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373" y="245683"/>
            <a:ext cx="5640510" cy="611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4215D-755F-96F0-99B5-5051D9576B77}"/>
              </a:ext>
            </a:extLst>
          </p:cNvPr>
          <p:cNvGrpSpPr/>
          <p:nvPr userDrawn="1"/>
        </p:nvGrpSpPr>
        <p:grpSpPr>
          <a:xfrm>
            <a:off x="6858000" y="366173"/>
            <a:ext cx="1783276" cy="370568"/>
            <a:chOff x="478702" y="6051353"/>
            <a:chExt cx="2486748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4E7386-CFAF-8001-D041-44BF0F2BB847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1E8EC14-F4CB-56F2-BAD1-CB3F59C928D5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56A7941-32E8-1A8F-E1B1-98780BCCF3D9}"/>
                </a:ext>
              </a:extLst>
            </p:cNvPr>
            <p:cNvGrpSpPr/>
            <p:nvPr/>
          </p:nvGrpSpPr>
          <p:grpSpPr>
            <a:xfrm>
              <a:off x="2207222" y="6126177"/>
              <a:ext cx="758228" cy="305665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536AEF9-D731-621A-B170-61CA542B4272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E7584E5-B88B-E2F8-CC56-083D42DE9363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7A8A514-991B-EB24-AF4E-BEBD8E6E0AC0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2BE6BF1-8EAE-3EA4-03AD-33E39C52F2E5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FFA132D-56E2-7496-5AF2-40040574FFF1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23972A-1E2A-3844-1101-531A7FA16D71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BE1E2CF-8CEA-D7D0-2152-36C7AC1258A1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FBC70E0-84FE-DB23-C09A-490F62B36B0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1A71E57-2015-85A8-84F7-15FCAA1FDC7C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15A6349-6589-AB6F-EFA6-100B636FCE15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88E41A6-30D7-61D9-F96A-97A4CE24E3C5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8DF37A6-8789-BDBC-65A5-3E62D83C3234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4A50381-B0F4-75D1-5DE2-9294D36658DE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805C1CC7-E230-8225-AE36-AC9DF2B4B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38A202-4CC9-B21E-1528-FD53A4F64956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52" y="2929955"/>
            <a:ext cx="6043295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100" b="1" spc="-7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NLP: Recurrent </a:t>
            </a:r>
            <a:r>
              <a:rPr sz="2100" b="1" spc="-8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sz="2100" b="1" spc="-6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spc="-1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1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sz="1700" b="1" spc="-6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b="1" spc="-23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</a:t>
            </a:r>
            <a:r>
              <a:rPr sz="1700" b="1" spc="-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sz="1700" spc="-3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6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sz="1700" spc="-3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5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sz="1700" spc="-3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sz="1700" spc="-3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7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z="1700" spc="-3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spc="4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A83E77-CA7E-6ED3-B90B-5D360A6B02CA}"/>
              </a:ext>
            </a:extLst>
          </p:cNvPr>
          <p:cNvGrpSpPr/>
          <p:nvPr/>
        </p:nvGrpSpPr>
        <p:grpSpPr>
          <a:xfrm>
            <a:off x="350324" y="4476750"/>
            <a:ext cx="1783276" cy="370568"/>
            <a:chOff x="478702" y="6051353"/>
            <a:chExt cx="2486748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DF0AC7-C596-C62F-3644-FC87141889BD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490CDE-9617-FDF5-77F3-A6594D051539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95B5AB-FDE3-0627-3692-4F2B57404D64}"/>
                </a:ext>
              </a:extLst>
            </p:cNvPr>
            <p:cNvGrpSpPr/>
            <p:nvPr/>
          </p:nvGrpSpPr>
          <p:grpSpPr>
            <a:xfrm>
              <a:off x="2207222" y="6126177"/>
              <a:ext cx="758228" cy="305665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4F93FE4-222B-2A9C-17CD-66A41B03B571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DE95EE3-C11E-6021-0E4C-8498B9C6C371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864B312-42EA-8325-51AA-A57721FD7347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E0E36D4-4761-4490-3836-4B58F7A06DAF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B55B3E0-384C-AA7A-96F8-689F1220F9B6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7523E56-8BE4-1361-1457-D5E3873D0373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7A6A7E-8F62-592C-1624-22568CB62FD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2B02B16-D4BF-1FC4-3155-1C49DEDCD34E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7DD8F08-9760-BCA5-72BA-8C6F716E1330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1511A17-F478-A194-E250-38FB9253F3A4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8C669A1-13EB-5512-E65F-50A4E9E7435A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598BB27-B0B1-0205-14AC-01B3F412C62F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D876405-CCCE-DC00-30A4-013125FBCDCB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C263B071-4D5C-EA4E-918C-E9E7ED9CF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AED2AB5-7F47-B51A-8F4A-0DD927DB665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LSTM 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8508" y="2129915"/>
            <a:ext cx="3056255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2705" indent="-328295">
              <a:lnSpc>
                <a:spcPct val="114999"/>
              </a:lnSpc>
              <a:spcBef>
                <a:spcPts val="100"/>
              </a:spcBef>
              <a:buClr>
                <a:srgbClr val="F6F6F6"/>
              </a:buClr>
              <a:buFont typeface="Arial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 Gate: </a:t>
            </a: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Decides informations to discard from the cell state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0360" marR="5080" indent="-328295">
              <a:lnSpc>
                <a:spcPct val="114999"/>
              </a:lnSpc>
              <a:spcBef>
                <a:spcPts val="1000"/>
              </a:spcBef>
              <a:buClr>
                <a:srgbClr val="F6F6F6"/>
              </a:buClr>
              <a:buFont typeface="Arial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Gate: </a:t>
            </a: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Decides new information to add to the cell state.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0360" indent="-327660">
              <a:lnSpc>
                <a:spcPct val="100000"/>
              </a:lnSpc>
              <a:spcBef>
                <a:spcPts val="1235"/>
              </a:spcBef>
              <a:buClr>
                <a:srgbClr val="F6F6F6"/>
              </a:buClr>
              <a:buFont typeface="Arial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9C8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Gate: </a:t>
            </a: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Determines the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5822" y="3669769"/>
            <a:ext cx="65405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6799" y="3552823"/>
            <a:ext cx="281559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time step's hidden state (h ).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8992" y="963214"/>
            <a:ext cx="4342765" cy="3849370"/>
            <a:chOff x="658992" y="963214"/>
            <a:chExt cx="4342765" cy="38493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992" y="963214"/>
              <a:ext cx="4342464" cy="38491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59597" y="1752666"/>
              <a:ext cx="635" cy="672465"/>
            </a:xfrm>
            <a:custGeom>
              <a:avLst/>
              <a:gdLst/>
              <a:ahLst/>
              <a:cxnLst/>
              <a:rect l="l" t="t" r="r" b="b"/>
              <a:pathLst>
                <a:path w="634" h="672464">
                  <a:moveTo>
                    <a:pt x="325" y="67202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43917" y="17213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6" y="31345"/>
                  </a:moveTo>
                  <a:lnTo>
                    <a:pt x="8" y="24333"/>
                  </a:lnTo>
                  <a:lnTo>
                    <a:pt x="0" y="7026"/>
                  </a:lnTo>
                  <a:lnTo>
                    <a:pt x="7011" y="8"/>
                  </a:lnTo>
                  <a:lnTo>
                    <a:pt x="15665" y="4"/>
                  </a:lnTo>
                  <a:lnTo>
                    <a:pt x="24318" y="0"/>
                  </a:lnTo>
                  <a:lnTo>
                    <a:pt x="31337" y="7011"/>
                  </a:lnTo>
                  <a:lnTo>
                    <a:pt x="31345" y="24318"/>
                  </a:lnTo>
                  <a:lnTo>
                    <a:pt x="24333" y="31337"/>
                  </a:lnTo>
                  <a:lnTo>
                    <a:pt x="7026" y="3134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3917" y="17213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5" y="4"/>
                  </a:moveTo>
                  <a:lnTo>
                    <a:pt x="24318" y="0"/>
                  </a:lnTo>
                  <a:lnTo>
                    <a:pt x="31337" y="7011"/>
                  </a:lnTo>
                  <a:lnTo>
                    <a:pt x="31341" y="15665"/>
                  </a:lnTo>
                  <a:lnTo>
                    <a:pt x="31345" y="24318"/>
                  </a:lnTo>
                  <a:lnTo>
                    <a:pt x="24333" y="31337"/>
                  </a:lnTo>
                  <a:lnTo>
                    <a:pt x="15680" y="31341"/>
                  </a:lnTo>
                  <a:lnTo>
                    <a:pt x="7026" y="31345"/>
                  </a:lnTo>
                  <a:lnTo>
                    <a:pt x="8" y="24333"/>
                  </a:lnTo>
                  <a:lnTo>
                    <a:pt x="4" y="15680"/>
                  </a:lnTo>
                  <a:lnTo>
                    <a:pt x="0" y="7026"/>
                  </a:lnTo>
                  <a:lnTo>
                    <a:pt x="7011" y="8"/>
                  </a:lnTo>
                  <a:lnTo>
                    <a:pt x="15665" y="4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4872" y="1746349"/>
              <a:ext cx="635" cy="672465"/>
            </a:xfrm>
            <a:custGeom>
              <a:avLst/>
              <a:gdLst/>
              <a:ahLst/>
              <a:cxnLst/>
              <a:rect l="l" t="t" r="r" b="b"/>
              <a:pathLst>
                <a:path w="635" h="672464">
                  <a:moveTo>
                    <a:pt x="325" y="67202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9192" y="171500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6" y="31345"/>
                  </a:moveTo>
                  <a:lnTo>
                    <a:pt x="8" y="24333"/>
                  </a:lnTo>
                  <a:lnTo>
                    <a:pt x="0" y="7026"/>
                  </a:lnTo>
                  <a:lnTo>
                    <a:pt x="7011" y="8"/>
                  </a:lnTo>
                  <a:lnTo>
                    <a:pt x="15665" y="4"/>
                  </a:lnTo>
                  <a:lnTo>
                    <a:pt x="24318" y="0"/>
                  </a:lnTo>
                  <a:lnTo>
                    <a:pt x="31337" y="7011"/>
                  </a:lnTo>
                  <a:lnTo>
                    <a:pt x="31345" y="24318"/>
                  </a:lnTo>
                  <a:lnTo>
                    <a:pt x="24333" y="31337"/>
                  </a:lnTo>
                  <a:lnTo>
                    <a:pt x="7026" y="3134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89192" y="171500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5" y="4"/>
                  </a:moveTo>
                  <a:lnTo>
                    <a:pt x="24318" y="0"/>
                  </a:lnTo>
                  <a:lnTo>
                    <a:pt x="31337" y="7011"/>
                  </a:lnTo>
                  <a:lnTo>
                    <a:pt x="31341" y="15665"/>
                  </a:lnTo>
                  <a:lnTo>
                    <a:pt x="31345" y="24318"/>
                  </a:lnTo>
                  <a:lnTo>
                    <a:pt x="24333" y="31337"/>
                  </a:lnTo>
                  <a:lnTo>
                    <a:pt x="15680" y="31341"/>
                  </a:lnTo>
                  <a:lnTo>
                    <a:pt x="7026" y="31345"/>
                  </a:lnTo>
                  <a:lnTo>
                    <a:pt x="8" y="24333"/>
                  </a:lnTo>
                  <a:lnTo>
                    <a:pt x="3" y="15680"/>
                  </a:lnTo>
                  <a:lnTo>
                    <a:pt x="0" y="7026"/>
                  </a:lnTo>
                  <a:lnTo>
                    <a:pt x="7011" y="8"/>
                  </a:lnTo>
                  <a:lnTo>
                    <a:pt x="15665" y="4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46734" y="1752666"/>
              <a:ext cx="635" cy="672465"/>
            </a:xfrm>
            <a:custGeom>
              <a:avLst/>
              <a:gdLst/>
              <a:ahLst/>
              <a:cxnLst/>
              <a:rect l="l" t="t" r="r" b="b"/>
              <a:pathLst>
                <a:path w="635" h="672464">
                  <a:moveTo>
                    <a:pt x="324" y="67202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1054" y="17213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6" y="31345"/>
                  </a:moveTo>
                  <a:lnTo>
                    <a:pt x="8" y="24333"/>
                  </a:lnTo>
                  <a:lnTo>
                    <a:pt x="0" y="7026"/>
                  </a:lnTo>
                  <a:lnTo>
                    <a:pt x="7011" y="8"/>
                  </a:lnTo>
                  <a:lnTo>
                    <a:pt x="15665" y="4"/>
                  </a:lnTo>
                  <a:lnTo>
                    <a:pt x="24318" y="0"/>
                  </a:lnTo>
                  <a:lnTo>
                    <a:pt x="31336" y="7011"/>
                  </a:lnTo>
                  <a:lnTo>
                    <a:pt x="31345" y="24318"/>
                  </a:lnTo>
                  <a:lnTo>
                    <a:pt x="24333" y="31337"/>
                  </a:lnTo>
                  <a:lnTo>
                    <a:pt x="7026" y="3134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31054" y="172132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5" y="4"/>
                  </a:moveTo>
                  <a:lnTo>
                    <a:pt x="24318" y="0"/>
                  </a:lnTo>
                  <a:lnTo>
                    <a:pt x="31336" y="7011"/>
                  </a:lnTo>
                  <a:lnTo>
                    <a:pt x="31341" y="15665"/>
                  </a:lnTo>
                  <a:lnTo>
                    <a:pt x="31345" y="24318"/>
                  </a:lnTo>
                  <a:lnTo>
                    <a:pt x="24333" y="31337"/>
                  </a:lnTo>
                  <a:lnTo>
                    <a:pt x="15680" y="31341"/>
                  </a:lnTo>
                  <a:lnTo>
                    <a:pt x="7026" y="31345"/>
                  </a:lnTo>
                  <a:lnTo>
                    <a:pt x="8" y="24333"/>
                  </a:lnTo>
                  <a:lnTo>
                    <a:pt x="4" y="15680"/>
                  </a:lnTo>
                  <a:lnTo>
                    <a:pt x="0" y="7026"/>
                  </a:lnTo>
                  <a:lnTo>
                    <a:pt x="7011" y="8"/>
                  </a:lnTo>
                  <a:lnTo>
                    <a:pt x="15665" y="4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44095" y="2442047"/>
            <a:ext cx="1816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0" dirty="0">
                <a:solidFill>
                  <a:srgbClr val="FAFFFF"/>
                </a:solidFill>
                <a:latin typeface="Arial"/>
                <a:cs typeface="Arial"/>
              </a:rPr>
              <a:t>C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99940" y="2594976"/>
            <a:ext cx="6540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0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642" y="2442047"/>
            <a:ext cx="1816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0" dirty="0">
                <a:solidFill>
                  <a:srgbClr val="FAFFFF"/>
                </a:solidFill>
                <a:latin typeface="Arial"/>
                <a:cs typeface="Arial"/>
              </a:rPr>
              <a:t>C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2486" y="2594976"/>
            <a:ext cx="19367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1100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242" y="3515560"/>
            <a:ext cx="3644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spc="-15" baseline="21241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100" spc="-1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1100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02890" y="3485980"/>
            <a:ext cx="146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0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22908" y="3638910"/>
            <a:ext cx="6540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0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5000" y="1014824"/>
            <a:ext cx="490220" cy="462280"/>
          </a:xfrm>
          <a:custGeom>
            <a:avLst/>
            <a:gdLst/>
            <a:ahLst/>
            <a:cxnLst/>
            <a:rect l="l" t="t" r="r" b="b"/>
            <a:pathLst>
              <a:path w="490220" h="462280">
                <a:moveTo>
                  <a:pt x="244949" y="461699"/>
                </a:moveTo>
                <a:lnTo>
                  <a:pt x="195584" y="457009"/>
                </a:lnTo>
                <a:lnTo>
                  <a:pt x="149604" y="443558"/>
                </a:lnTo>
                <a:lnTo>
                  <a:pt x="107996" y="422274"/>
                </a:lnTo>
                <a:lnTo>
                  <a:pt x="71744" y="394085"/>
                </a:lnTo>
                <a:lnTo>
                  <a:pt x="41833" y="359920"/>
                </a:lnTo>
                <a:lnTo>
                  <a:pt x="19249" y="320707"/>
                </a:lnTo>
                <a:lnTo>
                  <a:pt x="4976" y="277374"/>
                </a:lnTo>
                <a:lnTo>
                  <a:pt x="0" y="230849"/>
                </a:lnTo>
                <a:lnTo>
                  <a:pt x="4976" y="184325"/>
                </a:lnTo>
                <a:lnTo>
                  <a:pt x="19249" y="140992"/>
                </a:lnTo>
                <a:lnTo>
                  <a:pt x="41833" y="101779"/>
                </a:lnTo>
                <a:lnTo>
                  <a:pt x="71744" y="67614"/>
                </a:lnTo>
                <a:lnTo>
                  <a:pt x="107996" y="39425"/>
                </a:lnTo>
                <a:lnTo>
                  <a:pt x="149604" y="18141"/>
                </a:lnTo>
                <a:lnTo>
                  <a:pt x="195584" y="4690"/>
                </a:lnTo>
                <a:lnTo>
                  <a:pt x="244949" y="0"/>
                </a:lnTo>
                <a:lnTo>
                  <a:pt x="292960" y="4476"/>
                </a:lnTo>
                <a:lnTo>
                  <a:pt x="338688" y="17572"/>
                </a:lnTo>
                <a:lnTo>
                  <a:pt x="380848" y="38785"/>
                </a:lnTo>
                <a:lnTo>
                  <a:pt x="418155" y="67614"/>
                </a:lnTo>
                <a:lnTo>
                  <a:pt x="448745" y="102774"/>
                </a:lnTo>
                <a:lnTo>
                  <a:pt x="471254" y="142507"/>
                </a:lnTo>
                <a:lnTo>
                  <a:pt x="485149" y="185603"/>
                </a:lnTo>
                <a:lnTo>
                  <a:pt x="489899" y="230849"/>
                </a:lnTo>
                <a:lnTo>
                  <a:pt x="484923" y="277374"/>
                </a:lnTo>
                <a:lnTo>
                  <a:pt x="470650" y="320707"/>
                </a:lnTo>
                <a:lnTo>
                  <a:pt x="448066" y="359920"/>
                </a:lnTo>
                <a:lnTo>
                  <a:pt x="418155" y="394085"/>
                </a:lnTo>
                <a:lnTo>
                  <a:pt x="381903" y="422274"/>
                </a:lnTo>
                <a:lnTo>
                  <a:pt x="340295" y="443558"/>
                </a:lnTo>
                <a:lnTo>
                  <a:pt x="294315" y="457009"/>
                </a:lnTo>
                <a:lnTo>
                  <a:pt x="244949" y="461699"/>
                </a:lnTo>
                <a:close/>
              </a:path>
            </a:pathLst>
          </a:custGeom>
          <a:solidFill>
            <a:srgbClr val="94C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28017" y="1080230"/>
            <a:ext cx="306578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Tahoma"/>
                <a:cs typeface="Tahoma"/>
              </a:rPr>
              <a:t>y</a:t>
            </a:r>
            <a:r>
              <a:rPr sz="1500" spc="37" baseline="-30555" dirty="0">
                <a:latin typeface="Tahoma"/>
                <a:cs typeface="Tahoma"/>
              </a:rPr>
              <a:t>t</a:t>
            </a:r>
            <a:endParaRPr sz="1500" baseline="-30555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  <a:tabLst>
                <a:tab pos="996950" algn="l"/>
                <a:tab pos="1990089" algn="l"/>
              </a:tabLst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Forget</a:t>
            </a:r>
            <a:r>
              <a:rPr sz="900" spc="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350" baseline="3086" dirty="0">
                <a:solidFill>
                  <a:srgbClr val="F6F6F6"/>
                </a:solidFill>
                <a:latin typeface="Tahoma"/>
                <a:cs typeface="Tahoma"/>
              </a:rPr>
              <a:t>Input</a:t>
            </a:r>
            <a:r>
              <a:rPr sz="1350" spc="-112" baseline="3086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50" spc="-30" baseline="3086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r>
              <a:rPr sz="1350" baseline="3086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Output</a:t>
            </a:r>
            <a:r>
              <a:rPr sz="900" spc="10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LSTM 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8025" y="820000"/>
            <a:ext cx="4742815" cy="4170045"/>
            <a:chOff x="1978025" y="820000"/>
            <a:chExt cx="4742815" cy="4170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8025" y="820000"/>
              <a:ext cx="4742627" cy="41695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17174" y="2602820"/>
              <a:ext cx="254000" cy="1270"/>
            </a:xfrm>
            <a:custGeom>
              <a:avLst/>
              <a:gdLst/>
              <a:ahLst/>
              <a:cxnLst/>
              <a:rect l="l" t="t" r="r" b="b"/>
              <a:pathLst>
                <a:path w="254000" h="1269">
                  <a:moveTo>
                    <a:pt x="0" y="1104"/>
                  </a:moveTo>
                  <a:lnTo>
                    <a:pt x="253502" y="0"/>
                  </a:lnTo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1353" y="2520840"/>
              <a:ext cx="211274" cy="1639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5825" y="2175038"/>
            <a:ext cx="1905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Previous</a:t>
            </a:r>
            <a:r>
              <a:rPr sz="1400" spc="11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cell</a:t>
            </a:r>
            <a:r>
              <a:rPr sz="1400" spc="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6F6F6"/>
                </a:solidFill>
                <a:latin typeface="Tahoma"/>
                <a:cs typeface="Tahoma"/>
              </a:rPr>
              <a:t>state</a:t>
            </a:r>
            <a:r>
              <a:rPr sz="1400" spc="1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350" spc="89" baseline="-3395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1350" spc="-75" baseline="-339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37499" y="989062"/>
            <a:ext cx="3603625" cy="3295015"/>
            <a:chOff x="2337499" y="989062"/>
            <a:chExt cx="3603625" cy="3295015"/>
          </a:xfrm>
        </p:grpSpPr>
        <p:sp>
          <p:nvSpPr>
            <p:cNvPr id="9" name="object 9"/>
            <p:cNvSpPr/>
            <p:nvPr/>
          </p:nvSpPr>
          <p:spPr>
            <a:xfrm>
              <a:off x="2356549" y="3638945"/>
              <a:ext cx="254000" cy="1270"/>
            </a:xfrm>
            <a:custGeom>
              <a:avLst/>
              <a:gdLst/>
              <a:ahLst/>
              <a:cxnLst/>
              <a:rect l="l" t="t" r="r" b="b"/>
              <a:pathLst>
                <a:path w="254000" h="1270">
                  <a:moveTo>
                    <a:pt x="0" y="1104"/>
                  </a:moveTo>
                  <a:lnTo>
                    <a:pt x="253502" y="0"/>
                  </a:lnTo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0728" y="3556965"/>
              <a:ext cx="211274" cy="1639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88752" y="3913804"/>
              <a:ext cx="5080" cy="351155"/>
            </a:xfrm>
            <a:custGeom>
              <a:avLst/>
              <a:gdLst/>
              <a:ahLst/>
              <a:cxnLst/>
              <a:rect l="l" t="t" r="r" b="b"/>
              <a:pathLst>
                <a:path w="5080" h="351154">
                  <a:moveTo>
                    <a:pt x="4722" y="35072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6777" y="3721868"/>
              <a:ext cx="163950" cy="21183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23999" y="993824"/>
              <a:ext cx="612140" cy="531495"/>
            </a:xfrm>
            <a:custGeom>
              <a:avLst/>
              <a:gdLst/>
              <a:ahLst/>
              <a:cxnLst/>
              <a:rect l="l" t="t" r="r" b="b"/>
              <a:pathLst>
                <a:path w="612139" h="531494">
                  <a:moveTo>
                    <a:pt x="305999" y="530999"/>
                  </a:moveTo>
                  <a:lnTo>
                    <a:pt x="256365" y="527525"/>
                  </a:lnTo>
                  <a:lnTo>
                    <a:pt x="209280" y="517464"/>
                  </a:lnTo>
                  <a:lnTo>
                    <a:pt x="165375" y="501365"/>
                  </a:lnTo>
                  <a:lnTo>
                    <a:pt x="125280" y="479773"/>
                  </a:lnTo>
                  <a:lnTo>
                    <a:pt x="89625" y="453236"/>
                  </a:lnTo>
                  <a:lnTo>
                    <a:pt x="59040" y="422300"/>
                  </a:lnTo>
                  <a:lnTo>
                    <a:pt x="34155" y="387512"/>
                  </a:lnTo>
                  <a:lnTo>
                    <a:pt x="15600" y="349418"/>
                  </a:lnTo>
                  <a:lnTo>
                    <a:pt x="4005" y="308565"/>
                  </a:lnTo>
                  <a:lnTo>
                    <a:pt x="0" y="265499"/>
                  </a:lnTo>
                  <a:lnTo>
                    <a:pt x="4005" y="222434"/>
                  </a:lnTo>
                  <a:lnTo>
                    <a:pt x="15600" y="181581"/>
                  </a:lnTo>
                  <a:lnTo>
                    <a:pt x="34155" y="143487"/>
                  </a:lnTo>
                  <a:lnTo>
                    <a:pt x="59040" y="108699"/>
                  </a:lnTo>
                  <a:lnTo>
                    <a:pt x="89625" y="77763"/>
                  </a:lnTo>
                  <a:lnTo>
                    <a:pt x="125280" y="51226"/>
                  </a:lnTo>
                  <a:lnTo>
                    <a:pt x="165375" y="29634"/>
                  </a:lnTo>
                  <a:lnTo>
                    <a:pt x="209280" y="13535"/>
                  </a:lnTo>
                  <a:lnTo>
                    <a:pt x="256365" y="3474"/>
                  </a:lnTo>
                  <a:lnTo>
                    <a:pt x="305999" y="0"/>
                  </a:lnTo>
                  <a:lnTo>
                    <a:pt x="355634" y="3474"/>
                  </a:lnTo>
                  <a:lnTo>
                    <a:pt x="402719" y="13535"/>
                  </a:lnTo>
                  <a:lnTo>
                    <a:pt x="446624" y="29634"/>
                  </a:lnTo>
                  <a:lnTo>
                    <a:pt x="486719" y="51226"/>
                  </a:lnTo>
                  <a:lnTo>
                    <a:pt x="522374" y="77763"/>
                  </a:lnTo>
                  <a:lnTo>
                    <a:pt x="552959" y="108699"/>
                  </a:lnTo>
                  <a:lnTo>
                    <a:pt x="577844" y="143487"/>
                  </a:lnTo>
                  <a:lnTo>
                    <a:pt x="596399" y="181581"/>
                  </a:lnTo>
                  <a:lnTo>
                    <a:pt x="607994" y="222434"/>
                  </a:lnTo>
                  <a:lnTo>
                    <a:pt x="611999" y="265499"/>
                  </a:lnTo>
                  <a:lnTo>
                    <a:pt x="607994" y="308565"/>
                  </a:lnTo>
                  <a:lnTo>
                    <a:pt x="596399" y="349418"/>
                  </a:lnTo>
                  <a:lnTo>
                    <a:pt x="577844" y="387512"/>
                  </a:lnTo>
                  <a:lnTo>
                    <a:pt x="552959" y="422300"/>
                  </a:lnTo>
                  <a:lnTo>
                    <a:pt x="522374" y="453236"/>
                  </a:lnTo>
                  <a:lnTo>
                    <a:pt x="486719" y="479773"/>
                  </a:lnTo>
                  <a:lnTo>
                    <a:pt x="446624" y="501365"/>
                  </a:lnTo>
                  <a:lnTo>
                    <a:pt x="402719" y="517464"/>
                  </a:lnTo>
                  <a:lnTo>
                    <a:pt x="355634" y="527525"/>
                  </a:lnTo>
                  <a:lnTo>
                    <a:pt x="305999" y="530999"/>
                  </a:lnTo>
                  <a:close/>
                </a:path>
              </a:pathLst>
            </a:custGeom>
            <a:solidFill>
              <a:srgbClr val="94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24000" y="993824"/>
              <a:ext cx="612140" cy="531495"/>
            </a:xfrm>
            <a:custGeom>
              <a:avLst/>
              <a:gdLst/>
              <a:ahLst/>
              <a:cxnLst/>
              <a:rect l="l" t="t" r="r" b="b"/>
              <a:pathLst>
                <a:path w="612139" h="531494">
                  <a:moveTo>
                    <a:pt x="0" y="265499"/>
                  </a:moveTo>
                  <a:lnTo>
                    <a:pt x="4005" y="222434"/>
                  </a:lnTo>
                  <a:lnTo>
                    <a:pt x="15600" y="181581"/>
                  </a:lnTo>
                  <a:lnTo>
                    <a:pt x="34155" y="143487"/>
                  </a:lnTo>
                  <a:lnTo>
                    <a:pt x="59040" y="108699"/>
                  </a:lnTo>
                  <a:lnTo>
                    <a:pt x="89625" y="77763"/>
                  </a:lnTo>
                  <a:lnTo>
                    <a:pt x="125280" y="51226"/>
                  </a:lnTo>
                  <a:lnTo>
                    <a:pt x="165375" y="29634"/>
                  </a:lnTo>
                  <a:lnTo>
                    <a:pt x="209280" y="13535"/>
                  </a:lnTo>
                  <a:lnTo>
                    <a:pt x="256365" y="3474"/>
                  </a:lnTo>
                  <a:lnTo>
                    <a:pt x="305999" y="0"/>
                  </a:lnTo>
                  <a:lnTo>
                    <a:pt x="355634" y="3474"/>
                  </a:lnTo>
                  <a:lnTo>
                    <a:pt x="402719" y="13535"/>
                  </a:lnTo>
                  <a:lnTo>
                    <a:pt x="446624" y="29634"/>
                  </a:lnTo>
                  <a:lnTo>
                    <a:pt x="486719" y="51226"/>
                  </a:lnTo>
                  <a:lnTo>
                    <a:pt x="522374" y="77763"/>
                  </a:lnTo>
                  <a:lnTo>
                    <a:pt x="552959" y="108699"/>
                  </a:lnTo>
                  <a:lnTo>
                    <a:pt x="577844" y="143487"/>
                  </a:lnTo>
                  <a:lnTo>
                    <a:pt x="596399" y="181581"/>
                  </a:lnTo>
                  <a:lnTo>
                    <a:pt x="607994" y="222434"/>
                  </a:lnTo>
                  <a:lnTo>
                    <a:pt x="611999" y="265499"/>
                  </a:lnTo>
                  <a:lnTo>
                    <a:pt x="607994" y="308565"/>
                  </a:lnTo>
                  <a:lnTo>
                    <a:pt x="596399" y="349418"/>
                  </a:lnTo>
                  <a:lnTo>
                    <a:pt x="577844" y="387512"/>
                  </a:lnTo>
                  <a:lnTo>
                    <a:pt x="552959" y="422300"/>
                  </a:lnTo>
                  <a:lnTo>
                    <a:pt x="522374" y="453236"/>
                  </a:lnTo>
                  <a:lnTo>
                    <a:pt x="486719" y="479773"/>
                  </a:lnTo>
                  <a:lnTo>
                    <a:pt x="446624" y="501365"/>
                  </a:lnTo>
                  <a:lnTo>
                    <a:pt x="402719" y="517464"/>
                  </a:lnTo>
                  <a:lnTo>
                    <a:pt x="355634" y="527525"/>
                  </a:lnTo>
                  <a:lnTo>
                    <a:pt x="305999" y="530999"/>
                  </a:lnTo>
                  <a:lnTo>
                    <a:pt x="256365" y="527525"/>
                  </a:lnTo>
                  <a:lnTo>
                    <a:pt x="209280" y="517464"/>
                  </a:lnTo>
                  <a:lnTo>
                    <a:pt x="165375" y="501365"/>
                  </a:lnTo>
                  <a:lnTo>
                    <a:pt x="125280" y="479773"/>
                  </a:lnTo>
                  <a:lnTo>
                    <a:pt x="89625" y="453236"/>
                  </a:lnTo>
                  <a:lnTo>
                    <a:pt x="59040" y="422300"/>
                  </a:lnTo>
                  <a:lnTo>
                    <a:pt x="34155" y="387512"/>
                  </a:lnTo>
                  <a:lnTo>
                    <a:pt x="15600" y="349418"/>
                  </a:lnTo>
                  <a:lnTo>
                    <a:pt x="4005" y="308565"/>
                  </a:lnTo>
                  <a:lnTo>
                    <a:pt x="0" y="265499"/>
                  </a:lnTo>
                  <a:close/>
                </a:path>
              </a:pathLst>
            </a:custGeom>
            <a:ln w="9524">
              <a:solidFill>
                <a:srgbClr val="94C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56711" y="4406638"/>
            <a:ext cx="1371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Current</a:t>
            </a:r>
            <a:r>
              <a:rPr sz="1400" spc="1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input</a:t>
            </a:r>
            <a:r>
              <a:rPr sz="1400" spc="1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350" spc="-37" baseline="-339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044" y="3241838"/>
            <a:ext cx="2223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Previous</a:t>
            </a:r>
            <a:r>
              <a:rPr sz="1400" spc="10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hidden</a:t>
            </a:r>
            <a:r>
              <a:rPr sz="1400" spc="1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6F6F6"/>
                </a:solidFill>
                <a:latin typeface="Tahoma"/>
                <a:cs typeface="Tahoma"/>
              </a:rPr>
              <a:t>state</a:t>
            </a:r>
            <a:r>
              <a:rPr sz="1400" spc="114" dirty="0">
                <a:solidFill>
                  <a:srgbClr val="F6F6F6"/>
                </a:solidFill>
                <a:latin typeface="Tahoma"/>
                <a:cs typeface="Tahoma"/>
              </a:rPr>
              <a:t> 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t-</a:t>
            </a:r>
            <a:r>
              <a:rPr sz="1350" spc="-75" baseline="-339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3947" y="1054480"/>
            <a:ext cx="233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272528"/>
                </a:solidFill>
                <a:latin typeface="Tahoma"/>
                <a:cs typeface="Tahoma"/>
              </a:rPr>
              <a:t>y</a:t>
            </a:r>
            <a:r>
              <a:rPr sz="1800" spc="60" baseline="-32407" dirty="0">
                <a:solidFill>
                  <a:srgbClr val="272528"/>
                </a:solidFill>
                <a:latin typeface="Tahoma"/>
                <a:cs typeface="Tahoma"/>
              </a:rPr>
              <a:t>t</a:t>
            </a:r>
            <a:endParaRPr sz="1800" baseline="-32407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LSTM 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8025" y="820000"/>
            <a:ext cx="6949440" cy="4170045"/>
            <a:chOff x="1978025" y="820000"/>
            <a:chExt cx="6949440" cy="4170045"/>
          </a:xfrm>
        </p:grpSpPr>
        <p:sp>
          <p:nvSpPr>
            <p:cNvPr id="4" name="object 4"/>
            <p:cNvSpPr/>
            <p:nvPr/>
          </p:nvSpPr>
          <p:spPr>
            <a:xfrm>
              <a:off x="6485075" y="2888299"/>
              <a:ext cx="2432685" cy="1315085"/>
            </a:xfrm>
            <a:custGeom>
              <a:avLst/>
              <a:gdLst/>
              <a:ahLst/>
              <a:cxnLst/>
              <a:rect l="l" t="t" r="r" b="b"/>
              <a:pathLst>
                <a:path w="2432684" h="1315085">
                  <a:moveTo>
                    <a:pt x="0" y="0"/>
                  </a:moveTo>
                  <a:lnTo>
                    <a:pt x="2432399" y="0"/>
                  </a:lnTo>
                  <a:lnTo>
                    <a:pt x="2432399" y="400199"/>
                  </a:lnTo>
                  <a:lnTo>
                    <a:pt x="0" y="400199"/>
                  </a:lnTo>
                  <a:lnTo>
                    <a:pt x="0" y="0"/>
                  </a:lnTo>
                  <a:close/>
                </a:path>
                <a:path w="2432684" h="1315085">
                  <a:moveTo>
                    <a:pt x="0" y="914399"/>
                  </a:moveTo>
                  <a:lnTo>
                    <a:pt x="2432399" y="914399"/>
                  </a:lnTo>
                  <a:lnTo>
                    <a:pt x="2432399" y="1314599"/>
                  </a:lnTo>
                  <a:lnTo>
                    <a:pt x="0" y="1314599"/>
                  </a:lnTo>
                  <a:lnTo>
                    <a:pt x="0" y="914399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8025" y="820000"/>
              <a:ext cx="4742627" cy="4169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74774" y="2602820"/>
              <a:ext cx="254000" cy="1270"/>
            </a:xfrm>
            <a:custGeom>
              <a:avLst/>
              <a:gdLst/>
              <a:ahLst/>
              <a:cxnLst/>
              <a:rect l="l" t="t" r="r" b="b"/>
              <a:pathLst>
                <a:path w="254000" h="1269">
                  <a:moveTo>
                    <a:pt x="0" y="1104"/>
                  </a:moveTo>
                  <a:lnTo>
                    <a:pt x="253502" y="0"/>
                  </a:lnTo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8952" y="2520840"/>
              <a:ext cx="211273" cy="1639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14149" y="3638945"/>
              <a:ext cx="254000" cy="1270"/>
            </a:xfrm>
            <a:custGeom>
              <a:avLst/>
              <a:gdLst/>
              <a:ahLst/>
              <a:cxnLst/>
              <a:rect l="l" t="t" r="r" b="b"/>
              <a:pathLst>
                <a:path w="254000" h="1270">
                  <a:moveTo>
                    <a:pt x="0" y="1104"/>
                  </a:moveTo>
                  <a:lnTo>
                    <a:pt x="253502" y="0"/>
                  </a:lnTo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327" y="3556965"/>
              <a:ext cx="211273" cy="1639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23999" y="993825"/>
              <a:ext cx="612140" cy="531495"/>
            </a:xfrm>
            <a:custGeom>
              <a:avLst/>
              <a:gdLst/>
              <a:ahLst/>
              <a:cxnLst/>
              <a:rect l="l" t="t" r="r" b="b"/>
              <a:pathLst>
                <a:path w="612139" h="531494">
                  <a:moveTo>
                    <a:pt x="305999" y="530999"/>
                  </a:moveTo>
                  <a:lnTo>
                    <a:pt x="256365" y="527525"/>
                  </a:lnTo>
                  <a:lnTo>
                    <a:pt x="209280" y="517464"/>
                  </a:lnTo>
                  <a:lnTo>
                    <a:pt x="165375" y="501365"/>
                  </a:lnTo>
                  <a:lnTo>
                    <a:pt x="125280" y="479773"/>
                  </a:lnTo>
                  <a:lnTo>
                    <a:pt x="89625" y="453236"/>
                  </a:lnTo>
                  <a:lnTo>
                    <a:pt x="59040" y="422300"/>
                  </a:lnTo>
                  <a:lnTo>
                    <a:pt x="34155" y="387512"/>
                  </a:lnTo>
                  <a:lnTo>
                    <a:pt x="15600" y="349418"/>
                  </a:lnTo>
                  <a:lnTo>
                    <a:pt x="4005" y="308565"/>
                  </a:lnTo>
                  <a:lnTo>
                    <a:pt x="0" y="265499"/>
                  </a:lnTo>
                  <a:lnTo>
                    <a:pt x="4005" y="222434"/>
                  </a:lnTo>
                  <a:lnTo>
                    <a:pt x="15600" y="181581"/>
                  </a:lnTo>
                  <a:lnTo>
                    <a:pt x="34155" y="143487"/>
                  </a:lnTo>
                  <a:lnTo>
                    <a:pt x="59040" y="108699"/>
                  </a:lnTo>
                  <a:lnTo>
                    <a:pt x="89625" y="77763"/>
                  </a:lnTo>
                  <a:lnTo>
                    <a:pt x="125280" y="51226"/>
                  </a:lnTo>
                  <a:lnTo>
                    <a:pt x="165375" y="29634"/>
                  </a:lnTo>
                  <a:lnTo>
                    <a:pt x="209280" y="13535"/>
                  </a:lnTo>
                  <a:lnTo>
                    <a:pt x="256365" y="3474"/>
                  </a:lnTo>
                  <a:lnTo>
                    <a:pt x="305999" y="0"/>
                  </a:lnTo>
                  <a:lnTo>
                    <a:pt x="355634" y="3474"/>
                  </a:lnTo>
                  <a:lnTo>
                    <a:pt x="402719" y="13535"/>
                  </a:lnTo>
                  <a:lnTo>
                    <a:pt x="446624" y="29634"/>
                  </a:lnTo>
                  <a:lnTo>
                    <a:pt x="486719" y="51226"/>
                  </a:lnTo>
                  <a:lnTo>
                    <a:pt x="522374" y="77763"/>
                  </a:lnTo>
                  <a:lnTo>
                    <a:pt x="552959" y="108699"/>
                  </a:lnTo>
                  <a:lnTo>
                    <a:pt x="577844" y="143487"/>
                  </a:lnTo>
                  <a:lnTo>
                    <a:pt x="596399" y="181581"/>
                  </a:lnTo>
                  <a:lnTo>
                    <a:pt x="607994" y="222434"/>
                  </a:lnTo>
                  <a:lnTo>
                    <a:pt x="611999" y="265499"/>
                  </a:lnTo>
                  <a:lnTo>
                    <a:pt x="607994" y="308565"/>
                  </a:lnTo>
                  <a:lnTo>
                    <a:pt x="596399" y="349418"/>
                  </a:lnTo>
                  <a:lnTo>
                    <a:pt x="577844" y="387512"/>
                  </a:lnTo>
                  <a:lnTo>
                    <a:pt x="552959" y="422300"/>
                  </a:lnTo>
                  <a:lnTo>
                    <a:pt x="522374" y="453236"/>
                  </a:lnTo>
                  <a:lnTo>
                    <a:pt x="486719" y="479773"/>
                  </a:lnTo>
                  <a:lnTo>
                    <a:pt x="446624" y="501365"/>
                  </a:lnTo>
                  <a:lnTo>
                    <a:pt x="402719" y="517464"/>
                  </a:lnTo>
                  <a:lnTo>
                    <a:pt x="355634" y="527525"/>
                  </a:lnTo>
                  <a:lnTo>
                    <a:pt x="305999" y="530999"/>
                  </a:lnTo>
                  <a:close/>
                </a:path>
              </a:pathLst>
            </a:custGeom>
            <a:solidFill>
              <a:srgbClr val="94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23999" y="993825"/>
              <a:ext cx="612140" cy="531495"/>
            </a:xfrm>
            <a:custGeom>
              <a:avLst/>
              <a:gdLst/>
              <a:ahLst/>
              <a:cxnLst/>
              <a:rect l="l" t="t" r="r" b="b"/>
              <a:pathLst>
                <a:path w="612139" h="531494">
                  <a:moveTo>
                    <a:pt x="0" y="265499"/>
                  </a:moveTo>
                  <a:lnTo>
                    <a:pt x="4005" y="222434"/>
                  </a:lnTo>
                  <a:lnTo>
                    <a:pt x="15600" y="181581"/>
                  </a:lnTo>
                  <a:lnTo>
                    <a:pt x="34155" y="143487"/>
                  </a:lnTo>
                  <a:lnTo>
                    <a:pt x="59040" y="108699"/>
                  </a:lnTo>
                  <a:lnTo>
                    <a:pt x="89625" y="77763"/>
                  </a:lnTo>
                  <a:lnTo>
                    <a:pt x="125280" y="51226"/>
                  </a:lnTo>
                  <a:lnTo>
                    <a:pt x="165375" y="29634"/>
                  </a:lnTo>
                  <a:lnTo>
                    <a:pt x="209280" y="13535"/>
                  </a:lnTo>
                  <a:lnTo>
                    <a:pt x="256365" y="3474"/>
                  </a:lnTo>
                  <a:lnTo>
                    <a:pt x="305999" y="0"/>
                  </a:lnTo>
                  <a:lnTo>
                    <a:pt x="355634" y="3474"/>
                  </a:lnTo>
                  <a:lnTo>
                    <a:pt x="402719" y="13535"/>
                  </a:lnTo>
                  <a:lnTo>
                    <a:pt x="446624" y="29634"/>
                  </a:lnTo>
                  <a:lnTo>
                    <a:pt x="486719" y="51226"/>
                  </a:lnTo>
                  <a:lnTo>
                    <a:pt x="522374" y="77763"/>
                  </a:lnTo>
                  <a:lnTo>
                    <a:pt x="552959" y="108699"/>
                  </a:lnTo>
                  <a:lnTo>
                    <a:pt x="577844" y="143487"/>
                  </a:lnTo>
                  <a:lnTo>
                    <a:pt x="596399" y="181581"/>
                  </a:lnTo>
                  <a:lnTo>
                    <a:pt x="607994" y="222434"/>
                  </a:lnTo>
                  <a:lnTo>
                    <a:pt x="611999" y="265499"/>
                  </a:lnTo>
                  <a:lnTo>
                    <a:pt x="607994" y="308565"/>
                  </a:lnTo>
                  <a:lnTo>
                    <a:pt x="596399" y="349418"/>
                  </a:lnTo>
                  <a:lnTo>
                    <a:pt x="577844" y="387512"/>
                  </a:lnTo>
                  <a:lnTo>
                    <a:pt x="552959" y="422300"/>
                  </a:lnTo>
                  <a:lnTo>
                    <a:pt x="522374" y="453236"/>
                  </a:lnTo>
                  <a:lnTo>
                    <a:pt x="486719" y="479773"/>
                  </a:lnTo>
                  <a:lnTo>
                    <a:pt x="446624" y="501365"/>
                  </a:lnTo>
                  <a:lnTo>
                    <a:pt x="402719" y="517464"/>
                  </a:lnTo>
                  <a:lnTo>
                    <a:pt x="355634" y="527525"/>
                  </a:lnTo>
                  <a:lnTo>
                    <a:pt x="305999" y="530999"/>
                  </a:lnTo>
                  <a:lnTo>
                    <a:pt x="256365" y="527525"/>
                  </a:lnTo>
                  <a:lnTo>
                    <a:pt x="209280" y="517464"/>
                  </a:lnTo>
                  <a:lnTo>
                    <a:pt x="165375" y="501365"/>
                  </a:lnTo>
                  <a:lnTo>
                    <a:pt x="125280" y="479773"/>
                  </a:lnTo>
                  <a:lnTo>
                    <a:pt x="89625" y="453236"/>
                  </a:lnTo>
                  <a:lnTo>
                    <a:pt x="59040" y="422300"/>
                  </a:lnTo>
                  <a:lnTo>
                    <a:pt x="34155" y="387512"/>
                  </a:lnTo>
                  <a:lnTo>
                    <a:pt x="15600" y="349418"/>
                  </a:lnTo>
                  <a:lnTo>
                    <a:pt x="4005" y="308565"/>
                  </a:lnTo>
                  <a:lnTo>
                    <a:pt x="0" y="265499"/>
                  </a:lnTo>
                  <a:close/>
                </a:path>
              </a:pathLst>
            </a:custGeom>
            <a:ln w="9524">
              <a:solidFill>
                <a:srgbClr val="94C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10325" y="2426081"/>
            <a:ext cx="2231390" cy="168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800" spc="120" baseline="-32407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800" baseline="-3240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Arial"/>
              <a:cs typeface="Arial"/>
            </a:endParaRPr>
          </a:p>
          <a:p>
            <a:pPr marL="350520" algn="ctr">
              <a:lnSpc>
                <a:spcPct val="100000"/>
              </a:lnSpc>
            </a:pP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C</a:t>
            </a:r>
            <a:r>
              <a:rPr sz="1350" baseline="-339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(F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)(C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350" baseline="-33950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350" spc="195" baseline="-3395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400" spc="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i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*(Ĉ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400">
              <a:latin typeface="Cambria Math"/>
              <a:cs typeface="Cambria Math"/>
            </a:endParaRPr>
          </a:p>
          <a:p>
            <a:pPr marL="152400">
              <a:lnSpc>
                <a:spcPct val="100000"/>
              </a:lnSpc>
            </a:pPr>
            <a:r>
              <a:rPr sz="18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800" spc="-37" baseline="-32407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800" baseline="-3240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350520" algn="ctr">
              <a:lnSpc>
                <a:spcPct val="100000"/>
              </a:lnSpc>
            </a:pP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400" spc="-2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O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*(tanh(C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))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3947" y="1054480"/>
            <a:ext cx="233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272528"/>
                </a:solidFill>
                <a:latin typeface="Tahoma"/>
                <a:cs typeface="Tahoma"/>
              </a:rPr>
              <a:t>y</a:t>
            </a:r>
            <a:r>
              <a:rPr sz="1800" spc="60" baseline="-32407" dirty="0">
                <a:solidFill>
                  <a:srgbClr val="272528"/>
                </a:solidFill>
                <a:latin typeface="Tahoma"/>
                <a:cs typeface="Tahoma"/>
              </a:rPr>
              <a:t>t</a:t>
            </a:r>
            <a:endParaRPr sz="1800" baseline="-32407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8549" y="2143624"/>
            <a:ext cx="3225800" cy="462280"/>
          </a:xfrm>
          <a:custGeom>
            <a:avLst/>
            <a:gdLst/>
            <a:ahLst/>
            <a:cxnLst/>
            <a:rect l="l" t="t" r="r" b="b"/>
            <a:pathLst>
              <a:path w="3225800" h="462280">
                <a:moveTo>
                  <a:pt x="0" y="0"/>
                </a:moveTo>
                <a:lnTo>
                  <a:pt x="3225599" y="0"/>
                </a:lnTo>
                <a:lnTo>
                  <a:pt x="3225599" y="461699"/>
                </a:lnTo>
                <a:lnTo>
                  <a:pt x="0" y="461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86969" y="2207505"/>
            <a:ext cx="2468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F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σ(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f</a:t>
            </a:r>
            <a:r>
              <a:rPr sz="1800" spc="382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[X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8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,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]+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f</a:t>
            </a:r>
            <a:r>
              <a:rPr sz="1800" spc="-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LSTM Process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90" y="612016"/>
            <a:ext cx="4741749" cy="45314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4732" y="2277275"/>
            <a:ext cx="396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97" baseline="20833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050" spc="65" dirty="0">
                <a:solidFill>
                  <a:srgbClr val="7F7F7F"/>
                </a:solidFill>
                <a:latin typeface="Tahoma"/>
                <a:cs typeface="Tahoma"/>
              </a:rPr>
              <a:t>t-</a:t>
            </a:r>
            <a:r>
              <a:rPr sz="1050" spc="-50" dirty="0">
                <a:solidFill>
                  <a:srgbClr val="7F7F7F"/>
                </a:solidFill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8128" y="2201075"/>
            <a:ext cx="2736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85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575" spc="127" baseline="-31746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2105" y="2565059"/>
            <a:ext cx="3521075" cy="82550"/>
            <a:chOff x="782105" y="2565059"/>
            <a:chExt cx="3521075" cy="825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105" y="2565059"/>
              <a:ext cx="318275" cy="819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28152" y="2606050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7327" y="2565059"/>
              <a:ext cx="105500" cy="819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021980" y="3250398"/>
            <a:ext cx="245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75" spc="-37" baseline="-31746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7261" y="2838253"/>
            <a:ext cx="191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1B5DBD"/>
                </a:solidFill>
                <a:latin typeface="Tahoma"/>
                <a:cs typeface="Tahoma"/>
              </a:rPr>
              <a:t>O</a:t>
            </a:r>
            <a:r>
              <a:rPr sz="900" spc="-37" baseline="-32407" dirty="0">
                <a:solidFill>
                  <a:srgbClr val="1B5DBD"/>
                </a:solidFill>
                <a:latin typeface="Tahoma"/>
                <a:cs typeface="Tahoma"/>
              </a:rPr>
              <a:t>t</a:t>
            </a:r>
            <a:endParaRPr sz="900" baseline="-32407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68637" y="1786261"/>
            <a:ext cx="111125" cy="1399540"/>
            <a:chOff x="1368637" y="1786261"/>
            <a:chExt cx="111125" cy="1399540"/>
          </a:xfrm>
        </p:grpSpPr>
        <p:sp>
          <p:nvSpPr>
            <p:cNvPr id="15" name="object 15"/>
            <p:cNvSpPr/>
            <p:nvPr/>
          </p:nvSpPr>
          <p:spPr>
            <a:xfrm>
              <a:off x="1389079" y="1822365"/>
              <a:ext cx="635" cy="662305"/>
            </a:xfrm>
            <a:custGeom>
              <a:avLst/>
              <a:gdLst/>
              <a:ahLst/>
              <a:cxnLst/>
              <a:rect l="l" t="t" r="r" b="b"/>
              <a:pathLst>
                <a:path w="634" h="662305">
                  <a:moveTo>
                    <a:pt x="284" y="661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3400" y="17910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5" y="31344"/>
                  </a:moveTo>
                  <a:lnTo>
                    <a:pt x="7" y="24332"/>
                  </a:lnTo>
                  <a:lnTo>
                    <a:pt x="0" y="7025"/>
                  </a:lnTo>
                  <a:lnTo>
                    <a:pt x="7012" y="7"/>
                  </a:lnTo>
                  <a:lnTo>
                    <a:pt x="15665" y="3"/>
                  </a:lnTo>
                  <a:lnTo>
                    <a:pt x="24319" y="0"/>
                  </a:lnTo>
                  <a:lnTo>
                    <a:pt x="31337" y="7011"/>
                  </a:lnTo>
                  <a:lnTo>
                    <a:pt x="31344" y="24318"/>
                  </a:lnTo>
                  <a:lnTo>
                    <a:pt x="24332" y="31337"/>
                  </a:lnTo>
                  <a:lnTo>
                    <a:pt x="7025" y="3134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3400" y="17910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5" y="3"/>
                  </a:moveTo>
                  <a:lnTo>
                    <a:pt x="24319" y="0"/>
                  </a:lnTo>
                  <a:lnTo>
                    <a:pt x="31337" y="7011"/>
                  </a:lnTo>
                  <a:lnTo>
                    <a:pt x="31340" y="15665"/>
                  </a:lnTo>
                  <a:lnTo>
                    <a:pt x="31344" y="24318"/>
                  </a:lnTo>
                  <a:lnTo>
                    <a:pt x="24332" y="31337"/>
                  </a:lnTo>
                  <a:lnTo>
                    <a:pt x="15679" y="31340"/>
                  </a:lnTo>
                  <a:lnTo>
                    <a:pt x="7025" y="31344"/>
                  </a:lnTo>
                  <a:lnTo>
                    <a:pt x="7" y="24332"/>
                  </a:lnTo>
                  <a:lnTo>
                    <a:pt x="3" y="15678"/>
                  </a:lnTo>
                  <a:lnTo>
                    <a:pt x="0" y="7025"/>
                  </a:lnTo>
                  <a:lnTo>
                    <a:pt x="7012" y="7"/>
                  </a:lnTo>
                  <a:lnTo>
                    <a:pt x="15665" y="3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9074" y="3006949"/>
              <a:ext cx="90299" cy="1784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35296" y="2825570"/>
            <a:ext cx="244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F</a:t>
            </a:r>
            <a:r>
              <a:rPr sz="1050" spc="-37" baseline="-23809" dirty="0">
                <a:solidFill>
                  <a:srgbClr val="F6F6F6"/>
                </a:solidFill>
                <a:latin typeface="Tahoma"/>
                <a:cs typeface="Tahoma"/>
              </a:rPr>
              <a:t>g</a:t>
            </a:r>
            <a:r>
              <a:rPr sz="1575" spc="-37" baseline="-31746" dirty="0">
                <a:solidFill>
                  <a:srgbClr val="F6F6F6"/>
                </a:solidFill>
                <a:latin typeface="Tahoma"/>
                <a:cs typeface="Tahoma"/>
              </a:rPr>
              <a:t>f</a:t>
            </a:r>
            <a:endParaRPr sz="1575" baseline="-31746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3887" y="1056249"/>
            <a:ext cx="3245485" cy="3161030"/>
            <a:chOff x="623887" y="1056249"/>
            <a:chExt cx="3245485" cy="3161030"/>
          </a:xfrm>
        </p:grpSpPr>
        <p:sp>
          <p:nvSpPr>
            <p:cNvPr id="21" name="object 21"/>
            <p:cNvSpPr/>
            <p:nvPr/>
          </p:nvSpPr>
          <p:spPr>
            <a:xfrm>
              <a:off x="638175" y="361659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>
                  <a:moveTo>
                    <a:pt x="0" y="0"/>
                  </a:moveTo>
                  <a:lnTo>
                    <a:pt x="343949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7837" y="3555113"/>
              <a:ext cx="158251" cy="12297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10481" y="3870474"/>
              <a:ext cx="635" cy="332740"/>
            </a:xfrm>
            <a:custGeom>
              <a:avLst/>
              <a:gdLst/>
              <a:ahLst/>
              <a:cxnLst/>
              <a:rect l="l" t="t" r="r" b="b"/>
              <a:pathLst>
                <a:path w="634" h="332739">
                  <a:moveTo>
                    <a:pt x="593" y="33225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995" y="3726511"/>
              <a:ext cx="122971" cy="1583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79474" y="1056249"/>
              <a:ext cx="490220" cy="462280"/>
            </a:xfrm>
            <a:custGeom>
              <a:avLst/>
              <a:gdLst/>
              <a:ahLst/>
              <a:cxnLst/>
              <a:rect l="l" t="t" r="r" b="b"/>
              <a:pathLst>
                <a:path w="490220" h="462280">
                  <a:moveTo>
                    <a:pt x="244949" y="461699"/>
                  </a:moveTo>
                  <a:lnTo>
                    <a:pt x="195584" y="457009"/>
                  </a:lnTo>
                  <a:lnTo>
                    <a:pt x="149604" y="443558"/>
                  </a:lnTo>
                  <a:lnTo>
                    <a:pt x="107996" y="422274"/>
                  </a:lnTo>
                  <a:lnTo>
                    <a:pt x="71744" y="394085"/>
                  </a:lnTo>
                  <a:lnTo>
                    <a:pt x="41833" y="359920"/>
                  </a:lnTo>
                  <a:lnTo>
                    <a:pt x="19249" y="320707"/>
                  </a:lnTo>
                  <a:lnTo>
                    <a:pt x="4976" y="277374"/>
                  </a:lnTo>
                  <a:lnTo>
                    <a:pt x="0" y="230849"/>
                  </a:lnTo>
                  <a:lnTo>
                    <a:pt x="4976" y="184325"/>
                  </a:lnTo>
                  <a:lnTo>
                    <a:pt x="19249" y="140992"/>
                  </a:lnTo>
                  <a:lnTo>
                    <a:pt x="41833" y="101779"/>
                  </a:lnTo>
                  <a:lnTo>
                    <a:pt x="71744" y="67614"/>
                  </a:lnTo>
                  <a:lnTo>
                    <a:pt x="107996" y="39425"/>
                  </a:lnTo>
                  <a:lnTo>
                    <a:pt x="149604" y="18141"/>
                  </a:lnTo>
                  <a:lnTo>
                    <a:pt x="195584" y="4690"/>
                  </a:lnTo>
                  <a:lnTo>
                    <a:pt x="244949" y="0"/>
                  </a:lnTo>
                  <a:lnTo>
                    <a:pt x="292960" y="4476"/>
                  </a:lnTo>
                  <a:lnTo>
                    <a:pt x="338688" y="17572"/>
                  </a:lnTo>
                  <a:lnTo>
                    <a:pt x="380848" y="38785"/>
                  </a:lnTo>
                  <a:lnTo>
                    <a:pt x="418155" y="67614"/>
                  </a:lnTo>
                  <a:lnTo>
                    <a:pt x="448745" y="102774"/>
                  </a:lnTo>
                  <a:lnTo>
                    <a:pt x="471254" y="142507"/>
                  </a:lnTo>
                  <a:lnTo>
                    <a:pt x="485149" y="185603"/>
                  </a:lnTo>
                  <a:lnTo>
                    <a:pt x="489899" y="230849"/>
                  </a:lnTo>
                  <a:lnTo>
                    <a:pt x="484923" y="277374"/>
                  </a:lnTo>
                  <a:lnTo>
                    <a:pt x="470650" y="320707"/>
                  </a:lnTo>
                  <a:lnTo>
                    <a:pt x="448066" y="359920"/>
                  </a:lnTo>
                  <a:lnTo>
                    <a:pt x="418155" y="394085"/>
                  </a:lnTo>
                  <a:lnTo>
                    <a:pt x="381903" y="422274"/>
                  </a:lnTo>
                  <a:lnTo>
                    <a:pt x="340295" y="443558"/>
                  </a:lnTo>
                  <a:lnTo>
                    <a:pt x="294315" y="457009"/>
                  </a:lnTo>
                  <a:lnTo>
                    <a:pt x="244949" y="461699"/>
                  </a:lnTo>
                  <a:close/>
                </a:path>
              </a:pathLst>
            </a:custGeom>
            <a:solidFill>
              <a:srgbClr val="94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97289" y="1121655"/>
            <a:ext cx="274129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Tahoma"/>
                <a:cs typeface="Tahoma"/>
              </a:rPr>
              <a:t>y</a:t>
            </a:r>
            <a:r>
              <a:rPr sz="1500" spc="37" baseline="-30555" dirty="0">
                <a:latin typeface="Tahoma"/>
                <a:cs typeface="Tahoma"/>
              </a:rPr>
              <a:t>t</a:t>
            </a:r>
            <a:endParaRPr sz="1500" baseline="-3055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Forget</a:t>
            </a:r>
            <a:r>
              <a:rPr sz="900" spc="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84549" y="2872700"/>
            <a:ext cx="187499" cy="1520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LSTM 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90" y="612016"/>
            <a:ext cx="4741749" cy="45314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2095" y="2885821"/>
            <a:ext cx="2548890" cy="93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</a:t>
            </a: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Between 0 and 1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0360" indent="-327660">
              <a:lnSpc>
                <a:spcPct val="100000"/>
              </a:lnSpc>
              <a:spcBef>
                <a:spcPts val="1235"/>
              </a:spcBef>
              <a:buFont typeface="Arial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“Forget this completely”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0360" indent="-327660">
              <a:lnSpc>
                <a:spcPct val="100000"/>
              </a:lnSpc>
              <a:spcBef>
                <a:spcPts val="1230"/>
              </a:spcBef>
              <a:buFont typeface="Arial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“Keep this entirely”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732" y="2277275"/>
            <a:ext cx="396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97" baseline="20833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050" spc="65" dirty="0">
                <a:solidFill>
                  <a:srgbClr val="7F7F7F"/>
                </a:solidFill>
                <a:latin typeface="Tahoma"/>
                <a:cs typeface="Tahoma"/>
              </a:rPr>
              <a:t>t-</a:t>
            </a:r>
            <a:r>
              <a:rPr sz="1050" spc="-50" dirty="0">
                <a:solidFill>
                  <a:srgbClr val="7F7F7F"/>
                </a:solidFill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8128" y="2201075"/>
            <a:ext cx="2736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85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575" spc="127" baseline="-31746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2105" y="2565059"/>
            <a:ext cx="3521075" cy="82550"/>
            <a:chOff x="782105" y="2565059"/>
            <a:chExt cx="3521075" cy="825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105" y="2565059"/>
              <a:ext cx="318275" cy="819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28152" y="2606050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7327" y="2565059"/>
              <a:ext cx="105500" cy="819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21980" y="3250398"/>
            <a:ext cx="245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75" spc="-37" baseline="-31746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7261" y="2838253"/>
            <a:ext cx="191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1B5DBD"/>
                </a:solidFill>
                <a:latin typeface="Tahoma"/>
                <a:cs typeface="Tahoma"/>
              </a:rPr>
              <a:t>O</a:t>
            </a:r>
            <a:r>
              <a:rPr sz="900" spc="-37" baseline="-32407" dirty="0">
                <a:solidFill>
                  <a:srgbClr val="1B5DBD"/>
                </a:solidFill>
                <a:latin typeface="Tahoma"/>
                <a:cs typeface="Tahoma"/>
              </a:rPr>
              <a:t>t</a:t>
            </a:r>
            <a:endParaRPr sz="900" baseline="-32407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68637" y="1786261"/>
            <a:ext cx="74295" cy="1361440"/>
            <a:chOff x="1368637" y="1786261"/>
            <a:chExt cx="74295" cy="1361440"/>
          </a:xfrm>
        </p:grpSpPr>
        <p:sp>
          <p:nvSpPr>
            <p:cNvPr id="14" name="object 14"/>
            <p:cNvSpPr/>
            <p:nvPr/>
          </p:nvSpPr>
          <p:spPr>
            <a:xfrm>
              <a:off x="1389079" y="1822365"/>
              <a:ext cx="635" cy="662305"/>
            </a:xfrm>
            <a:custGeom>
              <a:avLst/>
              <a:gdLst/>
              <a:ahLst/>
              <a:cxnLst/>
              <a:rect l="l" t="t" r="r" b="b"/>
              <a:pathLst>
                <a:path w="634" h="662305">
                  <a:moveTo>
                    <a:pt x="284" y="661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3400" y="17910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5" y="31344"/>
                  </a:moveTo>
                  <a:lnTo>
                    <a:pt x="7" y="24332"/>
                  </a:lnTo>
                  <a:lnTo>
                    <a:pt x="0" y="7025"/>
                  </a:lnTo>
                  <a:lnTo>
                    <a:pt x="7012" y="7"/>
                  </a:lnTo>
                  <a:lnTo>
                    <a:pt x="15665" y="3"/>
                  </a:lnTo>
                  <a:lnTo>
                    <a:pt x="24319" y="0"/>
                  </a:lnTo>
                  <a:lnTo>
                    <a:pt x="31337" y="7011"/>
                  </a:lnTo>
                  <a:lnTo>
                    <a:pt x="31344" y="24318"/>
                  </a:lnTo>
                  <a:lnTo>
                    <a:pt x="24332" y="31337"/>
                  </a:lnTo>
                  <a:lnTo>
                    <a:pt x="7025" y="3134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3400" y="17910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5" y="3"/>
                  </a:moveTo>
                  <a:lnTo>
                    <a:pt x="24319" y="0"/>
                  </a:lnTo>
                  <a:lnTo>
                    <a:pt x="31337" y="7011"/>
                  </a:lnTo>
                  <a:lnTo>
                    <a:pt x="31340" y="15665"/>
                  </a:lnTo>
                  <a:lnTo>
                    <a:pt x="31344" y="24318"/>
                  </a:lnTo>
                  <a:lnTo>
                    <a:pt x="24332" y="31337"/>
                  </a:lnTo>
                  <a:lnTo>
                    <a:pt x="15679" y="31340"/>
                  </a:lnTo>
                  <a:lnTo>
                    <a:pt x="7025" y="31344"/>
                  </a:lnTo>
                  <a:lnTo>
                    <a:pt x="7" y="24332"/>
                  </a:lnTo>
                  <a:lnTo>
                    <a:pt x="3" y="15678"/>
                  </a:lnTo>
                  <a:lnTo>
                    <a:pt x="0" y="7025"/>
                  </a:lnTo>
                  <a:lnTo>
                    <a:pt x="7012" y="7"/>
                  </a:lnTo>
                  <a:lnTo>
                    <a:pt x="15665" y="3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8174" y="2992174"/>
              <a:ext cx="44450" cy="155575"/>
            </a:xfrm>
            <a:custGeom>
              <a:avLst/>
              <a:gdLst/>
              <a:ahLst/>
              <a:cxnLst/>
              <a:rect l="l" t="t" r="r" b="b"/>
              <a:pathLst>
                <a:path w="44450" h="155575">
                  <a:moveTo>
                    <a:pt x="22199" y="155099"/>
                  </a:moveTo>
                  <a:lnTo>
                    <a:pt x="3729" y="120574"/>
                  </a:lnTo>
                  <a:lnTo>
                    <a:pt x="0" y="77549"/>
                  </a:lnTo>
                  <a:lnTo>
                    <a:pt x="1715" y="47872"/>
                  </a:lnTo>
                  <a:lnTo>
                    <a:pt x="1744" y="47364"/>
                  </a:lnTo>
                  <a:lnTo>
                    <a:pt x="6502" y="22713"/>
                  </a:lnTo>
                  <a:lnTo>
                    <a:pt x="13558" y="6094"/>
                  </a:lnTo>
                  <a:lnTo>
                    <a:pt x="22199" y="0"/>
                  </a:lnTo>
                  <a:lnTo>
                    <a:pt x="26551" y="1503"/>
                  </a:lnTo>
                  <a:lnTo>
                    <a:pt x="42632" y="47364"/>
                  </a:lnTo>
                  <a:lnTo>
                    <a:pt x="44399" y="77549"/>
                  </a:lnTo>
                  <a:lnTo>
                    <a:pt x="42684" y="107227"/>
                  </a:lnTo>
                  <a:lnTo>
                    <a:pt x="42655" y="107735"/>
                  </a:lnTo>
                  <a:lnTo>
                    <a:pt x="37897" y="132386"/>
                  </a:lnTo>
                  <a:lnTo>
                    <a:pt x="30841" y="149005"/>
                  </a:lnTo>
                  <a:lnTo>
                    <a:pt x="22199" y="155099"/>
                  </a:lnTo>
                  <a:close/>
                </a:path>
              </a:pathLst>
            </a:custGeom>
            <a:solidFill>
              <a:srgbClr val="247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35296" y="2825570"/>
            <a:ext cx="2444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F</a:t>
            </a:r>
            <a:r>
              <a:rPr sz="1050" spc="-37" baseline="-23809" dirty="0">
                <a:solidFill>
                  <a:srgbClr val="F6F6F6"/>
                </a:solidFill>
                <a:latin typeface="Tahoma"/>
                <a:cs typeface="Tahoma"/>
              </a:rPr>
              <a:t>g</a:t>
            </a:r>
            <a:r>
              <a:rPr sz="1575" spc="-37" baseline="-31746" dirty="0">
                <a:solidFill>
                  <a:srgbClr val="F6F6F6"/>
                </a:solidFill>
                <a:latin typeface="Tahoma"/>
                <a:cs typeface="Tahoma"/>
              </a:rPr>
              <a:t>f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79475" y="1056249"/>
            <a:ext cx="490220" cy="462280"/>
          </a:xfrm>
          <a:custGeom>
            <a:avLst/>
            <a:gdLst/>
            <a:ahLst/>
            <a:cxnLst/>
            <a:rect l="l" t="t" r="r" b="b"/>
            <a:pathLst>
              <a:path w="490220" h="462280">
                <a:moveTo>
                  <a:pt x="244949" y="461699"/>
                </a:moveTo>
                <a:lnTo>
                  <a:pt x="195584" y="457009"/>
                </a:lnTo>
                <a:lnTo>
                  <a:pt x="149604" y="443558"/>
                </a:lnTo>
                <a:lnTo>
                  <a:pt x="107996" y="422274"/>
                </a:lnTo>
                <a:lnTo>
                  <a:pt x="71744" y="394085"/>
                </a:lnTo>
                <a:lnTo>
                  <a:pt x="41833" y="359920"/>
                </a:lnTo>
                <a:lnTo>
                  <a:pt x="19249" y="320707"/>
                </a:lnTo>
                <a:lnTo>
                  <a:pt x="4976" y="277374"/>
                </a:lnTo>
                <a:lnTo>
                  <a:pt x="0" y="230849"/>
                </a:lnTo>
                <a:lnTo>
                  <a:pt x="4976" y="184325"/>
                </a:lnTo>
                <a:lnTo>
                  <a:pt x="19249" y="140992"/>
                </a:lnTo>
                <a:lnTo>
                  <a:pt x="41833" y="101779"/>
                </a:lnTo>
                <a:lnTo>
                  <a:pt x="71744" y="67614"/>
                </a:lnTo>
                <a:lnTo>
                  <a:pt x="107996" y="39425"/>
                </a:lnTo>
                <a:lnTo>
                  <a:pt x="149604" y="18141"/>
                </a:lnTo>
                <a:lnTo>
                  <a:pt x="195584" y="4690"/>
                </a:lnTo>
                <a:lnTo>
                  <a:pt x="244949" y="0"/>
                </a:lnTo>
                <a:lnTo>
                  <a:pt x="292960" y="4476"/>
                </a:lnTo>
                <a:lnTo>
                  <a:pt x="338688" y="17572"/>
                </a:lnTo>
                <a:lnTo>
                  <a:pt x="380848" y="38785"/>
                </a:lnTo>
                <a:lnTo>
                  <a:pt x="418155" y="67614"/>
                </a:lnTo>
                <a:lnTo>
                  <a:pt x="448745" y="102774"/>
                </a:lnTo>
                <a:lnTo>
                  <a:pt x="471254" y="142507"/>
                </a:lnTo>
                <a:lnTo>
                  <a:pt x="485149" y="185603"/>
                </a:lnTo>
                <a:lnTo>
                  <a:pt x="489899" y="230849"/>
                </a:lnTo>
                <a:lnTo>
                  <a:pt x="484923" y="277374"/>
                </a:lnTo>
                <a:lnTo>
                  <a:pt x="470650" y="320707"/>
                </a:lnTo>
                <a:lnTo>
                  <a:pt x="448066" y="359920"/>
                </a:lnTo>
                <a:lnTo>
                  <a:pt x="418155" y="394085"/>
                </a:lnTo>
                <a:lnTo>
                  <a:pt x="381903" y="422274"/>
                </a:lnTo>
                <a:lnTo>
                  <a:pt x="340295" y="443558"/>
                </a:lnTo>
                <a:lnTo>
                  <a:pt x="294315" y="457009"/>
                </a:lnTo>
                <a:lnTo>
                  <a:pt x="244949" y="461699"/>
                </a:lnTo>
                <a:close/>
              </a:path>
            </a:pathLst>
          </a:custGeom>
          <a:solidFill>
            <a:srgbClr val="94C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97289" y="1121655"/>
            <a:ext cx="274129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Tahoma"/>
                <a:cs typeface="Tahoma"/>
              </a:rPr>
              <a:t>y</a:t>
            </a:r>
            <a:r>
              <a:rPr sz="1500" spc="37" baseline="-30555" dirty="0">
                <a:latin typeface="Tahoma"/>
                <a:cs typeface="Tahoma"/>
              </a:rPr>
              <a:t>t</a:t>
            </a:r>
            <a:endParaRPr sz="1500" baseline="-3055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Forget</a:t>
            </a:r>
            <a:r>
              <a:rPr sz="900" spc="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4549" y="2872700"/>
            <a:ext cx="187499" cy="1520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08549" y="2143624"/>
            <a:ext cx="3225800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F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σ(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f</a:t>
            </a:r>
            <a:r>
              <a:rPr sz="1800" spc="382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[X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8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,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]+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f</a:t>
            </a:r>
            <a:r>
              <a:rPr sz="1800" spc="-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8549" y="2143624"/>
            <a:ext cx="3084195" cy="462280"/>
          </a:xfrm>
          <a:custGeom>
            <a:avLst/>
            <a:gdLst/>
            <a:ahLst/>
            <a:cxnLst/>
            <a:rect l="l" t="t" r="r" b="b"/>
            <a:pathLst>
              <a:path w="3084195" h="462280">
                <a:moveTo>
                  <a:pt x="0" y="0"/>
                </a:moveTo>
                <a:lnTo>
                  <a:pt x="3083699" y="0"/>
                </a:lnTo>
                <a:lnTo>
                  <a:pt x="3083699" y="461699"/>
                </a:lnTo>
                <a:lnTo>
                  <a:pt x="0" y="461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1049" y="2207505"/>
            <a:ext cx="2399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i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-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σ(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i</a:t>
            </a:r>
            <a:r>
              <a:rPr sz="1800" spc="18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[x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8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,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]+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i</a:t>
            </a:r>
            <a:r>
              <a:rPr sz="1800" spc="-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LSTM Process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90" y="612016"/>
            <a:ext cx="4741749" cy="45314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96413" y="2947281"/>
            <a:ext cx="590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6F6F6"/>
                </a:solidFill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6306" y="3162827"/>
            <a:ext cx="596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732" y="2277275"/>
            <a:ext cx="396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97" baseline="20833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050" spc="65" dirty="0">
                <a:solidFill>
                  <a:srgbClr val="7F7F7F"/>
                </a:solidFill>
                <a:latin typeface="Tahoma"/>
                <a:cs typeface="Tahoma"/>
              </a:rPr>
              <a:t>t-</a:t>
            </a:r>
            <a:r>
              <a:rPr sz="1050" spc="-50" dirty="0">
                <a:solidFill>
                  <a:srgbClr val="7F7F7F"/>
                </a:solidFill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8128" y="2201075"/>
            <a:ext cx="2736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85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575" spc="127" baseline="-31746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1980" y="3250398"/>
            <a:ext cx="245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75" spc="-37" baseline="-31746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2105" y="2565059"/>
            <a:ext cx="3521075" cy="82550"/>
            <a:chOff x="782105" y="2565059"/>
            <a:chExt cx="3521075" cy="825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105" y="2565059"/>
              <a:ext cx="318275" cy="819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28152" y="2606050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7327" y="2565059"/>
              <a:ext cx="105500" cy="819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777261" y="2838253"/>
            <a:ext cx="191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1B5DBD"/>
                </a:solidFill>
                <a:latin typeface="Tahoma"/>
                <a:cs typeface="Tahoma"/>
              </a:rPr>
              <a:t>O</a:t>
            </a:r>
            <a:r>
              <a:rPr sz="900" spc="-37" baseline="-32407" dirty="0">
                <a:solidFill>
                  <a:srgbClr val="1B5DBD"/>
                </a:solidFill>
                <a:latin typeface="Tahoma"/>
                <a:cs typeface="Tahoma"/>
              </a:rPr>
              <a:t>t</a:t>
            </a:r>
            <a:endParaRPr sz="900" baseline="-32407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41099" y="1780037"/>
            <a:ext cx="217170" cy="1405890"/>
            <a:chOff x="1741099" y="1780037"/>
            <a:chExt cx="217170" cy="1405890"/>
          </a:xfrm>
        </p:grpSpPr>
        <p:sp>
          <p:nvSpPr>
            <p:cNvPr id="17" name="object 17"/>
            <p:cNvSpPr/>
            <p:nvPr/>
          </p:nvSpPr>
          <p:spPr>
            <a:xfrm>
              <a:off x="1937374" y="1816140"/>
              <a:ext cx="635" cy="662305"/>
            </a:xfrm>
            <a:custGeom>
              <a:avLst/>
              <a:gdLst/>
              <a:ahLst/>
              <a:cxnLst/>
              <a:rect l="l" t="t" r="r" b="b"/>
              <a:pathLst>
                <a:path w="635" h="662305">
                  <a:moveTo>
                    <a:pt x="284" y="661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1695" y="17847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5" y="31344"/>
                  </a:moveTo>
                  <a:lnTo>
                    <a:pt x="7" y="24332"/>
                  </a:lnTo>
                  <a:lnTo>
                    <a:pt x="0" y="7025"/>
                  </a:lnTo>
                  <a:lnTo>
                    <a:pt x="7011" y="7"/>
                  </a:lnTo>
                  <a:lnTo>
                    <a:pt x="15665" y="3"/>
                  </a:lnTo>
                  <a:lnTo>
                    <a:pt x="24319" y="0"/>
                  </a:lnTo>
                  <a:lnTo>
                    <a:pt x="31337" y="7011"/>
                  </a:lnTo>
                  <a:lnTo>
                    <a:pt x="31344" y="24318"/>
                  </a:lnTo>
                  <a:lnTo>
                    <a:pt x="24332" y="31337"/>
                  </a:lnTo>
                  <a:lnTo>
                    <a:pt x="7025" y="3134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1695" y="17847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5" y="3"/>
                  </a:moveTo>
                  <a:lnTo>
                    <a:pt x="24319" y="0"/>
                  </a:lnTo>
                  <a:lnTo>
                    <a:pt x="31337" y="7011"/>
                  </a:lnTo>
                  <a:lnTo>
                    <a:pt x="31340" y="15665"/>
                  </a:lnTo>
                  <a:lnTo>
                    <a:pt x="31344" y="24318"/>
                  </a:lnTo>
                  <a:lnTo>
                    <a:pt x="24332" y="31337"/>
                  </a:lnTo>
                  <a:lnTo>
                    <a:pt x="15678" y="31340"/>
                  </a:lnTo>
                  <a:lnTo>
                    <a:pt x="7025" y="31344"/>
                  </a:lnTo>
                  <a:lnTo>
                    <a:pt x="7" y="24332"/>
                  </a:lnTo>
                  <a:lnTo>
                    <a:pt x="3" y="15678"/>
                  </a:lnTo>
                  <a:lnTo>
                    <a:pt x="0" y="7025"/>
                  </a:lnTo>
                  <a:lnTo>
                    <a:pt x="7011" y="7"/>
                  </a:lnTo>
                  <a:lnTo>
                    <a:pt x="15665" y="3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41099" y="3100925"/>
              <a:ext cx="57150" cy="85090"/>
            </a:xfrm>
            <a:custGeom>
              <a:avLst/>
              <a:gdLst/>
              <a:ahLst/>
              <a:cxnLst/>
              <a:rect l="l" t="t" r="r" b="b"/>
              <a:pathLst>
                <a:path w="57150" h="85089">
                  <a:moveTo>
                    <a:pt x="28349" y="84599"/>
                  </a:moveTo>
                  <a:lnTo>
                    <a:pt x="17314" y="81275"/>
                  </a:lnTo>
                  <a:lnTo>
                    <a:pt x="8303" y="72210"/>
                  </a:lnTo>
                  <a:lnTo>
                    <a:pt x="2227" y="58765"/>
                  </a:lnTo>
                  <a:lnTo>
                    <a:pt x="0" y="42299"/>
                  </a:lnTo>
                  <a:lnTo>
                    <a:pt x="2190" y="26112"/>
                  </a:lnTo>
                  <a:lnTo>
                    <a:pt x="2227" y="25834"/>
                  </a:lnTo>
                  <a:lnTo>
                    <a:pt x="8303" y="12389"/>
                  </a:lnTo>
                  <a:lnTo>
                    <a:pt x="17314" y="3324"/>
                  </a:lnTo>
                  <a:lnTo>
                    <a:pt x="28349" y="0"/>
                  </a:lnTo>
                  <a:lnTo>
                    <a:pt x="35868" y="0"/>
                  </a:lnTo>
                  <a:lnTo>
                    <a:pt x="56150" y="34009"/>
                  </a:lnTo>
                  <a:lnTo>
                    <a:pt x="56699" y="42299"/>
                  </a:lnTo>
                  <a:lnTo>
                    <a:pt x="54472" y="58765"/>
                  </a:lnTo>
                  <a:lnTo>
                    <a:pt x="48396" y="72210"/>
                  </a:lnTo>
                  <a:lnTo>
                    <a:pt x="39385" y="81275"/>
                  </a:lnTo>
                  <a:lnTo>
                    <a:pt x="28349" y="84599"/>
                  </a:lnTo>
                  <a:close/>
                </a:path>
              </a:pathLst>
            </a:custGeom>
            <a:solidFill>
              <a:srgbClr val="247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04129" y="3020685"/>
            <a:ext cx="14160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050" spc="-37" baseline="-15873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r>
              <a:rPr sz="700" spc="-25" dirty="0">
                <a:solidFill>
                  <a:srgbClr val="F6F6F6"/>
                </a:solidFill>
                <a:latin typeface="Tahoma"/>
                <a:cs typeface="Tahoma"/>
              </a:rPr>
              <a:t>g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3887" y="1056249"/>
            <a:ext cx="3245485" cy="3161030"/>
            <a:chOff x="623887" y="1056249"/>
            <a:chExt cx="3245485" cy="3161030"/>
          </a:xfrm>
        </p:grpSpPr>
        <p:sp>
          <p:nvSpPr>
            <p:cNvPr id="23" name="object 23"/>
            <p:cNvSpPr/>
            <p:nvPr/>
          </p:nvSpPr>
          <p:spPr>
            <a:xfrm>
              <a:off x="638175" y="3616599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>
                  <a:moveTo>
                    <a:pt x="0" y="0"/>
                  </a:moveTo>
                  <a:lnTo>
                    <a:pt x="343949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7837" y="3555113"/>
              <a:ext cx="158251" cy="12297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10481" y="3870474"/>
              <a:ext cx="635" cy="332740"/>
            </a:xfrm>
            <a:custGeom>
              <a:avLst/>
              <a:gdLst/>
              <a:ahLst/>
              <a:cxnLst/>
              <a:rect l="l" t="t" r="r" b="b"/>
              <a:pathLst>
                <a:path w="634" h="332739">
                  <a:moveTo>
                    <a:pt x="593" y="33225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8995" y="3726511"/>
              <a:ext cx="122971" cy="15833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4549" y="2872699"/>
              <a:ext cx="187499" cy="1520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79474" y="1056249"/>
              <a:ext cx="490220" cy="462280"/>
            </a:xfrm>
            <a:custGeom>
              <a:avLst/>
              <a:gdLst/>
              <a:ahLst/>
              <a:cxnLst/>
              <a:rect l="l" t="t" r="r" b="b"/>
              <a:pathLst>
                <a:path w="490220" h="462280">
                  <a:moveTo>
                    <a:pt x="244949" y="461699"/>
                  </a:moveTo>
                  <a:lnTo>
                    <a:pt x="195584" y="457009"/>
                  </a:lnTo>
                  <a:lnTo>
                    <a:pt x="149604" y="443558"/>
                  </a:lnTo>
                  <a:lnTo>
                    <a:pt x="107996" y="422274"/>
                  </a:lnTo>
                  <a:lnTo>
                    <a:pt x="71744" y="394085"/>
                  </a:lnTo>
                  <a:lnTo>
                    <a:pt x="41833" y="359920"/>
                  </a:lnTo>
                  <a:lnTo>
                    <a:pt x="19249" y="320707"/>
                  </a:lnTo>
                  <a:lnTo>
                    <a:pt x="4976" y="277374"/>
                  </a:lnTo>
                  <a:lnTo>
                    <a:pt x="0" y="230849"/>
                  </a:lnTo>
                  <a:lnTo>
                    <a:pt x="4976" y="184325"/>
                  </a:lnTo>
                  <a:lnTo>
                    <a:pt x="19249" y="140992"/>
                  </a:lnTo>
                  <a:lnTo>
                    <a:pt x="41833" y="101779"/>
                  </a:lnTo>
                  <a:lnTo>
                    <a:pt x="71744" y="67614"/>
                  </a:lnTo>
                  <a:lnTo>
                    <a:pt x="107996" y="39425"/>
                  </a:lnTo>
                  <a:lnTo>
                    <a:pt x="149604" y="18141"/>
                  </a:lnTo>
                  <a:lnTo>
                    <a:pt x="195584" y="4690"/>
                  </a:lnTo>
                  <a:lnTo>
                    <a:pt x="244949" y="0"/>
                  </a:lnTo>
                  <a:lnTo>
                    <a:pt x="292960" y="4476"/>
                  </a:lnTo>
                  <a:lnTo>
                    <a:pt x="338688" y="17572"/>
                  </a:lnTo>
                  <a:lnTo>
                    <a:pt x="380848" y="38785"/>
                  </a:lnTo>
                  <a:lnTo>
                    <a:pt x="418155" y="67614"/>
                  </a:lnTo>
                  <a:lnTo>
                    <a:pt x="448745" y="102774"/>
                  </a:lnTo>
                  <a:lnTo>
                    <a:pt x="471254" y="142507"/>
                  </a:lnTo>
                  <a:lnTo>
                    <a:pt x="485149" y="185603"/>
                  </a:lnTo>
                  <a:lnTo>
                    <a:pt x="489899" y="230849"/>
                  </a:lnTo>
                  <a:lnTo>
                    <a:pt x="484923" y="277374"/>
                  </a:lnTo>
                  <a:lnTo>
                    <a:pt x="470650" y="320707"/>
                  </a:lnTo>
                  <a:lnTo>
                    <a:pt x="448066" y="359920"/>
                  </a:lnTo>
                  <a:lnTo>
                    <a:pt x="418155" y="394085"/>
                  </a:lnTo>
                  <a:lnTo>
                    <a:pt x="381903" y="422274"/>
                  </a:lnTo>
                  <a:lnTo>
                    <a:pt x="340295" y="443558"/>
                  </a:lnTo>
                  <a:lnTo>
                    <a:pt x="294315" y="457009"/>
                  </a:lnTo>
                  <a:lnTo>
                    <a:pt x="244949" y="461699"/>
                  </a:lnTo>
                  <a:close/>
                </a:path>
              </a:pathLst>
            </a:custGeom>
            <a:solidFill>
              <a:srgbClr val="94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32710" y="1121655"/>
            <a:ext cx="21056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Tahoma"/>
                <a:cs typeface="Tahoma"/>
              </a:rPr>
              <a:t>y</a:t>
            </a:r>
            <a:r>
              <a:rPr sz="1500" spc="37" baseline="-30555" dirty="0">
                <a:latin typeface="Tahoma"/>
                <a:cs typeface="Tahoma"/>
              </a:rPr>
              <a:t>t</a:t>
            </a:r>
            <a:endParaRPr sz="1500" baseline="-3055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Input</a:t>
            </a:r>
            <a:r>
              <a:rPr sz="900" spc="-7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89400" y="3109524"/>
            <a:ext cx="121799" cy="12779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966035" y="3063873"/>
            <a:ext cx="1714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7" baseline="-16666" dirty="0">
                <a:solidFill>
                  <a:srgbClr val="F6F6F6"/>
                </a:solidFill>
                <a:latin typeface="Tahoma"/>
                <a:cs typeface="Tahoma"/>
              </a:rPr>
              <a:t>Ĉ</a:t>
            </a:r>
            <a:r>
              <a:rPr sz="1100" spc="-65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LSTM 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5150149" y="1780050"/>
            <a:ext cx="3651250" cy="462280"/>
          </a:xfrm>
          <a:custGeom>
            <a:avLst/>
            <a:gdLst/>
            <a:ahLst/>
            <a:cxnLst/>
            <a:rect l="l" t="t" r="r" b="b"/>
            <a:pathLst>
              <a:path w="3651250" h="462280">
                <a:moveTo>
                  <a:pt x="0" y="0"/>
                </a:moveTo>
                <a:lnTo>
                  <a:pt x="3650699" y="0"/>
                </a:lnTo>
                <a:lnTo>
                  <a:pt x="3650699" y="461699"/>
                </a:lnTo>
                <a:lnTo>
                  <a:pt x="0" y="4616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9524" y="1843931"/>
            <a:ext cx="285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Ĉ</a:t>
            </a:r>
            <a:r>
              <a:rPr sz="1350" baseline="-339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tanh(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c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[x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8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]+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c</a:t>
            </a:r>
            <a:r>
              <a:rPr sz="1800" spc="-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90" y="612016"/>
            <a:ext cx="4741749" cy="45314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96413" y="2947281"/>
            <a:ext cx="590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6F6F6"/>
                </a:solidFill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6306" y="3162827"/>
            <a:ext cx="596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732" y="2277275"/>
            <a:ext cx="396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97" baseline="20833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050" spc="65" dirty="0">
                <a:solidFill>
                  <a:srgbClr val="7F7F7F"/>
                </a:solidFill>
                <a:latin typeface="Tahoma"/>
                <a:cs typeface="Tahoma"/>
              </a:rPr>
              <a:t>t-</a:t>
            </a:r>
            <a:r>
              <a:rPr sz="1050" spc="-50" dirty="0">
                <a:solidFill>
                  <a:srgbClr val="7F7F7F"/>
                </a:solidFill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08128" y="2201075"/>
            <a:ext cx="2736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85" dirty="0">
                <a:solidFill>
                  <a:srgbClr val="7F7F7F"/>
                </a:solidFill>
                <a:latin typeface="Tahoma"/>
                <a:cs typeface="Tahoma"/>
              </a:rPr>
              <a:t>C</a:t>
            </a:r>
            <a:r>
              <a:rPr sz="1575" spc="127" baseline="-31746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2105" y="2565059"/>
            <a:ext cx="3521075" cy="82550"/>
            <a:chOff x="782105" y="2565059"/>
            <a:chExt cx="3521075" cy="825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105" y="2565059"/>
              <a:ext cx="318275" cy="819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28152" y="2606050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7327" y="2565059"/>
              <a:ext cx="105500" cy="819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777261" y="2838253"/>
            <a:ext cx="191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1B5DBD"/>
                </a:solidFill>
                <a:latin typeface="Tahoma"/>
                <a:cs typeface="Tahoma"/>
              </a:rPr>
              <a:t>O</a:t>
            </a:r>
            <a:r>
              <a:rPr sz="900" spc="-37" baseline="-32407" dirty="0">
                <a:solidFill>
                  <a:srgbClr val="1B5DBD"/>
                </a:solidFill>
                <a:latin typeface="Tahoma"/>
                <a:cs typeface="Tahoma"/>
              </a:rPr>
              <a:t>t</a:t>
            </a:r>
            <a:endParaRPr sz="900" baseline="-32407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1980" y="3250398"/>
            <a:ext cx="245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75" spc="-37" baseline="-31746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5410" y="1525393"/>
            <a:ext cx="584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Input</a:t>
            </a:r>
            <a:r>
              <a:rPr sz="900" spc="-7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16932" y="1056249"/>
            <a:ext cx="1952625" cy="1426845"/>
            <a:chOff x="1916932" y="1056249"/>
            <a:chExt cx="1952625" cy="1426845"/>
          </a:xfrm>
        </p:grpSpPr>
        <p:sp>
          <p:nvSpPr>
            <p:cNvPr id="18" name="object 18"/>
            <p:cNvSpPr/>
            <p:nvPr/>
          </p:nvSpPr>
          <p:spPr>
            <a:xfrm>
              <a:off x="1937374" y="1816140"/>
              <a:ext cx="635" cy="662305"/>
            </a:xfrm>
            <a:custGeom>
              <a:avLst/>
              <a:gdLst/>
              <a:ahLst/>
              <a:cxnLst/>
              <a:rect l="l" t="t" r="r" b="b"/>
              <a:pathLst>
                <a:path w="635" h="662305">
                  <a:moveTo>
                    <a:pt x="284" y="6617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1695" y="17847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5" y="31344"/>
                  </a:moveTo>
                  <a:lnTo>
                    <a:pt x="7" y="24332"/>
                  </a:lnTo>
                  <a:lnTo>
                    <a:pt x="0" y="7025"/>
                  </a:lnTo>
                  <a:lnTo>
                    <a:pt x="7011" y="7"/>
                  </a:lnTo>
                  <a:lnTo>
                    <a:pt x="15665" y="3"/>
                  </a:lnTo>
                  <a:lnTo>
                    <a:pt x="24319" y="0"/>
                  </a:lnTo>
                  <a:lnTo>
                    <a:pt x="31337" y="7011"/>
                  </a:lnTo>
                  <a:lnTo>
                    <a:pt x="31344" y="24318"/>
                  </a:lnTo>
                  <a:lnTo>
                    <a:pt x="24332" y="31337"/>
                  </a:lnTo>
                  <a:lnTo>
                    <a:pt x="7025" y="3134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21695" y="17847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5" y="3"/>
                  </a:moveTo>
                  <a:lnTo>
                    <a:pt x="24319" y="0"/>
                  </a:lnTo>
                  <a:lnTo>
                    <a:pt x="31337" y="7011"/>
                  </a:lnTo>
                  <a:lnTo>
                    <a:pt x="31340" y="15665"/>
                  </a:lnTo>
                  <a:lnTo>
                    <a:pt x="31344" y="24318"/>
                  </a:lnTo>
                  <a:lnTo>
                    <a:pt x="24332" y="31337"/>
                  </a:lnTo>
                  <a:lnTo>
                    <a:pt x="15678" y="31340"/>
                  </a:lnTo>
                  <a:lnTo>
                    <a:pt x="7025" y="31344"/>
                  </a:lnTo>
                  <a:lnTo>
                    <a:pt x="7" y="24332"/>
                  </a:lnTo>
                  <a:lnTo>
                    <a:pt x="3" y="15678"/>
                  </a:lnTo>
                  <a:lnTo>
                    <a:pt x="0" y="7025"/>
                  </a:lnTo>
                  <a:lnTo>
                    <a:pt x="7011" y="7"/>
                  </a:lnTo>
                  <a:lnTo>
                    <a:pt x="15665" y="3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79475" y="1056249"/>
              <a:ext cx="490220" cy="462280"/>
            </a:xfrm>
            <a:custGeom>
              <a:avLst/>
              <a:gdLst/>
              <a:ahLst/>
              <a:cxnLst/>
              <a:rect l="l" t="t" r="r" b="b"/>
              <a:pathLst>
                <a:path w="490220" h="462280">
                  <a:moveTo>
                    <a:pt x="244949" y="461699"/>
                  </a:moveTo>
                  <a:lnTo>
                    <a:pt x="195584" y="457009"/>
                  </a:lnTo>
                  <a:lnTo>
                    <a:pt x="149604" y="443558"/>
                  </a:lnTo>
                  <a:lnTo>
                    <a:pt x="107996" y="422274"/>
                  </a:lnTo>
                  <a:lnTo>
                    <a:pt x="71744" y="394085"/>
                  </a:lnTo>
                  <a:lnTo>
                    <a:pt x="41833" y="359920"/>
                  </a:lnTo>
                  <a:lnTo>
                    <a:pt x="19249" y="320707"/>
                  </a:lnTo>
                  <a:lnTo>
                    <a:pt x="4976" y="277374"/>
                  </a:lnTo>
                  <a:lnTo>
                    <a:pt x="0" y="230849"/>
                  </a:lnTo>
                  <a:lnTo>
                    <a:pt x="4976" y="184325"/>
                  </a:lnTo>
                  <a:lnTo>
                    <a:pt x="19249" y="140992"/>
                  </a:lnTo>
                  <a:lnTo>
                    <a:pt x="41833" y="101779"/>
                  </a:lnTo>
                  <a:lnTo>
                    <a:pt x="71744" y="67614"/>
                  </a:lnTo>
                  <a:lnTo>
                    <a:pt x="107996" y="39425"/>
                  </a:lnTo>
                  <a:lnTo>
                    <a:pt x="149604" y="18141"/>
                  </a:lnTo>
                  <a:lnTo>
                    <a:pt x="195584" y="4690"/>
                  </a:lnTo>
                  <a:lnTo>
                    <a:pt x="244949" y="0"/>
                  </a:lnTo>
                  <a:lnTo>
                    <a:pt x="292960" y="4476"/>
                  </a:lnTo>
                  <a:lnTo>
                    <a:pt x="338688" y="17572"/>
                  </a:lnTo>
                  <a:lnTo>
                    <a:pt x="380848" y="38785"/>
                  </a:lnTo>
                  <a:lnTo>
                    <a:pt x="418155" y="67614"/>
                  </a:lnTo>
                  <a:lnTo>
                    <a:pt x="448745" y="102774"/>
                  </a:lnTo>
                  <a:lnTo>
                    <a:pt x="471254" y="142507"/>
                  </a:lnTo>
                  <a:lnTo>
                    <a:pt x="485149" y="185603"/>
                  </a:lnTo>
                  <a:lnTo>
                    <a:pt x="489899" y="230849"/>
                  </a:lnTo>
                  <a:lnTo>
                    <a:pt x="484923" y="277374"/>
                  </a:lnTo>
                  <a:lnTo>
                    <a:pt x="470650" y="320707"/>
                  </a:lnTo>
                  <a:lnTo>
                    <a:pt x="448066" y="359920"/>
                  </a:lnTo>
                  <a:lnTo>
                    <a:pt x="418155" y="394085"/>
                  </a:lnTo>
                  <a:lnTo>
                    <a:pt x="381903" y="422274"/>
                  </a:lnTo>
                  <a:lnTo>
                    <a:pt x="340295" y="443558"/>
                  </a:lnTo>
                  <a:lnTo>
                    <a:pt x="294315" y="457009"/>
                  </a:lnTo>
                  <a:lnTo>
                    <a:pt x="244949" y="461699"/>
                  </a:lnTo>
                  <a:close/>
                </a:path>
              </a:pathLst>
            </a:custGeom>
            <a:solidFill>
              <a:srgbClr val="94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22350" y="1121655"/>
            <a:ext cx="228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Tahoma"/>
                <a:cs typeface="Tahoma"/>
              </a:rPr>
              <a:t>y</a:t>
            </a:r>
            <a:r>
              <a:rPr sz="1500" spc="37" baseline="-30555" dirty="0">
                <a:latin typeface="Tahoma"/>
                <a:cs typeface="Tahoma"/>
              </a:rPr>
              <a:t>t</a:t>
            </a:r>
            <a:endParaRPr sz="1500" baseline="-30555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46250" y="3092899"/>
            <a:ext cx="41910" cy="83820"/>
          </a:xfrm>
          <a:custGeom>
            <a:avLst/>
            <a:gdLst/>
            <a:ahLst/>
            <a:cxnLst/>
            <a:rect l="l" t="t" r="r" b="b"/>
            <a:pathLst>
              <a:path w="41910" h="83819">
                <a:moveTo>
                  <a:pt x="20699" y="83699"/>
                </a:moveTo>
                <a:lnTo>
                  <a:pt x="12642" y="80411"/>
                </a:lnTo>
                <a:lnTo>
                  <a:pt x="6062" y="71442"/>
                </a:lnTo>
                <a:lnTo>
                  <a:pt x="1626" y="58139"/>
                </a:lnTo>
                <a:lnTo>
                  <a:pt x="0" y="41849"/>
                </a:lnTo>
                <a:lnTo>
                  <a:pt x="1599" y="25834"/>
                </a:lnTo>
                <a:lnTo>
                  <a:pt x="1626" y="25560"/>
                </a:lnTo>
                <a:lnTo>
                  <a:pt x="6062" y="12257"/>
                </a:lnTo>
                <a:lnTo>
                  <a:pt x="12642" y="3288"/>
                </a:lnTo>
                <a:lnTo>
                  <a:pt x="20699" y="0"/>
                </a:lnTo>
                <a:lnTo>
                  <a:pt x="26189" y="0"/>
                </a:lnTo>
                <a:lnTo>
                  <a:pt x="31454" y="4409"/>
                </a:lnTo>
                <a:lnTo>
                  <a:pt x="35337" y="12257"/>
                </a:lnTo>
                <a:lnTo>
                  <a:pt x="37922" y="18631"/>
                </a:lnTo>
                <a:lnTo>
                  <a:pt x="39751" y="25560"/>
                </a:lnTo>
                <a:lnTo>
                  <a:pt x="39824" y="25834"/>
                </a:lnTo>
                <a:lnTo>
                  <a:pt x="40998" y="33647"/>
                </a:lnTo>
                <a:lnTo>
                  <a:pt x="41399" y="41849"/>
                </a:lnTo>
                <a:lnTo>
                  <a:pt x="39773" y="58139"/>
                </a:lnTo>
                <a:lnTo>
                  <a:pt x="35337" y="71442"/>
                </a:lnTo>
                <a:lnTo>
                  <a:pt x="28757" y="80411"/>
                </a:lnTo>
                <a:lnTo>
                  <a:pt x="20699" y="83699"/>
                </a:lnTo>
                <a:close/>
              </a:path>
            </a:pathLst>
          </a:custGeom>
          <a:solidFill>
            <a:srgbClr val="247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04129" y="3020685"/>
            <a:ext cx="14160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050" spc="-37" baseline="-15873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r>
              <a:rPr sz="700" spc="-25" dirty="0">
                <a:solidFill>
                  <a:srgbClr val="F6F6F6"/>
                </a:solidFill>
                <a:latin typeface="Tahoma"/>
                <a:cs typeface="Tahoma"/>
              </a:rPr>
              <a:t>g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4549" y="2872700"/>
            <a:ext cx="187499" cy="1520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604175" y="1237712"/>
            <a:ext cx="1889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candidate Vector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90250" y="1499174"/>
            <a:ext cx="3694429" cy="1737995"/>
            <a:chOff x="1990250" y="1499174"/>
            <a:chExt cx="3694429" cy="1737995"/>
          </a:xfrm>
        </p:grpSpPr>
        <p:sp>
          <p:nvSpPr>
            <p:cNvPr id="28" name="object 28"/>
            <p:cNvSpPr/>
            <p:nvPr/>
          </p:nvSpPr>
          <p:spPr>
            <a:xfrm>
              <a:off x="5663649" y="1535274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19">
                  <a:moveTo>
                    <a:pt x="0" y="3884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47981" y="150393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47981" y="150393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250" y="3109674"/>
              <a:ext cx="144299" cy="1274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966035" y="3063873"/>
            <a:ext cx="1714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7" baseline="-16666" dirty="0">
                <a:solidFill>
                  <a:srgbClr val="F6F6F6"/>
                </a:solidFill>
                <a:latin typeface="Tahoma"/>
                <a:cs typeface="Tahoma"/>
              </a:rPr>
              <a:t>Ĉ</a:t>
            </a:r>
            <a:r>
              <a:rPr sz="1100" spc="-65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LSTM 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449" y="2275071"/>
            <a:ext cx="173037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the cell state :</a:t>
            </a:r>
            <a:endParaRPr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90" y="612016"/>
            <a:ext cx="4741749" cy="4531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4348" y="3125278"/>
            <a:ext cx="534035" cy="446405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1581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245"/>
              </a:spcBef>
            </a:pPr>
            <a:r>
              <a:rPr sz="2550" baseline="21241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1100" dirty="0">
                <a:solidFill>
                  <a:srgbClr val="7F7F7F"/>
                </a:solidFill>
                <a:latin typeface="Tahoma"/>
                <a:cs typeface="Tahoma"/>
              </a:rPr>
              <a:t>t-</a:t>
            </a:r>
            <a:r>
              <a:rPr sz="1100" spc="-50" dirty="0">
                <a:solidFill>
                  <a:srgbClr val="7F7F7F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6306" y="3162827"/>
            <a:ext cx="596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2105" y="1056249"/>
            <a:ext cx="3521075" cy="2602865"/>
            <a:chOff x="782105" y="1056249"/>
            <a:chExt cx="3521075" cy="26028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105" y="3566607"/>
              <a:ext cx="318275" cy="819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28152" y="3618108"/>
              <a:ext cx="278765" cy="0"/>
            </a:xfrm>
            <a:custGeom>
              <a:avLst/>
              <a:gdLst/>
              <a:ahLst/>
              <a:cxnLst/>
              <a:rect l="l" t="t" r="r" b="b"/>
              <a:pathLst>
                <a:path w="278764">
                  <a:moveTo>
                    <a:pt x="0" y="0"/>
                  </a:moveTo>
                  <a:lnTo>
                    <a:pt x="278699" y="0"/>
                  </a:lnTo>
                </a:path>
              </a:pathLst>
            </a:custGeom>
            <a:ln w="19049">
              <a:solidFill>
                <a:srgbClr val="6B6B6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7327" y="3577117"/>
              <a:ext cx="105500" cy="819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79474" y="1056249"/>
              <a:ext cx="490220" cy="462280"/>
            </a:xfrm>
            <a:custGeom>
              <a:avLst/>
              <a:gdLst/>
              <a:ahLst/>
              <a:cxnLst/>
              <a:rect l="l" t="t" r="r" b="b"/>
              <a:pathLst>
                <a:path w="490220" h="462280">
                  <a:moveTo>
                    <a:pt x="244949" y="461699"/>
                  </a:moveTo>
                  <a:lnTo>
                    <a:pt x="195584" y="457009"/>
                  </a:lnTo>
                  <a:lnTo>
                    <a:pt x="149604" y="443558"/>
                  </a:lnTo>
                  <a:lnTo>
                    <a:pt x="107996" y="422274"/>
                  </a:lnTo>
                  <a:lnTo>
                    <a:pt x="71744" y="394085"/>
                  </a:lnTo>
                  <a:lnTo>
                    <a:pt x="41833" y="359920"/>
                  </a:lnTo>
                  <a:lnTo>
                    <a:pt x="19249" y="320707"/>
                  </a:lnTo>
                  <a:lnTo>
                    <a:pt x="4976" y="277374"/>
                  </a:lnTo>
                  <a:lnTo>
                    <a:pt x="0" y="230849"/>
                  </a:lnTo>
                  <a:lnTo>
                    <a:pt x="4976" y="184325"/>
                  </a:lnTo>
                  <a:lnTo>
                    <a:pt x="19249" y="140992"/>
                  </a:lnTo>
                  <a:lnTo>
                    <a:pt x="41833" y="101779"/>
                  </a:lnTo>
                  <a:lnTo>
                    <a:pt x="71744" y="67614"/>
                  </a:lnTo>
                  <a:lnTo>
                    <a:pt x="107996" y="39425"/>
                  </a:lnTo>
                  <a:lnTo>
                    <a:pt x="149604" y="18141"/>
                  </a:lnTo>
                  <a:lnTo>
                    <a:pt x="195584" y="4690"/>
                  </a:lnTo>
                  <a:lnTo>
                    <a:pt x="244949" y="0"/>
                  </a:lnTo>
                  <a:lnTo>
                    <a:pt x="292960" y="4476"/>
                  </a:lnTo>
                  <a:lnTo>
                    <a:pt x="338688" y="17572"/>
                  </a:lnTo>
                  <a:lnTo>
                    <a:pt x="380848" y="38785"/>
                  </a:lnTo>
                  <a:lnTo>
                    <a:pt x="418155" y="67614"/>
                  </a:lnTo>
                  <a:lnTo>
                    <a:pt x="448745" y="102774"/>
                  </a:lnTo>
                  <a:lnTo>
                    <a:pt x="471254" y="142507"/>
                  </a:lnTo>
                  <a:lnTo>
                    <a:pt x="485149" y="185603"/>
                  </a:lnTo>
                  <a:lnTo>
                    <a:pt x="489899" y="230849"/>
                  </a:lnTo>
                  <a:lnTo>
                    <a:pt x="484923" y="277374"/>
                  </a:lnTo>
                  <a:lnTo>
                    <a:pt x="470650" y="320707"/>
                  </a:lnTo>
                  <a:lnTo>
                    <a:pt x="448066" y="359920"/>
                  </a:lnTo>
                  <a:lnTo>
                    <a:pt x="418155" y="394085"/>
                  </a:lnTo>
                  <a:lnTo>
                    <a:pt x="381903" y="422274"/>
                  </a:lnTo>
                  <a:lnTo>
                    <a:pt x="340295" y="443558"/>
                  </a:lnTo>
                  <a:lnTo>
                    <a:pt x="294315" y="457009"/>
                  </a:lnTo>
                  <a:lnTo>
                    <a:pt x="244949" y="461699"/>
                  </a:lnTo>
                  <a:close/>
                </a:path>
              </a:pathLst>
            </a:custGeom>
            <a:solidFill>
              <a:srgbClr val="94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21980" y="3250398"/>
            <a:ext cx="245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7F7F7F"/>
                </a:solidFill>
                <a:latin typeface="Tahoma"/>
                <a:cs typeface="Tahoma"/>
              </a:rPr>
              <a:t>h</a:t>
            </a:r>
            <a:r>
              <a:rPr sz="1575" spc="-37" baseline="-31746" dirty="0">
                <a:solidFill>
                  <a:srgbClr val="7F7F7F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8275" y="2659700"/>
            <a:ext cx="2432685" cy="400685"/>
          </a:xfrm>
          <a:custGeom>
            <a:avLst/>
            <a:gdLst/>
            <a:ahLst/>
            <a:cxnLst/>
            <a:rect l="l" t="t" r="r" b="b"/>
            <a:pathLst>
              <a:path w="2432684" h="400685">
                <a:moveTo>
                  <a:pt x="0" y="0"/>
                </a:moveTo>
                <a:lnTo>
                  <a:pt x="2432399" y="0"/>
                </a:lnTo>
                <a:lnTo>
                  <a:pt x="2432399" y="400199"/>
                </a:lnTo>
                <a:lnTo>
                  <a:pt x="0" y="400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80493" y="2851554"/>
            <a:ext cx="533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49218" y="2725612"/>
            <a:ext cx="178371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C</a:t>
            </a:r>
            <a:r>
              <a:rPr sz="1350" baseline="-339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400" spc="3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(F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)(C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350" baseline="-33950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350" spc="225" baseline="-3395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r>
              <a:rPr sz="1400" spc="3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400" spc="3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i</a:t>
            </a:r>
            <a:r>
              <a:rPr sz="1350" baseline="-33950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*(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Ĉ</a:t>
            </a:r>
            <a:r>
              <a:rPr sz="1000" spc="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5050" y="1121655"/>
            <a:ext cx="2032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Tahoma"/>
                <a:cs typeface="Tahoma"/>
              </a:rPr>
              <a:t>y</a:t>
            </a:r>
            <a:r>
              <a:rPr sz="1500" spc="37" baseline="-30555" dirty="0">
                <a:latin typeface="Tahoma"/>
                <a:cs typeface="Tahoma"/>
              </a:rPr>
              <a:t>t</a:t>
            </a:r>
            <a:endParaRPr sz="1500" baseline="-30555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44274" y="3103074"/>
            <a:ext cx="52705" cy="85725"/>
          </a:xfrm>
          <a:custGeom>
            <a:avLst/>
            <a:gdLst/>
            <a:ahLst/>
            <a:cxnLst/>
            <a:rect l="l" t="t" r="r" b="b"/>
            <a:pathLst>
              <a:path w="52705" h="85725">
                <a:moveTo>
                  <a:pt x="26099" y="85499"/>
                </a:moveTo>
                <a:lnTo>
                  <a:pt x="15940" y="82140"/>
                </a:lnTo>
                <a:lnTo>
                  <a:pt x="7644" y="72978"/>
                </a:lnTo>
                <a:lnTo>
                  <a:pt x="2051" y="59390"/>
                </a:lnTo>
                <a:lnTo>
                  <a:pt x="0" y="42749"/>
                </a:lnTo>
                <a:lnTo>
                  <a:pt x="2016" y="26390"/>
                </a:lnTo>
                <a:lnTo>
                  <a:pt x="2051" y="26109"/>
                </a:lnTo>
                <a:lnTo>
                  <a:pt x="7644" y="12520"/>
                </a:lnTo>
                <a:lnTo>
                  <a:pt x="15940" y="3359"/>
                </a:lnTo>
                <a:lnTo>
                  <a:pt x="26099" y="0"/>
                </a:lnTo>
                <a:lnTo>
                  <a:pt x="33021" y="0"/>
                </a:lnTo>
                <a:lnTo>
                  <a:pt x="39660" y="4504"/>
                </a:lnTo>
                <a:lnTo>
                  <a:pt x="44555" y="12520"/>
                </a:lnTo>
                <a:lnTo>
                  <a:pt x="47814" y="19032"/>
                </a:lnTo>
                <a:lnTo>
                  <a:pt x="50121" y="26109"/>
                </a:lnTo>
                <a:lnTo>
                  <a:pt x="50213" y="26390"/>
                </a:lnTo>
                <a:lnTo>
                  <a:pt x="51693" y="34370"/>
                </a:lnTo>
                <a:lnTo>
                  <a:pt x="52199" y="42749"/>
                </a:lnTo>
                <a:lnTo>
                  <a:pt x="50148" y="59390"/>
                </a:lnTo>
                <a:lnTo>
                  <a:pt x="44555" y="72978"/>
                </a:lnTo>
                <a:lnTo>
                  <a:pt x="36259" y="82140"/>
                </a:lnTo>
                <a:lnTo>
                  <a:pt x="26099" y="85499"/>
                </a:lnTo>
                <a:close/>
              </a:path>
            </a:pathLst>
          </a:custGeom>
          <a:solidFill>
            <a:srgbClr val="247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71013" y="2947281"/>
            <a:ext cx="1746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i</a:t>
            </a:r>
            <a:r>
              <a:rPr sz="1050" spc="-37" baseline="-31746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r>
              <a:rPr sz="1050" spc="-37" baseline="-15873" dirty="0">
                <a:solidFill>
                  <a:srgbClr val="F6F6F6"/>
                </a:solidFill>
                <a:latin typeface="Tahoma"/>
                <a:cs typeface="Tahoma"/>
              </a:rPr>
              <a:t>g</a:t>
            </a:r>
            <a:endParaRPr sz="1050" baseline="-15873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90949" y="2955450"/>
            <a:ext cx="112499" cy="854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777261" y="2881115"/>
            <a:ext cx="2228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37" baseline="21604" dirty="0">
                <a:solidFill>
                  <a:srgbClr val="F6F6F6"/>
                </a:solidFill>
                <a:latin typeface="Tahoma"/>
                <a:cs typeface="Tahoma"/>
              </a:rPr>
              <a:t>O</a:t>
            </a:r>
            <a:r>
              <a:rPr sz="600" spc="-25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r>
              <a:rPr sz="1050" spc="-37" baseline="7936" dirty="0">
                <a:solidFill>
                  <a:srgbClr val="F6F6F6"/>
                </a:solidFill>
                <a:latin typeface="Tahoma"/>
                <a:cs typeface="Tahoma"/>
              </a:rPr>
              <a:t>g</a:t>
            </a:r>
            <a:endParaRPr sz="1050" baseline="7936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20374" y="3092899"/>
            <a:ext cx="104399" cy="1409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966035" y="3063873"/>
            <a:ext cx="1714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7" baseline="-16666" dirty="0">
                <a:solidFill>
                  <a:srgbClr val="F6F6F6"/>
                </a:solidFill>
                <a:latin typeface="Tahoma"/>
                <a:cs typeface="Tahoma"/>
              </a:rPr>
              <a:t>Ĉ</a:t>
            </a:r>
            <a:r>
              <a:rPr sz="1100" spc="-65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172" y="961071"/>
            <a:ext cx="3867126" cy="37908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LSTM 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8549" y="2143624"/>
            <a:ext cx="3436620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O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σ(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W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o</a:t>
            </a:r>
            <a:r>
              <a:rPr sz="1800" spc="179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[X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8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,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800" spc="-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]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b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o </a:t>
            </a:r>
            <a:r>
              <a:rPr sz="1800" spc="-5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8549" y="2829424"/>
            <a:ext cx="3348354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6356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8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O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18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*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(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tanh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(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C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spc="187" baseline="-32407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F6F6F6"/>
                </a:solidFill>
                <a:latin typeface="Cambria Math"/>
                <a:cs typeface="Cambria Math"/>
              </a:rPr>
              <a:t>))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6413" y="2947281"/>
            <a:ext cx="590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F6F6F6"/>
                </a:solidFill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6306" y="3162827"/>
            <a:ext cx="5969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spc="-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348" y="3125278"/>
            <a:ext cx="534035" cy="446405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15811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245"/>
              </a:spcBef>
            </a:pPr>
            <a:r>
              <a:rPr sz="2550" baseline="21241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t-</a:t>
            </a:r>
            <a:r>
              <a:rPr sz="1100" spc="-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1980" y="3250398"/>
            <a:ext cx="245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75" spc="-37" baseline="-31746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732" y="2277275"/>
            <a:ext cx="396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97" baseline="20833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050" spc="65" dirty="0">
                <a:solidFill>
                  <a:srgbClr val="F6F6F6"/>
                </a:solidFill>
                <a:latin typeface="Tahoma"/>
                <a:cs typeface="Tahoma"/>
              </a:rPr>
              <a:t>t-</a:t>
            </a:r>
            <a:r>
              <a:rPr sz="1050" spc="-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8128" y="2201075"/>
            <a:ext cx="2736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85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575" spc="127" baseline="-31746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575" baseline="-31746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39512" y="1056249"/>
            <a:ext cx="2130425" cy="2137410"/>
            <a:chOff x="1739512" y="1056249"/>
            <a:chExt cx="2130425" cy="2137410"/>
          </a:xfrm>
        </p:grpSpPr>
        <p:sp>
          <p:nvSpPr>
            <p:cNvPr id="13" name="object 13"/>
            <p:cNvSpPr/>
            <p:nvPr/>
          </p:nvSpPr>
          <p:spPr>
            <a:xfrm>
              <a:off x="3379474" y="1056249"/>
              <a:ext cx="490220" cy="462280"/>
            </a:xfrm>
            <a:custGeom>
              <a:avLst/>
              <a:gdLst/>
              <a:ahLst/>
              <a:cxnLst/>
              <a:rect l="l" t="t" r="r" b="b"/>
              <a:pathLst>
                <a:path w="490220" h="462280">
                  <a:moveTo>
                    <a:pt x="244949" y="461699"/>
                  </a:moveTo>
                  <a:lnTo>
                    <a:pt x="195584" y="457009"/>
                  </a:lnTo>
                  <a:lnTo>
                    <a:pt x="149604" y="443558"/>
                  </a:lnTo>
                  <a:lnTo>
                    <a:pt x="107996" y="422274"/>
                  </a:lnTo>
                  <a:lnTo>
                    <a:pt x="71744" y="394085"/>
                  </a:lnTo>
                  <a:lnTo>
                    <a:pt x="41833" y="359920"/>
                  </a:lnTo>
                  <a:lnTo>
                    <a:pt x="19249" y="320707"/>
                  </a:lnTo>
                  <a:lnTo>
                    <a:pt x="4976" y="277374"/>
                  </a:lnTo>
                  <a:lnTo>
                    <a:pt x="0" y="230849"/>
                  </a:lnTo>
                  <a:lnTo>
                    <a:pt x="4976" y="184325"/>
                  </a:lnTo>
                  <a:lnTo>
                    <a:pt x="19249" y="140992"/>
                  </a:lnTo>
                  <a:lnTo>
                    <a:pt x="41833" y="101779"/>
                  </a:lnTo>
                  <a:lnTo>
                    <a:pt x="71744" y="67614"/>
                  </a:lnTo>
                  <a:lnTo>
                    <a:pt x="107996" y="39425"/>
                  </a:lnTo>
                  <a:lnTo>
                    <a:pt x="149604" y="18141"/>
                  </a:lnTo>
                  <a:lnTo>
                    <a:pt x="195584" y="4690"/>
                  </a:lnTo>
                  <a:lnTo>
                    <a:pt x="244949" y="0"/>
                  </a:lnTo>
                  <a:lnTo>
                    <a:pt x="292960" y="4476"/>
                  </a:lnTo>
                  <a:lnTo>
                    <a:pt x="338688" y="17572"/>
                  </a:lnTo>
                  <a:lnTo>
                    <a:pt x="380848" y="38785"/>
                  </a:lnTo>
                  <a:lnTo>
                    <a:pt x="418155" y="67614"/>
                  </a:lnTo>
                  <a:lnTo>
                    <a:pt x="448745" y="102774"/>
                  </a:lnTo>
                  <a:lnTo>
                    <a:pt x="471254" y="142507"/>
                  </a:lnTo>
                  <a:lnTo>
                    <a:pt x="485149" y="185603"/>
                  </a:lnTo>
                  <a:lnTo>
                    <a:pt x="489899" y="230849"/>
                  </a:lnTo>
                  <a:lnTo>
                    <a:pt x="484923" y="277374"/>
                  </a:lnTo>
                  <a:lnTo>
                    <a:pt x="470650" y="320707"/>
                  </a:lnTo>
                  <a:lnTo>
                    <a:pt x="448066" y="359920"/>
                  </a:lnTo>
                  <a:lnTo>
                    <a:pt x="418155" y="394085"/>
                  </a:lnTo>
                  <a:lnTo>
                    <a:pt x="381903" y="422274"/>
                  </a:lnTo>
                  <a:lnTo>
                    <a:pt x="340295" y="443558"/>
                  </a:lnTo>
                  <a:lnTo>
                    <a:pt x="294315" y="457009"/>
                  </a:lnTo>
                  <a:lnTo>
                    <a:pt x="244949" y="461699"/>
                  </a:lnTo>
                  <a:close/>
                </a:path>
              </a:pathLst>
            </a:custGeom>
            <a:solidFill>
              <a:srgbClr val="94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4274" y="3095624"/>
              <a:ext cx="48895" cy="93345"/>
            </a:xfrm>
            <a:custGeom>
              <a:avLst/>
              <a:gdLst/>
              <a:ahLst/>
              <a:cxnLst/>
              <a:rect l="l" t="t" r="r" b="b"/>
              <a:pathLst>
                <a:path w="48894" h="93344">
                  <a:moveTo>
                    <a:pt x="24149" y="92999"/>
                  </a:moveTo>
                  <a:lnTo>
                    <a:pt x="14749" y="89345"/>
                  </a:lnTo>
                  <a:lnTo>
                    <a:pt x="7073" y="79380"/>
                  </a:lnTo>
                  <a:lnTo>
                    <a:pt x="1897" y="64599"/>
                  </a:lnTo>
                  <a:lnTo>
                    <a:pt x="0" y="46499"/>
                  </a:lnTo>
                  <a:lnTo>
                    <a:pt x="1865" y="28705"/>
                  </a:lnTo>
                  <a:lnTo>
                    <a:pt x="1897" y="28400"/>
                  </a:lnTo>
                  <a:lnTo>
                    <a:pt x="7073" y="13619"/>
                  </a:lnTo>
                  <a:lnTo>
                    <a:pt x="14749" y="3654"/>
                  </a:lnTo>
                  <a:lnTo>
                    <a:pt x="24149" y="0"/>
                  </a:lnTo>
                  <a:lnTo>
                    <a:pt x="30554" y="0"/>
                  </a:lnTo>
                  <a:lnTo>
                    <a:pt x="47831" y="37385"/>
                  </a:lnTo>
                  <a:lnTo>
                    <a:pt x="48299" y="46499"/>
                  </a:lnTo>
                  <a:lnTo>
                    <a:pt x="46402" y="64599"/>
                  </a:lnTo>
                  <a:lnTo>
                    <a:pt x="41226" y="79380"/>
                  </a:lnTo>
                  <a:lnTo>
                    <a:pt x="33550" y="89345"/>
                  </a:lnTo>
                  <a:lnTo>
                    <a:pt x="24149" y="92999"/>
                  </a:lnTo>
                  <a:close/>
                </a:path>
              </a:pathLst>
            </a:custGeom>
            <a:solidFill>
              <a:srgbClr val="247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4274" y="3095624"/>
              <a:ext cx="48895" cy="93345"/>
            </a:xfrm>
            <a:custGeom>
              <a:avLst/>
              <a:gdLst/>
              <a:ahLst/>
              <a:cxnLst/>
              <a:rect l="l" t="t" r="r" b="b"/>
              <a:pathLst>
                <a:path w="48894" h="93344">
                  <a:moveTo>
                    <a:pt x="0" y="46499"/>
                  </a:moveTo>
                  <a:lnTo>
                    <a:pt x="1897" y="28400"/>
                  </a:lnTo>
                  <a:lnTo>
                    <a:pt x="7073" y="13619"/>
                  </a:lnTo>
                  <a:lnTo>
                    <a:pt x="14749" y="3654"/>
                  </a:lnTo>
                  <a:lnTo>
                    <a:pt x="24149" y="0"/>
                  </a:lnTo>
                  <a:lnTo>
                    <a:pt x="30554" y="0"/>
                  </a:lnTo>
                  <a:lnTo>
                    <a:pt x="36697" y="4898"/>
                  </a:lnTo>
                  <a:lnTo>
                    <a:pt x="48299" y="46499"/>
                  </a:lnTo>
                  <a:lnTo>
                    <a:pt x="46402" y="64599"/>
                  </a:lnTo>
                  <a:lnTo>
                    <a:pt x="41226" y="79380"/>
                  </a:lnTo>
                  <a:lnTo>
                    <a:pt x="33550" y="89345"/>
                  </a:lnTo>
                  <a:lnTo>
                    <a:pt x="24149" y="92999"/>
                  </a:lnTo>
                  <a:lnTo>
                    <a:pt x="14749" y="89345"/>
                  </a:lnTo>
                  <a:lnTo>
                    <a:pt x="7073" y="79380"/>
                  </a:lnTo>
                  <a:lnTo>
                    <a:pt x="1897" y="64599"/>
                  </a:lnTo>
                  <a:lnTo>
                    <a:pt x="0" y="46499"/>
                  </a:lnTo>
                  <a:close/>
                </a:path>
              </a:pathLst>
            </a:custGeom>
            <a:ln w="9524">
              <a:solidFill>
                <a:srgbClr val="2473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04129" y="3020685"/>
            <a:ext cx="14160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050" spc="-37" baseline="-15873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r>
              <a:rPr sz="700" spc="-25" dirty="0">
                <a:solidFill>
                  <a:srgbClr val="F6F6F6"/>
                </a:solidFill>
                <a:latin typeface="Tahoma"/>
                <a:cs typeface="Tahoma"/>
              </a:rPr>
              <a:t>g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02199" y="2955450"/>
            <a:ext cx="48895" cy="93345"/>
          </a:xfrm>
          <a:custGeom>
            <a:avLst/>
            <a:gdLst/>
            <a:ahLst/>
            <a:cxnLst/>
            <a:rect l="l" t="t" r="r" b="b"/>
            <a:pathLst>
              <a:path w="48894" h="93344">
                <a:moveTo>
                  <a:pt x="24149" y="92999"/>
                </a:moveTo>
                <a:lnTo>
                  <a:pt x="14749" y="89345"/>
                </a:lnTo>
                <a:lnTo>
                  <a:pt x="7073" y="79380"/>
                </a:lnTo>
                <a:lnTo>
                  <a:pt x="1897" y="64599"/>
                </a:lnTo>
                <a:lnTo>
                  <a:pt x="0" y="46499"/>
                </a:lnTo>
                <a:lnTo>
                  <a:pt x="1865" y="28705"/>
                </a:lnTo>
                <a:lnTo>
                  <a:pt x="1897" y="28400"/>
                </a:lnTo>
                <a:lnTo>
                  <a:pt x="7073" y="13619"/>
                </a:lnTo>
                <a:lnTo>
                  <a:pt x="14749" y="3654"/>
                </a:lnTo>
                <a:lnTo>
                  <a:pt x="24149" y="0"/>
                </a:lnTo>
                <a:lnTo>
                  <a:pt x="30554" y="0"/>
                </a:lnTo>
                <a:lnTo>
                  <a:pt x="36697" y="4898"/>
                </a:lnTo>
                <a:lnTo>
                  <a:pt x="41226" y="13619"/>
                </a:lnTo>
                <a:lnTo>
                  <a:pt x="44242" y="20701"/>
                </a:lnTo>
                <a:lnTo>
                  <a:pt x="46377" y="28400"/>
                </a:lnTo>
                <a:lnTo>
                  <a:pt x="46461" y="28705"/>
                </a:lnTo>
                <a:lnTo>
                  <a:pt x="47831" y="37385"/>
                </a:lnTo>
                <a:lnTo>
                  <a:pt x="48299" y="46499"/>
                </a:lnTo>
                <a:lnTo>
                  <a:pt x="46402" y="64599"/>
                </a:lnTo>
                <a:lnTo>
                  <a:pt x="41226" y="79380"/>
                </a:lnTo>
                <a:lnTo>
                  <a:pt x="33550" y="89345"/>
                </a:lnTo>
                <a:lnTo>
                  <a:pt x="24149" y="92999"/>
                </a:lnTo>
                <a:close/>
              </a:path>
            </a:pathLst>
          </a:custGeom>
          <a:solidFill>
            <a:srgbClr val="247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777261" y="2881115"/>
            <a:ext cx="2228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37" baseline="21604" dirty="0">
                <a:solidFill>
                  <a:srgbClr val="F6F6F6"/>
                </a:solidFill>
                <a:latin typeface="Tahoma"/>
                <a:cs typeface="Tahoma"/>
              </a:rPr>
              <a:t>O</a:t>
            </a:r>
            <a:r>
              <a:rPr sz="600" spc="-25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r>
              <a:rPr sz="1050" spc="-37" baseline="7936" dirty="0">
                <a:solidFill>
                  <a:srgbClr val="F6F6F6"/>
                </a:solidFill>
                <a:latin typeface="Tahoma"/>
                <a:cs typeface="Tahoma"/>
              </a:rPr>
              <a:t>g</a:t>
            </a:r>
            <a:endParaRPr sz="1050" baseline="7936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31181" y="1056249"/>
            <a:ext cx="1038225" cy="1718310"/>
            <a:chOff x="2831181" y="1056249"/>
            <a:chExt cx="1038225" cy="1718310"/>
          </a:xfrm>
        </p:grpSpPr>
        <p:sp>
          <p:nvSpPr>
            <p:cNvPr id="20" name="object 20"/>
            <p:cNvSpPr/>
            <p:nvPr/>
          </p:nvSpPr>
          <p:spPr>
            <a:xfrm>
              <a:off x="2851619" y="1784990"/>
              <a:ext cx="635" cy="984885"/>
            </a:xfrm>
            <a:custGeom>
              <a:avLst/>
              <a:gdLst/>
              <a:ahLst/>
              <a:cxnLst/>
              <a:rect l="l" t="t" r="r" b="b"/>
              <a:pathLst>
                <a:path w="635" h="984885">
                  <a:moveTo>
                    <a:pt x="289" y="9848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5943" y="17536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2" y="31342"/>
                  </a:moveTo>
                  <a:lnTo>
                    <a:pt x="5" y="24329"/>
                  </a:lnTo>
                  <a:lnTo>
                    <a:pt x="0" y="7022"/>
                  </a:lnTo>
                  <a:lnTo>
                    <a:pt x="7013" y="5"/>
                  </a:lnTo>
                  <a:lnTo>
                    <a:pt x="15666" y="2"/>
                  </a:lnTo>
                  <a:lnTo>
                    <a:pt x="24320" y="0"/>
                  </a:lnTo>
                  <a:lnTo>
                    <a:pt x="31337" y="7013"/>
                  </a:lnTo>
                  <a:lnTo>
                    <a:pt x="31342" y="24320"/>
                  </a:lnTo>
                  <a:lnTo>
                    <a:pt x="24329" y="31337"/>
                  </a:lnTo>
                  <a:lnTo>
                    <a:pt x="7022" y="31342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35943" y="17536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6" y="2"/>
                  </a:moveTo>
                  <a:lnTo>
                    <a:pt x="24320" y="0"/>
                  </a:lnTo>
                  <a:lnTo>
                    <a:pt x="31337" y="7013"/>
                  </a:lnTo>
                  <a:lnTo>
                    <a:pt x="31339" y="15666"/>
                  </a:lnTo>
                  <a:lnTo>
                    <a:pt x="31342" y="24320"/>
                  </a:lnTo>
                  <a:lnTo>
                    <a:pt x="24329" y="31337"/>
                  </a:lnTo>
                  <a:lnTo>
                    <a:pt x="15675" y="31339"/>
                  </a:lnTo>
                  <a:lnTo>
                    <a:pt x="7022" y="31342"/>
                  </a:lnTo>
                  <a:lnTo>
                    <a:pt x="5" y="24329"/>
                  </a:lnTo>
                  <a:lnTo>
                    <a:pt x="2" y="15675"/>
                  </a:lnTo>
                  <a:lnTo>
                    <a:pt x="0" y="7022"/>
                  </a:lnTo>
                  <a:lnTo>
                    <a:pt x="7013" y="5"/>
                  </a:lnTo>
                  <a:lnTo>
                    <a:pt x="15666" y="2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79475" y="1056249"/>
              <a:ext cx="490220" cy="462280"/>
            </a:xfrm>
            <a:custGeom>
              <a:avLst/>
              <a:gdLst/>
              <a:ahLst/>
              <a:cxnLst/>
              <a:rect l="l" t="t" r="r" b="b"/>
              <a:pathLst>
                <a:path w="490220" h="462280">
                  <a:moveTo>
                    <a:pt x="244949" y="461699"/>
                  </a:moveTo>
                  <a:lnTo>
                    <a:pt x="195584" y="457009"/>
                  </a:lnTo>
                  <a:lnTo>
                    <a:pt x="149604" y="443558"/>
                  </a:lnTo>
                  <a:lnTo>
                    <a:pt x="107996" y="422274"/>
                  </a:lnTo>
                  <a:lnTo>
                    <a:pt x="71744" y="394085"/>
                  </a:lnTo>
                  <a:lnTo>
                    <a:pt x="41833" y="359920"/>
                  </a:lnTo>
                  <a:lnTo>
                    <a:pt x="19249" y="320707"/>
                  </a:lnTo>
                  <a:lnTo>
                    <a:pt x="4976" y="277374"/>
                  </a:lnTo>
                  <a:lnTo>
                    <a:pt x="0" y="230849"/>
                  </a:lnTo>
                  <a:lnTo>
                    <a:pt x="4976" y="184325"/>
                  </a:lnTo>
                  <a:lnTo>
                    <a:pt x="19249" y="140992"/>
                  </a:lnTo>
                  <a:lnTo>
                    <a:pt x="41833" y="101779"/>
                  </a:lnTo>
                  <a:lnTo>
                    <a:pt x="71744" y="67614"/>
                  </a:lnTo>
                  <a:lnTo>
                    <a:pt x="107996" y="39425"/>
                  </a:lnTo>
                  <a:lnTo>
                    <a:pt x="149604" y="18141"/>
                  </a:lnTo>
                  <a:lnTo>
                    <a:pt x="195584" y="4690"/>
                  </a:lnTo>
                  <a:lnTo>
                    <a:pt x="244949" y="0"/>
                  </a:lnTo>
                  <a:lnTo>
                    <a:pt x="292960" y="4476"/>
                  </a:lnTo>
                  <a:lnTo>
                    <a:pt x="338688" y="17572"/>
                  </a:lnTo>
                  <a:lnTo>
                    <a:pt x="380848" y="38785"/>
                  </a:lnTo>
                  <a:lnTo>
                    <a:pt x="418155" y="67614"/>
                  </a:lnTo>
                  <a:lnTo>
                    <a:pt x="448745" y="102774"/>
                  </a:lnTo>
                  <a:lnTo>
                    <a:pt x="471254" y="142507"/>
                  </a:lnTo>
                  <a:lnTo>
                    <a:pt x="485149" y="185603"/>
                  </a:lnTo>
                  <a:lnTo>
                    <a:pt x="489899" y="230849"/>
                  </a:lnTo>
                  <a:lnTo>
                    <a:pt x="484923" y="277374"/>
                  </a:lnTo>
                  <a:lnTo>
                    <a:pt x="470650" y="320707"/>
                  </a:lnTo>
                  <a:lnTo>
                    <a:pt x="448066" y="359920"/>
                  </a:lnTo>
                  <a:lnTo>
                    <a:pt x="418155" y="394085"/>
                  </a:lnTo>
                  <a:lnTo>
                    <a:pt x="381903" y="422274"/>
                  </a:lnTo>
                  <a:lnTo>
                    <a:pt x="340295" y="443558"/>
                  </a:lnTo>
                  <a:lnTo>
                    <a:pt x="294315" y="457009"/>
                  </a:lnTo>
                  <a:lnTo>
                    <a:pt x="244949" y="461699"/>
                  </a:lnTo>
                  <a:close/>
                </a:path>
              </a:pathLst>
            </a:custGeom>
            <a:solidFill>
              <a:srgbClr val="94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98383" y="1121655"/>
            <a:ext cx="12401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Tahoma"/>
                <a:cs typeface="Tahoma"/>
              </a:rPr>
              <a:t>y</a:t>
            </a:r>
            <a:r>
              <a:rPr sz="1500" spc="37" baseline="-30555" dirty="0">
                <a:latin typeface="Tahoma"/>
                <a:cs typeface="Tahoma"/>
              </a:rPr>
              <a:t>t</a:t>
            </a:r>
            <a:endParaRPr sz="1500" baseline="-30555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0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Output</a:t>
            </a:r>
            <a:r>
              <a:rPr sz="900" spc="10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1099" y="3092899"/>
            <a:ext cx="107399" cy="1409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966035" y="3063873"/>
            <a:ext cx="1714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97" baseline="-16666" dirty="0">
                <a:solidFill>
                  <a:srgbClr val="F6F6F6"/>
                </a:solidFill>
                <a:latin typeface="Tahoma"/>
                <a:cs typeface="Tahoma"/>
              </a:rPr>
              <a:t>Ĉ</a:t>
            </a:r>
            <a:r>
              <a:rPr sz="1100" spc="-65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808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Advanced RNN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650" y="1336775"/>
            <a:ext cx="3222074" cy="32220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986399" y="2700825"/>
            <a:ext cx="2914650" cy="518795"/>
          </a:xfrm>
          <a:custGeom>
            <a:avLst/>
            <a:gdLst/>
            <a:ahLst/>
            <a:cxnLst/>
            <a:rect l="l" t="t" r="r" b="b"/>
            <a:pathLst>
              <a:path w="2914650" h="518794">
                <a:moveTo>
                  <a:pt x="2827798" y="518399"/>
                </a:moveTo>
                <a:lnTo>
                  <a:pt x="86401" y="518399"/>
                </a:lnTo>
                <a:lnTo>
                  <a:pt x="52770" y="511610"/>
                </a:lnTo>
                <a:lnTo>
                  <a:pt x="25306" y="493093"/>
                </a:lnTo>
                <a:lnTo>
                  <a:pt x="6789" y="465629"/>
                </a:lnTo>
                <a:lnTo>
                  <a:pt x="0" y="431998"/>
                </a:lnTo>
                <a:lnTo>
                  <a:pt x="0" y="86401"/>
                </a:lnTo>
                <a:lnTo>
                  <a:pt x="6789" y="52770"/>
                </a:lnTo>
                <a:lnTo>
                  <a:pt x="25306" y="25306"/>
                </a:lnTo>
                <a:lnTo>
                  <a:pt x="52770" y="6789"/>
                </a:lnTo>
                <a:lnTo>
                  <a:pt x="86401" y="0"/>
                </a:lnTo>
                <a:lnTo>
                  <a:pt x="2827798" y="0"/>
                </a:lnTo>
                <a:lnTo>
                  <a:pt x="2875734" y="14516"/>
                </a:lnTo>
                <a:lnTo>
                  <a:pt x="2907623" y="53337"/>
                </a:lnTo>
                <a:lnTo>
                  <a:pt x="2914199" y="86401"/>
                </a:lnTo>
                <a:lnTo>
                  <a:pt x="2914199" y="431998"/>
                </a:lnTo>
                <a:lnTo>
                  <a:pt x="2907410" y="465629"/>
                </a:lnTo>
                <a:lnTo>
                  <a:pt x="2888893" y="493093"/>
                </a:lnTo>
                <a:lnTo>
                  <a:pt x="2861429" y="511610"/>
                </a:lnTo>
                <a:lnTo>
                  <a:pt x="2827798" y="51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86399" y="3566050"/>
            <a:ext cx="2914650" cy="518795"/>
          </a:xfrm>
          <a:custGeom>
            <a:avLst/>
            <a:gdLst/>
            <a:ahLst/>
            <a:cxnLst/>
            <a:rect l="l" t="t" r="r" b="b"/>
            <a:pathLst>
              <a:path w="2914650" h="518795">
                <a:moveTo>
                  <a:pt x="2827798" y="518399"/>
                </a:moveTo>
                <a:lnTo>
                  <a:pt x="86401" y="518399"/>
                </a:lnTo>
                <a:lnTo>
                  <a:pt x="52770" y="511610"/>
                </a:lnTo>
                <a:lnTo>
                  <a:pt x="25306" y="493093"/>
                </a:lnTo>
                <a:lnTo>
                  <a:pt x="6789" y="465629"/>
                </a:lnTo>
                <a:lnTo>
                  <a:pt x="0" y="431998"/>
                </a:lnTo>
                <a:lnTo>
                  <a:pt x="0" y="86401"/>
                </a:lnTo>
                <a:lnTo>
                  <a:pt x="6789" y="52770"/>
                </a:lnTo>
                <a:lnTo>
                  <a:pt x="25306" y="25306"/>
                </a:lnTo>
                <a:lnTo>
                  <a:pt x="52770" y="6789"/>
                </a:lnTo>
                <a:lnTo>
                  <a:pt x="86401" y="0"/>
                </a:lnTo>
                <a:lnTo>
                  <a:pt x="2827798" y="0"/>
                </a:lnTo>
                <a:lnTo>
                  <a:pt x="2875733" y="14516"/>
                </a:lnTo>
                <a:lnTo>
                  <a:pt x="2907622" y="53337"/>
                </a:lnTo>
                <a:lnTo>
                  <a:pt x="2914199" y="86401"/>
                </a:lnTo>
                <a:lnTo>
                  <a:pt x="2914199" y="431998"/>
                </a:lnTo>
                <a:lnTo>
                  <a:pt x="2907410" y="465629"/>
                </a:lnTo>
                <a:lnTo>
                  <a:pt x="2888893" y="493093"/>
                </a:lnTo>
                <a:lnTo>
                  <a:pt x="2861429" y="511610"/>
                </a:lnTo>
                <a:lnTo>
                  <a:pt x="2827798" y="51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03252" y="2752253"/>
            <a:ext cx="880110" cy="125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272528"/>
                </a:solidFill>
                <a:latin typeface="Tahoma"/>
                <a:cs typeface="Tahoma"/>
              </a:rPr>
              <a:t>GRU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272528"/>
                </a:solidFill>
                <a:latin typeface="Tahoma"/>
                <a:cs typeface="Tahoma"/>
              </a:rPr>
              <a:t>LSTM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67740" y="1490150"/>
            <a:ext cx="3151505" cy="556895"/>
            <a:chOff x="4867740" y="1490150"/>
            <a:chExt cx="3151505" cy="556895"/>
          </a:xfrm>
        </p:grpSpPr>
        <p:sp>
          <p:nvSpPr>
            <p:cNvPr id="8" name="object 8"/>
            <p:cNvSpPr/>
            <p:nvPr/>
          </p:nvSpPr>
          <p:spPr>
            <a:xfrm>
              <a:off x="4886790" y="1509200"/>
              <a:ext cx="3113405" cy="518795"/>
            </a:xfrm>
            <a:custGeom>
              <a:avLst/>
              <a:gdLst/>
              <a:ahLst/>
              <a:cxnLst/>
              <a:rect l="l" t="t" r="r" b="b"/>
              <a:pathLst>
                <a:path w="3113404" h="518794">
                  <a:moveTo>
                    <a:pt x="3026998" y="518399"/>
                  </a:move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026998" y="0"/>
                  </a:lnTo>
                  <a:lnTo>
                    <a:pt x="3074934" y="14516"/>
                  </a:lnTo>
                  <a:lnTo>
                    <a:pt x="3106823" y="53337"/>
                  </a:lnTo>
                  <a:lnTo>
                    <a:pt x="3113399" y="86401"/>
                  </a:lnTo>
                  <a:lnTo>
                    <a:pt x="3113399" y="431998"/>
                  </a:lnTo>
                  <a:lnTo>
                    <a:pt x="3106610" y="465629"/>
                  </a:lnTo>
                  <a:lnTo>
                    <a:pt x="3088093" y="493093"/>
                  </a:lnTo>
                  <a:lnTo>
                    <a:pt x="3060629" y="511610"/>
                  </a:lnTo>
                  <a:lnTo>
                    <a:pt x="3026998" y="5183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86790" y="1509200"/>
              <a:ext cx="3113405" cy="518795"/>
            </a:xfrm>
            <a:custGeom>
              <a:avLst/>
              <a:gdLst/>
              <a:ahLst/>
              <a:cxnLst/>
              <a:rect l="l" t="t" r="r" b="b"/>
              <a:pathLst>
                <a:path w="3113404" h="518794">
                  <a:moveTo>
                    <a:pt x="0" y="86401"/>
                  </a:move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026998" y="0"/>
                  </a:lnTo>
                  <a:lnTo>
                    <a:pt x="3074934" y="14516"/>
                  </a:lnTo>
                  <a:lnTo>
                    <a:pt x="3106823" y="53337"/>
                  </a:lnTo>
                  <a:lnTo>
                    <a:pt x="3113399" y="86401"/>
                  </a:lnTo>
                  <a:lnTo>
                    <a:pt x="3113399" y="431998"/>
                  </a:lnTo>
                  <a:lnTo>
                    <a:pt x="3106610" y="465629"/>
                  </a:lnTo>
                  <a:lnTo>
                    <a:pt x="3088093" y="493093"/>
                  </a:lnTo>
                  <a:lnTo>
                    <a:pt x="3060629" y="511610"/>
                  </a:lnTo>
                  <a:lnTo>
                    <a:pt x="3026998" y="518399"/>
                  </a:ln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06721" y="1560627"/>
            <a:ext cx="673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F6F6F6"/>
                </a:solidFill>
                <a:latin typeface="Tahoma"/>
                <a:cs typeface="Tahoma"/>
              </a:rPr>
              <a:t>RNN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03552" y="2038487"/>
            <a:ext cx="81915" cy="641985"/>
            <a:chOff x="6403552" y="2038487"/>
            <a:chExt cx="81915" cy="641985"/>
          </a:xfrm>
        </p:grpSpPr>
        <p:sp>
          <p:nvSpPr>
            <p:cNvPr id="12" name="object 12"/>
            <p:cNvSpPr/>
            <p:nvPr/>
          </p:nvSpPr>
          <p:spPr>
            <a:xfrm>
              <a:off x="6442450" y="2048012"/>
              <a:ext cx="1905" cy="560705"/>
            </a:xfrm>
            <a:custGeom>
              <a:avLst/>
              <a:gdLst/>
              <a:ahLst/>
              <a:cxnLst/>
              <a:rect l="l" t="t" r="r" b="b"/>
              <a:pathLst>
                <a:path w="1904" h="560705">
                  <a:moveTo>
                    <a:pt x="0" y="0"/>
                  </a:moveTo>
                  <a:lnTo>
                    <a:pt x="1859" y="56020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3552" y="2598688"/>
              <a:ext cx="81723" cy="81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808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Advanced RNN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650" y="1336775"/>
            <a:ext cx="3222074" cy="32220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986399" y="2700825"/>
            <a:ext cx="2914650" cy="518795"/>
          </a:xfrm>
          <a:custGeom>
            <a:avLst/>
            <a:gdLst/>
            <a:ahLst/>
            <a:cxnLst/>
            <a:rect l="l" t="t" r="r" b="b"/>
            <a:pathLst>
              <a:path w="2914650" h="518794">
                <a:moveTo>
                  <a:pt x="2827798" y="518399"/>
                </a:moveTo>
                <a:lnTo>
                  <a:pt x="86401" y="518399"/>
                </a:lnTo>
                <a:lnTo>
                  <a:pt x="52770" y="511610"/>
                </a:lnTo>
                <a:lnTo>
                  <a:pt x="25306" y="493093"/>
                </a:lnTo>
                <a:lnTo>
                  <a:pt x="6789" y="465629"/>
                </a:lnTo>
                <a:lnTo>
                  <a:pt x="0" y="431998"/>
                </a:lnTo>
                <a:lnTo>
                  <a:pt x="0" y="86401"/>
                </a:lnTo>
                <a:lnTo>
                  <a:pt x="6789" y="52770"/>
                </a:lnTo>
                <a:lnTo>
                  <a:pt x="25306" y="25306"/>
                </a:lnTo>
                <a:lnTo>
                  <a:pt x="52770" y="6789"/>
                </a:lnTo>
                <a:lnTo>
                  <a:pt x="86401" y="0"/>
                </a:lnTo>
                <a:lnTo>
                  <a:pt x="2827798" y="0"/>
                </a:lnTo>
                <a:lnTo>
                  <a:pt x="2875734" y="14516"/>
                </a:lnTo>
                <a:lnTo>
                  <a:pt x="2907623" y="53337"/>
                </a:lnTo>
                <a:lnTo>
                  <a:pt x="2914199" y="86401"/>
                </a:lnTo>
                <a:lnTo>
                  <a:pt x="2914199" y="431998"/>
                </a:lnTo>
                <a:lnTo>
                  <a:pt x="2907410" y="465629"/>
                </a:lnTo>
                <a:lnTo>
                  <a:pt x="2888893" y="493093"/>
                </a:lnTo>
                <a:lnTo>
                  <a:pt x="2861429" y="511610"/>
                </a:lnTo>
                <a:lnTo>
                  <a:pt x="2827798" y="51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03700" y="2752253"/>
            <a:ext cx="679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272528"/>
                </a:solidFill>
                <a:latin typeface="Tahoma"/>
                <a:cs typeface="Tahoma"/>
              </a:rPr>
              <a:t>GRU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6399" y="3566050"/>
            <a:ext cx="2914650" cy="518795"/>
          </a:xfrm>
          <a:custGeom>
            <a:avLst/>
            <a:gdLst/>
            <a:ahLst/>
            <a:cxnLst/>
            <a:rect l="l" t="t" r="r" b="b"/>
            <a:pathLst>
              <a:path w="2914650" h="518795">
                <a:moveTo>
                  <a:pt x="2827798" y="518399"/>
                </a:moveTo>
                <a:lnTo>
                  <a:pt x="86401" y="518399"/>
                </a:lnTo>
                <a:lnTo>
                  <a:pt x="52770" y="511610"/>
                </a:lnTo>
                <a:lnTo>
                  <a:pt x="25306" y="493093"/>
                </a:lnTo>
                <a:lnTo>
                  <a:pt x="6789" y="465629"/>
                </a:lnTo>
                <a:lnTo>
                  <a:pt x="0" y="431998"/>
                </a:lnTo>
                <a:lnTo>
                  <a:pt x="0" y="86401"/>
                </a:lnTo>
                <a:lnTo>
                  <a:pt x="6789" y="52770"/>
                </a:lnTo>
                <a:lnTo>
                  <a:pt x="25306" y="25306"/>
                </a:lnTo>
                <a:lnTo>
                  <a:pt x="52770" y="6789"/>
                </a:lnTo>
                <a:lnTo>
                  <a:pt x="86401" y="0"/>
                </a:lnTo>
                <a:lnTo>
                  <a:pt x="2827798" y="0"/>
                </a:lnTo>
                <a:lnTo>
                  <a:pt x="2875733" y="14516"/>
                </a:lnTo>
                <a:lnTo>
                  <a:pt x="2907622" y="53337"/>
                </a:lnTo>
                <a:lnTo>
                  <a:pt x="2914199" y="86401"/>
                </a:lnTo>
                <a:lnTo>
                  <a:pt x="2914199" y="431998"/>
                </a:lnTo>
                <a:lnTo>
                  <a:pt x="2907410" y="465629"/>
                </a:lnTo>
                <a:lnTo>
                  <a:pt x="2888893" y="493093"/>
                </a:lnTo>
                <a:lnTo>
                  <a:pt x="2861429" y="511610"/>
                </a:lnTo>
                <a:lnTo>
                  <a:pt x="2827798" y="5183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3252" y="3617478"/>
            <a:ext cx="880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6F6F6"/>
                </a:solidFill>
                <a:latin typeface="Tahoma"/>
                <a:cs typeface="Tahoma"/>
              </a:rPr>
              <a:t>LSTM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67740" y="1490150"/>
            <a:ext cx="3151505" cy="556895"/>
            <a:chOff x="4867740" y="1490150"/>
            <a:chExt cx="3151505" cy="556895"/>
          </a:xfrm>
        </p:grpSpPr>
        <p:sp>
          <p:nvSpPr>
            <p:cNvPr id="9" name="object 9"/>
            <p:cNvSpPr/>
            <p:nvPr/>
          </p:nvSpPr>
          <p:spPr>
            <a:xfrm>
              <a:off x="4886790" y="1509200"/>
              <a:ext cx="3113405" cy="518795"/>
            </a:xfrm>
            <a:custGeom>
              <a:avLst/>
              <a:gdLst/>
              <a:ahLst/>
              <a:cxnLst/>
              <a:rect l="l" t="t" r="r" b="b"/>
              <a:pathLst>
                <a:path w="3113404" h="518794">
                  <a:moveTo>
                    <a:pt x="3026998" y="518399"/>
                  </a:move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026998" y="0"/>
                  </a:lnTo>
                  <a:lnTo>
                    <a:pt x="3074934" y="14516"/>
                  </a:lnTo>
                  <a:lnTo>
                    <a:pt x="3106823" y="53337"/>
                  </a:lnTo>
                  <a:lnTo>
                    <a:pt x="3113399" y="86401"/>
                  </a:lnTo>
                  <a:lnTo>
                    <a:pt x="3113399" y="431998"/>
                  </a:lnTo>
                  <a:lnTo>
                    <a:pt x="3106610" y="465629"/>
                  </a:lnTo>
                  <a:lnTo>
                    <a:pt x="3088093" y="493093"/>
                  </a:lnTo>
                  <a:lnTo>
                    <a:pt x="3060629" y="511610"/>
                  </a:lnTo>
                  <a:lnTo>
                    <a:pt x="3026998" y="5183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6790" y="1509200"/>
              <a:ext cx="3113405" cy="518795"/>
            </a:xfrm>
            <a:custGeom>
              <a:avLst/>
              <a:gdLst/>
              <a:ahLst/>
              <a:cxnLst/>
              <a:rect l="l" t="t" r="r" b="b"/>
              <a:pathLst>
                <a:path w="3113404" h="518794">
                  <a:moveTo>
                    <a:pt x="0" y="86401"/>
                  </a:moveTo>
                  <a:lnTo>
                    <a:pt x="6789" y="52770"/>
                  </a:lnTo>
                  <a:lnTo>
                    <a:pt x="25306" y="25306"/>
                  </a:lnTo>
                  <a:lnTo>
                    <a:pt x="52770" y="6789"/>
                  </a:lnTo>
                  <a:lnTo>
                    <a:pt x="86401" y="0"/>
                  </a:lnTo>
                  <a:lnTo>
                    <a:pt x="3026998" y="0"/>
                  </a:lnTo>
                  <a:lnTo>
                    <a:pt x="3074934" y="14516"/>
                  </a:lnTo>
                  <a:lnTo>
                    <a:pt x="3106823" y="53337"/>
                  </a:lnTo>
                  <a:lnTo>
                    <a:pt x="3113399" y="86401"/>
                  </a:lnTo>
                  <a:lnTo>
                    <a:pt x="3113399" y="431998"/>
                  </a:lnTo>
                  <a:lnTo>
                    <a:pt x="3106610" y="465629"/>
                  </a:lnTo>
                  <a:lnTo>
                    <a:pt x="3088093" y="493093"/>
                  </a:lnTo>
                  <a:lnTo>
                    <a:pt x="3060629" y="511610"/>
                  </a:lnTo>
                  <a:lnTo>
                    <a:pt x="3026998" y="518399"/>
                  </a:lnTo>
                  <a:lnTo>
                    <a:pt x="86401" y="518399"/>
                  </a:lnTo>
                  <a:lnTo>
                    <a:pt x="52770" y="511610"/>
                  </a:lnTo>
                  <a:lnTo>
                    <a:pt x="25306" y="493093"/>
                  </a:lnTo>
                  <a:lnTo>
                    <a:pt x="6789" y="465629"/>
                  </a:lnTo>
                  <a:lnTo>
                    <a:pt x="0" y="431998"/>
                  </a:lnTo>
                  <a:lnTo>
                    <a:pt x="0" y="86401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06721" y="1560627"/>
            <a:ext cx="673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F6F6F6"/>
                </a:solidFill>
                <a:latin typeface="Tahoma"/>
                <a:cs typeface="Tahoma"/>
              </a:rPr>
              <a:t>RNN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03552" y="2038487"/>
            <a:ext cx="81915" cy="641985"/>
            <a:chOff x="6403552" y="2038487"/>
            <a:chExt cx="81915" cy="641985"/>
          </a:xfrm>
        </p:grpSpPr>
        <p:sp>
          <p:nvSpPr>
            <p:cNvPr id="13" name="object 13"/>
            <p:cNvSpPr/>
            <p:nvPr/>
          </p:nvSpPr>
          <p:spPr>
            <a:xfrm>
              <a:off x="6442450" y="2048012"/>
              <a:ext cx="1905" cy="560705"/>
            </a:xfrm>
            <a:custGeom>
              <a:avLst/>
              <a:gdLst/>
              <a:ahLst/>
              <a:cxnLst/>
              <a:rect l="l" t="t" r="r" b="b"/>
              <a:pathLst>
                <a:path w="1904" h="560705">
                  <a:moveTo>
                    <a:pt x="0" y="0"/>
                  </a:moveTo>
                  <a:lnTo>
                    <a:pt x="1859" y="560200"/>
                  </a:lnTo>
                </a:path>
              </a:pathLst>
            </a:custGeom>
            <a:ln w="19049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3552" y="2598688"/>
              <a:ext cx="81723" cy="81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73" y="245683"/>
            <a:ext cx="56405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V/s GRU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7937" y="4128249"/>
            <a:ext cx="342900" cy="323215"/>
            <a:chOff x="1327937" y="4128249"/>
            <a:chExt cx="342900" cy="323215"/>
          </a:xfrm>
        </p:grpSpPr>
        <p:sp>
          <p:nvSpPr>
            <p:cNvPr id="4" name="object 4"/>
            <p:cNvSpPr/>
            <p:nvPr/>
          </p:nvSpPr>
          <p:spPr>
            <a:xfrm>
              <a:off x="1332699" y="41330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2699" y="41330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70124" y="4155588"/>
            <a:ext cx="227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72528"/>
                </a:solidFill>
                <a:latin typeface="Arial"/>
                <a:cs typeface="Arial"/>
              </a:rPr>
              <a:t>X</a:t>
            </a:r>
            <a:r>
              <a:rPr sz="1350" spc="-37" baseline="-339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5244" y="1399174"/>
            <a:ext cx="3634104" cy="2950845"/>
            <a:chOff x="445244" y="1399174"/>
            <a:chExt cx="3634104" cy="2950845"/>
          </a:xfrm>
        </p:grpSpPr>
        <p:sp>
          <p:nvSpPr>
            <p:cNvPr id="8" name="object 8"/>
            <p:cNvSpPr/>
            <p:nvPr/>
          </p:nvSpPr>
          <p:spPr>
            <a:xfrm>
              <a:off x="519411" y="2460136"/>
              <a:ext cx="321310" cy="193675"/>
            </a:xfrm>
            <a:custGeom>
              <a:avLst/>
              <a:gdLst/>
              <a:ahLst/>
              <a:cxnLst/>
              <a:rect l="l" t="t" r="r" b="b"/>
              <a:pathLst>
                <a:path w="321309" h="193675">
                  <a:moveTo>
                    <a:pt x="288799" y="193199"/>
                  </a:moveTo>
                  <a:lnTo>
                    <a:pt x="32200" y="193199"/>
                  </a:lnTo>
                  <a:lnTo>
                    <a:pt x="19666" y="190669"/>
                  </a:lnTo>
                  <a:lnTo>
                    <a:pt x="9431" y="183768"/>
                  </a:lnTo>
                  <a:lnTo>
                    <a:pt x="2530" y="173533"/>
                  </a:lnTo>
                  <a:lnTo>
                    <a:pt x="0" y="160999"/>
                  </a:lnTo>
                  <a:lnTo>
                    <a:pt x="0" y="32200"/>
                  </a:lnTo>
                  <a:lnTo>
                    <a:pt x="2530" y="19666"/>
                  </a:lnTo>
                  <a:lnTo>
                    <a:pt x="9431" y="9431"/>
                  </a:lnTo>
                  <a:lnTo>
                    <a:pt x="19666" y="2530"/>
                  </a:lnTo>
                  <a:lnTo>
                    <a:pt x="32200" y="0"/>
                  </a:lnTo>
                  <a:lnTo>
                    <a:pt x="297339" y="0"/>
                  </a:lnTo>
                  <a:lnTo>
                    <a:pt x="305529" y="3392"/>
                  </a:lnTo>
                  <a:lnTo>
                    <a:pt x="317607" y="15470"/>
                  </a:lnTo>
                  <a:lnTo>
                    <a:pt x="321000" y="23660"/>
                  </a:lnTo>
                  <a:lnTo>
                    <a:pt x="321000" y="160999"/>
                  </a:lnTo>
                  <a:lnTo>
                    <a:pt x="318469" y="173533"/>
                  </a:lnTo>
                  <a:lnTo>
                    <a:pt x="311568" y="183768"/>
                  </a:lnTo>
                  <a:lnTo>
                    <a:pt x="301333" y="190669"/>
                  </a:lnTo>
                  <a:lnTo>
                    <a:pt x="288799" y="193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244" y="1399174"/>
              <a:ext cx="3633873" cy="29507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35449" y="2360207"/>
            <a:ext cx="198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275" spc="-37" baseline="-32679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275" baseline="-32679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19387" y="1449599"/>
            <a:ext cx="2482850" cy="2688590"/>
            <a:chOff x="1319387" y="1449599"/>
            <a:chExt cx="2482850" cy="2688590"/>
          </a:xfrm>
        </p:grpSpPr>
        <p:sp>
          <p:nvSpPr>
            <p:cNvPr id="12" name="object 12"/>
            <p:cNvSpPr/>
            <p:nvPr/>
          </p:nvSpPr>
          <p:spPr>
            <a:xfrm>
              <a:off x="3463825" y="145436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3825" y="145436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1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A4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149" y="38195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149" y="38195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9349" y="3691412"/>
              <a:ext cx="8890" cy="441959"/>
            </a:xfrm>
            <a:custGeom>
              <a:avLst/>
              <a:gdLst/>
              <a:ahLst/>
              <a:cxnLst/>
              <a:rect l="l" t="t" r="r" b="b"/>
              <a:pathLst>
                <a:path w="8890" h="441960">
                  <a:moveTo>
                    <a:pt x="8399" y="0"/>
                  </a:moveTo>
                  <a:lnTo>
                    <a:pt x="0" y="441599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11450" y="1476938"/>
            <a:ext cx="198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350" b="1" spc="-37" baseline="-339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8562" y="2469412"/>
            <a:ext cx="284480" cy="177800"/>
            <a:chOff x="788562" y="2469412"/>
            <a:chExt cx="284480" cy="177800"/>
          </a:xfrm>
        </p:grpSpPr>
        <p:sp>
          <p:nvSpPr>
            <p:cNvPr id="19" name="object 19"/>
            <p:cNvSpPr/>
            <p:nvPr/>
          </p:nvSpPr>
          <p:spPr>
            <a:xfrm>
              <a:off x="793324" y="2474174"/>
              <a:ext cx="274955" cy="168275"/>
            </a:xfrm>
            <a:custGeom>
              <a:avLst/>
              <a:gdLst/>
              <a:ahLst/>
              <a:cxnLst/>
              <a:rect l="l" t="t" r="r" b="b"/>
              <a:pathLst>
                <a:path w="274955" h="168275">
                  <a:moveTo>
                    <a:pt x="246849" y="167699"/>
                  </a:moveTo>
                  <a:lnTo>
                    <a:pt x="27950" y="167699"/>
                  </a:lnTo>
                  <a:lnTo>
                    <a:pt x="17070" y="165503"/>
                  </a:lnTo>
                  <a:lnTo>
                    <a:pt x="8186" y="159513"/>
                  </a:lnTo>
                  <a:lnTo>
                    <a:pt x="2196" y="150629"/>
                  </a:lnTo>
                  <a:lnTo>
                    <a:pt x="0" y="139749"/>
                  </a:lnTo>
                  <a:lnTo>
                    <a:pt x="0" y="27950"/>
                  </a:lnTo>
                  <a:lnTo>
                    <a:pt x="2196" y="17070"/>
                  </a:lnTo>
                  <a:lnTo>
                    <a:pt x="8186" y="8186"/>
                  </a:lnTo>
                  <a:lnTo>
                    <a:pt x="17070" y="2196"/>
                  </a:lnTo>
                  <a:lnTo>
                    <a:pt x="27950" y="0"/>
                  </a:lnTo>
                  <a:lnTo>
                    <a:pt x="254262" y="0"/>
                  </a:lnTo>
                  <a:lnTo>
                    <a:pt x="261371" y="2944"/>
                  </a:lnTo>
                  <a:lnTo>
                    <a:pt x="271855" y="13428"/>
                  </a:lnTo>
                  <a:lnTo>
                    <a:pt x="274799" y="20537"/>
                  </a:lnTo>
                  <a:lnTo>
                    <a:pt x="274799" y="139749"/>
                  </a:lnTo>
                  <a:lnTo>
                    <a:pt x="272603" y="150629"/>
                  </a:lnTo>
                  <a:lnTo>
                    <a:pt x="266613" y="159513"/>
                  </a:lnTo>
                  <a:lnTo>
                    <a:pt x="257729" y="165503"/>
                  </a:lnTo>
                  <a:lnTo>
                    <a:pt x="246849" y="1676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3324" y="2474174"/>
              <a:ext cx="274955" cy="168275"/>
            </a:xfrm>
            <a:custGeom>
              <a:avLst/>
              <a:gdLst/>
              <a:ahLst/>
              <a:cxnLst/>
              <a:rect l="l" t="t" r="r" b="b"/>
              <a:pathLst>
                <a:path w="274955" h="168275">
                  <a:moveTo>
                    <a:pt x="0" y="27950"/>
                  </a:moveTo>
                  <a:lnTo>
                    <a:pt x="2196" y="17070"/>
                  </a:lnTo>
                  <a:lnTo>
                    <a:pt x="8186" y="8186"/>
                  </a:lnTo>
                  <a:lnTo>
                    <a:pt x="17070" y="2196"/>
                  </a:lnTo>
                  <a:lnTo>
                    <a:pt x="27950" y="0"/>
                  </a:lnTo>
                  <a:lnTo>
                    <a:pt x="246849" y="0"/>
                  </a:lnTo>
                  <a:lnTo>
                    <a:pt x="254262" y="0"/>
                  </a:lnTo>
                  <a:lnTo>
                    <a:pt x="261371" y="2944"/>
                  </a:lnTo>
                  <a:lnTo>
                    <a:pt x="266613" y="8186"/>
                  </a:lnTo>
                  <a:lnTo>
                    <a:pt x="271855" y="13428"/>
                  </a:lnTo>
                  <a:lnTo>
                    <a:pt x="274799" y="20537"/>
                  </a:lnTo>
                  <a:lnTo>
                    <a:pt x="274799" y="27950"/>
                  </a:lnTo>
                  <a:lnTo>
                    <a:pt x="274799" y="139749"/>
                  </a:lnTo>
                  <a:lnTo>
                    <a:pt x="272603" y="150629"/>
                  </a:lnTo>
                  <a:lnTo>
                    <a:pt x="266613" y="159513"/>
                  </a:lnTo>
                  <a:lnTo>
                    <a:pt x="257729" y="165503"/>
                  </a:lnTo>
                  <a:lnTo>
                    <a:pt x="246849" y="167699"/>
                  </a:lnTo>
                  <a:lnTo>
                    <a:pt x="27950" y="167699"/>
                  </a:lnTo>
                  <a:lnTo>
                    <a:pt x="17070" y="165503"/>
                  </a:lnTo>
                  <a:lnTo>
                    <a:pt x="8186" y="159513"/>
                  </a:lnTo>
                  <a:lnTo>
                    <a:pt x="2196" y="150629"/>
                  </a:lnTo>
                  <a:lnTo>
                    <a:pt x="0" y="139749"/>
                  </a:lnTo>
                  <a:lnTo>
                    <a:pt x="0" y="2795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5020" y="2422096"/>
            <a:ext cx="2965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15" baseline="21367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850" spc="-1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850" spc="-6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0874" y="1099189"/>
            <a:ext cx="4220845" cy="3698875"/>
            <a:chOff x="360874" y="1099189"/>
            <a:chExt cx="4220845" cy="3698875"/>
          </a:xfrm>
        </p:grpSpPr>
        <p:sp>
          <p:nvSpPr>
            <p:cNvPr id="23" name="object 23"/>
            <p:cNvSpPr/>
            <p:nvPr/>
          </p:nvSpPr>
          <p:spPr>
            <a:xfrm>
              <a:off x="370399" y="1378725"/>
              <a:ext cx="4201795" cy="3409315"/>
            </a:xfrm>
            <a:custGeom>
              <a:avLst/>
              <a:gdLst/>
              <a:ahLst/>
              <a:cxnLst/>
              <a:rect l="l" t="t" r="r" b="b"/>
              <a:pathLst>
                <a:path w="4201795" h="3409315">
                  <a:moveTo>
                    <a:pt x="0" y="568211"/>
                  </a:moveTo>
                  <a:lnTo>
                    <a:pt x="2085" y="519183"/>
                  </a:lnTo>
                  <a:lnTo>
                    <a:pt x="8228" y="471314"/>
                  </a:lnTo>
                  <a:lnTo>
                    <a:pt x="18259" y="424773"/>
                  </a:lnTo>
                  <a:lnTo>
                    <a:pt x="32006" y="379732"/>
                  </a:lnTo>
                  <a:lnTo>
                    <a:pt x="49299" y="336360"/>
                  </a:lnTo>
                  <a:lnTo>
                    <a:pt x="69967" y="294829"/>
                  </a:lnTo>
                  <a:lnTo>
                    <a:pt x="93840" y="255309"/>
                  </a:lnTo>
                  <a:lnTo>
                    <a:pt x="120747" y="217970"/>
                  </a:lnTo>
                  <a:lnTo>
                    <a:pt x="150519" y="182983"/>
                  </a:lnTo>
                  <a:lnTo>
                    <a:pt x="182983" y="150519"/>
                  </a:lnTo>
                  <a:lnTo>
                    <a:pt x="217970" y="120747"/>
                  </a:lnTo>
                  <a:lnTo>
                    <a:pt x="255309" y="93840"/>
                  </a:lnTo>
                  <a:lnTo>
                    <a:pt x="294829" y="69967"/>
                  </a:lnTo>
                  <a:lnTo>
                    <a:pt x="336360" y="49299"/>
                  </a:lnTo>
                  <a:lnTo>
                    <a:pt x="379732" y="32006"/>
                  </a:lnTo>
                  <a:lnTo>
                    <a:pt x="424773" y="18259"/>
                  </a:lnTo>
                  <a:lnTo>
                    <a:pt x="471314" y="8228"/>
                  </a:lnTo>
                  <a:lnTo>
                    <a:pt x="519183" y="2085"/>
                  </a:lnTo>
                  <a:lnTo>
                    <a:pt x="568211" y="0"/>
                  </a:lnTo>
                  <a:lnTo>
                    <a:pt x="3633288" y="0"/>
                  </a:lnTo>
                  <a:lnTo>
                    <a:pt x="3683249" y="2199"/>
                  </a:lnTo>
                  <a:lnTo>
                    <a:pt x="3732491" y="8724"/>
                  </a:lnTo>
                  <a:lnTo>
                    <a:pt x="3780752" y="19467"/>
                  </a:lnTo>
                  <a:lnTo>
                    <a:pt x="3827771" y="34319"/>
                  </a:lnTo>
                  <a:lnTo>
                    <a:pt x="3873286" y="53172"/>
                  </a:lnTo>
                  <a:lnTo>
                    <a:pt x="3917036" y="75917"/>
                  </a:lnTo>
                  <a:lnTo>
                    <a:pt x="3958758" y="102447"/>
                  </a:lnTo>
                  <a:lnTo>
                    <a:pt x="3998191" y="132652"/>
                  </a:lnTo>
                  <a:lnTo>
                    <a:pt x="4035074" y="166425"/>
                  </a:lnTo>
                  <a:lnTo>
                    <a:pt x="4068847" y="203307"/>
                  </a:lnTo>
                  <a:lnTo>
                    <a:pt x="4099052" y="242741"/>
                  </a:lnTo>
                  <a:lnTo>
                    <a:pt x="4125582" y="284463"/>
                  </a:lnTo>
                  <a:lnTo>
                    <a:pt x="4148327" y="328212"/>
                  </a:lnTo>
                  <a:lnTo>
                    <a:pt x="4167180" y="373728"/>
                  </a:lnTo>
                  <a:lnTo>
                    <a:pt x="4182032" y="420747"/>
                  </a:lnTo>
                  <a:lnTo>
                    <a:pt x="4192775" y="469008"/>
                  </a:lnTo>
                  <a:lnTo>
                    <a:pt x="4199300" y="518250"/>
                  </a:lnTo>
                  <a:lnTo>
                    <a:pt x="4201499" y="568211"/>
                  </a:lnTo>
                  <a:lnTo>
                    <a:pt x="4201499" y="2840988"/>
                  </a:lnTo>
                  <a:lnTo>
                    <a:pt x="4199414" y="2890016"/>
                  </a:lnTo>
                  <a:lnTo>
                    <a:pt x="4193270" y="2937885"/>
                  </a:lnTo>
                  <a:lnTo>
                    <a:pt x="4183240" y="2984426"/>
                  </a:lnTo>
                  <a:lnTo>
                    <a:pt x="4169493" y="3029467"/>
                  </a:lnTo>
                  <a:lnTo>
                    <a:pt x="4152200" y="3072839"/>
                  </a:lnTo>
                  <a:lnTo>
                    <a:pt x="4131532" y="3114370"/>
                  </a:lnTo>
                  <a:lnTo>
                    <a:pt x="4107659" y="3153890"/>
                  </a:lnTo>
                  <a:lnTo>
                    <a:pt x="4080751" y="3191229"/>
                  </a:lnTo>
                  <a:lnTo>
                    <a:pt x="4050980" y="3226216"/>
                  </a:lnTo>
                  <a:lnTo>
                    <a:pt x="4018516" y="3258680"/>
                  </a:lnTo>
                  <a:lnTo>
                    <a:pt x="3983529" y="3288451"/>
                  </a:lnTo>
                  <a:lnTo>
                    <a:pt x="3946190" y="3315359"/>
                  </a:lnTo>
                  <a:lnTo>
                    <a:pt x="3906670" y="3339232"/>
                  </a:lnTo>
                  <a:lnTo>
                    <a:pt x="3865139" y="3359900"/>
                  </a:lnTo>
                  <a:lnTo>
                    <a:pt x="3821767" y="3377193"/>
                  </a:lnTo>
                  <a:lnTo>
                    <a:pt x="3776726" y="3390940"/>
                  </a:lnTo>
                  <a:lnTo>
                    <a:pt x="3730185" y="3400970"/>
                  </a:lnTo>
                  <a:lnTo>
                    <a:pt x="3682316" y="3407114"/>
                  </a:lnTo>
                  <a:lnTo>
                    <a:pt x="3633288" y="3409199"/>
                  </a:lnTo>
                  <a:lnTo>
                    <a:pt x="568211" y="3409199"/>
                  </a:lnTo>
                  <a:lnTo>
                    <a:pt x="519183" y="3407114"/>
                  </a:lnTo>
                  <a:lnTo>
                    <a:pt x="471314" y="3400970"/>
                  </a:lnTo>
                  <a:lnTo>
                    <a:pt x="424773" y="3390940"/>
                  </a:lnTo>
                  <a:lnTo>
                    <a:pt x="379732" y="3377193"/>
                  </a:lnTo>
                  <a:lnTo>
                    <a:pt x="336360" y="3359900"/>
                  </a:lnTo>
                  <a:lnTo>
                    <a:pt x="294829" y="3339232"/>
                  </a:lnTo>
                  <a:lnTo>
                    <a:pt x="255309" y="3315359"/>
                  </a:lnTo>
                  <a:lnTo>
                    <a:pt x="217970" y="3288451"/>
                  </a:lnTo>
                  <a:lnTo>
                    <a:pt x="182983" y="3258680"/>
                  </a:lnTo>
                  <a:lnTo>
                    <a:pt x="150519" y="3226216"/>
                  </a:lnTo>
                  <a:lnTo>
                    <a:pt x="120747" y="3191229"/>
                  </a:lnTo>
                  <a:lnTo>
                    <a:pt x="93840" y="3153890"/>
                  </a:lnTo>
                  <a:lnTo>
                    <a:pt x="69967" y="3114370"/>
                  </a:lnTo>
                  <a:lnTo>
                    <a:pt x="49299" y="3072839"/>
                  </a:lnTo>
                  <a:lnTo>
                    <a:pt x="32006" y="3029467"/>
                  </a:lnTo>
                  <a:lnTo>
                    <a:pt x="18259" y="2984426"/>
                  </a:lnTo>
                  <a:lnTo>
                    <a:pt x="8228" y="2937885"/>
                  </a:lnTo>
                  <a:lnTo>
                    <a:pt x="2085" y="2890016"/>
                  </a:lnTo>
                  <a:lnTo>
                    <a:pt x="0" y="2840988"/>
                  </a:lnTo>
                  <a:lnTo>
                    <a:pt x="0" y="568211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4378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1301948" y="425099"/>
                  </a:move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4378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0" y="70851"/>
                  </a:move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05606" y="1141241"/>
            <a:ext cx="570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latin typeface="Tahoma"/>
                <a:cs typeface="Tahoma"/>
              </a:rPr>
              <a:t>GRU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70949" y="2045849"/>
            <a:ext cx="1017269" cy="1391920"/>
            <a:chOff x="1670949" y="2045849"/>
            <a:chExt cx="1017269" cy="1391920"/>
          </a:xfrm>
        </p:grpSpPr>
        <p:sp>
          <p:nvSpPr>
            <p:cNvPr id="28" name="object 28"/>
            <p:cNvSpPr/>
            <p:nvPr/>
          </p:nvSpPr>
          <p:spPr>
            <a:xfrm>
              <a:off x="2441769" y="2118047"/>
              <a:ext cx="3175" cy="454025"/>
            </a:xfrm>
            <a:custGeom>
              <a:avLst/>
              <a:gdLst/>
              <a:ahLst/>
              <a:cxnLst/>
              <a:rect l="l" t="t" r="r" b="b"/>
              <a:pathLst>
                <a:path w="3175" h="454025">
                  <a:moveTo>
                    <a:pt x="3105" y="45370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0693" y="2045849"/>
              <a:ext cx="81722" cy="817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32169" y="2118047"/>
              <a:ext cx="3175" cy="454025"/>
            </a:xfrm>
            <a:custGeom>
              <a:avLst/>
              <a:gdLst/>
              <a:ahLst/>
              <a:cxnLst/>
              <a:rect l="l" t="t" r="r" b="b"/>
              <a:pathLst>
                <a:path w="3175" h="454025">
                  <a:moveTo>
                    <a:pt x="3105" y="45370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1093" y="2045849"/>
              <a:ext cx="81722" cy="8172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670949" y="2495174"/>
              <a:ext cx="378460" cy="942340"/>
            </a:xfrm>
            <a:custGeom>
              <a:avLst/>
              <a:gdLst/>
              <a:ahLst/>
              <a:cxnLst/>
              <a:rect l="l" t="t" r="r" b="b"/>
              <a:pathLst>
                <a:path w="378460" h="942339">
                  <a:moveTo>
                    <a:pt x="377999" y="941999"/>
                  </a:moveTo>
                  <a:lnTo>
                    <a:pt x="0" y="941999"/>
                  </a:lnTo>
                  <a:lnTo>
                    <a:pt x="0" y="0"/>
                  </a:lnTo>
                  <a:lnTo>
                    <a:pt x="377999" y="0"/>
                  </a:lnTo>
                  <a:lnTo>
                    <a:pt x="377999" y="941999"/>
                  </a:lnTo>
                  <a:close/>
                </a:path>
              </a:pathLst>
            </a:custGeom>
            <a:solidFill>
              <a:srgbClr val="A6ED57">
                <a:alpha val="46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54399" y="2495174"/>
              <a:ext cx="433705" cy="942340"/>
            </a:xfrm>
            <a:custGeom>
              <a:avLst/>
              <a:gdLst/>
              <a:ahLst/>
              <a:cxnLst/>
              <a:rect l="l" t="t" r="r" b="b"/>
              <a:pathLst>
                <a:path w="433705" h="942339">
                  <a:moveTo>
                    <a:pt x="433499" y="941999"/>
                  </a:moveTo>
                  <a:lnTo>
                    <a:pt x="0" y="941999"/>
                  </a:lnTo>
                  <a:lnTo>
                    <a:pt x="0" y="0"/>
                  </a:lnTo>
                  <a:lnTo>
                    <a:pt x="433499" y="0"/>
                  </a:lnTo>
                  <a:lnTo>
                    <a:pt x="433499" y="941999"/>
                  </a:lnTo>
                  <a:close/>
                </a:path>
              </a:pathLst>
            </a:custGeom>
            <a:solidFill>
              <a:srgbClr val="F1AB4E">
                <a:alpha val="559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304550" y="1808938"/>
            <a:ext cx="770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F6F6F6"/>
                </a:solidFill>
                <a:latin typeface="Tahoma"/>
                <a:cs typeface="Tahoma"/>
              </a:rPr>
              <a:t>Update</a:t>
            </a:r>
            <a:r>
              <a:rPr sz="1000" spc="1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8775" y="1808925"/>
            <a:ext cx="6705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Reset</a:t>
            </a:r>
            <a:r>
              <a:rPr sz="1000" spc="1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5102" y="1453800"/>
            <a:ext cx="3380897" cy="2978149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350527" y="1846964"/>
            <a:ext cx="7277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Forget</a:t>
            </a:r>
            <a:r>
              <a:rPr sz="1000" spc="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70227" y="2117714"/>
            <a:ext cx="41275" cy="540385"/>
            <a:chOff x="5770227" y="2117714"/>
            <a:chExt cx="41275" cy="540385"/>
          </a:xfrm>
        </p:grpSpPr>
        <p:sp>
          <p:nvSpPr>
            <p:cNvPr id="39" name="object 39"/>
            <p:cNvSpPr/>
            <p:nvPr/>
          </p:nvSpPr>
          <p:spPr>
            <a:xfrm>
              <a:off x="5790672" y="2153819"/>
              <a:ext cx="635" cy="499745"/>
            </a:xfrm>
            <a:custGeom>
              <a:avLst/>
              <a:gdLst/>
              <a:ahLst/>
              <a:cxnLst/>
              <a:rect l="l" t="t" r="r" b="b"/>
              <a:pathLst>
                <a:path w="635" h="499744">
                  <a:moveTo>
                    <a:pt x="279" y="4994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74990" y="212247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8" y="31347"/>
                  </a:moveTo>
                  <a:lnTo>
                    <a:pt x="9" y="24335"/>
                  </a:lnTo>
                  <a:lnTo>
                    <a:pt x="0" y="7028"/>
                  </a:lnTo>
                  <a:lnTo>
                    <a:pt x="7011" y="9"/>
                  </a:lnTo>
                  <a:lnTo>
                    <a:pt x="15664" y="4"/>
                  </a:lnTo>
                  <a:lnTo>
                    <a:pt x="24318" y="0"/>
                  </a:lnTo>
                  <a:lnTo>
                    <a:pt x="31337" y="7011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7028" y="3134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74990" y="212247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4" y="4"/>
                  </a:moveTo>
                  <a:lnTo>
                    <a:pt x="24318" y="0"/>
                  </a:lnTo>
                  <a:lnTo>
                    <a:pt x="31337" y="7011"/>
                  </a:lnTo>
                  <a:lnTo>
                    <a:pt x="31342" y="15664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15682" y="31342"/>
                  </a:lnTo>
                  <a:lnTo>
                    <a:pt x="7028" y="31347"/>
                  </a:lnTo>
                  <a:lnTo>
                    <a:pt x="9" y="24335"/>
                  </a:lnTo>
                  <a:lnTo>
                    <a:pt x="4" y="15682"/>
                  </a:lnTo>
                  <a:lnTo>
                    <a:pt x="0" y="7028"/>
                  </a:lnTo>
                  <a:lnTo>
                    <a:pt x="7011" y="9"/>
                  </a:lnTo>
                  <a:lnTo>
                    <a:pt x="15664" y="4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227664" y="1829820"/>
            <a:ext cx="645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6F6F6"/>
                </a:solidFill>
                <a:latin typeface="Tahoma"/>
                <a:cs typeface="Tahoma"/>
              </a:rPr>
              <a:t>Input</a:t>
            </a:r>
            <a:r>
              <a:rPr sz="10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530108" y="2100570"/>
            <a:ext cx="41275" cy="540385"/>
            <a:chOff x="6530108" y="2100570"/>
            <a:chExt cx="41275" cy="540385"/>
          </a:xfrm>
        </p:grpSpPr>
        <p:sp>
          <p:nvSpPr>
            <p:cNvPr id="44" name="object 44"/>
            <p:cNvSpPr/>
            <p:nvPr/>
          </p:nvSpPr>
          <p:spPr>
            <a:xfrm>
              <a:off x="6550553" y="2136675"/>
              <a:ext cx="635" cy="499745"/>
            </a:xfrm>
            <a:custGeom>
              <a:avLst/>
              <a:gdLst/>
              <a:ahLst/>
              <a:cxnLst/>
              <a:rect l="l" t="t" r="r" b="b"/>
              <a:pathLst>
                <a:path w="634" h="499744">
                  <a:moveTo>
                    <a:pt x="279" y="4994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34870" y="210533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8" y="31346"/>
                  </a:moveTo>
                  <a:lnTo>
                    <a:pt x="9" y="24335"/>
                  </a:lnTo>
                  <a:lnTo>
                    <a:pt x="5" y="15682"/>
                  </a:lnTo>
                  <a:lnTo>
                    <a:pt x="0" y="7028"/>
                  </a:lnTo>
                  <a:lnTo>
                    <a:pt x="7011" y="9"/>
                  </a:lnTo>
                  <a:lnTo>
                    <a:pt x="15664" y="4"/>
                  </a:lnTo>
                  <a:lnTo>
                    <a:pt x="24317" y="0"/>
                  </a:lnTo>
                  <a:lnTo>
                    <a:pt x="31337" y="7010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7028" y="3134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34870" y="210533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4" y="4"/>
                  </a:moveTo>
                  <a:lnTo>
                    <a:pt x="24317" y="0"/>
                  </a:lnTo>
                  <a:lnTo>
                    <a:pt x="31337" y="7010"/>
                  </a:lnTo>
                  <a:lnTo>
                    <a:pt x="31342" y="15664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15682" y="31342"/>
                  </a:lnTo>
                  <a:lnTo>
                    <a:pt x="7028" y="31346"/>
                  </a:lnTo>
                  <a:lnTo>
                    <a:pt x="9" y="24335"/>
                  </a:lnTo>
                  <a:lnTo>
                    <a:pt x="5" y="15682"/>
                  </a:lnTo>
                  <a:lnTo>
                    <a:pt x="0" y="7028"/>
                  </a:lnTo>
                  <a:lnTo>
                    <a:pt x="7011" y="9"/>
                  </a:lnTo>
                  <a:lnTo>
                    <a:pt x="15664" y="4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954861" y="1846964"/>
            <a:ext cx="7543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Output</a:t>
            </a:r>
            <a:r>
              <a:rPr sz="1000" spc="9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311428" y="2117714"/>
            <a:ext cx="41275" cy="540385"/>
            <a:chOff x="7311428" y="2117714"/>
            <a:chExt cx="41275" cy="540385"/>
          </a:xfrm>
        </p:grpSpPr>
        <p:sp>
          <p:nvSpPr>
            <p:cNvPr id="49" name="object 49"/>
            <p:cNvSpPr/>
            <p:nvPr/>
          </p:nvSpPr>
          <p:spPr>
            <a:xfrm>
              <a:off x="7331872" y="2153819"/>
              <a:ext cx="635" cy="499745"/>
            </a:xfrm>
            <a:custGeom>
              <a:avLst/>
              <a:gdLst/>
              <a:ahLst/>
              <a:cxnLst/>
              <a:rect l="l" t="t" r="r" b="b"/>
              <a:pathLst>
                <a:path w="634" h="499744">
                  <a:moveTo>
                    <a:pt x="279" y="4994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16190" y="212247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8" y="31347"/>
                  </a:moveTo>
                  <a:lnTo>
                    <a:pt x="9" y="24335"/>
                  </a:lnTo>
                  <a:lnTo>
                    <a:pt x="0" y="7028"/>
                  </a:lnTo>
                  <a:lnTo>
                    <a:pt x="7010" y="9"/>
                  </a:lnTo>
                  <a:lnTo>
                    <a:pt x="15664" y="4"/>
                  </a:lnTo>
                  <a:lnTo>
                    <a:pt x="24317" y="0"/>
                  </a:lnTo>
                  <a:lnTo>
                    <a:pt x="31336" y="7011"/>
                  </a:lnTo>
                  <a:lnTo>
                    <a:pt x="31341" y="15664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7028" y="3134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6190" y="212247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4" y="4"/>
                  </a:moveTo>
                  <a:lnTo>
                    <a:pt x="24317" y="0"/>
                  </a:lnTo>
                  <a:lnTo>
                    <a:pt x="31336" y="7011"/>
                  </a:lnTo>
                  <a:lnTo>
                    <a:pt x="31341" y="15664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15681" y="31342"/>
                  </a:lnTo>
                  <a:lnTo>
                    <a:pt x="7028" y="31347"/>
                  </a:lnTo>
                  <a:lnTo>
                    <a:pt x="9" y="24335"/>
                  </a:lnTo>
                  <a:lnTo>
                    <a:pt x="4" y="15682"/>
                  </a:lnTo>
                  <a:lnTo>
                    <a:pt x="0" y="7028"/>
                  </a:lnTo>
                  <a:lnTo>
                    <a:pt x="7010" y="9"/>
                  </a:lnTo>
                  <a:lnTo>
                    <a:pt x="15664" y="4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369765" y="2587797"/>
            <a:ext cx="272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AFFFF"/>
                </a:solidFill>
                <a:latin typeface="Arial"/>
                <a:cs typeface="Arial"/>
              </a:rPr>
              <a:t>C</a:t>
            </a:r>
            <a:r>
              <a:rPr sz="1650" spc="-37" baseline="-32828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650" baseline="-32828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76146" y="2668751"/>
            <a:ext cx="400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baseline="21241" dirty="0">
                <a:solidFill>
                  <a:srgbClr val="FAFFFF"/>
                </a:solidFill>
                <a:latin typeface="Arial"/>
                <a:cs typeface="Arial"/>
              </a:rPr>
              <a:t>C</a:t>
            </a:r>
            <a:r>
              <a:rPr sz="110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1100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76146" y="3419316"/>
            <a:ext cx="3644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spc="-15" baseline="21241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100" spc="-1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1100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16688" y="3377218"/>
            <a:ext cx="2362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650" spc="-37" baseline="-32828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650" baseline="-32828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780474" y="1099189"/>
            <a:ext cx="4220845" cy="3698875"/>
            <a:chOff x="4780474" y="1099189"/>
            <a:chExt cx="4220845" cy="3698875"/>
          </a:xfrm>
        </p:grpSpPr>
        <p:sp>
          <p:nvSpPr>
            <p:cNvPr id="57" name="object 57"/>
            <p:cNvSpPr/>
            <p:nvPr/>
          </p:nvSpPr>
          <p:spPr>
            <a:xfrm>
              <a:off x="4789999" y="1378725"/>
              <a:ext cx="4201795" cy="3409315"/>
            </a:xfrm>
            <a:custGeom>
              <a:avLst/>
              <a:gdLst/>
              <a:ahLst/>
              <a:cxnLst/>
              <a:rect l="l" t="t" r="r" b="b"/>
              <a:pathLst>
                <a:path w="4201795" h="3409315">
                  <a:moveTo>
                    <a:pt x="0" y="568211"/>
                  </a:moveTo>
                  <a:lnTo>
                    <a:pt x="2085" y="519183"/>
                  </a:lnTo>
                  <a:lnTo>
                    <a:pt x="8228" y="471314"/>
                  </a:lnTo>
                  <a:lnTo>
                    <a:pt x="18259" y="424773"/>
                  </a:lnTo>
                  <a:lnTo>
                    <a:pt x="32006" y="379732"/>
                  </a:lnTo>
                  <a:lnTo>
                    <a:pt x="49299" y="336360"/>
                  </a:lnTo>
                  <a:lnTo>
                    <a:pt x="69967" y="294829"/>
                  </a:lnTo>
                  <a:lnTo>
                    <a:pt x="93840" y="255309"/>
                  </a:lnTo>
                  <a:lnTo>
                    <a:pt x="120748" y="217970"/>
                  </a:lnTo>
                  <a:lnTo>
                    <a:pt x="150519" y="182983"/>
                  </a:lnTo>
                  <a:lnTo>
                    <a:pt x="182983" y="150519"/>
                  </a:lnTo>
                  <a:lnTo>
                    <a:pt x="217970" y="120747"/>
                  </a:lnTo>
                  <a:lnTo>
                    <a:pt x="255309" y="93840"/>
                  </a:lnTo>
                  <a:lnTo>
                    <a:pt x="294829" y="69967"/>
                  </a:lnTo>
                  <a:lnTo>
                    <a:pt x="336360" y="49299"/>
                  </a:lnTo>
                  <a:lnTo>
                    <a:pt x="379732" y="32006"/>
                  </a:lnTo>
                  <a:lnTo>
                    <a:pt x="424773" y="18259"/>
                  </a:lnTo>
                  <a:lnTo>
                    <a:pt x="471314" y="8228"/>
                  </a:lnTo>
                  <a:lnTo>
                    <a:pt x="519183" y="2085"/>
                  </a:lnTo>
                  <a:lnTo>
                    <a:pt x="568211" y="0"/>
                  </a:lnTo>
                  <a:lnTo>
                    <a:pt x="3633288" y="0"/>
                  </a:lnTo>
                  <a:lnTo>
                    <a:pt x="3683249" y="2199"/>
                  </a:lnTo>
                  <a:lnTo>
                    <a:pt x="3732491" y="8724"/>
                  </a:lnTo>
                  <a:lnTo>
                    <a:pt x="3780752" y="19467"/>
                  </a:lnTo>
                  <a:lnTo>
                    <a:pt x="3827771" y="34319"/>
                  </a:lnTo>
                  <a:lnTo>
                    <a:pt x="3873286" y="53172"/>
                  </a:lnTo>
                  <a:lnTo>
                    <a:pt x="3917036" y="75917"/>
                  </a:lnTo>
                  <a:lnTo>
                    <a:pt x="3958758" y="102447"/>
                  </a:lnTo>
                  <a:lnTo>
                    <a:pt x="3998192" y="132652"/>
                  </a:lnTo>
                  <a:lnTo>
                    <a:pt x="4035074" y="166425"/>
                  </a:lnTo>
                  <a:lnTo>
                    <a:pt x="4068847" y="203307"/>
                  </a:lnTo>
                  <a:lnTo>
                    <a:pt x="4099052" y="242741"/>
                  </a:lnTo>
                  <a:lnTo>
                    <a:pt x="4125582" y="284463"/>
                  </a:lnTo>
                  <a:lnTo>
                    <a:pt x="4148327" y="328212"/>
                  </a:lnTo>
                  <a:lnTo>
                    <a:pt x="4167180" y="373728"/>
                  </a:lnTo>
                  <a:lnTo>
                    <a:pt x="4182032" y="420747"/>
                  </a:lnTo>
                  <a:lnTo>
                    <a:pt x="4192775" y="469008"/>
                  </a:lnTo>
                  <a:lnTo>
                    <a:pt x="4199300" y="518250"/>
                  </a:lnTo>
                  <a:lnTo>
                    <a:pt x="4201499" y="568211"/>
                  </a:lnTo>
                  <a:lnTo>
                    <a:pt x="4201499" y="2840988"/>
                  </a:lnTo>
                  <a:lnTo>
                    <a:pt x="4199414" y="2890016"/>
                  </a:lnTo>
                  <a:lnTo>
                    <a:pt x="4193270" y="2937885"/>
                  </a:lnTo>
                  <a:lnTo>
                    <a:pt x="4183240" y="2984426"/>
                  </a:lnTo>
                  <a:lnTo>
                    <a:pt x="4169493" y="3029467"/>
                  </a:lnTo>
                  <a:lnTo>
                    <a:pt x="4152200" y="3072839"/>
                  </a:lnTo>
                  <a:lnTo>
                    <a:pt x="4131532" y="3114370"/>
                  </a:lnTo>
                  <a:lnTo>
                    <a:pt x="4107659" y="3153890"/>
                  </a:lnTo>
                  <a:lnTo>
                    <a:pt x="4080751" y="3191229"/>
                  </a:lnTo>
                  <a:lnTo>
                    <a:pt x="4050980" y="3226216"/>
                  </a:lnTo>
                  <a:lnTo>
                    <a:pt x="4018516" y="3258680"/>
                  </a:lnTo>
                  <a:lnTo>
                    <a:pt x="3983529" y="3288451"/>
                  </a:lnTo>
                  <a:lnTo>
                    <a:pt x="3946190" y="3315359"/>
                  </a:lnTo>
                  <a:lnTo>
                    <a:pt x="3906670" y="3339232"/>
                  </a:lnTo>
                  <a:lnTo>
                    <a:pt x="3865138" y="3359900"/>
                  </a:lnTo>
                  <a:lnTo>
                    <a:pt x="3821767" y="3377193"/>
                  </a:lnTo>
                  <a:lnTo>
                    <a:pt x="3776725" y="3390940"/>
                  </a:lnTo>
                  <a:lnTo>
                    <a:pt x="3730185" y="3400970"/>
                  </a:lnTo>
                  <a:lnTo>
                    <a:pt x="3682315" y="3407114"/>
                  </a:lnTo>
                  <a:lnTo>
                    <a:pt x="3633288" y="3409199"/>
                  </a:lnTo>
                  <a:lnTo>
                    <a:pt x="568211" y="3409199"/>
                  </a:lnTo>
                  <a:lnTo>
                    <a:pt x="519183" y="3407114"/>
                  </a:lnTo>
                  <a:lnTo>
                    <a:pt x="471314" y="3400970"/>
                  </a:lnTo>
                  <a:lnTo>
                    <a:pt x="424773" y="3390940"/>
                  </a:lnTo>
                  <a:lnTo>
                    <a:pt x="379732" y="3377193"/>
                  </a:lnTo>
                  <a:lnTo>
                    <a:pt x="336360" y="3359900"/>
                  </a:lnTo>
                  <a:lnTo>
                    <a:pt x="294829" y="3339232"/>
                  </a:lnTo>
                  <a:lnTo>
                    <a:pt x="255309" y="3315359"/>
                  </a:lnTo>
                  <a:lnTo>
                    <a:pt x="217970" y="3288451"/>
                  </a:lnTo>
                  <a:lnTo>
                    <a:pt x="182983" y="3258680"/>
                  </a:lnTo>
                  <a:lnTo>
                    <a:pt x="150519" y="3226216"/>
                  </a:lnTo>
                  <a:lnTo>
                    <a:pt x="120748" y="3191229"/>
                  </a:lnTo>
                  <a:lnTo>
                    <a:pt x="93840" y="3153890"/>
                  </a:lnTo>
                  <a:lnTo>
                    <a:pt x="69967" y="3114370"/>
                  </a:lnTo>
                  <a:lnTo>
                    <a:pt x="49299" y="3072839"/>
                  </a:lnTo>
                  <a:lnTo>
                    <a:pt x="32006" y="3029467"/>
                  </a:lnTo>
                  <a:lnTo>
                    <a:pt x="18259" y="2984426"/>
                  </a:lnTo>
                  <a:lnTo>
                    <a:pt x="8228" y="2937885"/>
                  </a:lnTo>
                  <a:lnTo>
                    <a:pt x="2085" y="2890016"/>
                  </a:lnTo>
                  <a:lnTo>
                    <a:pt x="0" y="2840988"/>
                  </a:lnTo>
                  <a:lnTo>
                    <a:pt x="0" y="568211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00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1301948" y="425099"/>
                  </a:moveTo>
                  <a:lnTo>
                    <a:pt x="70850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0" y="0"/>
                  </a:lnTo>
                  <a:lnTo>
                    <a:pt x="1301948" y="0"/>
                  </a:lnTo>
                  <a:lnTo>
                    <a:pt x="1341256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7" y="404348"/>
                  </a:lnTo>
                  <a:lnTo>
                    <a:pt x="1329527" y="419532"/>
                  </a:lnTo>
                  <a:lnTo>
                    <a:pt x="1301948" y="425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00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0" y="70851"/>
                  </a:move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0" y="0"/>
                  </a:lnTo>
                  <a:lnTo>
                    <a:pt x="1301948" y="0"/>
                  </a:lnTo>
                  <a:lnTo>
                    <a:pt x="1341256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7" y="404348"/>
                  </a:lnTo>
                  <a:lnTo>
                    <a:pt x="1329527" y="419532"/>
                  </a:lnTo>
                  <a:lnTo>
                    <a:pt x="1301948" y="425099"/>
                  </a:lnTo>
                  <a:lnTo>
                    <a:pt x="70850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318397" y="1141241"/>
            <a:ext cx="737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Tahoma"/>
                <a:cs typeface="Tahoma"/>
              </a:rPr>
              <a:t>LSTM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80574" y="4157374"/>
            <a:ext cx="1210945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Faster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76375" y="4157374"/>
            <a:ext cx="1210945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Slower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531224" y="1390325"/>
            <a:ext cx="492125" cy="441959"/>
          </a:xfrm>
          <a:custGeom>
            <a:avLst/>
            <a:gdLst/>
            <a:ahLst/>
            <a:cxnLst/>
            <a:rect l="l" t="t" r="r" b="b"/>
            <a:pathLst>
              <a:path w="492125" h="441960">
                <a:moveTo>
                  <a:pt x="245849" y="441599"/>
                </a:moveTo>
                <a:lnTo>
                  <a:pt x="196302" y="437114"/>
                </a:lnTo>
                <a:lnTo>
                  <a:pt x="150154" y="424248"/>
                </a:lnTo>
                <a:lnTo>
                  <a:pt x="108393" y="403890"/>
                </a:lnTo>
                <a:lnTo>
                  <a:pt x="72007" y="376929"/>
                </a:lnTo>
                <a:lnTo>
                  <a:pt x="41987" y="344251"/>
                </a:lnTo>
                <a:lnTo>
                  <a:pt x="19320" y="306745"/>
                </a:lnTo>
                <a:lnTo>
                  <a:pt x="4994" y="265298"/>
                </a:lnTo>
                <a:lnTo>
                  <a:pt x="0" y="220799"/>
                </a:lnTo>
                <a:lnTo>
                  <a:pt x="4994" y="176301"/>
                </a:lnTo>
                <a:lnTo>
                  <a:pt x="19320" y="134854"/>
                </a:lnTo>
                <a:lnTo>
                  <a:pt x="41987" y="97348"/>
                </a:lnTo>
                <a:lnTo>
                  <a:pt x="72007" y="64670"/>
                </a:lnTo>
                <a:lnTo>
                  <a:pt x="108393" y="37709"/>
                </a:lnTo>
                <a:lnTo>
                  <a:pt x="150154" y="17351"/>
                </a:lnTo>
                <a:lnTo>
                  <a:pt x="196302" y="4485"/>
                </a:lnTo>
                <a:lnTo>
                  <a:pt x="245849" y="0"/>
                </a:lnTo>
                <a:lnTo>
                  <a:pt x="295397" y="4485"/>
                </a:lnTo>
                <a:lnTo>
                  <a:pt x="341545" y="17351"/>
                </a:lnTo>
                <a:lnTo>
                  <a:pt x="383306" y="37709"/>
                </a:lnTo>
                <a:lnTo>
                  <a:pt x="419692" y="64670"/>
                </a:lnTo>
                <a:lnTo>
                  <a:pt x="449712" y="97348"/>
                </a:lnTo>
                <a:lnTo>
                  <a:pt x="472379" y="134854"/>
                </a:lnTo>
                <a:lnTo>
                  <a:pt x="486705" y="176301"/>
                </a:lnTo>
                <a:lnTo>
                  <a:pt x="491699" y="220799"/>
                </a:lnTo>
                <a:lnTo>
                  <a:pt x="486705" y="265298"/>
                </a:lnTo>
                <a:lnTo>
                  <a:pt x="472379" y="306745"/>
                </a:lnTo>
                <a:lnTo>
                  <a:pt x="449712" y="344251"/>
                </a:lnTo>
                <a:lnTo>
                  <a:pt x="419692" y="376929"/>
                </a:lnTo>
                <a:lnTo>
                  <a:pt x="383306" y="403890"/>
                </a:lnTo>
                <a:lnTo>
                  <a:pt x="341545" y="424248"/>
                </a:lnTo>
                <a:lnTo>
                  <a:pt x="295397" y="437114"/>
                </a:lnTo>
                <a:lnTo>
                  <a:pt x="245849" y="441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630000" y="1443113"/>
            <a:ext cx="22415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latin typeface="Arial"/>
                <a:cs typeface="Arial"/>
              </a:rPr>
              <a:t>y</a:t>
            </a:r>
            <a:r>
              <a:rPr sz="1650" spc="-37" baseline="-32828" dirty="0">
                <a:latin typeface="Arial"/>
                <a:cs typeface="Arial"/>
              </a:rPr>
              <a:t>t</a:t>
            </a:r>
            <a:endParaRPr sz="1650" baseline="-3282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125" y="2241310"/>
            <a:ext cx="4600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Up Next: </a:t>
            </a: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LSTM in Jupyter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Introduction to LSTM</a:t>
            </a:r>
          </a:p>
        </p:txBody>
      </p:sp>
      <p:sp>
        <p:nvSpPr>
          <p:cNvPr id="3" name="object 3"/>
          <p:cNvSpPr/>
          <p:nvPr/>
        </p:nvSpPr>
        <p:spPr>
          <a:xfrm>
            <a:off x="454025" y="1150650"/>
            <a:ext cx="8003540" cy="1003935"/>
          </a:xfrm>
          <a:custGeom>
            <a:avLst/>
            <a:gdLst/>
            <a:ahLst/>
            <a:cxnLst/>
            <a:rect l="l" t="t" r="r" b="b"/>
            <a:pathLst>
              <a:path w="8003540" h="1003935">
                <a:moveTo>
                  <a:pt x="0" y="167253"/>
                </a:moveTo>
                <a:lnTo>
                  <a:pt x="5974" y="122790"/>
                </a:lnTo>
                <a:lnTo>
                  <a:pt x="22834" y="82837"/>
                </a:lnTo>
                <a:lnTo>
                  <a:pt x="48987" y="48987"/>
                </a:lnTo>
                <a:lnTo>
                  <a:pt x="82837" y="22834"/>
                </a:lnTo>
                <a:lnTo>
                  <a:pt x="122790" y="5974"/>
                </a:lnTo>
                <a:lnTo>
                  <a:pt x="167253" y="0"/>
                </a:lnTo>
                <a:lnTo>
                  <a:pt x="7836146" y="0"/>
                </a:lnTo>
                <a:lnTo>
                  <a:pt x="7900151" y="12731"/>
                </a:lnTo>
                <a:lnTo>
                  <a:pt x="7954412" y="48987"/>
                </a:lnTo>
                <a:lnTo>
                  <a:pt x="7990668" y="103248"/>
                </a:lnTo>
                <a:lnTo>
                  <a:pt x="8003399" y="167253"/>
                </a:lnTo>
                <a:lnTo>
                  <a:pt x="8003399" y="836246"/>
                </a:lnTo>
                <a:lnTo>
                  <a:pt x="7997425" y="880709"/>
                </a:lnTo>
                <a:lnTo>
                  <a:pt x="7980564" y="920662"/>
                </a:lnTo>
                <a:lnTo>
                  <a:pt x="7954412" y="954512"/>
                </a:lnTo>
                <a:lnTo>
                  <a:pt x="7920562" y="980665"/>
                </a:lnTo>
                <a:lnTo>
                  <a:pt x="7880609" y="997525"/>
                </a:lnTo>
                <a:lnTo>
                  <a:pt x="7836146" y="1003499"/>
                </a:lnTo>
                <a:lnTo>
                  <a:pt x="167253" y="1003499"/>
                </a:lnTo>
                <a:lnTo>
                  <a:pt x="122790" y="997525"/>
                </a:lnTo>
                <a:lnTo>
                  <a:pt x="82837" y="980665"/>
                </a:lnTo>
                <a:lnTo>
                  <a:pt x="48987" y="954512"/>
                </a:lnTo>
                <a:lnTo>
                  <a:pt x="22834" y="920662"/>
                </a:lnTo>
                <a:lnTo>
                  <a:pt x="5974" y="880709"/>
                </a:lnTo>
                <a:lnTo>
                  <a:pt x="0" y="836246"/>
                </a:lnTo>
                <a:lnTo>
                  <a:pt x="0" y="167253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5315" y="1294513"/>
            <a:ext cx="687641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5080" indent="-508634">
              <a:lnSpc>
                <a:spcPct val="114999"/>
              </a:lnSpc>
              <a:spcBef>
                <a:spcPts val="100"/>
              </a:spcBef>
            </a:pPr>
            <a:r>
              <a:rPr sz="1800" spc="80" dirty="0">
                <a:solidFill>
                  <a:srgbClr val="F6F6F6"/>
                </a:solidFill>
                <a:latin typeface="Tahoma"/>
                <a:cs typeface="Tahoma"/>
              </a:rPr>
              <a:t>Long</a:t>
            </a:r>
            <a:r>
              <a:rPr sz="18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F6F6F6"/>
                </a:solidFill>
                <a:latin typeface="Tahoma"/>
                <a:cs typeface="Tahoma"/>
              </a:rPr>
              <a:t>Short</a:t>
            </a:r>
            <a:r>
              <a:rPr sz="18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Term</a:t>
            </a:r>
            <a:r>
              <a:rPr sz="18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F6F6F6"/>
                </a:solidFill>
                <a:latin typeface="Tahoma"/>
                <a:cs typeface="Tahoma"/>
              </a:rPr>
              <a:t>Memory</a:t>
            </a:r>
            <a:r>
              <a:rPr sz="18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F6F6F6"/>
                </a:solidFill>
                <a:latin typeface="Tahoma"/>
                <a:cs typeface="Tahoma"/>
              </a:rPr>
              <a:t>(LSTM)</a:t>
            </a:r>
            <a:r>
              <a:rPr sz="18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F6F6F6"/>
                </a:solidFill>
                <a:latin typeface="Tahoma"/>
                <a:cs typeface="Tahoma"/>
              </a:rPr>
              <a:t>excels</a:t>
            </a:r>
            <a:r>
              <a:rPr sz="18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F6F6F6"/>
                </a:solidFill>
                <a:latin typeface="Tahoma"/>
                <a:cs typeface="Tahoma"/>
              </a:rPr>
              <a:t>at</a:t>
            </a:r>
            <a:r>
              <a:rPr sz="18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F6F6F6"/>
                </a:solidFill>
                <a:latin typeface="Tahoma"/>
                <a:cs typeface="Tahoma"/>
              </a:rPr>
              <a:t>capturing</a:t>
            </a:r>
            <a:r>
              <a:rPr sz="18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F6F6F6"/>
                </a:solidFill>
                <a:latin typeface="Tahoma"/>
                <a:cs typeface="Tahoma"/>
              </a:rPr>
              <a:t>long-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term </a:t>
            </a:r>
            <a:r>
              <a:rPr sz="1800" spc="85" dirty="0">
                <a:solidFill>
                  <a:srgbClr val="F6F6F6"/>
                </a:solidFill>
                <a:latin typeface="Tahoma"/>
                <a:cs typeface="Tahoma"/>
              </a:rPr>
              <a:t>dependencies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F6F6F6"/>
                </a:solidFill>
                <a:latin typeface="Tahoma"/>
                <a:cs typeface="Tahoma"/>
              </a:rPr>
              <a:t>making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it</a:t>
            </a:r>
            <a:r>
              <a:rPr sz="18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F6F6F6"/>
                </a:solidFill>
                <a:latin typeface="Tahoma"/>
                <a:cs typeface="Tahoma"/>
              </a:rPr>
              <a:t>ideal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for</a:t>
            </a:r>
            <a:r>
              <a:rPr sz="18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F6F6F6"/>
                </a:solidFill>
                <a:latin typeface="Tahoma"/>
                <a:cs typeface="Tahoma"/>
              </a:rPr>
              <a:t>sequence</a:t>
            </a:r>
            <a:r>
              <a:rPr sz="1800" spc="-2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F6F6F6"/>
                </a:solidFill>
                <a:latin typeface="Tahoma"/>
                <a:cs typeface="Tahoma"/>
              </a:rPr>
              <a:t>prediction.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226850"/>
            <a:ext cx="7726847" cy="3916649"/>
            <a:chOff x="609600" y="1226850"/>
            <a:chExt cx="7726847" cy="391664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226850"/>
              <a:ext cx="7726847" cy="39166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64967" y="2231580"/>
              <a:ext cx="4686300" cy="340360"/>
            </a:xfrm>
            <a:custGeom>
              <a:avLst/>
              <a:gdLst/>
              <a:ahLst/>
              <a:cxnLst/>
              <a:rect l="l" t="t" r="r" b="b"/>
              <a:pathLst>
                <a:path w="4686300" h="340360">
                  <a:moveTo>
                    <a:pt x="381000" y="170103"/>
                  </a:moveTo>
                  <a:lnTo>
                    <a:pt x="374192" y="124879"/>
                  </a:lnTo>
                  <a:lnTo>
                    <a:pt x="354990" y="84251"/>
                  </a:lnTo>
                  <a:lnTo>
                    <a:pt x="325208" y="49822"/>
                  </a:lnTo>
                  <a:lnTo>
                    <a:pt x="286651" y="23228"/>
                  </a:lnTo>
                  <a:lnTo>
                    <a:pt x="241147" y="6083"/>
                  </a:lnTo>
                  <a:lnTo>
                    <a:pt x="190500" y="0"/>
                  </a:lnTo>
                  <a:lnTo>
                    <a:pt x="139852" y="6083"/>
                  </a:lnTo>
                  <a:lnTo>
                    <a:pt x="94348" y="23228"/>
                  </a:lnTo>
                  <a:lnTo>
                    <a:pt x="55791" y="49822"/>
                  </a:lnTo>
                  <a:lnTo>
                    <a:pt x="26009" y="84251"/>
                  </a:lnTo>
                  <a:lnTo>
                    <a:pt x="6807" y="124879"/>
                  </a:lnTo>
                  <a:lnTo>
                    <a:pt x="0" y="170103"/>
                  </a:lnTo>
                  <a:lnTo>
                    <a:pt x="6807" y="215315"/>
                  </a:lnTo>
                  <a:lnTo>
                    <a:pt x="26009" y="255955"/>
                  </a:lnTo>
                  <a:lnTo>
                    <a:pt x="55791" y="290385"/>
                  </a:lnTo>
                  <a:lnTo>
                    <a:pt x="94348" y="316979"/>
                  </a:lnTo>
                  <a:lnTo>
                    <a:pt x="139852" y="334124"/>
                  </a:lnTo>
                  <a:lnTo>
                    <a:pt x="190500" y="340194"/>
                  </a:lnTo>
                  <a:lnTo>
                    <a:pt x="241147" y="334124"/>
                  </a:lnTo>
                  <a:lnTo>
                    <a:pt x="286651" y="316979"/>
                  </a:lnTo>
                  <a:lnTo>
                    <a:pt x="325208" y="290385"/>
                  </a:lnTo>
                  <a:lnTo>
                    <a:pt x="354990" y="255955"/>
                  </a:lnTo>
                  <a:lnTo>
                    <a:pt x="374192" y="215315"/>
                  </a:lnTo>
                  <a:lnTo>
                    <a:pt x="381000" y="170103"/>
                  </a:lnTo>
                  <a:close/>
                </a:path>
                <a:path w="4686300" h="340360">
                  <a:moveTo>
                    <a:pt x="2506421" y="170103"/>
                  </a:moveTo>
                  <a:lnTo>
                    <a:pt x="2499626" y="124879"/>
                  </a:lnTo>
                  <a:lnTo>
                    <a:pt x="2480411" y="84251"/>
                  </a:lnTo>
                  <a:lnTo>
                    <a:pt x="2450630" y="49822"/>
                  </a:lnTo>
                  <a:lnTo>
                    <a:pt x="2412073" y="23228"/>
                  </a:lnTo>
                  <a:lnTo>
                    <a:pt x="2366568" y="6083"/>
                  </a:lnTo>
                  <a:lnTo>
                    <a:pt x="2315921" y="0"/>
                  </a:lnTo>
                  <a:lnTo>
                    <a:pt x="2265286" y="6083"/>
                  </a:lnTo>
                  <a:lnTo>
                    <a:pt x="2219782" y="23228"/>
                  </a:lnTo>
                  <a:lnTo>
                    <a:pt x="2181225" y="49822"/>
                  </a:lnTo>
                  <a:lnTo>
                    <a:pt x="2151430" y="84251"/>
                  </a:lnTo>
                  <a:lnTo>
                    <a:pt x="2132228" y="124879"/>
                  </a:lnTo>
                  <a:lnTo>
                    <a:pt x="2125421" y="170103"/>
                  </a:lnTo>
                  <a:lnTo>
                    <a:pt x="2132228" y="215315"/>
                  </a:lnTo>
                  <a:lnTo>
                    <a:pt x="2151430" y="255955"/>
                  </a:lnTo>
                  <a:lnTo>
                    <a:pt x="2181225" y="290385"/>
                  </a:lnTo>
                  <a:lnTo>
                    <a:pt x="2219782" y="316979"/>
                  </a:lnTo>
                  <a:lnTo>
                    <a:pt x="2265286" y="334124"/>
                  </a:lnTo>
                  <a:lnTo>
                    <a:pt x="2315921" y="340194"/>
                  </a:lnTo>
                  <a:lnTo>
                    <a:pt x="2366568" y="334124"/>
                  </a:lnTo>
                  <a:lnTo>
                    <a:pt x="2412073" y="316979"/>
                  </a:lnTo>
                  <a:lnTo>
                    <a:pt x="2450630" y="290385"/>
                  </a:lnTo>
                  <a:lnTo>
                    <a:pt x="2480411" y="255955"/>
                  </a:lnTo>
                  <a:lnTo>
                    <a:pt x="2499626" y="215315"/>
                  </a:lnTo>
                  <a:lnTo>
                    <a:pt x="2506421" y="170103"/>
                  </a:lnTo>
                  <a:close/>
                </a:path>
                <a:path w="4686300" h="340360">
                  <a:moveTo>
                    <a:pt x="4686300" y="170103"/>
                  </a:moveTo>
                  <a:lnTo>
                    <a:pt x="4679493" y="124879"/>
                  </a:lnTo>
                  <a:lnTo>
                    <a:pt x="4660290" y="84251"/>
                  </a:lnTo>
                  <a:lnTo>
                    <a:pt x="4630509" y="49822"/>
                  </a:lnTo>
                  <a:lnTo>
                    <a:pt x="4591951" y="23228"/>
                  </a:lnTo>
                  <a:lnTo>
                    <a:pt x="4546447" y="6083"/>
                  </a:lnTo>
                  <a:lnTo>
                    <a:pt x="4495800" y="0"/>
                  </a:lnTo>
                  <a:lnTo>
                    <a:pt x="4445152" y="6083"/>
                  </a:lnTo>
                  <a:lnTo>
                    <a:pt x="4399648" y="23228"/>
                  </a:lnTo>
                  <a:lnTo>
                    <a:pt x="4361091" y="49822"/>
                  </a:lnTo>
                  <a:lnTo>
                    <a:pt x="4331309" y="84251"/>
                  </a:lnTo>
                  <a:lnTo>
                    <a:pt x="4312107" y="124879"/>
                  </a:lnTo>
                  <a:lnTo>
                    <a:pt x="4305300" y="170103"/>
                  </a:lnTo>
                  <a:lnTo>
                    <a:pt x="4312107" y="215315"/>
                  </a:lnTo>
                  <a:lnTo>
                    <a:pt x="4331309" y="255955"/>
                  </a:lnTo>
                  <a:lnTo>
                    <a:pt x="4361091" y="290385"/>
                  </a:lnTo>
                  <a:lnTo>
                    <a:pt x="4399648" y="316979"/>
                  </a:lnTo>
                  <a:lnTo>
                    <a:pt x="4445152" y="334124"/>
                  </a:lnTo>
                  <a:lnTo>
                    <a:pt x="4495800" y="340194"/>
                  </a:lnTo>
                  <a:lnTo>
                    <a:pt x="4546447" y="334124"/>
                  </a:lnTo>
                  <a:lnTo>
                    <a:pt x="4591951" y="316979"/>
                  </a:lnTo>
                  <a:lnTo>
                    <a:pt x="4630509" y="290385"/>
                  </a:lnTo>
                  <a:lnTo>
                    <a:pt x="4660290" y="255955"/>
                  </a:lnTo>
                  <a:lnTo>
                    <a:pt x="4679493" y="215315"/>
                  </a:lnTo>
                  <a:lnTo>
                    <a:pt x="4686300" y="170103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12600" y="2201072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575" spc="-37" baseline="-31746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575" baseline="-3174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3500" y="2277272"/>
            <a:ext cx="2529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183765" algn="l"/>
              </a:tabLst>
            </a:pPr>
            <a:r>
              <a:rPr sz="2400" spc="-30" baseline="20833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050" spc="-20" dirty="0">
                <a:solidFill>
                  <a:srgbClr val="272528"/>
                </a:solidFill>
                <a:latin typeface="Arial"/>
                <a:cs typeface="Arial"/>
              </a:rPr>
              <a:t>t+1</a:t>
            </a:r>
            <a:r>
              <a:rPr sz="1050" dirty="0">
                <a:solidFill>
                  <a:srgbClr val="272528"/>
                </a:solidFill>
                <a:latin typeface="Arial"/>
                <a:cs typeface="Arial"/>
              </a:rPr>
              <a:t>	</a:t>
            </a:r>
            <a:r>
              <a:rPr sz="2400" spc="-30" baseline="20833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050" spc="-20" dirty="0">
                <a:solidFill>
                  <a:srgbClr val="272528"/>
                </a:solidFill>
                <a:latin typeface="Arial"/>
                <a:cs typeface="Arial"/>
              </a:rPr>
              <a:t>t+2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7000" y="3161342"/>
            <a:ext cx="4146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-30" baseline="20370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t+2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7000" y="3830817"/>
            <a:ext cx="389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-30" baseline="2037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t+2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875" y="3161342"/>
            <a:ext cx="3759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89" baseline="20370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000" spc="60" dirty="0">
                <a:solidFill>
                  <a:srgbClr val="F6F6F6"/>
                </a:solidFill>
                <a:latin typeface="Tahoma"/>
                <a:cs typeface="Tahoma"/>
              </a:rPr>
              <a:t>t-</a:t>
            </a:r>
            <a:r>
              <a:rPr sz="1000" spc="-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8875" y="3768217"/>
            <a:ext cx="3498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baseline="2037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t-</a:t>
            </a:r>
            <a:r>
              <a:rPr sz="1000" spc="-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69099" y="4365049"/>
            <a:ext cx="415925" cy="403225"/>
          </a:xfrm>
          <a:custGeom>
            <a:avLst/>
            <a:gdLst/>
            <a:ahLst/>
            <a:cxnLst/>
            <a:rect l="l" t="t" r="r" b="b"/>
            <a:pathLst>
              <a:path w="415925" h="403225">
                <a:moveTo>
                  <a:pt x="207899" y="402899"/>
                </a:moveTo>
                <a:lnTo>
                  <a:pt x="160230" y="397579"/>
                </a:lnTo>
                <a:lnTo>
                  <a:pt x="116470" y="382424"/>
                </a:lnTo>
                <a:lnTo>
                  <a:pt x="77869" y="358643"/>
                </a:lnTo>
                <a:lnTo>
                  <a:pt x="45673" y="327446"/>
                </a:lnTo>
                <a:lnTo>
                  <a:pt x="21131" y="290042"/>
                </a:lnTo>
                <a:lnTo>
                  <a:pt x="5490" y="247640"/>
                </a:lnTo>
                <a:lnTo>
                  <a:pt x="0" y="201449"/>
                </a:lnTo>
                <a:lnTo>
                  <a:pt x="5490" y="155259"/>
                </a:lnTo>
                <a:lnTo>
                  <a:pt x="21131" y="112857"/>
                </a:lnTo>
                <a:lnTo>
                  <a:pt x="45673" y="75453"/>
                </a:lnTo>
                <a:lnTo>
                  <a:pt x="77869" y="44256"/>
                </a:lnTo>
                <a:lnTo>
                  <a:pt x="116470" y="20475"/>
                </a:lnTo>
                <a:lnTo>
                  <a:pt x="160230" y="5320"/>
                </a:lnTo>
                <a:lnTo>
                  <a:pt x="207899" y="0"/>
                </a:lnTo>
                <a:lnTo>
                  <a:pt x="248648" y="3906"/>
                </a:lnTo>
                <a:lnTo>
                  <a:pt x="287459" y="15334"/>
                </a:lnTo>
                <a:lnTo>
                  <a:pt x="323243" y="33846"/>
                </a:lnTo>
                <a:lnTo>
                  <a:pt x="354907" y="59003"/>
                </a:lnTo>
                <a:lnTo>
                  <a:pt x="380870" y="89685"/>
                </a:lnTo>
                <a:lnTo>
                  <a:pt x="399974" y="124358"/>
                </a:lnTo>
                <a:lnTo>
                  <a:pt x="411768" y="161965"/>
                </a:lnTo>
                <a:lnTo>
                  <a:pt x="415799" y="201449"/>
                </a:lnTo>
                <a:lnTo>
                  <a:pt x="410309" y="247640"/>
                </a:lnTo>
                <a:lnTo>
                  <a:pt x="394668" y="290042"/>
                </a:lnTo>
                <a:lnTo>
                  <a:pt x="370126" y="327446"/>
                </a:lnTo>
                <a:lnTo>
                  <a:pt x="337930" y="358643"/>
                </a:lnTo>
                <a:lnTo>
                  <a:pt x="299329" y="382424"/>
                </a:lnTo>
                <a:lnTo>
                  <a:pt x="255569" y="397579"/>
                </a:lnTo>
                <a:lnTo>
                  <a:pt x="207899" y="4028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6324" y="4430963"/>
            <a:ext cx="227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X</a:t>
            </a:r>
            <a:r>
              <a:rPr sz="1350" spc="-37" baseline="-33950" dirty="0"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65975" y="4300999"/>
            <a:ext cx="415925" cy="403225"/>
          </a:xfrm>
          <a:custGeom>
            <a:avLst/>
            <a:gdLst/>
            <a:ahLst/>
            <a:cxnLst/>
            <a:rect l="l" t="t" r="r" b="b"/>
            <a:pathLst>
              <a:path w="415925" h="403225">
                <a:moveTo>
                  <a:pt x="207899" y="402899"/>
                </a:moveTo>
                <a:lnTo>
                  <a:pt x="160230" y="397579"/>
                </a:lnTo>
                <a:lnTo>
                  <a:pt x="116470" y="382424"/>
                </a:lnTo>
                <a:lnTo>
                  <a:pt x="77869" y="358643"/>
                </a:lnTo>
                <a:lnTo>
                  <a:pt x="45673" y="327446"/>
                </a:lnTo>
                <a:lnTo>
                  <a:pt x="21131" y="290042"/>
                </a:lnTo>
                <a:lnTo>
                  <a:pt x="5490" y="247640"/>
                </a:lnTo>
                <a:lnTo>
                  <a:pt x="0" y="201449"/>
                </a:lnTo>
                <a:lnTo>
                  <a:pt x="5490" y="155259"/>
                </a:lnTo>
                <a:lnTo>
                  <a:pt x="21131" y="112857"/>
                </a:lnTo>
                <a:lnTo>
                  <a:pt x="45673" y="75453"/>
                </a:lnTo>
                <a:lnTo>
                  <a:pt x="77869" y="44256"/>
                </a:lnTo>
                <a:lnTo>
                  <a:pt x="116470" y="20475"/>
                </a:lnTo>
                <a:lnTo>
                  <a:pt x="160230" y="5320"/>
                </a:lnTo>
                <a:lnTo>
                  <a:pt x="207899" y="0"/>
                </a:lnTo>
                <a:lnTo>
                  <a:pt x="248648" y="3906"/>
                </a:lnTo>
                <a:lnTo>
                  <a:pt x="287459" y="15334"/>
                </a:lnTo>
                <a:lnTo>
                  <a:pt x="323243" y="33846"/>
                </a:lnTo>
                <a:lnTo>
                  <a:pt x="354907" y="59003"/>
                </a:lnTo>
                <a:lnTo>
                  <a:pt x="380870" y="89685"/>
                </a:lnTo>
                <a:lnTo>
                  <a:pt x="399974" y="124358"/>
                </a:lnTo>
                <a:lnTo>
                  <a:pt x="411768" y="161965"/>
                </a:lnTo>
                <a:lnTo>
                  <a:pt x="415799" y="201449"/>
                </a:lnTo>
                <a:lnTo>
                  <a:pt x="410309" y="247640"/>
                </a:lnTo>
                <a:lnTo>
                  <a:pt x="394668" y="290042"/>
                </a:lnTo>
                <a:lnTo>
                  <a:pt x="370126" y="327446"/>
                </a:lnTo>
                <a:lnTo>
                  <a:pt x="337930" y="358643"/>
                </a:lnTo>
                <a:lnTo>
                  <a:pt x="299329" y="382424"/>
                </a:lnTo>
                <a:lnTo>
                  <a:pt x="255569" y="397579"/>
                </a:lnTo>
                <a:lnTo>
                  <a:pt x="207899" y="4028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87800" y="4433588"/>
            <a:ext cx="363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21825" dirty="0">
                <a:latin typeface="Arial"/>
                <a:cs typeface="Arial"/>
              </a:rPr>
              <a:t>X</a:t>
            </a:r>
            <a:r>
              <a:rPr sz="900" spc="-20" dirty="0">
                <a:latin typeface="Arial"/>
                <a:cs typeface="Arial"/>
              </a:rPr>
              <a:t>t+1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21499" y="4365049"/>
            <a:ext cx="415925" cy="403225"/>
          </a:xfrm>
          <a:custGeom>
            <a:avLst/>
            <a:gdLst/>
            <a:ahLst/>
            <a:cxnLst/>
            <a:rect l="l" t="t" r="r" b="b"/>
            <a:pathLst>
              <a:path w="415925" h="403225">
                <a:moveTo>
                  <a:pt x="207899" y="402899"/>
                </a:moveTo>
                <a:lnTo>
                  <a:pt x="160230" y="397579"/>
                </a:lnTo>
                <a:lnTo>
                  <a:pt x="116470" y="382424"/>
                </a:lnTo>
                <a:lnTo>
                  <a:pt x="77869" y="358643"/>
                </a:lnTo>
                <a:lnTo>
                  <a:pt x="45673" y="327446"/>
                </a:lnTo>
                <a:lnTo>
                  <a:pt x="21131" y="290042"/>
                </a:lnTo>
                <a:lnTo>
                  <a:pt x="5490" y="247640"/>
                </a:lnTo>
                <a:lnTo>
                  <a:pt x="0" y="201449"/>
                </a:lnTo>
                <a:lnTo>
                  <a:pt x="5490" y="155259"/>
                </a:lnTo>
                <a:lnTo>
                  <a:pt x="21131" y="112857"/>
                </a:lnTo>
                <a:lnTo>
                  <a:pt x="45673" y="75453"/>
                </a:lnTo>
                <a:lnTo>
                  <a:pt x="77869" y="44256"/>
                </a:lnTo>
                <a:lnTo>
                  <a:pt x="116470" y="20475"/>
                </a:lnTo>
                <a:lnTo>
                  <a:pt x="160230" y="5320"/>
                </a:lnTo>
                <a:lnTo>
                  <a:pt x="207899" y="0"/>
                </a:lnTo>
                <a:lnTo>
                  <a:pt x="248648" y="3906"/>
                </a:lnTo>
                <a:lnTo>
                  <a:pt x="287459" y="15334"/>
                </a:lnTo>
                <a:lnTo>
                  <a:pt x="323243" y="33846"/>
                </a:lnTo>
                <a:lnTo>
                  <a:pt x="354907" y="59003"/>
                </a:lnTo>
                <a:lnTo>
                  <a:pt x="380870" y="89685"/>
                </a:lnTo>
                <a:lnTo>
                  <a:pt x="399974" y="124358"/>
                </a:lnTo>
                <a:lnTo>
                  <a:pt x="411768" y="161965"/>
                </a:lnTo>
                <a:lnTo>
                  <a:pt x="415799" y="201449"/>
                </a:lnTo>
                <a:lnTo>
                  <a:pt x="410309" y="247640"/>
                </a:lnTo>
                <a:lnTo>
                  <a:pt x="394668" y="290042"/>
                </a:lnTo>
                <a:lnTo>
                  <a:pt x="370126" y="327446"/>
                </a:lnTo>
                <a:lnTo>
                  <a:pt x="337930" y="358643"/>
                </a:lnTo>
                <a:lnTo>
                  <a:pt x="299329" y="382424"/>
                </a:lnTo>
                <a:lnTo>
                  <a:pt x="255569" y="397579"/>
                </a:lnTo>
                <a:lnTo>
                  <a:pt x="207899" y="4028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47124" y="4497638"/>
            <a:ext cx="363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21825" dirty="0">
                <a:latin typeface="Arial"/>
                <a:cs typeface="Arial"/>
              </a:rPr>
              <a:t>X</a:t>
            </a:r>
            <a:r>
              <a:rPr sz="900" spc="-20" dirty="0">
                <a:latin typeface="Arial"/>
                <a:cs typeface="Arial"/>
              </a:rPr>
              <a:t>t+2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Introduction to LSTM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5545" y="4118555"/>
            <a:ext cx="286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a Simple RNN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81349"/>
            <a:ext cx="9144000" cy="28846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3465" y="4118555"/>
            <a:ext cx="20212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LSTM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Introduction to LSTM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003599"/>
            <a:ext cx="9144000" cy="2962910"/>
            <a:chOff x="0" y="1003599"/>
            <a:chExt cx="9144000" cy="29629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81349"/>
              <a:ext cx="9144000" cy="28846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60250" y="1201599"/>
              <a:ext cx="1830070" cy="1410335"/>
            </a:xfrm>
            <a:custGeom>
              <a:avLst/>
              <a:gdLst/>
              <a:ahLst/>
              <a:cxnLst/>
              <a:rect l="l" t="t" r="r" b="b"/>
              <a:pathLst>
                <a:path w="1830070" h="1410335">
                  <a:moveTo>
                    <a:pt x="0" y="1409999"/>
                  </a:moveTo>
                  <a:lnTo>
                    <a:pt x="0" y="704999"/>
                  </a:lnTo>
                  <a:lnTo>
                    <a:pt x="1553" y="663575"/>
                  </a:lnTo>
                  <a:lnTo>
                    <a:pt x="6155" y="622782"/>
                  </a:lnTo>
                  <a:lnTo>
                    <a:pt x="13721" y="582684"/>
                  </a:lnTo>
                  <a:lnTo>
                    <a:pt x="24165" y="543349"/>
                  </a:lnTo>
                  <a:lnTo>
                    <a:pt x="37401" y="504843"/>
                  </a:lnTo>
                  <a:lnTo>
                    <a:pt x="53343" y="467232"/>
                  </a:lnTo>
                  <a:lnTo>
                    <a:pt x="71905" y="430582"/>
                  </a:lnTo>
                  <a:lnTo>
                    <a:pt x="93001" y="394958"/>
                  </a:lnTo>
                  <a:lnTo>
                    <a:pt x="116546" y="360428"/>
                  </a:lnTo>
                  <a:lnTo>
                    <a:pt x="142454" y="327057"/>
                  </a:lnTo>
                  <a:lnTo>
                    <a:pt x="170639" y="294912"/>
                  </a:lnTo>
                  <a:lnTo>
                    <a:pt x="201015" y="264058"/>
                  </a:lnTo>
                  <a:lnTo>
                    <a:pt x="233496" y="234562"/>
                  </a:lnTo>
                  <a:lnTo>
                    <a:pt x="267997" y="206489"/>
                  </a:lnTo>
                  <a:lnTo>
                    <a:pt x="304431" y="179907"/>
                  </a:lnTo>
                  <a:lnTo>
                    <a:pt x="342714" y="154880"/>
                  </a:lnTo>
                  <a:lnTo>
                    <a:pt x="382758" y="131476"/>
                  </a:lnTo>
                  <a:lnTo>
                    <a:pt x="424479" y="109760"/>
                  </a:lnTo>
                  <a:lnTo>
                    <a:pt x="467790" y="89798"/>
                  </a:lnTo>
                  <a:lnTo>
                    <a:pt x="512606" y="71657"/>
                  </a:lnTo>
                  <a:lnTo>
                    <a:pt x="558840" y="55402"/>
                  </a:lnTo>
                  <a:lnTo>
                    <a:pt x="606408" y="41100"/>
                  </a:lnTo>
                  <a:lnTo>
                    <a:pt x="655222" y="28817"/>
                  </a:lnTo>
                  <a:lnTo>
                    <a:pt x="705198" y="18619"/>
                  </a:lnTo>
                  <a:lnTo>
                    <a:pt x="756250" y="10572"/>
                  </a:lnTo>
                  <a:lnTo>
                    <a:pt x="808291" y="4743"/>
                  </a:lnTo>
                  <a:lnTo>
                    <a:pt x="861236" y="1196"/>
                  </a:lnTo>
                  <a:lnTo>
                    <a:pt x="914999" y="0"/>
                  </a:lnTo>
                  <a:lnTo>
                    <a:pt x="968763" y="1196"/>
                  </a:lnTo>
                  <a:lnTo>
                    <a:pt x="1021708" y="4743"/>
                  </a:lnTo>
                  <a:lnTo>
                    <a:pt x="1073749" y="10572"/>
                  </a:lnTo>
                  <a:lnTo>
                    <a:pt x="1124801" y="18619"/>
                  </a:lnTo>
                  <a:lnTo>
                    <a:pt x="1174777" y="28817"/>
                  </a:lnTo>
                  <a:lnTo>
                    <a:pt x="1223591" y="41100"/>
                  </a:lnTo>
                  <a:lnTo>
                    <a:pt x="1271159" y="55402"/>
                  </a:lnTo>
                  <a:lnTo>
                    <a:pt x="1317393" y="71657"/>
                  </a:lnTo>
                  <a:lnTo>
                    <a:pt x="1362209" y="89798"/>
                  </a:lnTo>
                  <a:lnTo>
                    <a:pt x="1405520" y="109760"/>
                  </a:lnTo>
                  <a:lnTo>
                    <a:pt x="1447241" y="131476"/>
                  </a:lnTo>
                  <a:lnTo>
                    <a:pt x="1487285" y="154880"/>
                  </a:lnTo>
                  <a:lnTo>
                    <a:pt x="1525568" y="179907"/>
                  </a:lnTo>
                  <a:lnTo>
                    <a:pt x="1562002" y="206489"/>
                  </a:lnTo>
                  <a:lnTo>
                    <a:pt x="1596503" y="234562"/>
                  </a:lnTo>
                  <a:lnTo>
                    <a:pt x="1628984" y="264058"/>
                  </a:lnTo>
                  <a:lnTo>
                    <a:pt x="1659360" y="294912"/>
                  </a:lnTo>
                  <a:lnTo>
                    <a:pt x="1687545" y="327057"/>
                  </a:lnTo>
                  <a:lnTo>
                    <a:pt x="1713453" y="360428"/>
                  </a:lnTo>
                  <a:lnTo>
                    <a:pt x="1736998" y="394958"/>
                  </a:lnTo>
                  <a:lnTo>
                    <a:pt x="1758094" y="430582"/>
                  </a:lnTo>
                  <a:lnTo>
                    <a:pt x="1776656" y="467232"/>
                  </a:lnTo>
                  <a:lnTo>
                    <a:pt x="1792598" y="504843"/>
                  </a:lnTo>
                  <a:lnTo>
                    <a:pt x="1805834" y="543349"/>
                  </a:lnTo>
                  <a:lnTo>
                    <a:pt x="1816278" y="582684"/>
                  </a:lnTo>
                  <a:lnTo>
                    <a:pt x="1823844" y="622782"/>
                  </a:lnTo>
                  <a:lnTo>
                    <a:pt x="1828446" y="663575"/>
                  </a:lnTo>
                  <a:lnTo>
                    <a:pt x="1829999" y="704999"/>
                  </a:lnTo>
                  <a:lnTo>
                    <a:pt x="1829999" y="1409999"/>
                  </a:lnTo>
                  <a:lnTo>
                    <a:pt x="0" y="1409999"/>
                  </a:lnTo>
                  <a:close/>
                </a:path>
              </a:pathLst>
            </a:custGeom>
            <a:ln w="28574">
              <a:solidFill>
                <a:srgbClr val="2473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7595" y="1003599"/>
              <a:ext cx="235966" cy="33341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309595" y="1912312"/>
            <a:ext cx="3213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Verdana"/>
                <a:cs typeface="Verdana"/>
              </a:rPr>
              <a:t>STM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1492" y="1314188"/>
            <a:ext cx="2997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Verdana"/>
                <a:cs typeface="Verdana"/>
              </a:rPr>
              <a:t>LTM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1925" y="1145305"/>
            <a:ext cx="294386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Selectively recall short term or long term memory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5049" y="1246718"/>
            <a:ext cx="1036319" cy="775335"/>
          </a:xfrm>
          <a:custGeom>
            <a:avLst/>
            <a:gdLst/>
            <a:ahLst/>
            <a:cxnLst/>
            <a:rect l="l" t="t" r="r" b="b"/>
            <a:pathLst>
              <a:path w="1036320" h="775335">
                <a:moveTo>
                  <a:pt x="11628" y="154199"/>
                </a:moveTo>
                <a:lnTo>
                  <a:pt x="1036128" y="0"/>
                </a:lnTo>
              </a:path>
              <a:path w="1036320" h="775335">
                <a:moveTo>
                  <a:pt x="0" y="775156"/>
                </a:moveTo>
                <a:lnTo>
                  <a:pt x="1035899" y="256"/>
                </a:lnTo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73" y="245683"/>
            <a:ext cx="56405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V/s GRU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7937" y="4128249"/>
            <a:ext cx="342900" cy="323215"/>
            <a:chOff x="1327937" y="4128249"/>
            <a:chExt cx="342900" cy="323215"/>
          </a:xfrm>
        </p:grpSpPr>
        <p:sp>
          <p:nvSpPr>
            <p:cNvPr id="4" name="object 4"/>
            <p:cNvSpPr/>
            <p:nvPr/>
          </p:nvSpPr>
          <p:spPr>
            <a:xfrm>
              <a:off x="1332699" y="41330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2699" y="41330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70124" y="4155588"/>
            <a:ext cx="227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72528"/>
                </a:solidFill>
                <a:latin typeface="Arial"/>
                <a:cs typeface="Arial"/>
              </a:rPr>
              <a:t>X</a:t>
            </a:r>
            <a:r>
              <a:rPr sz="1350" spc="-37" baseline="-339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5244" y="1399174"/>
            <a:ext cx="3634104" cy="2950845"/>
            <a:chOff x="445244" y="1399174"/>
            <a:chExt cx="3634104" cy="2950845"/>
          </a:xfrm>
        </p:grpSpPr>
        <p:sp>
          <p:nvSpPr>
            <p:cNvPr id="8" name="object 8"/>
            <p:cNvSpPr/>
            <p:nvPr/>
          </p:nvSpPr>
          <p:spPr>
            <a:xfrm>
              <a:off x="519411" y="2460136"/>
              <a:ext cx="321310" cy="193675"/>
            </a:xfrm>
            <a:custGeom>
              <a:avLst/>
              <a:gdLst/>
              <a:ahLst/>
              <a:cxnLst/>
              <a:rect l="l" t="t" r="r" b="b"/>
              <a:pathLst>
                <a:path w="321309" h="193675">
                  <a:moveTo>
                    <a:pt x="288799" y="193199"/>
                  </a:moveTo>
                  <a:lnTo>
                    <a:pt x="32200" y="193199"/>
                  </a:lnTo>
                  <a:lnTo>
                    <a:pt x="19666" y="190669"/>
                  </a:lnTo>
                  <a:lnTo>
                    <a:pt x="9431" y="183768"/>
                  </a:lnTo>
                  <a:lnTo>
                    <a:pt x="2530" y="173533"/>
                  </a:lnTo>
                  <a:lnTo>
                    <a:pt x="0" y="160999"/>
                  </a:lnTo>
                  <a:lnTo>
                    <a:pt x="0" y="32200"/>
                  </a:lnTo>
                  <a:lnTo>
                    <a:pt x="2530" y="19666"/>
                  </a:lnTo>
                  <a:lnTo>
                    <a:pt x="9431" y="9431"/>
                  </a:lnTo>
                  <a:lnTo>
                    <a:pt x="19666" y="2530"/>
                  </a:lnTo>
                  <a:lnTo>
                    <a:pt x="32200" y="0"/>
                  </a:lnTo>
                  <a:lnTo>
                    <a:pt x="297339" y="0"/>
                  </a:lnTo>
                  <a:lnTo>
                    <a:pt x="305529" y="3392"/>
                  </a:lnTo>
                  <a:lnTo>
                    <a:pt x="317607" y="15470"/>
                  </a:lnTo>
                  <a:lnTo>
                    <a:pt x="321000" y="23660"/>
                  </a:lnTo>
                  <a:lnTo>
                    <a:pt x="321000" y="160999"/>
                  </a:lnTo>
                  <a:lnTo>
                    <a:pt x="318469" y="173533"/>
                  </a:lnTo>
                  <a:lnTo>
                    <a:pt x="311568" y="183768"/>
                  </a:lnTo>
                  <a:lnTo>
                    <a:pt x="301333" y="190669"/>
                  </a:lnTo>
                  <a:lnTo>
                    <a:pt x="288799" y="193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244" y="1399174"/>
              <a:ext cx="3633873" cy="29507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35449" y="2360207"/>
            <a:ext cx="198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275" spc="-37" baseline="-32679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275" baseline="-32679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19387" y="1449599"/>
            <a:ext cx="2482850" cy="2688590"/>
            <a:chOff x="1319387" y="1449599"/>
            <a:chExt cx="2482850" cy="2688590"/>
          </a:xfrm>
        </p:grpSpPr>
        <p:sp>
          <p:nvSpPr>
            <p:cNvPr id="12" name="object 12"/>
            <p:cNvSpPr/>
            <p:nvPr/>
          </p:nvSpPr>
          <p:spPr>
            <a:xfrm>
              <a:off x="3463825" y="145436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3825" y="145436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1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A4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149" y="38195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149" y="38195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9349" y="3691412"/>
              <a:ext cx="8890" cy="441959"/>
            </a:xfrm>
            <a:custGeom>
              <a:avLst/>
              <a:gdLst/>
              <a:ahLst/>
              <a:cxnLst/>
              <a:rect l="l" t="t" r="r" b="b"/>
              <a:pathLst>
                <a:path w="8890" h="441960">
                  <a:moveTo>
                    <a:pt x="8399" y="0"/>
                  </a:moveTo>
                  <a:lnTo>
                    <a:pt x="0" y="441599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11450" y="1476938"/>
            <a:ext cx="198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350" b="1" spc="-37" baseline="-339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8562" y="2469412"/>
            <a:ext cx="284480" cy="177800"/>
            <a:chOff x="788562" y="2469412"/>
            <a:chExt cx="284480" cy="177800"/>
          </a:xfrm>
        </p:grpSpPr>
        <p:sp>
          <p:nvSpPr>
            <p:cNvPr id="19" name="object 19"/>
            <p:cNvSpPr/>
            <p:nvPr/>
          </p:nvSpPr>
          <p:spPr>
            <a:xfrm>
              <a:off x="793324" y="2474174"/>
              <a:ext cx="274955" cy="168275"/>
            </a:xfrm>
            <a:custGeom>
              <a:avLst/>
              <a:gdLst/>
              <a:ahLst/>
              <a:cxnLst/>
              <a:rect l="l" t="t" r="r" b="b"/>
              <a:pathLst>
                <a:path w="274955" h="168275">
                  <a:moveTo>
                    <a:pt x="246849" y="167699"/>
                  </a:moveTo>
                  <a:lnTo>
                    <a:pt x="27950" y="167699"/>
                  </a:lnTo>
                  <a:lnTo>
                    <a:pt x="17070" y="165503"/>
                  </a:lnTo>
                  <a:lnTo>
                    <a:pt x="8186" y="159513"/>
                  </a:lnTo>
                  <a:lnTo>
                    <a:pt x="2196" y="150629"/>
                  </a:lnTo>
                  <a:lnTo>
                    <a:pt x="0" y="139749"/>
                  </a:lnTo>
                  <a:lnTo>
                    <a:pt x="0" y="27950"/>
                  </a:lnTo>
                  <a:lnTo>
                    <a:pt x="2196" y="17070"/>
                  </a:lnTo>
                  <a:lnTo>
                    <a:pt x="8186" y="8186"/>
                  </a:lnTo>
                  <a:lnTo>
                    <a:pt x="17070" y="2196"/>
                  </a:lnTo>
                  <a:lnTo>
                    <a:pt x="27950" y="0"/>
                  </a:lnTo>
                  <a:lnTo>
                    <a:pt x="254262" y="0"/>
                  </a:lnTo>
                  <a:lnTo>
                    <a:pt x="261371" y="2944"/>
                  </a:lnTo>
                  <a:lnTo>
                    <a:pt x="271855" y="13428"/>
                  </a:lnTo>
                  <a:lnTo>
                    <a:pt x="274799" y="20537"/>
                  </a:lnTo>
                  <a:lnTo>
                    <a:pt x="274799" y="139749"/>
                  </a:lnTo>
                  <a:lnTo>
                    <a:pt x="272603" y="150629"/>
                  </a:lnTo>
                  <a:lnTo>
                    <a:pt x="266613" y="159513"/>
                  </a:lnTo>
                  <a:lnTo>
                    <a:pt x="257729" y="165503"/>
                  </a:lnTo>
                  <a:lnTo>
                    <a:pt x="246849" y="1676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3324" y="2474174"/>
              <a:ext cx="274955" cy="168275"/>
            </a:xfrm>
            <a:custGeom>
              <a:avLst/>
              <a:gdLst/>
              <a:ahLst/>
              <a:cxnLst/>
              <a:rect l="l" t="t" r="r" b="b"/>
              <a:pathLst>
                <a:path w="274955" h="168275">
                  <a:moveTo>
                    <a:pt x="0" y="27950"/>
                  </a:moveTo>
                  <a:lnTo>
                    <a:pt x="2196" y="17070"/>
                  </a:lnTo>
                  <a:lnTo>
                    <a:pt x="8186" y="8186"/>
                  </a:lnTo>
                  <a:lnTo>
                    <a:pt x="17070" y="2196"/>
                  </a:lnTo>
                  <a:lnTo>
                    <a:pt x="27950" y="0"/>
                  </a:lnTo>
                  <a:lnTo>
                    <a:pt x="246849" y="0"/>
                  </a:lnTo>
                  <a:lnTo>
                    <a:pt x="254262" y="0"/>
                  </a:lnTo>
                  <a:lnTo>
                    <a:pt x="261371" y="2944"/>
                  </a:lnTo>
                  <a:lnTo>
                    <a:pt x="266613" y="8186"/>
                  </a:lnTo>
                  <a:lnTo>
                    <a:pt x="271855" y="13428"/>
                  </a:lnTo>
                  <a:lnTo>
                    <a:pt x="274799" y="20537"/>
                  </a:lnTo>
                  <a:lnTo>
                    <a:pt x="274799" y="27950"/>
                  </a:lnTo>
                  <a:lnTo>
                    <a:pt x="274799" y="139749"/>
                  </a:lnTo>
                  <a:lnTo>
                    <a:pt x="272603" y="150629"/>
                  </a:lnTo>
                  <a:lnTo>
                    <a:pt x="266613" y="159513"/>
                  </a:lnTo>
                  <a:lnTo>
                    <a:pt x="257729" y="165503"/>
                  </a:lnTo>
                  <a:lnTo>
                    <a:pt x="246849" y="167699"/>
                  </a:lnTo>
                  <a:lnTo>
                    <a:pt x="27950" y="167699"/>
                  </a:lnTo>
                  <a:lnTo>
                    <a:pt x="17070" y="165503"/>
                  </a:lnTo>
                  <a:lnTo>
                    <a:pt x="8186" y="159513"/>
                  </a:lnTo>
                  <a:lnTo>
                    <a:pt x="2196" y="150629"/>
                  </a:lnTo>
                  <a:lnTo>
                    <a:pt x="0" y="139749"/>
                  </a:lnTo>
                  <a:lnTo>
                    <a:pt x="0" y="2795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5020" y="2422096"/>
            <a:ext cx="2965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15" baseline="21367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850" spc="-1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850" spc="-6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01774" y="1115625"/>
            <a:ext cx="3846195" cy="3561715"/>
            <a:chOff x="4901774" y="1115625"/>
            <a:chExt cx="3846195" cy="3561715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1774" y="1115625"/>
              <a:ext cx="3845750" cy="35616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31224" y="1390325"/>
              <a:ext cx="492125" cy="441959"/>
            </a:xfrm>
            <a:custGeom>
              <a:avLst/>
              <a:gdLst/>
              <a:ahLst/>
              <a:cxnLst/>
              <a:rect l="l" t="t" r="r" b="b"/>
              <a:pathLst>
                <a:path w="492125" h="441960">
                  <a:moveTo>
                    <a:pt x="245849" y="441599"/>
                  </a:moveTo>
                  <a:lnTo>
                    <a:pt x="196302" y="437114"/>
                  </a:lnTo>
                  <a:lnTo>
                    <a:pt x="150154" y="424248"/>
                  </a:lnTo>
                  <a:lnTo>
                    <a:pt x="108393" y="403890"/>
                  </a:lnTo>
                  <a:lnTo>
                    <a:pt x="72007" y="376929"/>
                  </a:lnTo>
                  <a:lnTo>
                    <a:pt x="41987" y="344251"/>
                  </a:lnTo>
                  <a:lnTo>
                    <a:pt x="19320" y="306745"/>
                  </a:lnTo>
                  <a:lnTo>
                    <a:pt x="4994" y="265298"/>
                  </a:lnTo>
                  <a:lnTo>
                    <a:pt x="0" y="220799"/>
                  </a:lnTo>
                  <a:lnTo>
                    <a:pt x="4994" y="176301"/>
                  </a:lnTo>
                  <a:lnTo>
                    <a:pt x="19320" y="134854"/>
                  </a:lnTo>
                  <a:lnTo>
                    <a:pt x="41987" y="97348"/>
                  </a:lnTo>
                  <a:lnTo>
                    <a:pt x="72007" y="64670"/>
                  </a:lnTo>
                  <a:lnTo>
                    <a:pt x="108393" y="37709"/>
                  </a:lnTo>
                  <a:lnTo>
                    <a:pt x="150154" y="17351"/>
                  </a:lnTo>
                  <a:lnTo>
                    <a:pt x="196302" y="4485"/>
                  </a:lnTo>
                  <a:lnTo>
                    <a:pt x="245849" y="0"/>
                  </a:lnTo>
                  <a:lnTo>
                    <a:pt x="295397" y="4485"/>
                  </a:lnTo>
                  <a:lnTo>
                    <a:pt x="341545" y="17351"/>
                  </a:lnTo>
                  <a:lnTo>
                    <a:pt x="383306" y="37709"/>
                  </a:lnTo>
                  <a:lnTo>
                    <a:pt x="419692" y="64670"/>
                  </a:lnTo>
                  <a:lnTo>
                    <a:pt x="449712" y="97348"/>
                  </a:lnTo>
                  <a:lnTo>
                    <a:pt x="472379" y="134854"/>
                  </a:lnTo>
                  <a:lnTo>
                    <a:pt x="486705" y="176301"/>
                  </a:lnTo>
                  <a:lnTo>
                    <a:pt x="491699" y="220799"/>
                  </a:lnTo>
                  <a:lnTo>
                    <a:pt x="486705" y="265298"/>
                  </a:lnTo>
                  <a:lnTo>
                    <a:pt x="472379" y="306745"/>
                  </a:lnTo>
                  <a:lnTo>
                    <a:pt x="449712" y="344251"/>
                  </a:lnTo>
                  <a:lnTo>
                    <a:pt x="419692" y="376929"/>
                  </a:lnTo>
                  <a:lnTo>
                    <a:pt x="383306" y="403890"/>
                  </a:lnTo>
                  <a:lnTo>
                    <a:pt x="341545" y="424248"/>
                  </a:lnTo>
                  <a:lnTo>
                    <a:pt x="295397" y="437114"/>
                  </a:lnTo>
                  <a:lnTo>
                    <a:pt x="245849" y="441599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30000" y="1443113"/>
            <a:ext cx="22415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latin typeface="Arial"/>
                <a:cs typeface="Arial"/>
              </a:rPr>
              <a:t>y</a:t>
            </a:r>
            <a:r>
              <a:rPr sz="1650" spc="-37" baseline="-32828" dirty="0">
                <a:latin typeface="Arial"/>
                <a:cs typeface="Arial"/>
              </a:rPr>
              <a:t>t</a:t>
            </a:r>
            <a:endParaRPr sz="1650" baseline="-32828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0874" y="1099189"/>
            <a:ext cx="4220845" cy="3698875"/>
            <a:chOff x="360874" y="1099189"/>
            <a:chExt cx="4220845" cy="3698875"/>
          </a:xfrm>
        </p:grpSpPr>
        <p:sp>
          <p:nvSpPr>
            <p:cNvPr id="27" name="object 27"/>
            <p:cNvSpPr/>
            <p:nvPr/>
          </p:nvSpPr>
          <p:spPr>
            <a:xfrm>
              <a:off x="370399" y="1378725"/>
              <a:ext cx="4201795" cy="3409315"/>
            </a:xfrm>
            <a:custGeom>
              <a:avLst/>
              <a:gdLst/>
              <a:ahLst/>
              <a:cxnLst/>
              <a:rect l="l" t="t" r="r" b="b"/>
              <a:pathLst>
                <a:path w="4201795" h="3409315">
                  <a:moveTo>
                    <a:pt x="0" y="568211"/>
                  </a:moveTo>
                  <a:lnTo>
                    <a:pt x="2085" y="519183"/>
                  </a:lnTo>
                  <a:lnTo>
                    <a:pt x="8228" y="471314"/>
                  </a:lnTo>
                  <a:lnTo>
                    <a:pt x="18259" y="424773"/>
                  </a:lnTo>
                  <a:lnTo>
                    <a:pt x="32006" y="379732"/>
                  </a:lnTo>
                  <a:lnTo>
                    <a:pt x="49299" y="336360"/>
                  </a:lnTo>
                  <a:lnTo>
                    <a:pt x="69967" y="294829"/>
                  </a:lnTo>
                  <a:lnTo>
                    <a:pt x="93840" y="255309"/>
                  </a:lnTo>
                  <a:lnTo>
                    <a:pt x="120747" y="217970"/>
                  </a:lnTo>
                  <a:lnTo>
                    <a:pt x="150519" y="182983"/>
                  </a:lnTo>
                  <a:lnTo>
                    <a:pt x="182983" y="150519"/>
                  </a:lnTo>
                  <a:lnTo>
                    <a:pt x="217970" y="120747"/>
                  </a:lnTo>
                  <a:lnTo>
                    <a:pt x="255309" y="93840"/>
                  </a:lnTo>
                  <a:lnTo>
                    <a:pt x="294829" y="69967"/>
                  </a:lnTo>
                  <a:lnTo>
                    <a:pt x="336360" y="49299"/>
                  </a:lnTo>
                  <a:lnTo>
                    <a:pt x="379732" y="32006"/>
                  </a:lnTo>
                  <a:lnTo>
                    <a:pt x="424773" y="18259"/>
                  </a:lnTo>
                  <a:lnTo>
                    <a:pt x="471314" y="8228"/>
                  </a:lnTo>
                  <a:lnTo>
                    <a:pt x="519183" y="2085"/>
                  </a:lnTo>
                  <a:lnTo>
                    <a:pt x="568211" y="0"/>
                  </a:lnTo>
                  <a:lnTo>
                    <a:pt x="3633288" y="0"/>
                  </a:lnTo>
                  <a:lnTo>
                    <a:pt x="3683249" y="2199"/>
                  </a:lnTo>
                  <a:lnTo>
                    <a:pt x="3732491" y="8724"/>
                  </a:lnTo>
                  <a:lnTo>
                    <a:pt x="3780752" y="19467"/>
                  </a:lnTo>
                  <a:lnTo>
                    <a:pt x="3827771" y="34319"/>
                  </a:lnTo>
                  <a:lnTo>
                    <a:pt x="3873286" y="53172"/>
                  </a:lnTo>
                  <a:lnTo>
                    <a:pt x="3917036" y="75917"/>
                  </a:lnTo>
                  <a:lnTo>
                    <a:pt x="3958758" y="102447"/>
                  </a:lnTo>
                  <a:lnTo>
                    <a:pt x="3998191" y="132652"/>
                  </a:lnTo>
                  <a:lnTo>
                    <a:pt x="4035074" y="166425"/>
                  </a:lnTo>
                  <a:lnTo>
                    <a:pt x="4068847" y="203307"/>
                  </a:lnTo>
                  <a:lnTo>
                    <a:pt x="4099052" y="242741"/>
                  </a:lnTo>
                  <a:lnTo>
                    <a:pt x="4125582" y="284463"/>
                  </a:lnTo>
                  <a:lnTo>
                    <a:pt x="4148327" y="328212"/>
                  </a:lnTo>
                  <a:lnTo>
                    <a:pt x="4167180" y="373728"/>
                  </a:lnTo>
                  <a:lnTo>
                    <a:pt x="4182032" y="420747"/>
                  </a:lnTo>
                  <a:lnTo>
                    <a:pt x="4192775" y="469008"/>
                  </a:lnTo>
                  <a:lnTo>
                    <a:pt x="4199300" y="518250"/>
                  </a:lnTo>
                  <a:lnTo>
                    <a:pt x="4201499" y="568211"/>
                  </a:lnTo>
                  <a:lnTo>
                    <a:pt x="4201499" y="2840988"/>
                  </a:lnTo>
                  <a:lnTo>
                    <a:pt x="4199414" y="2890016"/>
                  </a:lnTo>
                  <a:lnTo>
                    <a:pt x="4193270" y="2937885"/>
                  </a:lnTo>
                  <a:lnTo>
                    <a:pt x="4183240" y="2984426"/>
                  </a:lnTo>
                  <a:lnTo>
                    <a:pt x="4169493" y="3029467"/>
                  </a:lnTo>
                  <a:lnTo>
                    <a:pt x="4152200" y="3072839"/>
                  </a:lnTo>
                  <a:lnTo>
                    <a:pt x="4131532" y="3114370"/>
                  </a:lnTo>
                  <a:lnTo>
                    <a:pt x="4107659" y="3153890"/>
                  </a:lnTo>
                  <a:lnTo>
                    <a:pt x="4080751" y="3191229"/>
                  </a:lnTo>
                  <a:lnTo>
                    <a:pt x="4050980" y="3226216"/>
                  </a:lnTo>
                  <a:lnTo>
                    <a:pt x="4018516" y="3258680"/>
                  </a:lnTo>
                  <a:lnTo>
                    <a:pt x="3983529" y="3288451"/>
                  </a:lnTo>
                  <a:lnTo>
                    <a:pt x="3946190" y="3315359"/>
                  </a:lnTo>
                  <a:lnTo>
                    <a:pt x="3906670" y="3339232"/>
                  </a:lnTo>
                  <a:lnTo>
                    <a:pt x="3865139" y="3359900"/>
                  </a:lnTo>
                  <a:lnTo>
                    <a:pt x="3821767" y="3377193"/>
                  </a:lnTo>
                  <a:lnTo>
                    <a:pt x="3776726" y="3390940"/>
                  </a:lnTo>
                  <a:lnTo>
                    <a:pt x="3730185" y="3400970"/>
                  </a:lnTo>
                  <a:lnTo>
                    <a:pt x="3682316" y="3407114"/>
                  </a:lnTo>
                  <a:lnTo>
                    <a:pt x="3633288" y="3409199"/>
                  </a:lnTo>
                  <a:lnTo>
                    <a:pt x="568211" y="3409199"/>
                  </a:lnTo>
                  <a:lnTo>
                    <a:pt x="519183" y="3407114"/>
                  </a:lnTo>
                  <a:lnTo>
                    <a:pt x="471314" y="3400970"/>
                  </a:lnTo>
                  <a:lnTo>
                    <a:pt x="424773" y="3390940"/>
                  </a:lnTo>
                  <a:lnTo>
                    <a:pt x="379732" y="3377193"/>
                  </a:lnTo>
                  <a:lnTo>
                    <a:pt x="336360" y="3359900"/>
                  </a:lnTo>
                  <a:lnTo>
                    <a:pt x="294829" y="3339232"/>
                  </a:lnTo>
                  <a:lnTo>
                    <a:pt x="255309" y="3315359"/>
                  </a:lnTo>
                  <a:lnTo>
                    <a:pt x="217970" y="3288451"/>
                  </a:lnTo>
                  <a:lnTo>
                    <a:pt x="182983" y="3258680"/>
                  </a:lnTo>
                  <a:lnTo>
                    <a:pt x="150519" y="3226216"/>
                  </a:lnTo>
                  <a:lnTo>
                    <a:pt x="120747" y="3191229"/>
                  </a:lnTo>
                  <a:lnTo>
                    <a:pt x="93840" y="3153890"/>
                  </a:lnTo>
                  <a:lnTo>
                    <a:pt x="69967" y="3114370"/>
                  </a:lnTo>
                  <a:lnTo>
                    <a:pt x="49299" y="3072839"/>
                  </a:lnTo>
                  <a:lnTo>
                    <a:pt x="32006" y="3029467"/>
                  </a:lnTo>
                  <a:lnTo>
                    <a:pt x="18259" y="2984426"/>
                  </a:lnTo>
                  <a:lnTo>
                    <a:pt x="8228" y="2937885"/>
                  </a:lnTo>
                  <a:lnTo>
                    <a:pt x="2085" y="2890016"/>
                  </a:lnTo>
                  <a:lnTo>
                    <a:pt x="0" y="2840988"/>
                  </a:lnTo>
                  <a:lnTo>
                    <a:pt x="0" y="568211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04378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1301948" y="425099"/>
                  </a:move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04378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0" y="70851"/>
                  </a:move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205606" y="1141241"/>
            <a:ext cx="570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latin typeface="Tahoma"/>
                <a:cs typeface="Tahoma"/>
              </a:rPr>
              <a:t>GRU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69765" y="2587797"/>
            <a:ext cx="272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AFFFF"/>
                </a:solidFill>
                <a:latin typeface="Arial"/>
                <a:cs typeface="Arial"/>
              </a:rPr>
              <a:t>C</a:t>
            </a:r>
            <a:r>
              <a:rPr sz="1650" spc="-37" baseline="-32828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650" baseline="-3282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76146" y="2668751"/>
            <a:ext cx="400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baseline="21241" dirty="0">
                <a:solidFill>
                  <a:srgbClr val="FAFFFF"/>
                </a:solidFill>
                <a:latin typeface="Arial"/>
                <a:cs typeface="Arial"/>
              </a:rPr>
              <a:t>C</a:t>
            </a:r>
            <a:r>
              <a:rPr sz="110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1100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76146" y="3419316"/>
            <a:ext cx="3644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spc="-15" baseline="21241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100" spc="-1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1100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16688" y="3377218"/>
            <a:ext cx="2362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650" spc="-37" baseline="-32828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650" baseline="-32828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80474" y="1099189"/>
            <a:ext cx="4220845" cy="3698875"/>
            <a:chOff x="4780474" y="1099189"/>
            <a:chExt cx="4220845" cy="3698875"/>
          </a:xfrm>
        </p:grpSpPr>
        <p:sp>
          <p:nvSpPr>
            <p:cNvPr id="36" name="object 36"/>
            <p:cNvSpPr/>
            <p:nvPr/>
          </p:nvSpPr>
          <p:spPr>
            <a:xfrm>
              <a:off x="4789999" y="1378725"/>
              <a:ext cx="4201795" cy="3409315"/>
            </a:xfrm>
            <a:custGeom>
              <a:avLst/>
              <a:gdLst/>
              <a:ahLst/>
              <a:cxnLst/>
              <a:rect l="l" t="t" r="r" b="b"/>
              <a:pathLst>
                <a:path w="4201795" h="3409315">
                  <a:moveTo>
                    <a:pt x="0" y="568211"/>
                  </a:moveTo>
                  <a:lnTo>
                    <a:pt x="2085" y="519183"/>
                  </a:lnTo>
                  <a:lnTo>
                    <a:pt x="8228" y="471314"/>
                  </a:lnTo>
                  <a:lnTo>
                    <a:pt x="18259" y="424773"/>
                  </a:lnTo>
                  <a:lnTo>
                    <a:pt x="32006" y="379732"/>
                  </a:lnTo>
                  <a:lnTo>
                    <a:pt x="49299" y="336360"/>
                  </a:lnTo>
                  <a:lnTo>
                    <a:pt x="69967" y="294829"/>
                  </a:lnTo>
                  <a:lnTo>
                    <a:pt x="93840" y="255309"/>
                  </a:lnTo>
                  <a:lnTo>
                    <a:pt x="120748" y="217970"/>
                  </a:lnTo>
                  <a:lnTo>
                    <a:pt x="150519" y="182983"/>
                  </a:lnTo>
                  <a:lnTo>
                    <a:pt x="182983" y="150519"/>
                  </a:lnTo>
                  <a:lnTo>
                    <a:pt x="217970" y="120747"/>
                  </a:lnTo>
                  <a:lnTo>
                    <a:pt x="255309" y="93840"/>
                  </a:lnTo>
                  <a:lnTo>
                    <a:pt x="294829" y="69967"/>
                  </a:lnTo>
                  <a:lnTo>
                    <a:pt x="336360" y="49299"/>
                  </a:lnTo>
                  <a:lnTo>
                    <a:pt x="379732" y="32006"/>
                  </a:lnTo>
                  <a:lnTo>
                    <a:pt x="424773" y="18259"/>
                  </a:lnTo>
                  <a:lnTo>
                    <a:pt x="471314" y="8228"/>
                  </a:lnTo>
                  <a:lnTo>
                    <a:pt x="519183" y="2085"/>
                  </a:lnTo>
                  <a:lnTo>
                    <a:pt x="568211" y="0"/>
                  </a:lnTo>
                  <a:lnTo>
                    <a:pt x="3633288" y="0"/>
                  </a:lnTo>
                  <a:lnTo>
                    <a:pt x="3683249" y="2199"/>
                  </a:lnTo>
                  <a:lnTo>
                    <a:pt x="3732491" y="8724"/>
                  </a:lnTo>
                  <a:lnTo>
                    <a:pt x="3780752" y="19467"/>
                  </a:lnTo>
                  <a:lnTo>
                    <a:pt x="3827771" y="34319"/>
                  </a:lnTo>
                  <a:lnTo>
                    <a:pt x="3873286" y="53172"/>
                  </a:lnTo>
                  <a:lnTo>
                    <a:pt x="3917036" y="75917"/>
                  </a:lnTo>
                  <a:lnTo>
                    <a:pt x="3958758" y="102447"/>
                  </a:lnTo>
                  <a:lnTo>
                    <a:pt x="3998192" y="132652"/>
                  </a:lnTo>
                  <a:lnTo>
                    <a:pt x="4035074" y="166425"/>
                  </a:lnTo>
                  <a:lnTo>
                    <a:pt x="4068847" y="203307"/>
                  </a:lnTo>
                  <a:lnTo>
                    <a:pt x="4099052" y="242741"/>
                  </a:lnTo>
                  <a:lnTo>
                    <a:pt x="4125582" y="284463"/>
                  </a:lnTo>
                  <a:lnTo>
                    <a:pt x="4148327" y="328212"/>
                  </a:lnTo>
                  <a:lnTo>
                    <a:pt x="4167180" y="373728"/>
                  </a:lnTo>
                  <a:lnTo>
                    <a:pt x="4182032" y="420747"/>
                  </a:lnTo>
                  <a:lnTo>
                    <a:pt x="4192775" y="469008"/>
                  </a:lnTo>
                  <a:lnTo>
                    <a:pt x="4199300" y="518250"/>
                  </a:lnTo>
                  <a:lnTo>
                    <a:pt x="4201499" y="568211"/>
                  </a:lnTo>
                  <a:lnTo>
                    <a:pt x="4201499" y="2840988"/>
                  </a:lnTo>
                  <a:lnTo>
                    <a:pt x="4199414" y="2890016"/>
                  </a:lnTo>
                  <a:lnTo>
                    <a:pt x="4193270" y="2937885"/>
                  </a:lnTo>
                  <a:lnTo>
                    <a:pt x="4183240" y="2984426"/>
                  </a:lnTo>
                  <a:lnTo>
                    <a:pt x="4169493" y="3029467"/>
                  </a:lnTo>
                  <a:lnTo>
                    <a:pt x="4152200" y="3072839"/>
                  </a:lnTo>
                  <a:lnTo>
                    <a:pt x="4131532" y="3114370"/>
                  </a:lnTo>
                  <a:lnTo>
                    <a:pt x="4107659" y="3153890"/>
                  </a:lnTo>
                  <a:lnTo>
                    <a:pt x="4080751" y="3191229"/>
                  </a:lnTo>
                  <a:lnTo>
                    <a:pt x="4050980" y="3226216"/>
                  </a:lnTo>
                  <a:lnTo>
                    <a:pt x="4018516" y="3258680"/>
                  </a:lnTo>
                  <a:lnTo>
                    <a:pt x="3983529" y="3288451"/>
                  </a:lnTo>
                  <a:lnTo>
                    <a:pt x="3946190" y="3315359"/>
                  </a:lnTo>
                  <a:lnTo>
                    <a:pt x="3906670" y="3339232"/>
                  </a:lnTo>
                  <a:lnTo>
                    <a:pt x="3865138" y="3359900"/>
                  </a:lnTo>
                  <a:lnTo>
                    <a:pt x="3821767" y="3377193"/>
                  </a:lnTo>
                  <a:lnTo>
                    <a:pt x="3776725" y="3390940"/>
                  </a:lnTo>
                  <a:lnTo>
                    <a:pt x="3730185" y="3400970"/>
                  </a:lnTo>
                  <a:lnTo>
                    <a:pt x="3682315" y="3407114"/>
                  </a:lnTo>
                  <a:lnTo>
                    <a:pt x="3633288" y="3409199"/>
                  </a:lnTo>
                  <a:lnTo>
                    <a:pt x="568211" y="3409199"/>
                  </a:lnTo>
                  <a:lnTo>
                    <a:pt x="519183" y="3407114"/>
                  </a:lnTo>
                  <a:lnTo>
                    <a:pt x="471314" y="3400970"/>
                  </a:lnTo>
                  <a:lnTo>
                    <a:pt x="424773" y="3390940"/>
                  </a:lnTo>
                  <a:lnTo>
                    <a:pt x="379732" y="3377193"/>
                  </a:lnTo>
                  <a:lnTo>
                    <a:pt x="336360" y="3359900"/>
                  </a:lnTo>
                  <a:lnTo>
                    <a:pt x="294829" y="3339232"/>
                  </a:lnTo>
                  <a:lnTo>
                    <a:pt x="255309" y="3315359"/>
                  </a:lnTo>
                  <a:lnTo>
                    <a:pt x="217970" y="3288451"/>
                  </a:lnTo>
                  <a:lnTo>
                    <a:pt x="182983" y="3258680"/>
                  </a:lnTo>
                  <a:lnTo>
                    <a:pt x="150519" y="3226216"/>
                  </a:lnTo>
                  <a:lnTo>
                    <a:pt x="120748" y="3191229"/>
                  </a:lnTo>
                  <a:lnTo>
                    <a:pt x="93840" y="3153890"/>
                  </a:lnTo>
                  <a:lnTo>
                    <a:pt x="69967" y="3114370"/>
                  </a:lnTo>
                  <a:lnTo>
                    <a:pt x="49299" y="3072839"/>
                  </a:lnTo>
                  <a:lnTo>
                    <a:pt x="32006" y="3029467"/>
                  </a:lnTo>
                  <a:lnTo>
                    <a:pt x="18259" y="2984426"/>
                  </a:lnTo>
                  <a:lnTo>
                    <a:pt x="8228" y="2937885"/>
                  </a:lnTo>
                  <a:lnTo>
                    <a:pt x="2085" y="2890016"/>
                  </a:lnTo>
                  <a:lnTo>
                    <a:pt x="0" y="2840988"/>
                  </a:lnTo>
                  <a:lnTo>
                    <a:pt x="0" y="568211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00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1301948" y="425099"/>
                  </a:moveTo>
                  <a:lnTo>
                    <a:pt x="70850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0" y="0"/>
                  </a:lnTo>
                  <a:lnTo>
                    <a:pt x="1301948" y="0"/>
                  </a:lnTo>
                  <a:lnTo>
                    <a:pt x="1341256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7" y="404348"/>
                  </a:lnTo>
                  <a:lnTo>
                    <a:pt x="1329527" y="419532"/>
                  </a:lnTo>
                  <a:lnTo>
                    <a:pt x="1301948" y="425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00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0" y="70851"/>
                  </a:move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0" y="0"/>
                  </a:lnTo>
                  <a:lnTo>
                    <a:pt x="1301948" y="0"/>
                  </a:lnTo>
                  <a:lnTo>
                    <a:pt x="1341256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7" y="404348"/>
                  </a:lnTo>
                  <a:lnTo>
                    <a:pt x="1329527" y="419532"/>
                  </a:lnTo>
                  <a:lnTo>
                    <a:pt x="1301948" y="425099"/>
                  </a:lnTo>
                  <a:lnTo>
                    <a:pt x="70850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18397" y="1141241"/>
            <a:ext cx="737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Tahoma"/>
                <a:cs typeface="Tahoma"/>
              </a:rPr>
              <a:t>LSTM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73" y="245683"/>
            <a:ext cx="56405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V/s GRU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7937" y="4128249"/>
            <a:ext cx="342900" cy="323215"/>
            <a:chOff x="1327937" y="4128249"/>
            <a:chExt cx="342900" cy="323215"/>
          </a:xfrm>
        </p:grpSpPr>
        <p:sp>
          <p:nvSpPr>
            <p:cNvPr id="4" name="object 4"/>
            <p:cNvSpPr/>
            <p:nvPr/>
          </p:nvSpPr>
          <p:spPr>
            <a:xfrm>
              <a:off x="1332699" y="41330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2699" y="41330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70124" y="4155588"/>
            <a:ext cx="227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72528"/>
                </a:solidFill>
                <a:latin typeface="Arial"/>
                <a:cs typeface="Arial"/>
              </a:rPr>
              <a:t>X</a:t>
            </a:r>
            <a:r>
              <a:rPr sz="1350" spc="-37" baseline="-339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5244" y="1399174"/>
            <a:ext cx="3634104" cy="2950845"/>
            <a:chOff x="445244" y="1399174"/>
            <a:chExt cx="3634104" cy="2950845"/>
          </a:xfrm>
        </p:grpSpPr>
        <p:sp>
          <p:nvSpPr>
            <p:cNvPr id="8" name="object 8"/>
            <p:cNvSpPr/>
            <p:nvPr/>
          </p:nvSpPr>
          <p:spPr>
            <a:xfrm>
              <a:off x="519411" y="2460136"/>
              <a:ext cx="321310" cy="193675"/>
            </a:xfrm>
            <a:custGeom>
              <a:avLst/>
              <a:gdLst/>
              <a:ahLst/>
              <a:cxnLst/>
              <a:rect l="l" t="t" r="r" b="b"/>
              <a:pathLst>
                <a:path w="321309" h="193675">
                  <a:moveTo>
                    <a:pt x="288799" y="193199"/>
                  </a:moveTo>
                  <a:lnTo>
                    <a:pt x="32200" y="193199"/>
                  </a:lnTo>
                  <a:lnTo>
                    <a:pt x="19666" y="190669"/>
                  </a:lnTo>
                  <a:lnTo>
                    <a:pt x="9431" y="183768"/>
                  </a:lnTo>
                  <a:lnTo>
                    <a:pt x="2530" y="173533"/>
                  </a:lnTo>
                  <a:lnTo>
                    <a:pt x="0" y="160999"/>
                  </a:lnTo>
                  <a:lnTo>
                    <a:pt x="0" y="32200"/>
                  </a:lnTo>
                  <a:lnTo>
                    <a:pt x="2530" y="19666"/>
                  </a:lnTo>
                  <a:lnTo>
                    <a:pt x="9431" y="9431"/>
                  </a:lnTo>
                  <a:lnTo>
                    <a:pt x="19666" y="2530"/>
                  </a:lnTo>
                  <a:lnTo>
                    <a:pt x="32200" y="0"/>
                  </a:lnTo>
                  <a:lnTo>
                    <a:pt x="297339" y="0"/>
                  </a:lnTo>
                  <a:lnTo>
                    <a:pt x="305529" y="3392"/>
                  </a:lnTo>
                  <a:lnTo>
                    <a:pt x="317607" y="15470"/>
                  </a:lnTo>
                  <a:lnTo>
                    <a:pt x="321000" y="23660"/>
                  </a:lnTo>
                  <a:lnTo>
                    <a:pt x="321000" y="160999"/>
                  </a:lnTo>
                  <a:lnTo>
                    <a:pt x="318469" y="173533"/>
                  </a:lnTo>
                  <a:lnTo>
                    <a:pt x="311568" y="183768"/>
                  </a:lnTo>
                  <a:lnTo>
                    <a:pt x="301333" y="190669"/>
                  </a:lnTo>
                  <a:lnTo>
                    <a:pt x="288799" y="193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244" y="1399174"/>
              <a:ext cx="3633873" cy="29507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35449" y="2360207"/>
            <a:ext cx="198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275" spc="-37" baseline="-32679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275" baseline="-32679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19387" y="1449599"/>
            <a:ext cx="2482850" cy="2688590"/>
            <a:chOff x="1319387" y="1449599"/>
            <a:chExt cx="2482850" cy="2688590"/>
          </a:xfrm>
        </p:grpSpPr>
        <p:sp>
          <p:nvSpPr>
            <p:cNvPr id="12" name="object 12"/>
            <p:cNvSpPr/>
            <p:nvPr/>
          </p:nvSpPr>
          <p:spPr>
            <a:xfrm>
              <a:off x="3463825" y="145436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3825" y="145436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1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A4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24149" y="38195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149" y="38195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9349" y="3691412"/>
              <a:ext cx="8890" cy="441959"/>
            </a:xfrm>
            <a:custGeom>
              <a:avLst/>
              <a:gdLst/>
              <a:ahLst/>
              <a:cxnLst/>
              <a:rect l="l" t="t" r="r" b="b"/>
              <a:pathLst>
                <a:path w="8890" h="441960">
                  <a:moveTo>
                    <a:pt x="8399" y="0"/>
                  </a:moveTo>
                  <a:lnTo>
                    <a:pt x="0" y="441599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11450" y="1476938"/>
            <a:ext cx="198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350" b="1" spc="-37" baseline="-339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8562" y="2469412"/>
            <a:ext cx="284480" cy="177800"/>
            <a:chOff x="788562" y="2469412"/>
            <a:chExt cx="284480" cy="177800"/>
          </a:xfrm>
        </p:grpSpPr>
        <p:sp>
          <p:nvSpPr>
            <p:cNvPr id="19" name="object 19"/>
            <p:cNvSpPr/>
            <p:nvPr/>
          </p:nvSpPr>
          <p:spPr>
            <a:xfrm>
              <a:off x="793324" y="2474174"/>
              <a:ext cx="274955" cy="168275"/>
            </a:xfrm>
            <a:custGeom>
              <a:avLst/>
              <a:gdLst/>
              <a:ahLst/>
              <a:cxnLst/>
              <a:rect l="l" t="t" r="r" b="b"/>
              <a:pathLst>
                <a:path w="274955" h="168275">
                  <a:moveTo>
                    <a:pt x="246849" y="167699"/>
                  </a:moveTo>
                  <a:lnTo>
                    <a:pt x="27950" y="167699"/>
                  </a:lnTo>
                  <a:lnTo>
                    <a:pt x="17070" y="165503"/>
                  </a:lnTo>
                  <a:lnTo>
                    <a:pt x="8186" y="159513"/>
                  </a:lnTo>
                  <a:lnTo>
                    <a:pt x="2196" y="150629"/>
                  </a:lnTo>
                  <a:lnTo>
                    <a:pt x="0" y="139749"/>
                  </a:lnTo>
                  <a:lnTo>
                    <a:pt x="0" y="27950"/>
                  </a:lnTo>
                  <a:lnTo>
                    <a:pt x="2196" y="17070"/>
                  </a:lnTo>
                  <a:lnTo>
                    <a:pt x="8186" y="8186"/>
                  </a:lnTo>
                  <a:lnTo>
                    <a:pt x="17070" y="2196"/>
                  </a:lnTo>
                  <a:lnTo>
                    <a:pt x="27950" y="0"/>
                  </a:lnTo>
                  <a:lnTo>
                    <a:pt x="254262" y="0"/>
                  </a:lnTo>
                  <a:lnTo>
                    <a:pt x="261371" y="2944"/>
                  </a:lnTo>
                  <a:lnTo>
                    <a:pt x="271855" y="13428"/>
                  </a:lnTo>
                  <a:lnTo>
                    <a:pt x="274799" y="20537"/>
                  </a:lnTo>
                  <a:lnTo>
                    <a:pt x="274799" y="139749"/>
                  </a:lnTo>
                  <a:lnTo>
                    <a:pt x="272603" y="150629"/>
                  </a:lnTo>
                  <a:lnTo>
                    <a:pt x="266613" y="159513"/>
                  </a:lnTo>
                  <a:lnTo>
                    <a:pt x="257729" y="165503"/>
                  </a:lnTo>
                  <a:lnTo>
                    <a:pt x="246849" y="1676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3324" y="2474174"/>
              <a:ext cx="274955" cy="168275"/>
            </a:xfrm>
            <a:custGeom>
              <a:avLst/>
              <a:gdLst/>
              <a:ahLst/>
              <a:cxnLst/>
              <a:rect l="l" t="t" r="r" b="b"/>
              <a:pathLst>
                <a:path w="274955" h="168275">
                  <a:moveTo>
                    <a:pt x="0" y="27950"/>
                  </a:moveTo>
                  <a:lnTo>
                    <a:pt x="2196" y="17070"/>
                  </a:lnTo>
                  <a:lnTo>
                    <a:pt x="8186" y="8186"/>
                  </a:lnTo>
                  <a:lnTo>
                    <a:pt x="17070" y="2196"/>
                  </a:lnTo>
                  <a:lnTo>
                    <a:pt x="27950" y="0"/>
                  </a:lnTo>
                  <a:lnTo>
                    <a:pt x="246849" y="0"/>
                  </a:lnTo>
                  <a:lnTo>
                    <a:pt x="254262" y="0"/>
                  </a:lnTo>
                  <a:lnTo>
                    <a:pt x="261371" y="2944"/>
                  </a:lnTo>
                  <a:lnTo>
                    <a:pt x="266613" y="8186"/>
                  </a:lnTo>
                  <a:lnTo>
                    <a:pt x="271855" y="13428"/>
                  </a:lnTo>
                  <a:lnTo>
                    <a:pt x="274799" y="20537"/>
                  </a:lnTo>
                  <a:lnTo>
                    <a:pt x="274799" y="27950"/>
                  </a:lnTo>
                  <a:lnTo>
                    <a:pt x="274799" y="139749"/>
                  </a:lnTo>
                  <a:lnTo>
                    <a:pt x="272603" y="150629"/>
                  </a:lnTo>
                  <a:lnTo>
                    <a:pt x="266613" y="159513"/>
                  </a:lnTo>
                  <a:lnTo>
                    <a:pt x="257729" y="165503"/>
                  </a:lnTo>
                  <a:lnTo>
                    <a:pt x="246849" y="167699"/>
                  </a:lnTo>
                  <a:lnTo>
                    <a:pt x="27950" y="167699"/>
                  </a:lnTo>
                  <a:lnTo>
                    <a:pt x="17070" y="165503"/>
                  </a:lnTo>
                  <a:lnTo>
                    <a:pt x="8186" y="159513"/>
                  </a:lnTo>
                  <a:lnTo>
                    <a:pt x="2196" y="150629"/>
                  </a:lnTo>
                  <a:lnTo>
                    <a:pt x="0" y="139749"/>
                  </a:lnTo>
                  <a:lnTo>
                    <a:pt x="0" y="2795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5020" y="2422096"/>
            <a:ext cx="2965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15" baseline="21367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850" spc="-1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850" spc="-6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0874" y="1099189"/>
            <a:ext cx="4220845" cy="3698875"/>
            <a:chOff x="360874" y="1099189"/>
            <a:chExt cx="4220845" cy="3698875"/>
          </a:xfrm>
        </p:grpSpPr>
        <p:sp>
          <p:nvSpPr>
            <p:cNvPr id="23" name="object 23"/>
            <p:cNvSpPr/>
            <p:nvPr/>
          </p:nvSpPr>
          <p:spPr>
            <a:xfrm>
              <a:off x="370399" y="1378725"/>
              <a:ext cx="4201795" cy="3409315"/>
            </a:xfrm>
            <a:custGeom>
              <a:avLst/>
              <a:gdLst/>
              <a:ahLst/>
              <a:cxnLst/>
              <a:rect l="l" t="t" r="r" b="b"/>
              <a:pathLst>
                <a:path w="4201795" h="3409315">
                  <a:moveTo>
                    <a:pt x="0" y="568211"/>
                  </a:moveTo>
                  <a:lnTo>
                    <a:pt x="2085" y="519183"/>
                  </a:lnTo>
                  <a:lnTo>
                    <a:pt x="8228" y="471314"/>
                  </a:lnTo>
                  <a:lnTo>
                    <a:pt x="18259" y="424773"/>
                  </a:lnTo>
                  <a:lnTo>
                    <a:pt x="32006" y="379732"/>
                  </a:lnTo>
                  <a:lnTo>
                    <a:pt x="49299" y="336360"/>
                  </a:lnTo>
                  <a:lnTo>
                    <a:pt x="69967" y="294829"/>
                  </a:lnTo>
                  <a:lnTo>
                    <a:pt x="93840" y="255309"/>
                  </a:lnTo>
                  <a:lnTo>
                    <a:pt x="120747" y="217970"/>
                  </a:lnTo>
                  <a:lnTo>
                    <a:pt x="150519" y="182983"/>
                  </a:lnTo>
                  <a:lnTo>
                    <a:pt x="182983" y="150519"/>
                  </a:lnTo>
                  <a:lnTo>
                    <a:pt x="217970" y="120747"/>
                  </a:lnTo>
                  <a:lnTo>
                    <a:pt x="255309" y="93840"/>
                  </a:lnTo>
                  <a:lnTo>
                    <a:pt x="294829" y="69967"/>
                  </a:lnTo>
                  <a:lnTo>
                    <a:pt x="336360" y="49299"/>
                  </a:lnTo>
                  <a:lnTo>
                    <a:pt x="379732" y="32006"/>
                  </a:lnTo>
                  <a:lnTo>
                    <a:pt x="424773" y="18259"/>
                  </a:lnTo>
                  <a:lnTo>
                    <a:pt x="471314" y="8228"/>
                  </a:lnTo>
                  <a:lnTo>
                    <a:pt x="519183" y="2085"/>
                  </a:lnTo>
                  <a:lnTo>
                    <a:pt x="568211" y="0"/>
                  </a:lnTo>
                  <a:lnTo>
                    <a:pt x="3633288" y="0"/>
                  </a:lnTo>
                  <a:lnTo>
                    <a:pt x="3683249" y="2199"/>
                  </a:lnTo>
                  <a:lnTo>
                    <a:pt x="3732491" y="8724"/>
                  </a:lnTo>
                  <a:lnTo>
                    <a:pt x="3780752" y="19467"/>
                  </a:lnTo>
                  <a:lnTo>
                    <a:pt x="3827771" y="34319"/>
                  </a:lnTo>
                  <a:lnTo>
                    <a:pt x="3873286" y="53172"/>
                  </a:lnTo>
                  <a:lnTo>
                    <a:pt x="3917036" y="75917"/>
                  </a:lnTo>
                  <a:lnTo>
                    <a:pt x="3958758" y="102447"/>
                  </a:lnTo>
                  <a:lnTo>
                    <a:pt x="3998191" y="132652"/>
                  </a:lnTo>
                  <a:lnTo>
                    <a:pt x="4035074" y="166425"/>
                  </a:lnTo>
                  <a:lnTo>
                    <a:pt x="4068847" y="203307"/>
                  </a:lnTo>
                  <a:lnTo>
                    <a:pt x="4099052" y="242741"/>
                  </a:lnTo>
                  <a:lnTo>
                    <a:pt x="4125582" y="284463"/>
                  </a:lnTo>
                  <a:lnTo>
                    <a:pt x="4148327" y="328212"/>
                  </a:lnTo>
                  <a:lnTo>
                    <a:pt x="4167180" y="373728"/>
                  </a:lnTo>
                  <a:lnTo>
                    <a:pt x="4182032" y="420747"/>
                  </a:lnTo>
                  <a:lnTo>
                    <a:pt x="4192775" y="469008"/>
                  </a:lnTo>
                  <a:lnTo>
                    <a:pt x="4199300" y="518250"/>
                  </a:lnTo>
                  <a:lnTo>
                    <a:pt x="4201499" y="568211"/>
                  </a:lnTo>
                  <a:lnTo>
                    <a:pt x="4201499" y="2840988"/>
                  </a:lnTo>
                  <a:lnTo>
                    <a:pt x="4199414" y="2890016"/>
                  </a:lnTo>
                  <a:lnTo>
                    <a:pt x="4193270" y="2937885"/>
                  </a:lnTo>
                  <a:lnTo>
                    <a:pt x="4183240" y="2984426"/>
                  </a:lnTo>
                  <a:lnTo>
                    <a:pt x="4169493" y="3029467"/>
                  </a:lnTo>
                  <a:lnTo>
                    <a:pt x="4152200" y="3072839"/>
                  </a:lnTo>
                  <a:lnTo>
                    <a:pt x="4131532" y="3114370"/>
                  </a:lnTo>
                  <a:lnTo>
                    <a:pt x="4107659" y="3153890"/>
                  </a:lnTo>
                  <a:lnTo>
                    <a:pt x="4080751" y="3191229"/>
                  </a:lnTo>
                  <a:lnTo>
                    <a:pt x="4050980" y="3226216"/>
                  </a:lnTo>
                  <a:lnTo>
                    <a:pt x="4018516" y="3258680"/>
                  </a:lnTo>
                  <a:lnTo>
                    <a:pt x="3983529" y="3288451"/>
                  </a:lnTo>
                  <a:lnTo>
                    <a:pt x="3946190" y="3315359"/>
                  </a:lnTo>
                  <a:lnTo>
                    <a:pt x="3906670" y="3339232"/>
                  </a:lnTo>
                  <a:lnTo>
                    <a:pt x="3865139" y="3359900"/>
                  </a:lnTo>
                  <a:lnTo>
                    <a:pt x="3821767" y="3377193"/>
                  </a:lnTo>
                  <a:lnTo>
                    <a:pt x="3776726" y="3390940"/>
                  </a:lnTo>
                  <a:lnTo>
                    <a:pt x="3730185" y="3400970"/>
                  </a:lnTo>
                  <a:lnTo>
                    <a:pt x="3682316" y="3407114"/>
                  </a:lnTo>
                  <a:lnTo>
                    <a:pt x="3633288" y="3409199"/>
                  </a:lnTo>
                  <a:lnTo>
                    <a:pt x="568211" y="3409199"/>
                  </a:lnTo>
                  <a:lnTo>
                    <a:pt x="519183" y="3407114"/>
                  </a:lnTo>
                  <a:lnTo>
                    <a:pt x="471314" y="3400970"/>
                  </a:lnTo>
                  <a:lnTo>
                    <a:pt x="424773" y="3390940"/>
                  </a:lnTo>
                  <a:lnTo>
                    <a:pt x="379732" y="3377193"/>
                  </a:lnTo>
                  <a:lnTo>
                    <a:pt x="336360" y="3359900"/>
                  </a:lnTo>
                  <a:lnTo>
                    <a:pt x="294829" y="3339232"/>
                  </a:lnTo>
                  <a:lnTo>
                    <a:pt x="255309" y="3315359"/>
                  </a:lnTo>
                  <a:lnTo>
                    <a:pt x="217970" y="3288451"/>
                  </a:lnTo>
                  <a:lnTo>
                    <a:pt x="182983" y="3258680"/>
                  </a:lnTo>
                  <a:lnTo>
                    <a:pt x="150519" y="3226216"/>
                  </a:lnTo>
                  <a:lnTo>
                    <a:pt x="120747" y="3191229"/>
                  </a:lnTo>
                  <a:lnTo>
                    <a:pt x="93840" y="3153890"/>
                  </a:lnTo>
                  <a:lnTo>
                    <a:pt x="69967" y="3114370"/>
                  </a:lnTo>
                  <a:lnTo>
                    <a:pt x="49299" y="3072839"/>
                  </a:lnTo>
                  <a:lnTo>
                    <a:pt x="32006" y="3029467"/>
                  </a:lnTo>
                  <a:lnTo>
                    <a:pt x="18259" y="2984426"/>
                  </a:lnTo>
                  <a:lnTo>
                    <a:pt x="8228" y="2937885"/>
                  </a:lnTo>
                  <a:lnTo>
                    <a:pt x="2085" y="2890016"/>
                  </a:lnTo>
                  <a:lnTo>
                    <a:pt x="0" y="2840988"/>
                  </a:lnTo>
                  <a:lnTo>
                    <a:pt x="0" y="568211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4378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1301948" y="425099"/>
                  </a:move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4378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0" y="70851"/>
                  </a:move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05606" y="1141241"/>
            <a:ext cx="570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latin typeface="Tahoma"/>
                <a:cs typeface="Tahoma"/>
              </a:rPr>
              <a:t>GRU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70949" y="2045849"/>
            <a:ext cx="1017269" cy="1391920"/>
            <a:chOff x="1670949" y="2045849"/>
            <a:chExt cx="1017269" cy="1391920"/>
          </a:xfrm>
        </p:grpSpPr>
        <p:sp>
          <p:nvSpPr>
            <p:cNvPr id="28" name="object 28"/>
            <p:cNvSpPr/>
            <p:nvPr/>
          </p:nvSpPr>
          <p:spPr>
            <a:xfrm>
              <a:off x="2441769" y="2118047"/>
              <a:ext cx="3175" cy="454025"/>
            </a:xfrm>
            <a:custGeom>
              <a:avLst/>
              <a:gdLst/>
              <a:ahLst/>
              <a:cxnLst/>
              <a:rect l="l" t="t" r="r" b="b"/>
              <a:pathLst>
                <a:path w="3175" h="454025">
                  <a:moveTo>
                    <a:pt x="3105" y="45370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0693" y="2045849"/>
              <a:ext cx="81722" cy="8172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32169" y="2118047"/>
              <a:ext cx="3175" cy="454025"/>
            </a:xfrm>
            <a:custGeom>
              <a:avLst/>
              <a:gdLst/>
              <a:ahLst/>
              <a:cxnLst/>
              <a:rect l="l" t="t" r="r" b="b"/>
              <a:pathLst>
                <a:path w="3175" h="454025">
                  <a:moveTo>
                    <a:pt x="3105" y="45370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1093" y="2045849"/>
              <a:ext cx="81722" cy="8172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670949" y="2495174"/>
              <a:ext cx="378460" cy="942340"/>
            </a:xfrm>
            <a:custGeom>
              <a:avLst/>
              <a:gdLst/>
              <a:ahLst/>
              <a:cxnLst/>
              <a:rect l="l" t="t" r="r" b="b"/>
              <a:pathLst>
                <a:path w="378460" h="942339">
                  <a:moveTo>
                    <a:pt x="377999" y="941999"/>
                  </a:moveTo>
                  <a:lnTo>
                    <a:pt x="0" y="941999"/>
                  </a:lnTo>
                  <a:lnTo>
                    <a:pt x="0" y="0"/>
                  </a:lnTo>
                  <a:lnTo>
                    <a:pt x="377999" y="0"/>
                  </a:lnTo>
                  <a:lnTo>
                    <a:pt x="377999" y="941999"/>
                  </a:lnTo>
                  <a:close/>
                </a:path>
              </a:pathLst>
            </a:custGeom>
            <a:solidFill>
              <a:srgbClr val="A6ED57">
                <a:alpha val="46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54399" y="2495174"/>
              <a:ext cx="433705" cy="942340"/>
            </a:xfrm>
            <a:custGeom>
              <a:avLst/>
              <a:gdLst/>
              <a:ahLst/>
              <a:cxnLst/>
              <a:rect l="l" t="t" r="r" b="b"/>
              <a:pathLst>
                <a:path w="433705" h="942339">
                  <a:moveTo>
                    <a:pt x="433499" y="941999"/>
                  </a:moveTo>
                  <a:lnTo>
                    <a:pt x="0" y="941999"/>
                  </a:lnTo>
                  <a:lnTo>
                    <a:pt x="0" y="0"/>
                  </a:lnTo>
                  <a:lnTo>
                    <a:pt x="433499" y="0"/>
                  </a:lnTo>
                  <a:lnTo>
                    <a:pt x="433499" y="941999"/>
                  </a:lnTo>
                  <a:close/>
                </a:path>
              </a:pathLst>
            </a:custGeom>
            <a:solidFill>
              <a:srgbClr val="F1AB4E">
                <a:alpha val="559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304550" y="1808938"/>
            <a:ext cx="770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F6F6F6"/>
                </a:solidFill>
                <a:latin typeface="Tahoma"/>
                <a:cs typeface="Tahoma"/>
              </a:rPr>
              <a:t>Update</a:t>
            </a:r>
            <a:r>
              <a:rPr sz="1000" spc="1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8775" y="1808925"/>
            <a:ext cx="6705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Reset</a:t>
            </a:r>
            <a:r>
              <a:rPr sz="1000" spc="1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5102" y="1453800"/>
            <a:ext cx="3380897" cy="2978149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350527" y="1846964"/>
            <a:ext cx="7277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Forget</a:t>
            </a:r>
            <a:r>
              <a:rPr sz="1000" spc="114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70227" y="2117714"/>
            <a:ext cx="41275" cy="540385"/>
            <a:chOff x="5770227" y="2117714"/>
            <a:chExt cx="41275" cy="540385"/>
          </a:xfrm>
        </p:grpSpPr>
        <p:sp>
          <p:nvSpPr>
            <p:cNvPr id="39" name="object 39"/>
            <p:cNvSpPr/>
            <p:nvPr/>
          </p:nvSpPr>
          <p:spPr>
            <a:xfrm>
              <a:off x="5790672" y="2153819"/>
              <a:ext cx="635" cy="499745"/>
            </a:xfrm>
            <a:custGeom>
              <a:avLst/>
              <a:gdLst/>
              <a:ahLst/>
              <a:cxnLst/>
              <a:rect l="l" t="t" r="r" b="b"/>
              <a:pathLst>
                <a:path w="635" h="499744">
                  <a:moveTo>
                    <a:pt x="279" y="4994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74990" y="212247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8" y="31347"/>
                  </a:moveTo>
                  <a:lnTo>
                    <a:pt x="9" y="24335"/>
                  </a:lnTo>
                  <a:lnTo>
                    <a:pt x="0" y="7028"/>
                  </a:lnTo>
                  <a:lnTo>
                    <a:pt x="7011" y="9"/>
                  </a:lnTo>
                  <a:lnTo>
                    <a:pt x="15664" y="4"/>
                  </a:lnTo>
                  <a:lnTo>
                    <a:pt x="24318" y="0"/>
                  </a:lnTo>
                  <a:lnTo>
                    <a:pt x="31337" y="7011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7028" y="3134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74990" y="212247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4" y="4"/>
                  </a:moveTo>
                  <a:lnTo>
                    <a:pt x="24318" y="0"/>
                  </a:lnTo>
                  <a:lnTo>
                    <a:pt x="31337" y="7011"/>
                  </a:lnTo>
                  <a:lnTo>
                    <a:pt x="31342" y="15664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15682" y="31342"/>
                  </a:lnTo>
                  <a:lnTo>
                    <a:pt x="7028" y="31347"/>
                  </a:lnTo>
                  <a:lnTo>
                    <a:pt x="9" y="24335"/>
                  </a:lnTo>
                  <a:lnTo>
                    <a:pt x="4" y="15682"/>
                  </a:lnTo>
                  <a:lnTo>
                    <a:pt x="0" y="7028"/>
                  </a:lnTo>
                  <a:lnTo>
                    <a:pt x="7011" y="9"/>
                  </a:lnTo>
                  <a:lnTo>
                    <a:pt x="15664" y="4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227664" y="1829820"/>
            <a:ext cx="645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6F6F6"/>
                </a:solidFill>
                <a:latin typeface="Tahoma"/>
                <a:cs typeface="Tahoma"/>
              </a:rPr>
              <a:t>Input</a:t>
            </a:r>
            <a:r>
              <a:rPr sz="10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530108" y="2100570"/>
            <a:ext cx="41275" cy="540385"/>
            <a:chOff x="6530108" y="2100570"/>
            <a:chExt cx="41275" cy="540385"/>
          </a:xfrm>
        </p:grpSpPr>
        <p:sp>
          <p:nvSpPr>
            <p:cNvPr id="44" name="object 44"/>
            <p:cNvSpPr/>
            <p:nvPr/>
          </p:nvSpPr>
          <p:spPr>
            <a:xfrm>
              <a:off x="6550553" y="2136675"/>
              <a:ext cx="635" cy="499745"/>
            </a:xfrm>
            <a:custGeom>
              <a:avLst/>
              <a:gdLst/>
              <a:ahLst/>
              <a:cxnLst/>
              <a:rect l="l" t="t" r="r" b="b"/>
              <a:pathLst>
                <a:path w="634" h="499744">
                  <a:moveTo>
                    <a:pt x="279" y="4994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34870" y="210533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8" y="31346"/>
                  </a:moveTo>
                  <a:lnTo>
                    <a:pt x="9" y="24335"/>
                  </a:lnTo>
                  <a:lnTo>
                    <a:pt x="5" y="15682"/>
                  </a:lnTo>
                  <a:lnTo>
                    <a:pt x="0" y="7028"/>
                  </a:lnTo>
                  <a:lnTo>
                    <a:pt x="7011" y="9"/>
                  </a:lnTo>
                  <a:lnTo>
                    <a:pt x="15664" y="4"/>
                  </a:lnTo>
                  <a:lnTo>
                    <a:pt x="24317" y="0"/>
                  </a:lnTo>
                  <a:lnTo>
                    <a:pt x="31337" y="7010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7028" y="3134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34870" y="210533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4" y="4"/>
                  </a:moveTo>
                  <a:lnTo>
                    <a:pt x="24317" y="0"/>
                  </a:lnTo>
                  <a:lnTo>
                    <a:pt x="31337" y="7010"/>
                  </a:lnTo>
                  <a:lnTo>
                    <a:pt x="31342" y="15664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15682" y="31342"/>
                  </a:lnTo>
                  <a:lnTo>
                    <a:pt x="7028" y="31346"/>
                  </a:lnTo>
                  <a:lnTo>
                    <a:pt x="9" y="24335"/>
                  </a:lnTo>
                  <a:lnTo>
                    <a:pt x="5" y="15682"/>
                  </a:lnTo>
                  <a:lnTo>
                    <a:pt x="0" y="7028"/>
                  </a:lnTo>
                  <a:lnTo>
                    <a:pt x="7011" y="9"/>
                  </a:lnTo>
                  <a:lnTo>
                    <a:pt x="15664" y="4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954861" y="1846964"/>
            <a:ext cx="7543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Output</a:t>
            </a:r>
            <a:r>
              <a:rPr sz="1000" spc="9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Gate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311428" y="2117714"/>
            <a:ext cx="41275" cy="540385"/>
            <a:chOff x="7311428" y="2117714"/>
            <a:chExt cx="41275" cy="540385"/>
          </a:xfrm>
        </p:grpSpPr>
        <p:sp>
          <p:nvSpPr>
            <p:cNvPr id="49" name="object 49"/>
            <p:cNvSpPr/>
            <p:nvPr/>
          </p:nvSpPr>
          <p:spPr>
            <a:xfrm>
              <a:off x="7331872" y="2153819"/>
              <a:ext cx="635" cy="499745"/>
            </a:xfrm>
            <a:custGeom>
              <a:avLst/>
              <a:gdLst/>
              <a:ahLst/>
              <a:cxnLst/>
              <a:rect l="l" t="t" r="r" b="b"/>
              <a:pathLst>
                <a:path w="634" h="499744">
                  <a:moveTo>
                    <a:pt x="279" y="4994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16190" y="212247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7028" y="31347"/>
                  </a:moveTo>
                  <a:lnTo>
                    <a:pt x="9" y="24335"/>
                  </a:lnTo>
                  <a:lnTo>
                    <a:pt x="0" y="7028"/>
                  </a:lnTo>
                  <a:lnTo>
                    <a:pt x="7010" y="9"/>
                  </a:lnTo>
                  <a:lnTo>
                    <a:pt x="15664" y="4"/>
                  </a:lnTo>
                  <a:lnTo>
                    <a:pt x="24317" y="0"/>
                  </a:lnTo>
                  <a:lnTo>
                    <a:pt x="31336" y="7011"/>
                  </a:lnTo>
                  <a:lnTo>
                    <a:pt x="31341" y="15664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7028" y="3134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16190" y="212247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4" y="4"/>
                  </a:moveTo>
                  <a:lnTo>
                    <a:pt x="24317" y="0"/>
                  </a:lnTo>
                  <a:lnTo>
                    <a:pt x="31336" y="7011"/>
                  </a:lnTo>
                  <a:lnTo>
                    <a:pt x="31341" y="15664"/>
                  </a:lnTo>
                  <a:lnTo>
                    <a:pt x="31346" y="24318"/>
                  </a:lnTo>
                  <a:lnTo>
                    <a:pt x="24335" y="31337"/>
                  </a:lnTo>
                  <a:lnTo>
                    <a:pt x="15681" y="31342"/>
                  </a:lnTo>
                  <a:lnTo>
                    <a:pt x="7028" y="31347"/>
                  </a:lnTo>
                  <a:lnTo>
                    <a:pt x="9" y="24335"/>
                  </a:lnTo>
                  <a:lnTo>
                    <a:pt x="4" y="15682"/>
                  </a:lnTo>
                  <a:lnTo>
                    <a:pt x="0" y="7028"/>
                  </a:lnTo>
                  <a:lnTo>
                    <a:pt x="7010" y="9"/>
                  </a:lnTo>
                  <a:lnTo>
                    <a:pt x="15664" y="4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369765" y="2587797"/>
            <a:ext cx="2724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AFFFF"/>
                </a:solidFill>
                <a:latin typeface="Arial"/>
                <a:cs typeface="Arial"/>
              </a:rPr>
              <a:t>C</a:t>
            </a:r>
            <a:r>
              <a:rPr sz="1650" spc="-37" baseline="-32828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650" baseline="-32828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76146" y="2668751"/>
            <a:ext cx="400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baseline="21241" dirty="0">
                <a:solidFill>
                  <a:srgbClr val="FAFFFF"/>
                </a:solidFill>
                <a:latin typeface="Arial"/>
                <a:cs typeface="Arial"/>
              </a:rPr>
              <a:t>C</a:t>
            </a:r>
            <a:r>
              <a:rPr sz="110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1100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76146" y="3419316"/>
            <a:ext cx="3644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spc="-15" baseline="21241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100" spc="-1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1100" spc="-5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16688" y="3377218"/>
            <a:ext cx="2362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650" spc="-37" baseline="-32828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650" baseline="-32828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780474" y="1099189"/>
            <a:ext cx="4220845" cy="3698875"/>
            <a:chOff x="4780474" y="1099189"/>
            <a:chExt cx="4220845" cy="3698875"/>
          </a:xfrm>
        </p:grpSpPr>
        <p:sp>
          <p:nvSpPr>
            <p:cNvPr id="57" name="object 57"/>
            <p:cNvSpPr/>
            <p:nvPr/>
          </p:nvSpPr>
          <p:spPr>
            <a:xfrm>
              <a:off x="4789999" y="1378725"/>
              <a:ext cx="4201795" cy="3409315"/>
            </a:xfrm>
            <a:custGeom>
              <a:avLst/>
              <a:gdLst/>
              <a:ahLst/>
              <a:cxnLst/>
              <a:rect l="l" t="t" r="r" b="b"/>
              <a:pathLst>
                <a:path w="4201795" h="3409315">
                  <a:moveTo>
                    <a:pt x="0" y="568211"/>
                  </a:moveTo>
                  <a:lnTo>
                    <a:pt x="2085" y="519183"/>
                  </a:lnTo>
                  <a:lnTo>
                    <a:pt x="8228" y="471314"/>
                  </a:lnTo>
                  <a:lnTo>
                    <a:pt x="18259" y="424773"/>
                  </a:lnTo>
                  <a:lnTo>
                    <a:pt x="32006" y="379732"/>
                  </a:lnTo>
                  <a:lnTo>
                    <a:pt x="49299" y="336360"/>
                  </a:lnTo>
                  <a:lnTo>
                    <a:pt x="69967" y="294829"/>
                  </a:lnTo>
                  <a:lnTo>
                    <a:pt x="93840" y="255309"/>
                  </a:lnTo>
                  <a:lnTo>
                    <a:pt x="120748" y="217970"/>
                  </a:lnTo>
                  <a:lnTo>
                    <a:pt x="150519" y="182983"/>
                  </a:lnTo>
                  <a:lnTo>
                    <a:pt x="182983" y="150519"/>
                  </a:lnTo>
                  <a:lnTo>
                    <a:pt x="217970" y="120747"/>
                  </a:lnTo>
                  <a:lnTo>
                    <a:pt x="255309" y="93840"/>
                  </a:lnTo>
                  <a:lnTo>
                    <a:pt x="294829" y="69967"/>
                  </a:lnTo>
                  <a:lnTo>
                    <a:pt x="336360" y="49299"/>
                  </a:lnTo>
                  <a:lnTo>
                    <a:pt x="379732" y="32006"/>
                  </a:lnTo>
                  <a:lnTo>
                    <a:pt x="424773" y="18259"/>
                  </a:lnTo>
                  <a:lnTo>
                    <a:pt x="471314" y="8228"/>
                  </a:lnTo>
                  <a:lnTo>
                    <a:pt x="519183" y="2085"/>
                  </a:lnTo>
                  <a:lnTo>
                    <a:pt x="568211" y="0"/>
                  </a:lnTo>
                  <a:lnTo>
                    <a:pt x="3633288" y="0"/>
                  </a:lnTo>
                  <a:lnTo>
                    <a:pt x="3683249" y="2199"/>
                  </a:lnTo>
                  <a:lnTo>
                    <a:pt x="3732491" y="8724"/>
                  </a:lnTo>
                  <a:lnTo>
                    <a:pt x="3780752" y="19467"/>
                  </a:lnTo>
                  <a:lnTo>
                    <a:pt x="3827771" y="34319"/>
                  </a:lnTo>
                  <a:lnTo>
                    <a:pt x="3873286" y="53172"/>
                  </a:lnTo>
                  <a:lnTo>
                    <a:pt x="3917036" y="75917"/>
                  </a:lnTo>
                  <a:lnTo>
                    <a:pt x="3958758" y="102447"/>
                  </a:lnTo>
                  <a:lnTo>
                    <a:pt x="3998192" y="132652"/>
                  </a:lnTo>
                  <a:lnTo>
                    <a:pt x="4035074" y="166425"/>
                  </a:lnTo>
                  <a:lnTo>
                    <a:pt x="4068847" y="203307"/>
                  </a:lnTo>
                  <a:lnTo>
                    <a:pt x="4099052" y="242741"/>
                  </a:lnTo>
                  <a:lnTo>
                    <a:pt x="4125582" y="284463"/>
                  </a:lnTo>
                  <a:lnTo>
                    <a:pt x="4148327" y="328212"/>
                  </a:lnTo>
                  <a:lnTo>
                    <a:pt x="4167180" y="373728"/>
                  </a:lnTo>
                  <a:lnTo>
                    <a:pt x="4182032" y="420747"/>
                  </a:lnTo>
                  <a:lnTo>
                    <a:pt x="4192775" y="469008"/>
                  </a:lnTo>
                  <a:lnTo>
                    <a:pt x="4199300" y="518250"/>
                  </a:lnTo>
                  <a:lnTo>
                    <a:pt x="4201499" y="568211"/>
                  </a:lnTo>
                  <a:lnTo>
                    <a:pt x="4201499" y="2840988"/>
                  </a:lnTo>
                  <a:lnTo>
                    <a:pt x="4199414" y="2890016"/>
                  </a:lnTo>
                  <a:lnTo>
                    <a:pt x="4193270" y="2937885"/>
                  </a:lnTo>
                  <a:lnTo>
                    <a:pt x="4183240" y="2984426"/>
                  </a:lnTo>
                  <a:lnTo>
                    <a:pt x="4169493" y="3029467"/>
                  </a:lnTo>
                  <a:lnTo>
                    <a:pt x="4152200" y="3072839"/>
                  </a:lnTo>
                  <a:lnTo>
                    <a:pt x="4131532" y="3114370"/>
                  </a:lnTo>
                  <a:lnTo>
                    <a:pt x="4107659" y="3153890"/>
                  </a:lnTo>
                  <a:lnTo>
                    <a:pt x="4080751" y="3191229"/>
                  </a:lnTo>
                  <a:lnTo>
                    <a:pt x="4050980" y="3226216"/>
                  </a:lnTo>
                  <a:lnTo>
                    <a:pt x="4018516" y="3258680"/>
                  </a:lnTo>
                  <a:lnTo>
                    <a:pt x="3983529" y="3288451"/>
                  </a:lnTo>
                  <a:lnTo>
                    <a:pt x="3946190" y="3315359"/>
                  </a:lnTo>
                  <a:lnTo>
                    <a:pt x="3906670" y="3339232"/>
                  </a:lnTo>
                  <a:lnTo>
                    <a:pt x="3865138" y="3359900"/>
                  </a:lnTo>
                  <a:lnTo>
                    <a:pt x="3821767" y="3377193"/>
                  </a:lnTo>
                  <a:lnTo>
                    <a:pt x="3776725" y="3390940"/>
                  </a:lnTo>
                  <a:lnTo>
                    <a:pt x="3730185" y="3400970"/>
                  </a:lnTo>
                  <a:lnTo>
                    <a:pt x="3682315" y="3407114"/>
                  </a:lnTo>
                  <a:lnTo>
                    <a:pt x="3633288" y="3409199"/>
                  </a:lnTo>
                  <a:lnTo>
                    <a:pt x="568211" y="3409199"/>
                  </a:lnTo>
                  <a:lnTo>
                    <a:pt x="519183" y="3407114"/>
                  </a:lnTo>
                  <a:lnTo>
                    <a:pt x="471314" y="3400970"/>
                  </a:lnTo>
                  <a:lnTo>
                    <a:pt x="424773" y="3390940"/>
                  </a:lnTo>
                  <a:lnTo>
                    <a:pt x="379732" y="3377193"/>
                  </a:lnTo>
                  <a:lnTo>
                    <a:pt x="336360" y="3359900"/>
                  </a:lnTo>
                  <a:lnTo>
                    <a:pt x="294829" y="3339232"/>
                  </a:lnTo>
                  <a:lnTo>
                    <a:pt x="255309" y="3315359"/>
                  </a:lnTo>
                  <a:lnTo>
                    <a:pt x="217970" y="3288451"/>
                  </a:lnTo>
                  <a:lnTo>
                    <a:pt x="182983" y="3258680"/>
                  </a:lnTo>
                  <a:lnTo>
                    <a:pt x="150519" y="3226216"/>
                  </a:lnTo>
                  <a:lnTo>
                    <a:pt x="120748" y="3191229"/>
                  </a:lnTo>
                  <a:lnTo>
                    <a:pt x="93840" y="3153890"/>
                  </a:lnTo>
                  <a:lnTo>
                    <a:pt x="69967" y="3114370"/>
                  </a:lnTo>
                  <a:lnTo>
                    <a:pt x="49299" y="3072839"/>
                  </a:lnTo>
                  <a:lnTo>
                    <a:pt x="32006" y="3029467"/>
                  </a:lnTo>
                  <a:lnTo>
                    <a:pt x="18259" y="2984426"/>
                  </a:lnTo>
                  <a:lnTo>
                    <a:pt x="8228" y="2937885"/>
                  </a:lnTo>
                  <a:lnTo>
                    <a:pt x="2085" y="2890016"/>
                  </a:lnTo>
                  <a:lnTo>
                    <a:pt x="0" y="2840988"/>
                  </a:lnTo>
                  <a:lnTo>
                    <a:pt x="0" y="568211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00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1301948" y="425099"/>
                  </a:moveTo>
                  <a:lnTo>
                    <a:pt x="70850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0" y="0"/>
                  </a:lnTo>
                  <a:lnTo>
                    <a:pt x="1301948" y="0"/>
                  </a:lnTo>
                  <a:lnTo>
                    <a:pt x="1341256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7" y="404348"/>
                  </a:lnTo>
                  <a:lnTo>
                    <a:pt x="1329527" y="419532"/>
                  </a:lnTo>
                  <a:lnTo>
                    <a:pt x="1301948" y="425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00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0" y="70851"/>
                  </a:move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0" y="0"/>
                  </a:lnTo>
                  <a:lnTo>
                    <a:pt x="1301948" y="0"/>
                  </a:lnTo>
                  <a:lnTo>
                    <a:pt x="1341256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7" y="404348"/>
                  </a:lnTo>
                  <a:lnTo>
                    <a:pt x="1329527" y="419532"/>
                  </a:lnTo>
                  <a:lnTo>
                    <a:pt x="1301948" y="425099"/>
                  </a:lnTo>
                  <a:lnTo>
                    <a:pt x="70850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6318397" y="1141241"/>
            <a:ext cx="737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Tahoma"/>
                <a:cs typeface="Tahoma"/>
              </a:rPr>
              <a:t>LSTM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531224" y="1390325"/>
            <a:ext cx="492125" cy="441959"/>
          </a:xfrm>
          <a:custGeom>
            <a:avLst/>
            <a:gdLst/>
            <a:ahLst/>
            <a:cxnLst/>
            <a:rect l="l" t="t" r="r" b="b"/>
            <a:pathLst>
              <a:path w="492125" h="441960">
                <a:moveTo>
                  <a:pt x="245849" y="441599"/>
                </a:moveTo>
                <a:lnTo>
                  <a:pt x="196302" y="437114"/>
                </a:lnTo>
                <a:lnTo>
                  <a:pt x="150154" y="424248"/>
                </a:lnTo>
                <a:lnTo>
                  <a:pt x="108393" y="403890"/>
                </a:lnTo>
                <a:lnTo>
                  <a:pt x="72007" y="376929"/>
                </a:lnTo>
                <a:lnTo>
                  <a:pt x="41987" y="344251"/>
                </a:lnTo>
                <a:lnTo>
                  <a:pt x="19320" y="306745"/>
                </a:lnTo>
                <a:lnTo>
                  <a:pt x="4994" y="265298"/>
                </a:lnTo>
                <a:lnTo>
                  <a:pt x="0" y="220799"/>
                </a:lnTo>
                <a:lnTo>
                  <a:pt x="4994" y="176301"/>
                </a:lnTo>
                <a:lnTo>
                  <a:pt x="19320" y="134854"/>
                </a:lnTo>
                <a:lnTo>
                  <a:pt x="41987" y="97348"/>
                </a:lnTo>
                <a:lnTo>
                  <a:pt x="72007" y="64670"/>
                </a:lnTo>
                <a:lnTo>
                  <a:pt x="108393" y="37709"/>
                </a:lnTo>
                <a:lnTo>
                  <a:pt x="150154" y="17351"/>
                </a:lnTo>
                <a:lnTo>
                  <a:pt x="196302" y="4485"/>
                </a:lnTo>
                <a:lnTo>
                  <a:pt x="245849" y="0"/>
                </a:lnTo>
                <a:lnTo>
                  <a:pt x="295397" y="4485"/>
                </a:lnTo>
                <a:lnTo>
                  <a:pt x="341545" y="17351"/>
                </a:lnTo>
                <a:lnTo>
                  <a:pt x="383306" y="37709"/>
                </a:lnTo>
                <a:lnTo>
                  <a:pt x="419692" y="64670"/>
                </a:lnTo>
                <a:lnTo>
                  <a:pt x="449712" y="97348"/>
                </a:lnTo>
                <a:lnTo>
                  <a:pt x="472379" y="134854"/>
                </a:lnTo>
                <a:lnTo>
                  <a:pt x="486705" y="176301"/>
                </a:lnTo>
                <a:lnTo>
                  <a:pt x="491699" y="220799"/>
                </a:lnTo>
                <a:lnTo>
                  <a:pt x="486705" y="265298"/>
                </a:lnTo>
                <a:lnTo>
                  <a:pt x="472379" y="306745"/>
                </a:lnTo>
                <a:lnTo>
                  <a:pt x="449712" y="344251"/>
                </a:lnTo>
                <a:lnTo>
                  <a:pt x="419692" y="376929"/>
                </a:lnTo>
                <a:lnTo>
                  <a:pt x="383306" y="403890"/>
                </a:lnTo>
                <a:lnTo>
                  <a:pt x="341545" y="424248"/>
                </a:lnTo>
                <a:lnTo>
                  <a:pt x="295397" y="437114"/>
                </a:lnTo>
                <a:lnTo>
                  <a:pt x="245849" y="441599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630000" y="1443113"/>
            <a:ext cx="22415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latin typeface="Arial"/>
                <a:cs typeface="Arial"/>
              </a:rPr>
              <a:t>y</a:t>
            </a:r>
            <a:r>
              <a:rPr sz="1650" spc="-37" baseline="-32828" dirty="0">
                <a:latin typeface="Arial"/>
                <a:cs typeface="Arial"/>
              </a:rPr>
              <a:t>t</a:t>
            </a:r>
            <a:endParaRPr sz="1650" baseline="-3282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373" y="245683"/>
            <a:ext cx="564051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V/s GRU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7937" y="4128249"/>
            <a:ext cx="342900" cy="323215"/>
            <a:chOff x="1327937" y="4128249"/>
            <a:chExt cx="342900" cy="323215"/>
          </a:xfrm>
        </p:grpSpPr>
        <p:sp>
          <p:nvSpPr>
            <p:cNvPr id="4" name="object 4"/>
            <p:cNvSpPr/>
            <p:nvPr/>
          </p:nvSpPr>
          <p:spPr>
            <a:xfrm>
              <a:off x="1332699" y="41330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2699" y="41330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95524" y="4155588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272528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4050" y="4281529"/>
            <a:ext cx="5841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5244" y="1399174"/>
            <a:ext cx="3634104" cy="2950845"/>
            <a:chOff x="445244" y="1399174"/>
            <a:chExt cx="3634104" cy="2950845"/>
          </a:xfrm>
        </p:grpSpPr>
        <p:sp>
          <p:nvSpPr>
            <p:cNvPr id="9" name="object 9"/>
            <p:cNvSpPr/>
            <p:nvPr/>
          </p:nvSpPr>
          <p:spPr>
            <a:xfrm>
              <a:off x="519411" y="2460136"/>
              <a:ext cx="321310" cy="193675"/>
            </a:xfrm>
            <a:custGeom>
              <a:avLst/>
              <a:gdLst/>
              <a:ahLst/>
              <a:cxnLst/>
              <a:rect l="l" t="t" r="r" b="b"/>
              <a:pathLst>
                <a:path w="321309" h="193675">
                  <a:moveTo>
                    <a:pt x="288799" y="193199"/>
                  </a:moveTo>
                  <a:lnTo>
                    <a:pt x="32200" y="193199"/>
                  </a:lnTo>
                  <a:lnTo>
                    <a:pt x="19666" y="190669"/>
                  </a:lnTo>
                  <a:lnTo>
                    <a:pt x="9431" y="183768"/>
                  </a:lnTo>
                  <a:lnTo>
                    <a:pt x="2530" y="173533"/>
                  </a:lnTo>
                  <a:lnTo>
                    <a:pt x="0" y="160999"/>
                  </a:lnTo>
                  <a:lnTo>
                    <a:pt x="0" y="32200"/>
                  </a:lnTo>
                  <a:lnTo>
                    <a:pt x="2530" y="19666"/>
                  </a:lnTo>
                  <a:lnTo>
                    <a:pt x="9431" y="9431"/>
                  </a:lnTo>
                  <a:lnTo>
                    <a:pt x="19666" y="2530"/>
                  </a:lnTo>
                  <a:lnTo>
                    <a:pt x="32200" y="0"/>
                  </a:lnTo>
                  <a:lnTo>
                    <a:pt x="297339" y="0"/>
                  </a:lnTo>
                  <a:lnTo>
                    <a:pt x="305529" y="3392"/>
                  </a:lnTo>
                  <a:lnTo>
                    <a:pt x="317607" y="15470"/>
                  </a:lnTo>
                  <a:lnTo>
                    <a:pt x="321000" y="23660"/>
                  </a:lnTo>
                  <a:lnTo>
                    <a:pt x="321000" y="160999"/>
                  </a:lnTo>
                  <a:lnTo>
                    <a:pt x="318469" y="173533"/>
                  </a:lnTo>
                  <a:lnTo>
                    <a:pt x="311568" y="183768"/>
                  </a:lnTo>
                  <a:lnTo>
                    <a:pt x="301333" y="190669"/>
                  </a:lnTo>
                  <a:lnTo>
                    <a:pt x="288799" y="193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244" y="1399174"/>
              <a:ext cx="3633873" cy="29507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35449" y="2360207"/>
            <a:ext cx="1987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1275" spc="-37" baseline="-32679" dirty="0">
                <a:solidFill>
                  <a:srgbClr val="FAFFFF"/>
                </a:solidFill>
                <a:latin typeface="Arial"/>
                <a:cs typeface="Arial"/>
              </a:rPr>
              <a:t>t</a:t>
            </a:r>
            <a:endParaRPr sz="1275" baseline="-32679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19387" y="1449599"/>
            <a:ext cx="2482850" cy="2688590"/>
            <a:chOff x="1319387" y="1449599"/>
            <a:chExt cx="2482850" cy="2688590"/>
          </a:xfrm>
        </p:grpSpPr>
        <p:sp>
          <p:nvSpPr>
            <p:cNvPr id="13" name="object 13"/>
            <p:cNvSpPr/>
            <p:nvPr/>
          </p:nvSpPr>
          <p:spPr>
            <a:xfrm>
              <a:off x="3463825" y="145436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63825" y="145436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1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A4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4149" y="38195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166649" y="313499"/>
                  </a:move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199313" y="3039"/>
                  </a:lnTo>
                  <a:lnTo>
                    <a:pt x="259107" y="26335"/>
                  </a:lnTo>
                  <a:lnTo>
                    <a:pt x="305300" y="69785"/>
                  </a:lnTo>
                  <a:lnTo>
                    <a:pt x="330068" y="126026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4149" y="3819512"/>
              <a:ext cx="333375" cy="313690"/>
            </a:xfrm>
            <a:custGeom>
              <a:avLst/>
              <a:gdLst/>
              <a:ahLst/>
              <a:cxnLst/>
              <a:rect l="l" t="t" r="r" b="b"/>
              <a:pathLst>
                <a:path w="333375" h="313689">
                  <a:moveTo>
                    <a:pt x="0" y="156749"/>
                  </a:moveTo>
                  <a:lnTo>
                    <a:pt x="5952" y="115079"/>
                  </a:lnTo>
                  <a:lnTo>
                    <a:pt x="22752" y="77635"/>
                  </a:lnTo>
                  <a:lnTo>
                    <a:pt x="48810" y="45910"/>
                  </a:lnTo>
                  <a:lnTo>
                    <a:pt x="82538" y="21400"/>
                  </a:lnTo>
                  <a:lnTo>
                    <a:pt x="122347" y="5599"/>
                  </a:lnTo>
                  <a:lnTo>
                    <a:pt x="166649" y="0"/>
                  </a:lnTo>
                  <a:lnTo>
                    <a:pt x="230424" y="11931"/>
                  </a:lnTo>
                  <a:lnTo>
                    <a:pt x="284489" y="45910"/>
                  </a:lnTo>
                  <a:lnTo>
                    <a:pt x="320614" y="96764"/>
                  </a:lnTo>
                  <a:lnTo>
                    <a:pt x="333299" y="156749"/>
                  </a:lnTo>
                  <a:lnTo>
                    <a:pt x="327347" y="198420"/>
                  </a:lnTo>
                  <a:lnTo>
                    <a:pt x="310547" y="235864"/>
                  </a:lnTo>
                  <a:lnTo>
                    <a:pt x="284489" y="267589"/>
                  </a:lnTo>
                  <a:lnTo>
                    <a:pt x="250761" y="292099"/>
                  </a:lnTo>
                  <a:lnTo>
                    <a:pt x="210952" y="307900"/>
                  </a:lnTo>
                  <a:lnTo>
                    <a:pt x="166649" y="313499"/>
                  </a:lnTo>
                  <a:lnTo>
                    <a:pt x="122347" y="307900"/>
                  </a:lnTo>
                  <a:lnTo>
                    <a:pt x="82538" y="292099"/>
                  </a:lnTo>
                  <a:lnTo>
                    <a:pt x="48810" y="267589"/>
                  </a:lnTo>
                  <a:lnTo>
                    <a:pt x="22752" y="235864"/>
                  </a:lnTo>
                  <a:lnTo>
                    <a:pt x="5952" y="198420"/>
                  </a:lnTo>
                  <a:lnTo>
                    <a:pt x="0" y="15674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9349" y="3691412"/>
              <a:ext cx="8890" cy="441959"/>
            </a:xfrm>
            <a:custGeom>
              <a:avLst/>
              <a:gdLst/>
              <a:ahLst/>
              <a:cxnLst/>
              <a:rect l="l" t="t" r="r" b="b"/>
              <a:pathLst>
                <a:path w="8890" h="441960">
                  <a:moveTo>
                    <a:pt x="8399" y="0"/>
                  </a:moveTo>
                  <a:lnTo>
                    <a:pt x="0" y="441599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11450" y="1476938"/>
            <a:ext cx="198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350" b="1" spc="-37" baseline="-33950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8562" y="2469412"/>
            <a:ext cx="284480" cy="177800"/>
            <a:chOff x="788562" y="2469412"/>
            <a:chExt cx="284480" cy="177800"/>
          </a:xfrm>
        </p:grpSpPr>
        <p:sp>
          <p:nvSpPr>
            <p:cNvPr id="20" name="object 20"/>
            <p:cNvSpPr/>
            <p:nvPr/>
          </p:nvSpPr>
          <p:spPr>
            <a:xfrm>
              <a:off x="793324" y="2474174"/>
              <a:ext cx="274955" cy="168275"/>
            </a:xfrm>
            <a:custGeom>
              <a:avLst/>
              <a:gdLst/>
              <a:ahLst/>
              <a:cxnLst/>
              <a:rect l="l" t="t" r="r" b="b"/>
              <a:pathLst>
                <a:path w="274955" h="168275">
                  <a:moveTo>
                    <a:pt x="246849" y="167699"/>
                  </a:moveTo>
                  <a:lnTo>
                    <a:pt x="27950" y="167699"/>
                  </a:lnTo>
                  <a:lnTo>
                    <a:pt x="17070" y="165503"/>
                  </a:lnTo>
                  <a:lnTo>
                    <a:pt x="8186" y="159513"/>
                  </a:lnTo>
                  <a:lnTo>
                    <a:pt x="2196" y="150629"/>
                  </a:lnTo>
                  <a:lnTo>
                    <a:pt x="0" y="139749"/>
                  </a:lnTo>
                  <a:lnTo>
                    <a:pt x="0" y="27950"/>
                  </a:lnTo>
                  <a:lnTo>
                    <a:pt x="2196" y="17070"/>
                  </a:lnTo>
                  <a:lnTo>
                    <a:pt x="8186" y="8186"/>
                  </a:lnTo>
                  <a:lnTo>
                    <a:pt x="17070" y="2196"/>
                  </a:lnTo>
                  <a:lnTo>
                    <a:pt x="27950" y="0"/>
                  </a:lnTo>
                  <a:lnTo>
                    <a:pt x="254262" y="0"/>
                  </a:lnTo>
                  <a:lnTo>
                    <a:pt x="261371" y="2944"/>
                  </a:lnTo>
                  <a:lnTo>
                    <a:pt x="271855" y="13428"/>
                  </a:lnTo>
                  <a:lnTo>
                    <a:pt x="274799" y="20537"/>
                  </a:lnTo>
                  <a:lnTo>
                    <a:pt x="274799" y="139749"/>
                  </a:lnTo>
                  <a:lnTo>
                    <a:pt x="272603" y="150629"/>
                  </a:lnTo>
                  <a:lnTo>
                    <a:pt x="266613" y="159513"/>
                  </a:lnTo>
                  <a:lnTo>
                    <a:pt x="257729" y="165503"/>
                  </a:lnTo>
                  <a:lnTo>
                    <a:pt x="246849" y="1676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3324" y="2474174"/>
              <a:ext cx="274955" cy="168275"/>
            </a:xfrm>
            <a:custGeom>
              <a:avLst/>
              <a:gdLst/>
              <a:ahLst/>
              <a:cxnLst/>
              <a:rect l="l" t="t" r="r" b="b"/>
              <a:pathLst>
                <a:path w="274955" h="168275">
                  <a:moveTo>
                    <a:pt x="0" y="27950"/>
                  </a:moveTo>
                  <a:lnTo>
                    <a:pt x="2196" y="17070"/>
                  </a:lnTo>
                  <a:lnTo>
                    <a:pt x="8186" y="8186"/>
                  </a:lnTo>
                  <a:lnTo>
                    <a:pt x="17070" y="2196"/>
                  </a:lnTo>
                  <a:lnTo>
                    <a:pt x="27950" y="0"/>
                  </a:lnTo>
                  <a:lnTo>
                    <a:pt x="246849" y="0"/>
                  </a:lnTo>
                  <a:lnTo>
                    <a:pt x="254262" y="0"/>
                  </a:lnTo>
                  <a:lnTo>
                    <a:pt x="261371" y="2944"/>
                  </a:lnTo>
                  <a:lnTo>
                    <a:pt x="266613" y="8186"/>
                  </a:lnTo>
                  <a:lnTo>
                    <a:pt x="271855" y="13428"/>
                  </a:lnTo>
                  <a:lnTo>
                    <a:pt x="274799" y="20537"/>
                  </a:lnTo>
                  <a:lnTo>
                    <a:pt x="274799" y="27950"/>
                  </a:lnTo>
                  <a:lnTo>
                    <a:pt x="274799" y="139749"/>
                  </a:lnTo>
                  <a:lnTo>
                    <a:pt x="272603" y="150629"/>
                  </a:lnTo>
                  <a:lnTo>
                    <a:pt x="266613" y="159513"/>
                  </a:lnTo>
                  <a:lnTo>
                    <a:pt x="257729" y="165503"/>
                  </a:lnTo>
                  <a:lnTo>
                    <a:pt x="246849" y="167699"/>
                  </a:lnTo>
                  <a:lnTo>
                    <a:pt x="27950" y="167699"/>
                  </a:lnTo>
                  <a:lnTo>
                    <a:pt x="17070" y="165503"/>
                  </a:lnTo>
                  <a:lnTo>
                    <a:pt x="8186" y="159513"/>
                  </a:lnTo>
                  <a:lnTo>
                    <a:pt x="2196" y="150629"/>
                  </a:lnTo>
                  <a:lnTo>
                    <a:pt x="0" y="139749"/>
                  </a:lnTo>
                  <a:lnTo>
                    <a:pt x="0" y="2795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5020" y="2422096"/>
            <a:ext cx="2965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15" baseline="21367" dirty="0">
                <a:solidFill>
                  <a:srgbClr val="FAFFFF"/>
                </a:solidFill>
                <a:latin typeface="Arial"/>
                <a:cs typeface="Arial"/>
              </a:rPr>
              <a:t>h</a:t>
            </a:r>
            <a:r>
              <a:rPr sz="850" spc="-10" dirty="0">
                <a:solidFill>
                  <a:srgbClr val="FAFFFF"/>
                </a:solidFill>
                <a:latin typeface="Arial"/>
                <a:cs typeface="Arial"/>
              </a:rPr>
              <a:t>t-</a:t>
            </a:r>
            <a:r>
              <a:rPr sz="850" spc="-60" dirty="0">
                <a:solidFill>
                  <a:srgbClr val="FAFFFF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0874" y="1099189"/>
            <a:ext cx="4220845" cy="3698875"/>
            <a:chOff x="360874" y="1099189"/>
            <a:chExt cx="4220845" cy="3698875"/>
          </a:xfrm>
        </p:grpSpPr>
        <p:sp>
          <p:nvSpPr>
            <p:cNvPr id="24" name="object 24"/>
            <p:cNvSpPr/>
            <p:nvPr/>
          </p:nvSpPr>
          <p:spPr>
            <a:xfrm>
              <a:off x="370399" y="1378725"/>
              <a:ext cx="4201795" cy="3409315"/>
            </a:xfrm>
            <a:custGeom>
              <a:avLst/>
              <a:gdLst/>
              <a:ahLst/>
              <a:cxnLst/>
              <a:rect l="l" t="t" r="r" b="b"/>
              <a:pathLst>
                <a:path w="4201795" h="3409315">
                  <a:moveTo>
                    <a:pt x="0" y="568211"/>
                  </a:moveTo>
                  <a:lnTo>
                    <a:pt x="2085" y="519183"/>
                  </a:lnTo>
                  <a:lnTo>
                    <a:pt x="8228" y="471314"/>
                  </a:lnTo>
                  <a:lnTo>
                    <a:pt x="18259" y="424773"/>
                  </a:lnTo>
                  <a:lnTo>
                    <a:pt x="32006" y="379732"/>
                  </a:lnTo>
                  <a:lnTo>
                    <a:pt x="49299" y="336360"/>
                  </a:lnTo>
                  <a:lnTo>
                    <a:pt x="69967" y="294829"/>
                  </a:lnTo>
                  <a:lnTo>
                    <a:pt x="93840" y="255309"/>
                  </a:lnTo>
                  <a:lnTo>
                    <a:pt x="120747" y="217970"/>
                  </a:lnTo>
                  <a:lnTo>
                    <a:pt x="150519" y="182983"/>
                  </a:lnTo>
                  <a:lnTo>
                    <a:pt x="182983" y="150519"/>
                  </a:lnTo>
                  <a:lnTo>
                    <a:pt x="217970" y="120747"/>
                  </a:lnTo>
                  <a:lnTo>
                    <a:pt x="255309" y="93840"/>
                  </a:lnTo>
                  <a:lnTo>
                    <a:pt x="294829" y="69967"/>
                  </a:lnTo>
                  <a:lnTo>
                    <a:pt x="336360" y="49299"/>
                  </a:lnTo>
                  <a:lnTo>
                    <a:pt x="379732" y="32006"/>
                  </a:lnTo>
                  <a:lnTo>
                    <a:pt x="424773" y="18259"/>
                  </a:lnTo>
                  <a:lnTo>
                    <a:pt x="471314" y="8228"/>
                  </a:lnTo>
                  <a:lnTo>
                    <a:pt x="519183" y="2085"/>
                  </a:lnTo>
                  <a:lnTo>
                    <a:pt x="568211" y="0"/>
                  </a:lnTo>
                  <a:lnTo>
                    <a:pt x="3633288" y="0"/>
                  </a:lnTo>
                  <a:lnTo>
                    <a:pt x="3683249" y="2199"/>
                  </a:lnTo>
                  <a:lnTo>
                    <a:pt x="3732491" y="8724"/>
                  </a:lnTo>
                  <a:lnTo>
                    <a:pt x="3780752" y="19467"/>
                  </a:lnTo>
                  <a:lnTo>
                    <a:pt x="3827771" y="34319"/>
                  </a:lnTo>
                  <a:lnTo>
                    <a:pt x="3873286" y="53172"/>
                  </a:lnTo>
                  <a:lnTo>
                    <a:pt x="3917036" y="75917"/>
                  </a:lnTo>
                  <a:lnTo>
                    <a:pt x="3958758" y="102447"/>
                  </a:lnTo>
                  <a:lnTo>
                    <a:pt x="3998191" y="132652"/>
                  </a:lnTo>
                  <a:lnTo>
                    <a:pt x="4035074" y="166425"/>
                  </a:lnTo>
                  <a:lnTo>
                    <a:pt x="4068847" y="203307"/>
                  </a:lnTo>
                  <a:lnTo>
                    <a:pt x="4099052" y="242741"/>
                  </a:lnTo>
                  <a:lnTo>
                    <a:pt x="4125582" y="284463"/>
                  </a:lnTo>
                  <a:lnTo>
                    <a:pt x="4148327" y="328212"/>
                  </a:lnTo>
                  <a:lnTo>
                    <a:pt x="4167180" y="373728"/>
                  </a:lnTo>
                  <a:lnTo>
                    <a:pt x="4182032" y="420747"/>
                  </a:lnTo>
                  <a:lnTo>
                    <a:pt x="4192775" y="469008"/>
                  </a:lnTo>
                  <a:lnTo>
                    <a:pt x="4199300" y="518250"/>
                  </a:lnTo>
                  <a:lnTo>
                    <a:pt x="4201499" y="568211"/>
                  </a:lnTo>
                  <a:lnTo>
                    <a:pt x="4201499" y="2840988"/>
                  </a:lnTo>
                  <a:lnTo>
                    <a:pt x="4199414" y="2890016"/>
                  </a:lnTo>
                  <a:lnTo>
                    <a:pt x="4193270" y="2937885"/>
                  </a:lnTo>
                  <a:lnTo>
                    <a:pt x="4183240" y="2984426"/>
                  </a:lnTo>
                  <a:lnTo>
                    <a:pt x="4169493" y="3029467"/>
                  </a:lnTo>
                  <a:lnTo>
                    <a:pt x="4152200" y="3072839"/>
                  </a:lnTo>
                  <a:lnTo>
                    <a:pt x="4131532" y="3114370"/>
                  </a:lnTo>
                  <a:lnTo>
                    <a:pt x="4107659" y="3153890"/>
                  </a:lnTo>
                  <a:lnTo>
                    <a:pt x="4080751" y="3191229"/>
                  </a:lnTo>
                  <a:lnTo>
                    <a:pt x="4050980" y="3226216"/>
                  </a:lnTo>
                  <a:lnTo>
                    <a:pt x="4018516" y="3258680"/>
                  </a:lnTo>
                  <a:lnTo>
                    <a:pt x="3983529" y="3288451"/>
                  </a:lnTo>
                  <a:lnTo>
                    <a:pt x="3946190" y="3315359"/>
                  </a:lnTo>
                  <a:lnTo>
                    <a:pt x="3906670" y="3339232"/>
                  </a:lnTo>
                  <a:lnTo>
                    <a:pt x="3865139" y="3359900"/>
                  </a:lnTo>
                  <a:lnTo>
                    <a:pt x="3821767" y="3377193"/>
                  </a:lnTo>
                  <a:lnTo>
                    <a:pt x="3776726" y="3390940"/>
                  </a:lnTo>
                  <a:lnTo>
                    <a:pt x="3730185" y="3400970"/>
                  </a:lnTo>
                  <a:lnTo>
                    <a:pt x="3682316" y="3407114"/>
                  </a:lnTo>
                  <a:lnTo>
                    <a:pt x="3633288" y="3409199"/>
                  </a:lnTo>
                  <a:lnTo>
                    <a:pt x="568211" y="3409199"/>
                  </a:lnTo>
                  <a:lnTo>
                    <a:pt x="519183" y="3407114"/>
                  </a:lnTo>
                  <a:lnTo>
                    <a:pt x="471314" y="3400970"/>
                  </a:lnTo>
                  <a:lnTo>
                    <a:pt x="424773" y="3390940"/>
                  </a:lnTo>
                  <a:lnTo>
                    <a:pt x="379732" y="3377193"/>
                  </a:lnTo>
                  <a:lnTo>
                    <a:pt x="336360" y="3359900"/>
                  </a:lnTo>
                  <a:lnTo>
                    <a:pt x="294829" y="3339232"/>
                  </a:lnTo>
                  <a:lnTo>
                    <a:pt x="255309" y="3315359"/>
                  </a:lnTo>
                  <a:lnTo>
                    <a:pt x="217970" y="3288451"/>
                  </a:lnTo>
                  <a:lnTo>
                    <a:pt x="182983" y="3258680"/>
                  </a:lnTo>
                  <a:lnTo>
                    <a:pt x="150519" y="3226216"/>
                  </a:lnTo>
                  <a:lnTo>
                    <a:pt x="120747" y="3191229"/>
                  </a:lnTo>
                  <a:lnTo>
                    <a:pt x="93840" y="3153890"/>
                  </a:lnTo>
                  <a:lnTo>
                    <a:pt x="69967" y="3114370"/>
                  </a:lnTo>
                  <a:lnTo>
                    <a:pt x="49299" y="3072839"/>
                  </a:lnTo>
                  <a:lnTo>
                    <a:pt x="32006" y="3029467"/>
                  </a:lnTo>
                  <a:lnTo>
                    <a:pt x="18259" y="2984426"/>
                  </a:lnTo>
                  <a:lnTo>
                    <a:pt x="8228" y="2937885"/>
                  </a:lnTo>
                  <a:lnTo>
                    <a:pt x="2085" y="2890016"/>
                  </a:lnTo>
                  <a:lnTo>
                    <a:pt x="0" y="2840988"/>
                  </a:lnTo>
                  <a:lnTo>
                    <a:pt x="0" y="568211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4378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1301948" y="425099"/>
                  </a:move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04378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0" y="70851"/>
                  </a:move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1" y="0"/>
                  </a:lnTo>
                  <a:lnTo>
                    <a:pt x="1301948" y="0"/>
                  </a:lnTo>
                  <a:lnTo>
                    <a:pt x="1341257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8" y="404348"/>
                  </a:lnTo>
                  <a:lnTo>
                    <a:pt x="1329527" y="419532"/>
                  </a:lnTo>
                  <a:lnTo>
                    <a:pt x="1301948" y="425099"/>
                  </a:lnTo>
                  <a:lnTo>
                    <a:pt x="70851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205606" y="1141241"/>
            <a:ext cx="570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latin typeface="Tahoma"/>
                <a:cs typeface="Tahoma"/>
              </a:rPr>
              <a:t>GRU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80275" y="3802700"/>
            <a:ext cx="2432685" cy="400685"/>
          </a:xfrm>
          <a:custGeom>
            <a:avLst/>
            <a:gdLst/>
            <a:ahLst/>
            <a:cxnLst/>
            <a:rect l="l" t="t" r="r" b="b"/>
            <a:pathLst>
              <a:path w="2432684" h="400685">
                <a:moveTo>
                  <a:pt x="0" y="0"/>
                </a:moveTo>
                <a:lnTo>
                  <a:pt x="2432399" y="0"/>
                </a:lnTo>
                <a:lnTo>
                  <a:pt x="2432399" y="400199"/>
                </a:lnTo>
                <a:lnTo>
                  <a:pt x="0" y="400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94704" y="3868613"/>
            <a:ext cx="180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C</a:t>
            </a:r>
            <a:r>
              <a:rPr sz="1350" baseline="-339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400" spc="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(F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)(C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350" baseline="-33950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r>
              <a:rPr sz="1350" spc="195" baseline="-3395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r>
              <a:rPr sz="1400" spc="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400" spc="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i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*(Ĉ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80275" y="4259900"/>
            <a:ext cx="2432685" cy="400685"/>
          </a:xfrm>
          <a:custGeom>
            <a:avLst/>
            <a:gdLst/>
            <a:ahLst/>
            <a:cxnLst/>
            <a:rect l="l" t="t" r="r" b="b"/>
            <a:pathLst>
              <a:path w="2432684" h="400685">
                <a:moveTo>
                  <a:pt x="0" y="0"/>
                </a:moveTo>
                <a:lnTo>
                  <a:pt x="2432399" y="0"/>
                </a:lnTo>
                <a:lnTo>
                  <a:pt x="2432399" y="400199"/>
                </a:lnTo>
                <a:lnTo>
                  <a:pt x="0" y="400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88499" y="4325813"/>
            <a:ext cx="1416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4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400" spc="-2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O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*(tanh(C</a:t>
            </a:r>
            <a:r>
              <a:rPr sz="1350" spc="-15" baseline="-33950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400" spc="-10" dirty="0">
                <a:solidFill>
                  <a:srgbClr val="F6F6F6"/>
                </a:solidFill>
                <a:latin typeface="Cambria Math"/>
                <a:cs typeface="Cambria Math"/>
              </a:rPr>
              <a:t>))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75074" y="1284524"/>
            <a:ext cx="3136900" cy="3205480"/>
            <a:chOff x="5275074" y="1284524"/>
            <a:chExt cx="3136900" cy="3205480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5074" y="1284524"/>
              <a:ext cx="3136849" cy="32053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531224" y="1390324"/>
              <a:ext cx="492125" cy="441959"/>
            </a:xfrm>
            <a:custGeom>
              <a:avLst/>
              <a:gdLst/>
              <a:ahLst/>
              <a:cxnLst/>
              <a:rect l="l" t="t" r="r" b="b"/>
              <a:pathLst>
                <a:path w="492125" h="441960">
                  <a:moveTo>
                    <a:pt x="245849" y="441599"/>
                  </a:moveTo>
                  <a:lnTo>
                    <a:pt x="196302" y="437114"/>
                  </a:lnTo>
                  <a:lnTo>
                    <a:pt x="150154" y="424248"/>
                  </a:lnTo>
                  <a:lnTo>
                    <a:pt x="108393" y="403890"/>
                  </a:lnTo>
                  <a:lnTo>
                    <a:pt x="72007" y="376929"/>
                  </a:lnTo>
                  <a:lnTo>
                    <a:pt x="41987" y="344251"/>
                  </a:lnTo>
                  <a:lnTo>
                    <a:pt x="19320" y="306745"/>
                  </a:lnTo>
                  <a:lnTo>
                    <a:pt x="4994" y="265298"/>
                  </a:lnTo>
                  <a:lnTo>
                    <a:pt x="0" y="220799"/>
                  </a:lnTo>
                  <a:lnTo>
                    <a:pt x="4994" y="176301"/>
                  </a:lnTo>
                  <a:lnTo>
                    <a:pt x="19320" y="134854"/>
                  </a:lnTo>
                  <a:lnTo>
                    <a:pt x="41987" y="97348"/>
                  </a:lnTo>
                  <a:lnTo>
                    <a:pt x="72007" y="64670"/>
                  </a:lnTo>
                  <a:lnTo>
                    <a:pt x="108393" y="37709"/>
                  </a:lnTo>
                  <a:lnTo>
                    <a:pt x="150154" y="17351"/>
                  </a:lnTo>
                  <a:lnTo>
                    <a:pt x="196302" y="4485"/>
                  </a:lnTo>
                  <a:lnTo>
                    <a:pt x="245849" y="0"/>
                  </a:lnTo>
                  <a:lnTo>
                    <a:pt x="295397" y="4485"/>
                  </a:lnTo>
                  <a:lnTo>
                    <a:pt x="341545" y="17351"/>
                  </a:lnTo>
                  <a:lnTo>
                    <a:pt x="383306" y="37709"/>
                  </a:lnTo>
                  <a:lnTo>
                    <a:pt x="419692" y="64670"/>
                  </a:lnTo>
                  <a:lnTo>
                    <a:pt x="449712" y="97348"/>
                  </a:lnTo>
                  <a:lnTo>
                    <a:pt x="472379" y="134854"/>
                  </a:lnTo>
                  <a:lnTo>
                    <a:pt x="486705" y="176301"/>
                  </a:lnTo>
                  <a:lnTo>
                    <a:pt x="491699" y="220799"/>
                  </a:lnTo>
                  <a:lnTo>
                    <a:pt x="486705" y="265298"/>
                  </a:lnTo>
                  <a:lnTo>
                    <a:pt x="472379" y="306745"/>
                  </a:lnTo>
                  <a:lnTo>
                    <a:pt x="449712" y="344251"/>
                  </a:lnTo>
                  <a:lnTo>
                    <a:pt x="419692" y="376929"/>
                  </a:lnTo>
                  <a:lnTo>
                    <a:pt x="383306" y="403890"/>
                  </a:lnTo>
                  <a:lnTo>
                    <a:pt x="341545" y="424248"/>
                  </a:lnTo>
                  <a:lnTo>
                    <a:pt x="295397" y="437114"/>
                  </a:lnTo>
                  <a:lnTo>
                    <a:pt x="245849" y="441599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30000" y="1443113"/>
            <a:ext cx="22415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latin typeface="Arial"/>
                <a:cs typeface="Arial"/>
              </a:rPr>
              <a:t>y</a:t>
            </a:r>
            <a:r>
              <a:rPr sz="1650" spc="-37" baseline="-32828" dirty="0">
                <a:latin typeface="Arial"/>
                <a:cs typeface="Arial"/>
              </a:rPr>
              <a:t>t</a:t>
            </a:r>
            <a:endParaRPr sz="1650" baseline="-32828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68725" y="3177788"/>
            <a:ext cx="224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350" spc="-37" baseline="-339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64674" y="3244463"/>
            <a:ext cx="331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900" dirty="0">
                <a:solidFill>
                  <a:srgbClr val="F6F6F6"/>
                </a:solidFill>
                <a:latin typeface="Tahoma"/>
                <a:cs typeface="Tahoma"/>
              </a:rPr>
              <a:t>t-</a:t>
            </a:r>
            <a:r>
              <a:rPr sz="900" spc="-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40874" y="2406263"/>
            <a:ext cx="356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97" baseline="21825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900" spc="65" dirty="0">
                <a:solidFill>
                  <a:srgbClr val="F6F6F6"/>
                </a:solidFill>
                <a:latin typeface="Tahoma"/>
                <a:cs typeface="Tahoma"/>
              </a:rPr>
              <a:t>t-</a:t>
            </a:r>
            <a:r>
              <a:rPr sz="900" spc="-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236412" y="2658242"/>
            <a:ext cx="3219450" cy="123189"/>
            <a:chOff x="5236412" y="2658242"/>
            <a:chExt cx="3219450" cy="123189"/>
          </a:xfrm>
        </p:grpSpPr>
        <p:sp>
          <p:nvSpPr>
            <p:cNvPr id="40" name="object 40"/>
            <p:cNvSpPr/>
            <p:nvPr/>
          </p:nvSpPr>
          <p:spPr>
            <a:xfrm>
              <a:off x="5250700" y="2713762"/>
              <a:ext cx="3061335" cy="6350"/>
            </a:xfrm>
            <a:custGeom>
              <a:avLst/>
              <a:gdLst/>
              <a:ahLst/>
              <a:cxnLst/>
              <a:rect l="l" t="t" r="r" b="b"/>
              <a:pathLst>
                <a:path w="3061334" h="6350">
                  <a:moveTo>
                    <a:pt x="0" y="0"/>
                  </a:moveTo>
                  <a:lnTo>
                    <a:pt x="3060749" y="5965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7071" y="2658242"/>
              <a:ext cx="158342" cy="12297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8070550" y="1978048"/>
            <a:ext cx="868044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30480" indent="-274955">
              <a:lnSpc>
                <a:spcPct val="134700"/>
              </a:lnSpc>
              <a:spcBef>
                <a:spcPts val="100"/>
              </a:spcBef>
            </a:pPr>
            <a:r>
              <a:rPr sz="1400" spc="60" dirty="0">
                <a:solidFill>
                  <a:srgbClr val="F6F6F6"/>
                </a:solidFill>
                <a:latin typeface="Tahoma"/>
                <a:cs typeface="Tahoma"/>
              </a:rPr>
              <a:t>Cell</a:t>
            </a:r>
            <a:r>
              <a:rPr sz="14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F6F6F6"/>
                </a:solidFill>
                <a:latin typeface="Tahoma"/>
                <a:cs typeface="Tahoma"/>
              </a:rPr>
              <a:t>state </a:t>
            </a:r>
            <a:r>
              <a:rPr sz="1400" spc="75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350" spc="112" baseline="-339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28174" y="3852574"/>
            <a:ext cx="2583180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h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=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*(ĥ</a:t>
            </a:r>
            <a:r>
              <a:rPr sz="1800" baseline="-32407" dirty="0">
                <a:solidFill>
                  <a:srgbClr val="F6F6F6"/>
                </a:solidFill>
                <a:latin typeface="Cambria Math"/>
                <a:cs typeface="Cambria Math"/>
              </a:rPr>
              <a:t>t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)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6F6F6"/>
                </a:solidFill>
                <a:latin typeface="Cambria Math"/>
                <a:cs typeface="Cambria Math"/>
              </a:rPr>
              <a:t>+</a:t>
            </a:r>
            <a:r>
              <a:rPr sz="1800" spc="-15" dirty="0">
                <a:solidFill>
                  <a:srgbClr val="F6F6F6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Cambria Math"/>
                <a:cs typeface="Cambria Math"/>
              </a:rPr>
              <a:t>(1-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U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g</a:t>
            </a:r>
            <a:r>
              <a:rPr sz="1800" spc="-10" dirty="0">
                <a:solidFill>
                  <a:srgbClr val="F6F6F6"/>
                </a:solidFill>
                <a:latin typeface="Cambria Math"/>
                <a:cs typeface="Cambria Math"/>
              </a:rPr>
              <a:t>)*h</a:t>
            </a:r>
            <a:r>
              <a:rPr sz="1800" spc="-15" baseline="-32407" dirty="0">
                <a:solidFill>
                  <a:srgbClr val="F6F6F6"/>
                </a:solidFill>
                <a:latin typeface="Cambria Math"/>
                <a:cs typeface="Cambria Math"/>
              </a:rPr>
              <a:t>t-</a:t>
            </a:r>
            <a:r>
              <a:rPr sz="1800" spc="-75" baseline="-32407" dirty="0">
                <a:solidFill>
                  <a:srgbClr val="F6F6F6"/>
                </a:solidFill>
                <a:latin typeface="Cambria Math"/>
                <a:cs typeface="Cambria Math"/>
              </a:rPr>
              <a:t>1</a:t>
            </a:r>
            <a:endParaRPr sz="1800" baseline="-32407">
              <a:latin typeface="Cambria Math"/>
              <a:cs typeface="Cambria Math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780474" y="1099189"/>
            <a:ext cx="4220845" cy="3698875"/>
            <a:chOff x="4780474" y="1099189"/>
            <a:chExt cx="4220845" cy="3698875"/>
          </a:xfrm>
        </p:grpSpPr>
        <p:sp>
          <p:nvSpPr>
            <p:cNvPr id="45" name="object 45"/>
            <p:cNvSpPr/>
            <p:nvPr/>
          </p:nvSpPr>
          <p:spPr>
            <a:xfrm>
              <a:off x="4789999" y="1378725"/>
              <a:ext cx="4201795" cy="3409315"/>
            </a:xfrm>
            <a:custGeom>
              <a:avLst/>
              <a:gdLst/>
              <a:ahLst/>
              <a:cxnLst/>
              <a:rect l="l" t="t" r="r" b="b"/>
              <a:pathLst>
                <a:path w="4201795" h="3409315">
                  <a:moveTo>
                    <a:pt x="0" y="568211"/>
                  </a:moveTo>
                  <a:lnTo>
                    <a:pt x="2085" y="519183"/>
                  </a:lnTo>
                  <a:lnTo>
                    <a:pt x="8228" y="471314"/>
                  </a:lnTo>
                  <a:lnTo>
                    <a:pt x="18259" y="424773"/>
                  </a:lnTo>
                  <a:lnTo>
                    <a:pt x="32006" y="379732"/>
                  </a:lnTo>
                  <a:lnTo>
                    <a:pt x="49299" y="336360"/>
                  </a:lnTo>
                  <a:lnTo>
                    <a:pt x="69967" y="294829"/>
                  </a:lnTo>
                  <a:lnTo>
                    <a:pt x="93840" y="255309"/>
                  </a:lnTo>
                  <a:lnTo>
                    <a:pt x="120748" y="217970"/>
                  </a:lnTo>
                  <a:lnTo>
                    <a:pt x="150519" y="182983"/>
                  </a:lnTo>
                  <a:lnTo>
                    <a:pt x="182983" y="150519"/>
                  </a:lnTo>
                  <a:lnTo>
                    <a:pt x="217970" y="120747"/>
                  </a:lnTo>
                  <a:lnTo>
                    <a:pt x="255309" y="93840"/>
                  </a:lnTo>
                  <a:lnTo>
                    <a:pt x="294829" y="69967"/>
                  </a:lnTo>
                  <a:lnTo>
                    <a:pt x="336360" y="49299"/>
                  </a:lnTo>
                  <a:lnTo>
                    <a:pt x="379732" y="32006"/>
                  </a:lnTo>
                  <a:lnTo>
                    <a:pt x="424773" y="18259"/>
                  </a:lnTo>
                  <a:lnTo>
                    <a:pt x="471314" y="8228"/>
                  </a:lnTo>
                  <a:lnTo>
                    <a:pt x="519183" y="2085"/>
                  </a:lnTo>
                  <a:lnTo>
                    <a:pt x="568211" y="0"/>
                  </a:lnTo>
                  <a:lnTo>
                    <a:pt x="3633288" y="0"/>
                  </a:lnTo>
                  <a:lnTo>
                    <a:pt x="3683249" y="2199"/>
                  </a:lnTo>
                  <a:lnTo>
                    <a:pt x="3732491" y="8724"/>
                  </a:lnTo>
                  <a:lnTo>
                    <a:pt x="3780752" y="19467"/>
                  </a:lnTo>
                  <a:lnTo>
                    <a:pt x="3827771" y="34319"/>
                  </a:lnTo>
                  <a:lnTo>
                    <a:pt x="3873286" y="53172"/>
                  </a:lnTo>
                  <a:lnTo>
                    <a:pt x="3917036" y="75917"/>
                  </a:lnTo>
                  <a:lnTo>
                    <a:pt x="3958758" y="102447"/>
                  </a:lnTo>
                  <a:lnTo>
                    <a:pt x="3998192" y="132652"/>
                  </a:lnTo>
                  <a:lnTo>
                    <a:pt x="4035074" y="166425"/>
                  </a:lnTo>
                  <a:lnTo>
                    <a:pt x="4068847" y="203307"/>
                  </a:lnTo>
                  <a:lnTo>
                    <a:pt x="4099052" y="242741"/>
                  </a:lnTo>
                  <a:lnTo>
                    <a:pt x="4125582" y="284463"/>
                  </a:lnTo>
                  <a:lnTo>
                    <a:pt x="4148327" y="328212"/>
                  </a:lnTo>
                  <a:lnTo>
                    <a:pt x="4167180" y="373728"/>
                  </a:lnTo>
                  <a:lnTo>
                    <a:pt x="4182032" y="420747"/>
                  </a:lnTo>
                  <a:lnTo>
                    <a:pt x="4192775" y="469008"/>
                  </a:lnTo>
                  <a:lnTo>
                    <a:pt x="4199300" y="518250"/>
                  </a:lnTo>
                  <a:lnTo>
                    <a:pt x="4201499" y="568211"/>
                  </a:lnTo>
                  <a:lnTo>
                    <a:pt x="4201499" y="2840988"/>
                  </a:lnTo>
                  <a:lnTo>
                    <a:pt x="4199414" y="2890016"/>
                  </a:lnTo>
                  <a:lnTo>
                    <a:pt x="4193270" y="2937885"/>
                  </a:lnTo>
                  <a:lnTo>
                    <a:pt x="4183240" y="2984426"/>
                  </a:lnTo>
                  <a:lnTo>
                    <a:pt x="4169493" y="3029467"/>
                  </a:lnTo>
                  <a:lnTo>
                    <a:pt x="4152200" y="3072839"/>
                  </a:lnTo>
                  <a:lnTo>
                    <a:pt x="4131532" y="3114370"/>
                  </a:lnTo>
                  <a:lnTo>
                    <a:pt x="4107659" y="3153890"/>
                  </a:lnTo>
                  <a:lnTo>
                    <a:pt x="4080751" y="3191229"/>
                  </a:lnTo>
                  <a:lnTo>
                    <a:pt x="4050980" y="3226216"/>
                  </a:lnTo>
                  <a:lnTo>
                    <a:pt x="4018516" y="3258680"/>
                  </a:lnTo>
                  <a:lnTo>
                    <a:pt x="3983529" y="3288451"/>
                  </a:lnTo>
                  <a:lnTo>
                    <a:pt x="3946190" y="3315359"/>
                  </a:lnTo>
                  <a:lnTo>
                    <a:pt x="3906670" y="3339232"/>
                  </a:lnTo>
                  <a:lnTo>
                    <a:pt x="3865138" y="3359900"/>
                  </a:lnTo>
                  <a:lnTo>
                    <a:pt x="3821767" y="3377193"/>
                  </a:lnTo>
                  <a:lnTo>
                    <a:pt x="3776725" y="3390940"/>
                  </a:lnTo>
                  <a:lnTo>
                    <a:pt x="3730185" y="3400970"/>
                  </a:lnTo>
                  <a:lnTo>
                    <a:pt x="3682315" y="3407114"/>
                  </a:lnTo>
                  <a:lnTo>
                    <a:pt x="3633288" y="3409199"/>
                  </a:lnTo>
                  <a:lnTo>
                    <a:pt x="568211" y="3409199"/>
                  </a:lnTo>
                  <a:lnTo>
                    <a:pt x="519183" y="3407114"/>
                  </a:lnTo>
                  <a:lnTo>
                    <a:pt x="471314" y="3400970"/>
                  </a:lnTo>
                  <a:lnTo>
                    <a:pt x="424773" y="3390940"/>
                  </a:lnTo>
                  <a:lnTo>
                    <a:pt x="379732" y="3377193"/>
                  </a:lnTo>
                  <a:lnTo>
                    <a:pt x="336360" y="3359900"/>
                  </a:lnTo>
                  <a:lnTo>
                    <a:pt x="294829" y="3339232"/>
                  </a:lnTo>
                  <a:lnTo>
                    <a:pt x="255309" y="3315359"/>
                  </a:lnTo>
                  <a:lnTo>
                    <a:pt x="217970" y="3288451"/>
                  </a:lnTo>
                  <a:lnTo>
                    <a:pt x="182983" y="3258680"/>
                  </a:lnTo>
                  <a:lnTo>
                    <a:pt x="150519" y="3226216"/>
                  </a:lnTo>
                  <a:lnTo>
                    <a:pt x="120748" y="3191229"/>
                  </a:lnTo>
                  <a:lnTo>
                    <a:pt x="93840" y="3153890"/>
                  </a:lnTo>
                  <a:lnTo>
                    <a:pt x="69967" y="3114370"/>
                  </a:lnTo>
                  <a:lnTo>
                    <a:pt x="49299" y="3072839"/>
                  </a:lnTo>
                  <a:lnTo>
                    <a:pt x="32006" y="3029467"/>
                  </a:lnTo>
                  <a:lnTo>
                    <a:pt x="18259" y="2984426"/>
                  </a:lnTo>
                  <a:lnTo>
                    <a:pt x="8228" y="2937885"/>
                  </a:lnTo>
                  <a:lnTo>
                    <a:pt x="2085" y="2890016"/>
                  </a:lnTo>
                  <a:lnTo>
                    <a:pt x="0" y="2840988"/>
                  </a:lnTo>
                  <a:lnTo>
                    <a:pt x="0" y="568211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00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1301948" y="425099"/>
                  </a:moveTo>
                  <a:lnTo>
                    <a:pt x="70850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0" y="0"/>
                  </a:lnTo>
                  <a:lnTo>
                    <a:pt x="1301948" y="0"/>
                  </a:lnTo>
                  <a:lnTo>
                    <a:pt x="1341256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7" y="404348"/>
                  </a:lnTo>
                  <a:lnTo>
                    <a:pt x="1329527" y="419532"/>
                  </a:lnTo>
                  <a:lnTo>
                    <a:pt x="1301948" y="425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00841" y="1103951"/>
              <a:ext cx="1372870" cy="425450"/>
            </a:xfrm>
            <a:custGeom>
              <a:avLst/>
              <a:gdLst/>
              <a:ahLst/>
              <a:cxnLst/>
              <a:rect l="l" t="t" r="r" b="b"/>
              <a:pathLst>
                <a:path w="1372870" h="425450">
                  <a:moveTo>
                    <a:pt x="0" y="70851"/>
                  </a:moveTo>
                  <a:lnTo>
                    <a:pt x="5567" y="43272"/>
                  </a:lnTo>
                  <a:lnTo>
                    <a:pt x="20751" y="20751"/>
                  </a:lnTo>
                  <a:lnTo>
                    <a:pt x="43272" y="5567"/>
                  </a:lnTo>
                  <a:lnTo>
                    <a:pt x="70850" y="0"/>
                  </a:lnTo>
                  <a:lnTo>
                    <a:pt x="1301948" y="0"/>
                  </a:lnTo>
                  <a:lnTo>
                    <a:pt x="1341256" y="11903"/>
                  </a:lnTo>
                  <a:lnTo>
                    <a:pt x="1367406" y="43737"/>
                  </a:lnTo>
                  <a:lnTo>
                    <a:pt x="1372799" y="70851"/>
                  </a:lnTo>
                  <a:lnTo>
                    <a:pt x="1372799" y="354248"/>
                  </a:lnTo>
                  <a:lnTo>
                    <a:pt x="1367232" y="381827"/>
                  </a:lnTo>
                  <a:lnTo>
                    <a:pt x="1352047" y="404348"/>
                  </a:lnTo>
                  <a:lnTo>
                    <a:pt x="1329527" y="419532"/>
                  </a:lnTo>
                  <a:lnTo>
                    <a:pt x="1301948" y="425099"/>
                  </a:lnTo>
                  <a:lnTo>
                    <a:pt x="70850" y="425099"/>
                  </a:lnTo>
                  <a:lnTo>
                    <a:pt x="43272" y="419532"/>
                  </a:lnTo>
                  <a:lnTo>
                    <a:pt x="20751" y="404348"/>
                  </a:lnTo>
                  <a:lnTo>
                    <a:pt x="5567" y="381827"/>
                  </a:lnTo>
                  <a:lnTo>
                    <a:pt x="0" y="354248"/>
                  </a:lnTo>
                  <a:lnTo>
                    <a:pt x="0" y="708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318397" y="1141241"/>
            <a:ext cx="737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Tahoma"/>
                <a:cs typeface="Tahoma"/>
              </a:rPr>
              <a:t>LSTM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49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LSTM 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464850"/>
            <a:ext cx="7727315" cy="4450080"/>
            <a:chOff x="838200" y="464850"/>
            <a:chExt cx="7727315" cy="4450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464850"/>
              <a:ext cx="7726847" cy="44500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93567" y="1469580"/>
              <a:ext cx="4686300" cy="340360"/>
            </a:xfrm>
            <a:custGeom>
              <a:avLst/>
              <a:gdLst/>
              <a:ahLst/>
              <a:cxnLst/>
              <a:rect l="l" t="t" r="r" b="b"/>
              <a:pathLst>
                <a:path w="4686300" h="340360">
                  <a:moveTo>
                    <a:pt x="381000" y="170103"/>
                  </a:moveTo>
                  <a:lnTo>
                    <a:pt x="374192" y="124879"/>
                  </a:lnTo>
                  <a:lnTo>
                    <a:pt x="354990" y="84251"/>
                  </a:lnTo>
                  <a:lnTo>
                    <a:pt x="325208" y="49822"/>
                  </a:lnTo>
                  <a:lnTo>
                    <a:pt x="286651" y="23228"/>
                  </a:lnTo>
                  <a:lnTo>
                    <a:pt x="241147" y="6083"/>
                  </a:lnTo>
                  <a:lnTo>
                    <a:pt x="190500" y="0"/>
                  </a:lnTo>
                  <a:lnTo>
                    <a:pt x="139852" y="6083"/>
                  </a:lnTo>
                  <a:lnTo>
                    <a:pt x="94348" y="23228"/>
                  </a:lnTo>
                  <a:lnTo>
                    <a:pt x="55791" y="49822"/>
                  </a:lnTo>
                  <a:lnTo>
                    <a:pt x="26009" y="84251"/>
                  </a:lnTo>
                  <a:lnTo>
                    <a:pt x="6807" y="124879"/>
                  </a:lnTo>
                  <a:lnTo>
                    <a:pt x="0" y="170103"/>
                  </a:lnTo>
                  <a:lnTo>
                    <a:pt x="6807" y="215315"/>
                  </a:lnTo>
                  <a:lnTo>
                    <a:pt x="26009" y="255955"/>
                  </a:lnTo>
                  <a:lnTo>
                    <a:pt x="55791" y="290385"/>
                  </a:lnTo>
                  <a:lnTo>
                    <a:pt x="94348" y="316979"/>
                  </a:lnTo>
                  <a:lnTo>
                    <a:pt x="139852" y="334124"/>
                  </a:lnTo>
                  <a:lnTo>
                    <a:pt x="190500" y="340194"/>
                  </a:lnTo>
                  <a:lnTo>
                    <a:pt x="241147" y="334124"/>
                  </a:lnTo>
                  <a:lnTo>
                    <a:pt x="286651" y="316979"/>
                  </a:lnTo>
                  <a:lnTo>
                    <a:pt x="325208" y="290385"/>
                  </a:lnTo>
                  <a:lnTo>
                    <a:pt x="354990" y="255955"/>
                  </a:lnTo>
                  <a:lnTo>
                    <a:pt x="374192" y="215315"/>
                  </a:lnTo>
                  <a:lnTo>
                    <a:pt x="381000" y="170103"/>
                  </a:lnTo>
                  <a:close/>
                </a:path>
                <a:path w="4686300" h="340360">
                  <a:moveTo>
                    <a:pt x="2506421" y="170103"/>
                  </a:moveTo>
                  <a:lnTo>
                    <a:pt x="2499626" y="124879"/>
                  </a:lnTo>
                  <a:lnTo>
                    <a:pt x="2480411" y="84251"/>
                  </a:lnTo>
                  <a:lnTo>
                    <a:pt x="2450630" y="49822"/>
                  </a:lnTo>
                  <a:lnTo>
                    <a:pt x="2412073" y="23228"/>
                  </a:lnTo>
                  <a:lnTo>
                    <a:pt x="2366568" y="6083"/>
                  </a:lnTo>
                  <a:lnTo>
                    <a:pt x="2315921" y="0"/>
                  </a:lnTo>
                  <a:lnTo>
                    <a:pt x="2265286" y="6083"/>
                  </a:lnTo>
                  <a:lnTo>
                    <a:pt x="2219782" y="23228"/>
                  </a:lnTo>
                  <a:lnTo>
                    <a:pt x="2181225" y="49822"/>
                  </a:lnTo>
                  <a:lnTo>
                    <a:pt x="2151430" y="84251"/>
                  </a:lnTo>
                  <a:lnTo>
                    <a:pt x="2132228" y="124879"/>
                  </a:lnTo>
                  <a:lnTo>
                    <a:pt x="2125421" y="170103"/>
                  </a:lnTo>
                  <a:lnTo>
                    <a:pt x="2132228" y="215315"/>
                  </a:lnTo>
                  <a:lnTo>
                    <a:pt x="2151430" y="255955"/>
                  </a:lnTo>
                  <a:lnTo>
                    <a:pt x="2181225" y="290385"/>
                  </a:lnTo>
                  <a:lnTo>
                    <a:pt x="2219782" y="316979"/>
                  </a:lnTo>
                  <a:lnTo>
                    <a:pt x="2265286" y="334124"/>
                  </a:lnTo>
                  <a:lnTo>
                    <a:pt x="2315921" y="340194"/>
                  </a:lnTo>
                  <a:lnTo>
                    <a:pt x="2366568" y="334124"/>
                  </a:lnTo>
                  <a:lnTo>
                    <a:pt x="2412073" y="316979"/>
                  </a:lnTo>
                  <a:lnTo>
                    <a:pt x="2450630" y="290385"/>
                  </a:lnTo>
                  <a:lnTo>
                    <a:pt x="2480411" y="255955"/>
                  </a:lnTo>
                  <a:lnTo>
                    <a:pt x="2499626" y="215315"/>
                  </a:lnTo>
                  <a:lnTo>
                    <a:pt x="2506421" y="170103"/>
                  </a:lnTo>
                  <a:close/>
                </a:path>
                <a:path w="4686300" h="340360">
                  <a:moveTo>
                    <a:pt x="4686300" y="170103"/>
                  </a:moveTo>
                  <a:lnTo>
                    <a:pt x="4679493" y="124879"/>
                  </a:lnTo>
                  <a:lnTo>
                    <a:pt x="4660290" y="84251"/>
                  </a:lnTo>
                  <a:lnTo>
                    <a:pt x="4630509" y="49822"/>
                  </a:lnTo>
                  <a:lnTo>
                    <a:pt x="4591951" y="23228"/>
                  </a:lnTo>
                  <a:lnTo>
                    <a:pt x="4546447" y="6083"/>
                  </a:lnTo>
                  <a:lnTo>
                    <a:pt x="4495800" y="0"/>
                  </a:lnTo>
                  <a:lnTo>
                    <a:pt x="4445152" y="6083"/>
                  </a:lnTo>
                  <a:lnTo>
                    <a:pt x="4399648" y="23228"/>
                  </a:lnTo>
                  <a:lnTo>
                    <a:pt x="4361091" y="49822"/>
                  </a:lnTo>
                  <a:lnTo>
                    <a:pt x="4331309" y="84251"/>
                  </a:lnTo>
                  <a:lnTo>
                    <a:pt x="4312107" y="124879"/>
                  </a:lnTo>
                  <a:lnTo>
                    <a:pt x="4305300" y="170103"/>
                  </a:lnTo>
                  <a:lnTo>
                    <a:pt x="4312107" y="215315"/>
                  </a:lnTo>
                  <a:lnTo>
                    <a:pt x="4331309" y="255955"/>
                  </a:lnTo>
                  <a:lnTo>
                    <a:pt x="4361091" y="290385"/>
                  </a:lnTo>
                  <a:lnTo>
                    <a:pt x="4399648" y="316979"/>
                  </a:lnTo>
                  <a:lnTo>
                    <a:pt x="4445152" y="334124"/>
                  </a:lnTo>
                  <a:lnTo>
                    <a:pt x="4495800" y="340194"/>
                  </a:lnTo>
                  <a:lnTo>
                    <a:pt x="4546447" y="334124"/>
                  </a:lnTo>
                  <a:lnTo>
                    <a:pt x="4591951" y="316979"/>
                  </a:lnTo>
                  <a:lnTo>
                    <a:pt x="4630509" y="290385"/>
                  </a:lnTo>
                  <a:lnTo>
                    <a:pt x="4660290" y="255955"/>
                  </a:lnTo>
                  <a:lnTo>
                    <a:pt x="4679493" y="215315"/>
                  </a:lnTo>
                  <a:lnTo>
                    <a:pt x="4686300" y="170103"/>
                  </a:lnTo>
                  <a:close/>
                </a:path>
              </a:pathLst>
            </a:custGeom>
            <a:solidFill>
              <a:srgbClr val="A4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1200" y="1439071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575" spc="-37" baseline="-31746" dirty="0">
                <a:solidFill>
                  <a:srgbClr val="272528"/>
                </a:solidFill>
                <a:latin typeface="Arial"/>
                <a:cs typeface="Arial"/>
              </a:rPr>
              <a:t>t</a:t>
            </a:r>
            <a:endParaRPr sz="1575" baseline="-3174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4800" y="1515271"/>
            <a:ext cx="370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" baseline="20833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050" spc="-20" dirty="0">
                <a:solidFill>
                  <a:srgbClr val="272528"/>
                </a:solidFill>
                <a:latin typeface="Arial"/>
                <a:cs typeface="Arial"/>
              </a:rPr>
              <a:t>t+1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08400" y="1515271"/>
            <a:ext cx="370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" baseline="20833" dirty="0">
                <a:solidFill>
                  <a:srgbClr val="272528"/>
                </a:solidFill>
                <a:latin typeface="Arial"/>
                <a:cs typeface="Arial"/>
              </a:rPr>
              <a:t>y</a:t>
            </a:r>
            <a:r>
              <a:rPr sz="1050" spc="-20" dirty="0">
                <a:solidFill>
                  <a:srgbClr val="272528"/>
                </a:solidFill>
                <a:latin typeface="Arial"/>
                <a:cs typeface="Arial"/>
              </a:rPr>
              <a:t>t+2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5600" y="2399342"/>
            <a:ext cx="4146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-30" baseline="20370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t+2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5600" y="3068817"/>
            <a:ext cx="3892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-30" baseline="2037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t+2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7475" y="2399342"/>
            <a:ext cx="3759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spc="89" baseline="20370" dirty="0">
                <a:solidFill>
                  <a:srgbClr val="F6F6F6"/>
                </a:solidFill>
                <a:latin typeface="Tahoma"/>
                <a:cs typeface="Tahoma"/>
              </a:rPr>
              <a:t>C</a:t>
            </a:r>
            <a:r>
              <a:rPr sz="1000" spc="60" dirty="0">
                <a:solidFill>
                  <a:srgbClr val="F6F6F6"/>
                </a:solidFill>
                <a:latin typeface="Tahoma"/>
                <a:cs typeface="Tahoma"/>
              </a:rPr>
              <a:t>t-</a:t>
            </a:r>
            <a:r>
              <a:rPr sz="1000" spc="-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7475" y="3006217"/>
            <a:ext cx="3498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baseline="2037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t-</a:t>
            </a:r>
            <a:r>
              <a:rPr sz="1000" spc="-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97699" y="3603049"/>
            <a:ext cx="415925" cy="403225"/>
          </a:xfrm>
          <a:custGeom>
            <a:avLst/>
            <a:gdLst/>
            <a:ahLst/>
            <a:cxnLst/>
            <a:rect l="l" t="t" r="r" b="b"/>
            <a:pathLst>
              <a:path w="415925" h="403225">
                <a:moveTo>
                  <a:pt x="207899" y="402899"/>
                </a:moveTo>
                <a:lnTo>
                  <a:pt x="160230" y="397579"/>
                </a:lnTo>
                <a:lnTo>
                  <a:pt x="116470" y="382424"/>
                </a:lnTo>
                <a:lnTo>
                  <a:pt x="77869" y="358643"/>
                </a:lnTo>
                <a:lnTo>
                  <a:pt x="45673" y="327446"/>
                </a:lnTo>
                <a:lnTo>
                  <a:pt x="21131" y="290042"/>
                </a:lnTo>
                <a:lnTo>
                  <a:pt x="5490" y="247640"/>
                </a:lnTo>
                <a:lnTo>
                  <a:pt x="0" y="201449"/>
                </a:lnTo>
                <a:lnTo>
                  <a:pt x="5490" y="155259"/>
                </a:lnTo>
                <a:lnTo>
                  <a:pt x="21131" y="112857"/>
                </a:lnTo>
                <a:lnTo>
                  <a:pt x="45673" y="75453"/>
                </a:lnTo>
                <a:lnTo>
                  <a:pt x="77869" y="44256"/>
                </a:lnTo>
                <a:lnTo>
                  <a:pt x="116470" y="20475"/>
                </a:lnTo>
                <a:lnTo>
                  <a:pt x="160230" y="5320"/>
                </a:lnTo>
                <a:lnTo>
                  <a:pt x="207899" y="0"/>
                </a:lnTo>
                <a:lnTo>
                  <a:pt x="248648" y="3906"/>
                </a:lnTo>
                <a:lnTo>
                  <a:pt x="287459" y="15334"/>
                </a:lnTo>
                <a:lnTo>
                  <a:pt x="323243" y="33846"/>
                </a:lnTo>
                <a:lnTo>
                  <a:pt x="354907" y="59003"/>
                </a:lnTo>
                <a:lnTo>
                  <a:pt x="380870" y="89685"/>
                </a:lnTo>
                <a:lnTo>
                  <a:pt x="399974" y="124358"/>
                </a:lnTo>
                <a:lnTo>
                  <a:pt x="411768" y="161965"/>
                </a:lnTo>
                <a:lnTo>
                  <a:pt x="415799" y="201449"/>
                </a:lnTo>
                <a:lnTo>
                  <a:pt x="410309" y="247640"/>
                </a:lnTo>
                <a:lnTo>
                  <a:pt x="394668" y="290042"/>
                </a:lnTo>
                <a:lnTo>
                  <a:pt x="370126" y="327446"/>
                </a:lnTo>
                <a:lnTo>
                  <a:pt x="337930" y="358643"/>
                </a:lnTo>
                <a:lnTo>
                  <a:pt x="299329" y="382424"/>
                </a:lnTo>
                <a:lnTo>
                  <a:pt x="255569" y="397579"/>
                </a:lnTo>
                <a:lnTo>
                  <a:pt x="207899" y="4028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74924" y="3668963"/>
            <a:ext cx="227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X</a:t>
            </a:r>
            <a:r>
              <a:rPr sz="1350" spc="-37" baseline="-33950" dirty="0">
                <a:latin typeface="Arial"/>
                <a:cs typeface="Arial"/>
              </a:rPr>
              <a:t>t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4575" y="3538999"/>
            <a:ext cx="415925" cy="403225"/>
          </a:xfrm>
          <a:custGeom>
            <a:avLst/>
            <a:gdLst/>
            <a:ahLst/>
            <a:cxnLst/>
            <a:rect l="l" t="t" r="r" b="b"/>
            <a:pathLst>
              <a:path w="415925" h="403225">
                <a:moveTo>
                  <a:pt x="207899" y="402899"/>
                </a:moveTo>
                <a:lnTo>
                  <a:pt x="160230" y="397579"/>
                </a:lnTo>
                <a:lnTo>
                  <a:pt x="116470" y="382424"/>
                </a:lnTo>
                <a:lnTo>
                  <a:pt x="77869" y="358643"/>
                </a:lnTo>
                <a:lnTo>
                  <a:pt x="45673" y="327446"/>
                </a:lnTo>
                <a:lnTo>
                  <a:pt x="21131" y="290042"/>
                </a:lnTo>
                <a:lnTo>
                  <a:pt x="5490" y="247640"/>
                </a:lnTo>
                <a:lnTo>
                  <a:pt x="0" y="201449"/>
                </a:lnTo>
                <a:lnTo>
                  <a:pt x="5490" y="155259"/>
                </a:lnTo>
                <a:lnTo>
                  <a:pt x="21131" y="112857"/>
                </a:lnTo>
                <a:lnTo>
                  <a:pt x="45673" y="75453"/>
                </a:lnTo>
                <a:lnTo>
                  <a:pt x="77869" y="44256"/>
                </a:lnTo>
                <a:lnTo>
                  <a:pt x="116470" y="20475"/>
                </a:lnTo>
                <a:lnTo>
                  <a:pt x="160230" y="5320"/>
                </a:lnTo>
                <a:lnTo>
                  <a:pt x="207899" y="0"/>
                </a:lnTo>
                <a:lnTo>
                  <a:pt x="248648" y="3906"/>
                </a:lnTo>
                <a:lnTo>
                  <a:pt x="287459" y="15334"/>
                </a:lnTo>
                <a:lnTo>
                  <a:pt x="323243" y="33846"/>
                </a:lnTo>
                <a:lnTo>
                  <a:pt x="354907" y="59003"/>
                </a:lnTo>
                <a:lnTo>
                  <a:pt x="380870" y="89685"/>
                </a:lnTo>
                <a:lnTo>
                  <a:pt x="399974" y="124358"/>
                </a:lnTo>
                <a:lnTo>
                  <a:pt x="411768" y="161965"/>
                </a:lnTo>
                <a:lnTo>
                  <a:pt x="415799" y="201449"/>
                </a:lnTo>
                <a:lnTo>
                  <a:pt x="410309" y="247640"/>
                </a:lnTo>
                <a:lnTo>
                  <a:pt x="394668" y="290042"/>
                </a:lnTo>
                <a:lnTo>
                  <a:pt x="370126" y="327446"/>
                </a:lnTo>
                <a:lnTo>
                  <a:pt x="337930" y="358643"/>
                </a:lnTo>
                <a:lnTo>
                  <a:pt x="299329" y="382424"/>
                </a:lnTo>
                <a:lnTo>
                  <a:pt x="255569" y="397579"/>
                </a:lnTo>
                <a:lnTo>
                  <a:pt x="207899" y="4028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16400" y="3671588"/>
            <a:ext cx="363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21825" dirty="0">
                <a:latin typeface="Arial"/>
                <a:cs typeface="Arial"/>
              </a:rPr>
              <a:t>X</a:t>
            </a:r>
            <a:r>
              <a:rPr sz="900" spc="-20" dirty="0">
                <a:latin typeface="Arial"/>
                <a:cs typeface="Arial"/>
              </a:rPr>
              <a:t>t+1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50099" y="3603049"/>
            <a:ext cx="415925" cy="403225"/>
          </a:xfrm>
          <a:custGeom>
            <a:avLst/>
            <a:gdLst/>
            <a:ahLst/>
            <a:cxnLst/>
            <a:rect l="l" t="t" r="r" b="b"/>
            <a:pathLst>
              <a:path w="415925" h="403225">
                <a:moveTo>
                  <a:pt x="207899" y="402899"/>
                </a:moveTo>
                <a:lnTo>
                  <a:pt x="160230" y="397579"/>
                </a:lnTo>
                <a:lnTo>
                  <a:pt x="116470" y="382424"/>
                </a:lnTo>
                <a:lnTo>
                  <a:pt x="77869" y="358643"/>
                </a:lnTo>
                <a:lnTo>
                  <a:pt x="45673" y="327446"/>
                </a:lnTo>
                <a:lnTo>
                  <a:pt x="21131" y="290042"/>
                </a:lnTo>
                <a:lnTo>
                  <a:pt x="5490" y="247640"/>
                </a:lnTo>
                <a:lnTo>
                  <a:pt x="0" y="201449"/>
                </a:lnTo>
                <a:lnTo>
                  <a:pt x="5490" y="155259"/>
                </a:lnTo>
                <a:lnTo>
                  <a:pt x="21131" y="112857"/>
                </a:lnTo>
                <a:lnTo>
                  <a:pt x="45673" y="75453"/>
                </a:lnTo>
                <a:lnTo>
                  <a:pt x="77869" y="44256"/>
                </a:lnTo>
                <a:lnTo>
                  <a:pt x="116470" y="20475"/>
                </a:lnTo>
                <a:lnTo>
                  <a:pt x="160230" y="5320"/>
                </a:lnTo>
                <a:lnTo>
                  <a:pt x="207899" y="0"/>
                </a:lnTo>
                <a:lnTo>
                  <a:pt x="248648" y="3906"/>
                </a:lnTo>
                <a:lnTo>
                  <a:pt x="287459" y="15334"/>
                </a:lnTo>
                <a:lnTo>
                  <a:pt x="323243" y="33846"/>
                </a:lnTo>
                <a:lnTo>
                  <a:pt x="354907" y="59003"/>
                </a:lnTo>
                <a:lnTo>
                  <a:pt x="380870" y="89685"/>
                </a:lnTo>
                <a:lnTo>
                  <a:pt x="399974" y="124358"/>
                </a:lnTo>
                <a:lnTo>
                  <a:pt x="411768" y="161965"/>
                </a:lnTo>
                <a:lnTo>
                  <a:pt x="415799" y="201449"/>
                </a:lnTo>
                <a:lnTo>
                  <a:pt x="410309" y="247640"/>
                </a:lnTo>
                <a:lnTo>
                  <a:pt x="394668" y="290042"/>
                </a:lnTo>
                <a:lnTo>
                  <a:pt x="370126" y="327446"/>
                </a:lnTo>
                <a:lnTo>
                  <a:pt x="337930" y="358643"/>
                </a:lnTo>
                <a:lnTo>
                  <a:pt x="299329" y="382424"/>
                </a:lnTo>
                <a:lnTo>
                  <a:pt x="255569" y="397579"/>
                </a:lnTo>
                <a:lnTo>
                  <a:pt x="207899" y="4028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75724" y="3735638"/>
            <a:ext cx="363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9841" dirty="0">
                <a:latin typeface="Arial"/>
                <a:cs typeface="Arial"/>
              </a:rPr>
              <a:t>X</a:t>
            </a:r>
            <a:r>
              <a:rPr sz="900" spc="-20" dirty="0">
                <a:latin typeface="Arial"/>
                <a:cs typeface="Arial"/>
              </a:rPr>
              <a:t>t+2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526</Words>
  <Application>Microsoft Office PowerPoint</Application>
  <PresentationFormat>On-screen Show (16:9)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Tahoma</vt:lpstr>
      <vt:lpstr>Verdana</vt:lpstr>
      <vt:lpstr>Office Theme</vt:lpstr>
      <vt:lpstr>PowerPoint Presentation</vt:lpstr>
      <vt:lpstr>Advanced RNN</vt:lpstr>
      <vt:lpstr>Introduction to LSTM</vt:lpstr>
      <vt:lpstr>Introduction to LSTM</vt:lpstr>
      <vt:lpstr>Introduction to LSTM</vt:lpstr>
      <vt:lpstr>RNN V/s GRU</vt:lpstr>
      <vt:lpstr>RNN V/s GRU</vt:lpstr>
      <vt:lpstr>RNN V/s GRU</vt:lpstr>
      <vt:lpstr>LSTM Architecture</vt:lpstr>
      <vt:lpstr>LSTM Architecture</vt:lpstr>
      <vt:lpstr>Understanding LSTM Process</vt:lpstr>
      <vt:lpstr>Understanding LSTM Process</vt:lpstr>
      <vt:lpstr>Understanding LSTM Process</vt:lpstr>
      <vt:lpstr>Understanding LSTM Process</vt:lpstr>
      <vt:lpstr>Understanding LSTM Process</vt:lpstr>
      <vt:lpstr>Understanding LSTM Process</vt:lpstr>
      <vt:lpstr>Understanding LSTM Process</vt:lpstr>
      <vt:lpstr>Understanding LSTM Process</vt:lpstr>
      <vt:lpstr>Advanced RNN</vt:lpstr>
      <vt:lpstr>RNN V/s GRU</vt:lpstr>
      <vt:lpstr>Up Next: LSTM in Jupyter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V11</dc:title>
  <cp:lastModifiedBy>dell</cp:lastModifiedBy>
  <cp:revision>5</cp:revision>
  <dcterms:created xsi:type="dcterms:W3CDTF">2025-03-04T06:32:30Z</dcterms:created>
  <dcterms:modified xsi:type="dcterms:W3CDTF">2025-03-06T06:24:32Z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