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61175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58000" y="43064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916" y="3361732"/>
            <a:ext cx="409702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: Recurrent Neural 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2: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Propagation in RNN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74118" y="4629150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Backpropagation in ANN v/s RNN</a:t>
            </a:r>
          </a:p>
        </p:txBody>
      </p:sp>
      <p:sp>
        <p:nvSpPr>
          <p:cNvPr id="3" name="object 3"/>
          <p:cNvSpPr/>
          <p:nvPr/>
        </p:nvSpPr>
        <p:spPr>
          <a:xfrm>
            <a:off x="4418955" y="1433100"/>
            <a:ext cx="8255" cy="2391410"/>
          </a:xfrm>
          <a:custGeom>
            <a:avLst/>
            <a:gdLst/>
            <a:ahLst/>
            <a:cxnLst/>
            <a:rect l="l" t="t" r="r" b="b"/>
            <a:pathLst>
              <a:path w="8254" h="2391410">
                <a:moveTo>
                  <a:pt x="0" y="0"/>
                </a:moveTo>
                <a:lnTo>
                  <a:pt x="7799" y="2390999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731" y="2165722"/>
            <a:ext cx="3348825" cy="165489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8224" y="2232649"/>
            <a:ext cx="185420" cy="186690"/>
          </a:xfrm>
          <a:custGeom>
            <a:avLst/>
            <a:gdLst/>
            <a:ahLst/>
            <a:cxnLst/>
            <a:rect l="l" t="t" r="r" b="b"/>
            <a:pathLst>
              <a:path w="185420" h="186689">
                <a:moveTo>
                  <a:pt x="0" y="0"/>
                </a:moveTo>
                <a:lnTo>
                  <a:pt x="185099" y="0"/>
                </a:lnTo>
                <a:lnTo>
                  <a:pt x="185099" y="186599"/>
                </a:lnTo>
                <a:lnTo>
                  <a:pt x="0" y="186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72528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4474" y="4162800"/>
            <a:ext cx="6446520" cy="531495"/>
          </a:xfrm>
          <a:custGeom>
            <a:avLst/>
            <a:gdLst/>
            <a:ahLst/>
            <a:cxnLst/>
            <a:rect l="l" t="t" r="r" b="b"/>
            <a:pathLst>
              <a:path w="6446520" h="531495">
                <a:moveTo>
                  <a:pt x="0" y="88501"/>
                </a:move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6357598" y="0"/>
                </a:lnTo>
                <a:lnTo>
                  <a:pt x="6406698" y="14869"/>
                </a:lnTo>
                <a:lnTo>
                  <a:pt x="6439363" y="54633"/>
                </a:lnTo>
                <a:lnTo>
                  <a:pt x="6446099" y="88501"/>
                </a:lnTo>
                <a:lnTo>
                  <a:pt x="6446099" y="442497"/>
                </a:lnTo>
                <a:lnTo>
                  <a:pt x="6439145" y="476947"/>
                </a:lnTo>
                <a:lnTo>
                  <a:pt x="6420178" y="505078"/>
                </a:lnTo>
                <a:lnTo>
                  <a:pt x="6392047" y="524045"/>
                </a:lnTo>
                <a:lnTo>
                  <a:pt x="6357598" y="530999"/>
                </a:ln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1088" y="4308983"/>
            <a:ext cx="449135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network weights by minimizing the loss function.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2862" y="1103999"/>
            <a:ext cx="3236595" cy="727710"/>
            <a:chOff x="872862" y="1103999"/>
            <a:chExt cx="3236595" cy="727710"/>
          </a:xfrm>
        </p:grpSpPr>
        <p:sp>
          <p:nvSpPr>
            <p:cNvPr id="9" name="object 9"/>
            <p:cNvSpPr/>
            <p:nvPr/>
          </p:nvSpPr>
          <p:spPr>
            <a:xfrm>
              <a:off x="877625" y="1350424"/>
              <a:ext cx="3227070" cy="476250"/>
            </a:xfrm>
            <a:custGeom>
              <a:avLst/>
              <a:gdLst/>
              <a:ahLst/>
              <a:cxnLst/>
              <a:rect l="l" t="t" r="r" b="b"/>
              <a:pathLst>
                <a:path w="3227070" h="476250">
                  <a:moveTo>
                    <a:pt x="3147448" y="476099"/>
                  </a:moveTo>
                  <a:lnTo>
                    <a:pt x="79351" y="476099"/>
                  </a:lnTo>
                  <a:lnTo>
                    <a:pt x="48464" y="469864"/>
                  </a:lnTo>
                  <a:lnTo>
                    <a:pt x="23241" y="452858"/>
                  </a:lnTo>
                  <a:lnTo>
                    <a:pt x="6235" y="427635"/>
                  </a:lnTo>
                  <a:lnTo>
                    <a:pt x="0" y="396748"/>
                  </a:lnTo>
                  <a:lnTo>
                    <a:pt x="0" y="79351"/>
                  </a:lnTo>
                  <a:lnTo>
                    <a:pt x="6235" y="48464"/>
                  </a:lnTo>
                  <a:lnTo>
                    <a:pt x="23241" y="23241"/>
                  </a:lnTo>
                  <a:lnTo>
                    <a:pt x="48464" y="6235"/>
                  </a:lnTo>
                  <a:lnTo>
                    <a:pt x="79351" y="0"/>
                  </a:lnTo>
                  <a:lnTo>
                    <a:pt x="3147448" y="0"/>
                  </a:lnTo>
                  <a:lnTo>
                    <a:pt x="3191472" y="13331"/>
                  </a:lnTo>
                  <a:lnTo>
                    <a:pt x="3220759" y="48985"/>
                  </a:lnTo>
                  <a:lnTo>
                    <a:pt x="3226799" y="79351"/>
                  </a:lnTo>
                  <a:lnTo>
                    <a:pt x="3226799" y="396748"/>
                  </a:lnTo>
                  <a:lnTo>
                    <a:pt x="3220564" y="427635"/>
                  </a:lnTo>
                  <a:lnTo>
                    <a:pt x="3203558" y="452858"/>
                  </a:lnTo>
                  <a:lnTo>
                    <a:pt x="3178335" y="469864"/>
                  </a:lnTo>
                  <a:lnTo>
                    <a:pt x="3147448" y="476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77625" y="1350424"/>
              <a:ext cx="3227070" cy="476250"/>
            </a:xfrm>
            <a:custGeom>
              <a:avLst/>
              <a:gdLst/>
              <a:ahLst/>
              <a:cxnLst/>
              <a:rect l="l" t="t" r="r" b="b"/>
              <a:pathLst>
                <a:path w="3227070" h="476250">
                  <a:moveTo>
                    <a:pt x="0" y="79351"/>
                  </a:moveTo>
                  <a:lnTo>
                    <a:pt x="6235" y="48464"/>
                  </a:lnTo>
                  <a:lnTo>
                    <a:pt x="23241" y="23241"/>
                  </a:lnTo>
                  <a:lnTo>
                    <a:pt x="48464" y="6235"/>
                  </a:lnTo>
                  <a:lnTo>
                    <a:pt x="79351" y="0"/>
                  </a:lnTo>
                  <a:lnTo>
                    <a:pt x="3147448" y="0"/>
                  </a:lnTo>
                  <a:lnTo>
                    <a:pt x="3191472" y="13331"/>
                  </a:lnTo>
                  <a:lnTo>
                    <a:pt x="3220759" y="48985"/>
                  </a:lnTo>
                  <a:lnTo>
                    <a:pt x="3226799" y="79351"/>
                  </a:lnTo>
                  <a:lnTo>
                    <a:pt x="3226799" y="396748"/>
                  </a:lnTo>
                  <a:lnTo>
                    <a:pt x="3220564" y="427635"/>
                  </a:lnTo>
                  <a:lnTo>
                    <a:pt x="3203558" y="452858"/>
                  </a:lnTo>
                  <a:lnTo>
                    <a:pt x="3178335" y="469864"/>
                  </a:lnTo>
                  <a:lnTo>
                    <a:pt x="3147448" y="476099"/>
                  </a:lnTo>
                  <a:lnTo>
                    <a:pt x="79351" y="476099"/>
                  </a:lnTo>
                  <a:lnTo>
                    <a:pt x="48464" y="469864"/>
                  </a:lnTo>
                  <a:lnTo>
                    <a:pt x="23241" y="452858"/>
                  </a:lnTo>
                  <a:lnTo>
                    <a:pt x="6235" y="427635"/>
                  </a:lnTo>
                  <a:lnTo>
                    <a:pt x="0" y="396748"/>
                  </a:lnTo>
                  <a:lnTo>
                    <a:pt x="0" y="79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74100" y="1103999"/>
              <a:ext cx="2826385" cy="337820"/>
            </a:xfrm>
            <a:custGeom>
              <a:avLst/>
              <a:gdLst/>
              <a:ahLst/>
              <a:cxnLst/>
              <a:rect l="l" t="t" r="r" b="b"/>
              <a:pathLst>
                <a:path w="2826385" h="337819">
                  <a:moveTo>
                    <a:pt x="2769748" y="337499"/>
                  </a:moveTo>
                  <a:lnTo>
                    <a:pt x="56251" y="337499"/>
                  </a:lnTo>
                  <a:lnTo>
                    <a:pt x="34355" y="333079"/>
                  </a:lnTo>
                  <a:lnTo>
                    <a:pt x="16475" y="321024"/>
                  </a:lnTo>
                  <a:lnTo>
                    <a:pt x="4420" y="303144"/>
                  </a:lnTo>
                  <a:lnTo>
                    <a:pt x="0" y="281248"/>
                  </a:lnTo>
                  <a:lnTo>
                    <a:pt x="0" y="56251"/>
                  </a:lnTo>
                  <a:lnTo>
                    <a:pt x="4420" y="34355"/>
                  </a:lnTo>
                  <a:lnTo>
                    <a:pt x="16475" y="16475"/>
                  </a:lnTo>
                  <a:lnTo>
                    <a:pt x="34355" y="4420"/>
                  </a:lnTo>
                  <a:lnTo>
                    <a:pt x="56251" y="0"/>
                  </a:lnTo>
                  <a:lnTo>
                    <a:pt x="2769748" y="0"/>
                  </a:lnTo>
                  <a:lnTo>
                    <a:pt x="2809524" y="16475"/>
                  </a:lnTo>
                  <a:lnTo>
                    <a:pt x="2825999" y="56251"/>
                  </a:lnTo>
                  <a:lnTo>
                    <a:pt x="2825999" y="281248"/>
                  </a:lnTo>
                  <a:lnTo>
                    <a:pt x="2821579" y="303144"/>
                  </a:lnTo>
                  <a:lnTo>
                    <a:pt x="2809524" y="321024"/>
                  </a:lnTo>
                  <a:lnTo>
                    <a:pt x="2791644" y="333079"/>
                  </a:lnTo>
                  <a:lnTo>
                    <a:pt x="2769748" y="33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6176" y="1045797"/>
            <a:ext cx="2130425" cy="6572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905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rtificial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eural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Standard Backpropagation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4736512" y="1103999"/>
            <a:ext cx="3236595" cy="727710"/>
            <a:chOff x="4736512" y="1103999"/>
            <a:chExt cx="3236595" cy="727710"/>
          </a:xfrm>
        </p:grpSpPr>
        <p:sp>
          <p:nvSpPr>
            <p:cNvPr id="14" name="object 14"/>
            <p:cNvSpPr/>
            <p:nvPr/>
          </p:nvSpPr>
          <p:spPr>
            <a:xfrm>
              <a:off x="4741274" y="1350424"/>
              <a:ext cx="3227070" cy="476250"/>
            </a:xfrm>
            <a:custGeom>
              <a:avLst/>
              <a:gdLst/>
              <a:ahLst/>
              <a:cxnLst/>
              <a:rect l="l" t="t" r="r" b="b"/>
              <a:pathLst>
                <a:path w="3227070" h="476250">
                  <a:moveTo>
                    <a:pt x="3147448" y="476099"/>
                  </a:moveTo>
                  <a:lnTo>
                    <a:pt x="79351" y="476099"/>
                  </a:lnTo>
                  <a:lnTo>
                    <a:pt x="48464" y="469864"/>
                  </a:lnTo>
                  <a:lnTo>
                    <a:pt x="23241" y="452858"/>
                  </a:lnTo>
                  <a:lnTo>
                    <a:pt x="6235" y="427635"/>
                  </a:lnTo>
                  <a:lnTo>
                    <a:pt x="0" y="396748"/>
                  </a:lnTo>
                  <a:lnTo>
                    <a:pt x="0" y="79351"/>
                  </a:lnTo>
                  <a:lnTo>
                    <a:pt x="6235" y="48464"/>
                  </a:lnTo>
                  <a:lnTo>
                    <a:pt x="23241" y="23241"/>
                  </a:lnTo>
                  <a:lnTo>
                    <a:pt x="48464" y="6235"/>
                  </a:lnTo>
                  <a:lnTo>
                    <a:pt x="79351" y="0"/>
                  </a:lnTo>
                  <a:lnTo>
                    <a:pt x="3147448" y="0"/>
                  </a:lnTo>
                  <a:lnTo>
                    <a:pt x="3191472" y="13331"/>
                  </a:lnTo>
                  <a:lnTo>
                    <a:pt x="3220759" y="48985"/>
                  </a:lnTo>
                  <a:lnTo>
                    <a:pt x="3226799" y="79351"/>
                  </a:lnTo>
                  <a:lnTo>
                    <a:pt x="3226799" y="396748"/>
                  </a:lnTo>
                  <a:lnTo>
                    <a:pt x="3220564" y="427635"/>
                  </a:lnTo>
                  <a:lnTo>
                    <a:pt x="3203558" y="452858"/>
                  </a:lnTo>
                  <a:lnTo>
                    <a:pt x="3178335" y="469864"/>
                  </a:lnTo>
                  <a:lnTo>
                    <a:pt x="3147448" y="4760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741274" y="1350424"/>
              <a:ext cx="3227070" cy="476250"/>
            </a:xfrm>
            <a:custGeom>
              <a:avLst/>
              <a:gdLst/>
              <a:ahLst/>
              <a:cxnLst/>
              <a:rect l="l" t="t" r="r" b="b"/>
              <a:pathLst>
                <a:path w="3227070" h="476250">
                  <a:moveTo>
                    <a:pt x="0" y="79351"/>
                  </a:moveTo>
                  <a:lnTo>
                    <a:pt x="6235" y="48464"/>
                  </a:lnTo>
                  <a:lnTo>
                    <a:pt x="23241" y="23241"/>
                  </a:lnTo>
                  <a:lnTo>
                    <a:pt x="48464" y="6235"/>
                  </a:lnTo>
                  <a:lnTo>
                    <a:pt x="79351" y="0"/>
                  </a:lnTo>
                  <a:lnTo>
                    <a:pt x="3147448" y="0"/>
                  </a:lnTo>
                  <a:lnTo>
                    <a:pt x="3191472" y="13331"/>
                  </a:lnTo>
                  <a:lnTo>
                    <a:pt x="3220759" y="48985"/>
                  </a:lnTo>
                  <a:lnTo>
                    <a:pt x="3226799" y="79351"/>
                  </a:lnTo>
                  <a:lnTo>
                    <a:pt x="3226799" y="396748"/>
                  </a:lnTo>
                  <a:lnTo>
                    <a:pt x="3220564" y="427635"/>
                  </a:lnTo>
                  <a:lnTo>
                    <a:pt x="3203558" y="452858"/>
                  </a:lnTo>
                  <a:lnTo>
                    <a:pt x="3178335" y="469864"/>
                  </a:lnTo>
                  <a:lnTo>
                    <a:pt x="3147448" y="476099"/>
                  </a:lnTo>
                  <a:lnTo>
                    <a:pt x="79351" y="476099"/>
                  </a:lnTo>
                  <a:lnTo>
                    <a:pt x="48464" y="469864"/>
                  </a:lnTo>
                  <a:lnTo>
                    <a:pt x="23241" y="452858"/>
                  </a:lnTo>
                  <a:lnTo>
                    <a:pt x="6235" y="427635"/>
                  </a:lnTo>
                  <a:lnTo>
                    <a:pt x="0" y="396748"/>
                  </a:lnTo>
                  <a:lnTo>
                    <a:pt x="0" y="7935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37749" y="1103999"/>
              <a:ext cx="2826385" cy="337820"/>
            </a:xfrm>
            <a:custGeom>
              <a:avLst/>
              <a:gdLst/>
              <a:ahLst/>
              <a:cxnLst/>
              <a:rect l="l" t="t" r="r" b="b"/>
              <a:pathLst>
                <a:path w="2826384" h="337819">
                  <a:moveTo>
                    <a:pt x="2769749" y="337499"/>
                  </a:moveTo>
                  <a:lnTo>
                    <a:pt x="56251" y="337499"/>
                  </a:lnTo>
                  <a:lnTo>
                    <a:pt x="34355" y="333079"/>
                  </a:lnTo>
                  <a:lnTo>
                    <a:pt x="16475" y="321024"/>
                  </a:lnTo>
                  <a:lnTo>
                    <a:pt x="4420" y="303144"/>
                  </a:lnTo>
                  <a:lnTo>
                    <a:pt x="0" y="281248"/>
                  </a:lnTo>
                  <a:lnTo>
                    <a:pt x="0" y="56251"/>
                  </a:lnTo>
                  <a:lnTo>
                    <a:pt x="4420" y="34355"/>
                  </a:lnTo>
                  <a:lnTo>
                    <a:pt x="16475" y="16475"/>
                  </a:lnTo>
                  <a:lnTo>
                    <a:pt x="34355" y="4420"/>
                  </a:lnTo>
                  <a:lnTo>
                    <a:pt x="56251" y="0"/>
                  </a:lnTo>
                  <a:lnTo>
                    <a:pt x="2769749" y="0"/>
                  </a:lnTo>
                  <a:lnTo>
                    <a:pt x="2809524" y="16475"/>
                  </a:lnTo>
                  <a:lnTo>
                    <a:pt x="2825999" y="56251"/>
                  </a:lnTo>
                  <a:lnTo>
                    <a:pt x="2825999" y="281248"/>
                  </a:lnTo>
                  <a:lnTo>
                    <a:pt x="2821579" y="303144"/>
                  </a:lnTo>
                  <a:lnTo>
                    <a:pt x="2809524" y="321024"/>
                  </a:lnTo>
                  <a:lnTo>
                    <a:pt x="2791644" y="333079"/>
                  </a:lnTo>
                  <a:lnTo>
                    <a:pt x="2769749" y="33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8862" y="1045797"/>
            <a:ext cx="2204085" cy="6572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ecurrent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eural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etwork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" algn="ctr">
              <a:lnSpc>
                <a:spcPct val="100000"/>
              </a:lnSpc>
              <a:spcBef>
                <a:spcPts val="80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Backpropagation in 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8175" y="1884739"/>
            <a:ext cx="3973027" cy="2186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25" y="829642"/>
            <a:ext cx="7434676" cy="40924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560100" y="2947699"/>
            <a:ext cx="2221230" cy="559127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ts val="1655"/>
              </a:lnSpc>
              <a:spcBef>
                <a:spcPts val="960"/>
              </a:spcBef>
            </a:pPr>
            <a:r>
              <a:rPr sz="2250" baseline="203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Loss( y</a:t>
            </a: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</a:t>
            </a:r>
            <a:r>
              <a:rPr sz="2250" baseline="203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</a:t>
            </a:r>
            <a:r>
              <a:rPr sz="10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endParaRPr sz="1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55"/>
              </a:lnSpc>
            </a:pPr>
            <a:r>
              <a:rPr sz="15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7850" y="2281352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89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</a:t>
            </a: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calculated at the output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Calculating the Loss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525" y="829642"/>
            <a:ext cx="7434676" cy="40924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Backward Pass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28804" y="3061600"/>
            <a:ext cx="41275" cy="616585"/>
            <a:chOff x="7728804" y="3061600"/>
            <a:chExt cx="41275" cy="616585"/>
          </a:xfrm>
        </p:grpSpPr>
        <p:sp>
          <p:nvSpPr>
            <p:cNvPr id="5" name="object 5"/>
            <p:cNvSpPr/>
            <p:nvPr/>
          </p:nvSpPr>
          <p:spPr>
            <a:xfrm>
              <a:off x="7749299" y="3061600"/>
              <a:ext cx="0" cy="568960"/>
            </a:xfrm>
            <a:custGeom>
              <a:avLst/>
              <a:gdLst/>
              <a:ahLst/>
              <a:cxnLst/>
              <a:rect l="l" t="t" r="r" b="b"/>
              <a:pathLst>
                <a:path h="568960">
                  <a:moveTo>
                    <a:pt x="0" y="0"/>
                  </a:moveTo>
                  <a:lnTo>
                    <a:pt x="0" y="568349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33567" y="36299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4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733567" y="362995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48237" y="2454026"/>
            <a:ext cx="1752600" cy="205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 the error gradient at each time step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42975">
              <a:lnSpc>
                <a:spcPct val="100000"/>
              </a:lnSpc>
            </a:pPr>
            <a:r>
              <a:rPr sz="12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Rule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080" marR="276225" indent="635" algn="ctr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much each part of RNN contributes to the error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1939" y="1258571"/>
            <a:ext cx="1947167" cy="14524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Backward Pass</a:t>
            </a:r>
          </a:p>
        </p:txBody>
      </p:sp>
      <p:sp>
        <p:nvSpPr>
          <p:cNvPr id="4" name="object 4"/>
          <p:cNvSpPr/>
          <p:nvPr/>
        </p:nvSpPr>
        <p:spPr>
          <a:xfrm>
            <a:off x="2416799" y="4065975"/>
            <a:ext cx="4402455" cy="476250"/>
          </a:xfrm>
          <a:custGeom>
            <a:avLst/>
            <a:gdLst/>
            <a:ahLst/>
            <a:cxnLst/>
            <a:rect l="l" t="t" r="r" b="b"/>
            <a:pathLst>
              <a:path w="4402455" h="476250">
                <a:moveTo>
                  <a:pt x="4322548" y="476099"/>
                </a:moveTo>
                <a:lnTo>
                  <a:pt x="79351" y="476099"/>
                </a:lnTo>
                <a:lnTo>
                  <a:pt x="48464" y="469864"/>
                </a:lnTo>
                <a:lnTo>
                  <a:pt x="23241" y="452858"/>
                </a:lnTo>
                <a:lnTo>
                  <a:pt x="6235" y="427635"/>
                </a:lnTo>
                <a:lnTo>
                  <a:pt x="0" y="396748"/>
                </a:lnTo>
                <a:lnTo>
                  <a:pt x="0" y="79351"/>
                </a:lnTo>
                <a:lnTo>
                  <a:pt x="6235" y="48464"/>
                </a:lnTo>
                <a:lnTo>
                  <a:pt x="23241" y="23241"/>
                </a:lnTo>
                <a:lnTo>
                  <a:pt x="48464" y="6235"/>
                </a:lnTo>
                <a:lnTo>
                  <a:pt x="79351" y="0"/>
                </a:lnTo>
                <a:lnTo>
                  <a:pt x="4322548" y="0"/>
                </a:lnTo>
                <a:lnTo>
                  <a:pt x="4366572" y="13331"/>
                </a:lnTo>
                <a:lnTo>
                  <a:pt x="4395859" y="48984"/>
                </a:lnTo>
                <a:lnTo>
                  <a:pt x="4401899" y="79351"/>
                </a:lnTo>
                <a:lnTo>
                  <a:pt x="4401899" y="396748"/>
                </a:lnTo>
                <a:lnTo>
                  <a:pt x="4395664" y="427635"/>
                </a:lnTo>
                <a:lnTo>
                  <a:pt x="4378658" y="452858"/>
                </a:lnTo>
                <a:lnTo>
                  <a:pt x="4353435" y="469864"/>
                </a:lnTo>
                <a:lnTo>
                  <a:pt x="4322548" y="4760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883" y="4154101"/>
            <a:ext cx="393128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 panose="020B0604020202020204" pitchFamily="34" charset="0"/>
                <a:cs typeface="Arial" panose="020B0604020202020204" pitchFamily="34" charset="0"/>
              </a:rPr>
              <a:t>Backpropagation through time (BPTT)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3150" y="812927"/>
            <a:ext cx="6046051" cy="3328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691" y="2135558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89</Words>
  <Application>Microsoft Office PowerPoint</Application>
  <PresentationFormat>On-screen Show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PowerPoint Presentation</vt:lpstr>
      <vt:lpstr>Backpropagation in ANN v/s RNN</vt:lpstr>
      <vt:lpstr>Calculating the Loss</vt:lpstr>
      <vt:lpstr>Backward Pass</vt:lpstr>
      <vt:lpstr>Backward Pass</vt:lpstr>
      <vt:lpstr>Types of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</dc:title>
  <cp:lastModifiedBy>dell</cp:lastModifiedBy>
  <cp:revision>1</cp:revision>
  <dcterms:created xsi:type="dcterms:W3CDTF">2025-03-04T06:29:39Z</dcterms:created>
  <dcterms:modified xsi:type="dcterms:W3CDTF">2025-03-06T09:39:10Z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