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7998" y="374633"/>
            <a:ext cx="154558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5003" y="200953"/>
            <a:ext cx="733784" cy="21133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7998" y="374633"/>
            <a:ext cx="738632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2725" y="2314450"/>
            <a:ext cx="6367145" cy="2570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6619C2-43CF-1BFB-9A25-74E1B204133E}"/>
              </a:ext>
            </a:extLst>
          </p:cNvPr>
          <p:cNvGrpSpPr/>
          <p:nvPr userDrawn="1"/>
        </p:nvGrpSpPr>
        <p:grpSpPr>
          <a:xfrm>
            <a:off x="7124407" y="430667"/>
            <a:ext cx="1783276" cy="370568"/>
            <a:chOff x="478702" y="6051353"/>
            <a:chExt cx="2486748" cy="51675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C07685-CFBC-28F1-9700-C6830D62E1F3}"/>
                </a:ext>
              </a:extLst>
            </p:cNvPr>
            <p:cNvSpPr/>
            <p:nvPr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6310BCA-23C9-E25C-DCD9-7DBCE0E7938F}"/>
                </a:ext>
              </a:extLst>
            </p:cNvPr>
            <p:cNvSpPr/>
            <p:nvPr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D7E0014-B9F0-B4F3-B88A-E3881DD43EF2}"/>
                </a:ext>
              </a:extLst>
            </p:cNvPr>
            <p:cNvGrpSpPr/>
            <p:nvPr/>
          </p:nvGrpSpPr>
          <p:grpSpPr>
            <a:xfrm>
              <a:off x="2207222" y="6126177"/>
              <a:ext cx="758228" cy="305665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4CDBB90-40C9-E5D8-4976-FDF15966C994}"/>
                  </a:ext>
                </a:extLst>
              </p:cNvPr>
              <p:cNvSpPr/>
              <p:nvPr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E7EB437-AE58-B807-37C5-AFAB232A184E}"/>
                  </a:ext>
                </a:extLst>
              </p:cNvPr>
              <p:cNvSpPr/>
              <p:nvPr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CF15A00-3B26-E3A3-B89E-4ED531E150F6}"/>
                  </a:ext>
                </a:extLst>
              </p:cNvPr>
              <p:cNvSpPr/>
              <p:nvPr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2F769B0-07C7-5918-BAE8-4A77CBBD6242}"/>
                  </a:ext>
                </a:extLst>
              </p:cNvPr>
              <p:cNvSpPr/>
              <p:nvPr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D2CE99F-872D-CD77-E008-ED78BAD9FEA4}"/>
                  </a:ext>
                </a:extLst>
              </p:cNvPr>
              <p:cNvSpPr/>
              <p:nvPr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9C07D95-C6E2-BDED-0414-39F17BFBBD0B}"/>
                  </a:ext>
                </a:extLst>
              </p:cNvPr>
              <p:cNvSpPr/>
              <p:nvPr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EC55F373-FCE0-6640-BA01-F40AEFAA2930}"/>
                  </a:ext>
                </a:extLst>
              </p:cNvPr>
              <p:cNvSpPr/>
              <p:nvPr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F5900C0-D068-E29C-33FE-2AD3E8A8321C}"/>
                  </a:ext>
                </a:extLst>
              </p:cNvPr>
              <p:cNvSpPr/>
              <p:nvPr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F67800C-5973-8F7C-26A7-23B5DC87AAAA}"/>
                  </a:ext>
                </a:extLst>
              </p:cNvPr>
              <p:cNvSpPr/>
              <p:nvPr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3864765-C9C7-6EB9-A494-20FAB96A8495}"/>
                  </a:ext>
                </a:extLst>
              </p:cNvPr>
              <p:cNvSpPr/>
              <p:nvPr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F0AEF85-5A89-76B3-A243-A100B714F5FB}"/>
                  </a:ext>
                </a:extLst>
              </p:cNvPr>
              <p:cNvSpPr/>
              <p:nvPr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0516342D-38AD-B4F6-D4E1-93949179F339}"/>
                  </a:ext>
                </a:extLst>
              </p:cNvPr>
              <p:cNvSpPr/>
              <p:nvPr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EADBD1B2-4AA3-9520-6A95-1BEF3C1BB7EF}"/>
                  </a:ext>
                </a:extLst>
              </p:cNvPr>
              <p:cNvSpPr/>
              <p:nvPr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</p:grpSp>
        <p:pic>
          <p:nvPicPr>
            <p:cNvPr id="11" name="Picture 10" descr="A blue and black logo&#10;&#10;Description automatically generated">
              <a:extLst>
                <a:ext uri="{FF2B5EF4-FFF2-40B4-BE49-F238E27FC236}">
                  <a16:creationId xmlns:a16="http://schemas.microsoft.com/office/drawing/2014/main" id="{6A4989F1-2680-0621-D9CC-80F71772F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D5D075C-7F89-89C0-4CEC-33351E9A8EB6}"/>
                </a:ext>
              </a:extLst>
            </p:cNvPr>
            <p:cNvCxnSpPr/>
            <p:nvPr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159" y="3207357"/>
            <a:ext cx="4097020" cy="995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NLP : Recurrent Neural Network</a:t>
            </a: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5: </a:t>
            </a:r>
            <a:r>
              <a:rPr sz="1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 Embedding</a:t>
            </a:r>
            <a:endParaRPr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B230B3-D7B9-1870-5B02-F09CA11EB50D}"/>
              </a:ext>
            </a:extLst>
          </p:cNvPr>
          <p:cNvGrpSpPr/>
          <p:nvPr/>
        </p:nvGrpSpPr>
        <p:grpSpPr>
          <a:xfrm>
            <a:off x="356159" y="4546704"/>
            <a:ext cx="1783276" cy="370568"/>
            <a:chOff x="478702" y="6051353"/>
            <a:chExt cx="2486748" cy="51675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4DF72FD-195B-A462-1C5D-E87CB72B2739}"/>
                </a:ext>
              </a:extLst>
            </p:cNvPr>
            <p:cNvSpPr/>
            <p:nvPr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910EB88-EE34-CE97-A946-1DC92D639D8A}"/>
                </a:ext>
              </a:extLst>
            </p:cNvPr>
            <p:cNvSpPr/>
            <p:nvPr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1AD534D-1783-B1C3-CBC1-823636E197C0}"/>
                </a:ext>
              </a:extLst>
            </p:cNvPr>
            <p:cNvGrpSpPr/>
            <p:nvPr/>
          </p:nvGrpSpPr>
          <p:grpSpPr>
            <a:xfrm>
              <a:off x="2207222" y="6126177"/>
              <a:ext cx="758228" cy="305665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7F3F7B6-EB25-9F0C-7509-EEB13BDF400F}"/>
                  </a:ext>
                </a:extLst>
              </p:cNvPr>
              <p:cNvSpPr/>
              <p:nvPr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83BD96D1-368C-0C84-7DDB-31E3FC790098}"/>
                  </a:ext>
                </a:extLst>
              </p:cNvPr>
              <p:cNvSpPr/>
              <p:nvPr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3FB2497-B0C1-975B-72E4-19298CBAF0A9}"/>
                  </a:ext>
                </a:extLst>
              </p:cNvPr>
              <p:cNvSpPr/>
              <p:nvPr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8107782-11DF-B3B8-AD00-391AFE28C170}"/>
                  </a:ext>
                </a:extLst>
              </p:cNvPr>
              <p:cNvSpPr/>
              <p:nvPr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BD64B40-24C5-3804-3B03-5AF82F17797D}"/>
                  </a:ext>
                </a:extLst>
              </p:cNvPr>
              <p:cNvSpPr/>
              <p:nvPr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764DBED-83BE-F2EF-1501-4866FDA78D75}"/>
                  </a:ext>
                </a:extLst>
              </p:cNvPr>
              <p:cNvSpPr/>
              <p:nvPr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FC7C34F-9073-96C5-5F70-84BBD5044892}"/>
                  </a:ext>
                </a:extLst>
              </p:cNvPr>
              <p:cNvSpPr/>
              <p:nvPr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759116E-D3C3-C27E-1D87-F774BBE0A91F}"/>
                  </a:ext>
                </a:extLst>
              </p:cNvPr>
              <p:cNvSpPr/>
              <p:nvPr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DFAB5CE-E1F2-F64E-CA4E-86C1AF6D7859}"/>
                  </a:ext>
                </a:extLst>
              </p:cNvPr>
              <p:cNvSpPr/>
              <p:nvPr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1ABEEA3E-A1FF-4E94-63C8-D3B87331A7DA}"/>
                  </a:ext>
                </a:extLst>
              </p:cNvPr>
              <p:cNvSpPr/>
              <p:nvPr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D2ACEDF-A407-24A0-C742-5F3FE11E7FA3}"/>
                  </a:ext>
                </a:extLst>
              </p:cNvPr>
              <p:cNvSpPr/>
              <p:nvPr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35A2627-0577-B76D-73D4-B0E8ACADEC83}"/>
                  </a:ext>
                </a:extLst>
              </p:cNvPr>
              <p:cNvSpPr/>
              <p:nvPr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A41B304-4522-A633-68F8-4C148F330AE3}"/>
                  </a:ext>
                </a:extLst>
              </p:cNvPr>
              <p:cNvSpPr/>
              <p:nvPr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</p:grpSp>
        <p:pic>
          <p:nvPicPr>
            <p:cNvPr id="8" name="Picture 7" descr="A blue and black logo&#10;&#10;Description automatically generated">
              <a:extLst>
                <a:ext uri="{FF2B5EF4-FFF2-40B4-BE49-F238E27FC236}">
                  <a16:creationId xmlns:a16="http://schemas.microsoft.com/office/drawing/2014/main" id="{A29913AF-B7DF-C852-17B7-A0F8142E4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F7F974E-E5E5-5A8B-CF01-235D5C9FBF7C}"/>
                </a:ext>
              </a:extLst>
            </p:cNvPr>
            <p:cNvCxnSpPr/>
            <p:nvPr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Continuous Bag of Words 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19550" y="4068529"/>
            <a:ext cx="16351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CB7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Projection Layer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39458" y="938511"/>
            <a:ext cx="4568825" cy="3170555"/>
            <a:chOff x="1839458" y="938511"/>
            <a:chExt cx="4568825" cy="3170555"/>
          </a:xfrm>
        </p:grpSpPr>
        <p:sp>
          <p:nvSpPr>
            <p:cNvPr id="5" name="object 5"/>
            <p:cNvSpPr/>
            <p:nvPr/>
          </p:nvSpPr>
          <p:spPr>
            <a:xfrm>
              <a:off x="2278125" y="952799"/>
              <a:ext cx="1487805" cy="709930"/>
            </a:xfrm>
            <a:custGeom>
              <a:avLst/>
              <a:gdLst/>
              <a:ahLst/>
              <a:cxnLst/>
              <a:rect l="l" t="t" r="r" b="b"/>
              <a:pathLst>
                <a:path w="1487804" h="709930">
                  <a:moveTo>
                    <a:pt x="0" y="0"/>
                  </a:moveTo>
                  <a:lnTo>
                    <a:pt x="1487219" y="70979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0728" y="1605706"/>
              <a:ext cx="165935" cy="1270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337113" y="1728874"/>
              <a:ext cx="1443990" cy="0"/>
            </a:xfrm>
            <a:custGeom>
              <a:avLst/>
              <a:gdLst/>
              <a:ahLst/>
              <a:cxnLst/>
              <a:rect l="l" t="t" r="r" b="b"/>
              <a:pathLst>
                <a:path w="1443989">
                  <a:moveTo>
                    <a:pt x="0" y="0"/>
                  </a:moveTo>
                  <a:lnTo>
                    <a:pt x="1443724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6551" y="1667388"/>
              <a:ext cx="158251" cy="12297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53745" y="954234"/>
              <a:ext cx="4540250" cy="2837180"/>
            </a:xfrm>
            <a:custGeom>
              <a:avLst/>
              <a:gdLst/>
              <a:ahLst/>
              <a:cxnLst/>
              <a:rect l="l" t="t" r="r" b="b"/>
              <a:pathLst>
                <a:path w="4540250" h="2837179">
                  <a:moveTo>
                    <a:pt x="0" y="0"/>
                  </a:moveTo>
                  <a:lnTo>
                    <a:pt x="444821" y="0"/>
                  </a:lnTo>
                  <a:lnTo>
                    <a:pt x="444821" y="1239824"/>
                  </a:lnTo>
                  <a:lnTo>
                    <a:pt x="0" y="1239824"/>
                  </a:lnTo>
                  <a:lnTo>
                    <a:pt x="0" y="0"/>
                  </a:lnTo>
                  <a:close/>
                </a:path>
                <a:path w="4540250" h="2837179">
                  <a:moveTo>
                    <a:pt x="0" y="1596793"/>
                  </a:moveTo>
                  <a:lnTo>
                    <a:pt x="444821" y="1596793"/>
                  </a:lnTo>
                  <a:lnTo>
                    <a:pt x="444821" y="2836618"/>
                  </a:lnTo>
                  <a:lnTo>
                    <a:pt x="0" y="2836618"/>
                  </a:lnTo>
                  <a:lnTo>
                    <a:pt x="0" y="1596793"/>
                  </a:lnTo>
                  <a:close/>
                </a:path>
                <a:path w="4540250" h="2837179">
                  <a:moveTo>
                    <a:pt x="2047615" y="763684"/>
                  </a:moveTo>
                  <a:lnTo>
                    <a:pt x="2492436" y="763684"/>
                  </a:lnTo>
                  <a:lnTo>
                    <a:pt x="2492436" y="2003508"/>
                  </a:lnTo>
                  <a:lnTo>
                    <a:pt x="2047615" y="2003508"/>
                  </a:lnTo>
                  <a:lnTo>
                    <a:pt x="2047615" y="763684"/>
                  </a:lnTo>
                  <a:close/>
                </a:path>
                <a:path w="4540250" h="2837179">
                  <a:moveTo>
                    <a:pt x="4095231" y="763684"/>
                  </a:moveTo>
                  <a:lnTo>
                    <a:pt x="4540052" y="763684"/>
                  </a:lnTo>
                  <a:lnTo>
                    <a:pt x="4540052" y="2003508"/>
                  </a:lnTo>
                  <a:lnTo>
                    <a:pt x="4095231" y="2003508"/>
                  </a:lnTo>
                  <a:lnTo>
                    <a:pt x="4095231" y="763684"/>
                  </a:lnTo>
                  <a:close/>
                </a:path>
              </a:pathLst>
            </a:custGeom>
            <a:ln w="2857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278125" y="2202463"/>
              <a:ext cx="1487805" cy="709930"/>
            </a:xfrm>
            <a:custGeom>
              <a:avLst/>
              <a:gdLst/>
              <a:ahLst/>
              <a:cxnLst/>
              <a:rect l="l" t="t" r="r" b="b"/>
              <a:pathLst>
                <a:path w="1487804" h="709930">
                  <a:moveTo>
                    <a:pt x="0" y="0"/>
                  </a:moveTo>
                  <a:lnTo>
                    <a:pt x="1487219" y="70979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30728" y="2855370"/>
              <a:ext cx="165935" cy="12702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287002" y="1822819"/>
              <a:ext cx="1471295" cy="740410"/>
            </a:xfrm>
            <a:custGeom>
              <a:avLst/>
              <a:gdLst/>
              <a:ahLst/>
              <a:cxnLst/>
              <a:rect l="l" t="t" r="r" b="b"/>
              <a:pathLst>
                <a:path w="1471295" h="740410">
                  <a:moveTo>
                    <a:pt x="0" y="740189"/>
                  </a:moveTo>
                  <a:lnTo>
                    <a:pt x="1470947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22447" y="1750242"/>
              <a:ext cx="165627" cy="12902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287050" y="3034810"/>
              <a:ext cx="1471295" cy="740410"/>
            </a:xfrm>
            <a:custGeom>
              <a:avLst/>
              <a:gdLst/>
              <a:ahLst/>
              <a:cxnLst/>
              <a:rect l="l" t="t" r="r" b="b"/>
              <a:pathLst>
                <a:path w="1471295" h="740410">
                  <a:moveTo>
                    <a:pt x="0" y="740189"/>
                  </a:moveTo>
                  <a:lnTo>
                    <a:pt x="1470947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22495" y="2962232"/>
              <a:ext cx="165627" cy="12902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313072" y="2957742"/>
              <a:ext cx="1443990" cy="0"/>
            </a:xfrm>
            <a:custGeom>
              <a:avLst/>
              <a:gdLst/>
              <a:ahLst/>
              <a:cxnLst/>
              <a:rect l="l" t="t" r="r" b="b"/>
              <a:pathLst>
                <a:path w="1443989">
                  <a:moveTo>
                    <a:pt x="0" y="0"/>
                  </a:moveTo>
                  <a:lnTo>
                    <a:pt x="1443725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2510" y="2896257"/>
              <a:ext cx="158250" cy="12297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16622" y="2068758"/>
              <a:ext cx="203048" cy="23849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16622" y="1783374"/>
              <a:ext cx="203048" cy="23849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16622" y="2354141"/>
              <a:ext cx="203048" cy="23849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16622" y="2644364"/>
              <a:ext cx="203048" cy="23849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13780" y="3790850"/>
              <a:ext cx="122571" cy="31788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107625" y="3094094"/>
              <a:ext cx="9525" cy="1000760"/>
            </a:xfrm>
            <a:custGeom>
              <a:avLst/>
              <a:gdLst/>
              <a:ahLst/>
              <a:cxnLst/>
              <a:rect l="l" t="t" r="r" b="b"/>
              <a:pathLst>
                <a:path w="9525" h="1000760">
                  <a:moveTo>
                    <a:pt x="0" y="1000505"/>
                  </a:moveTo>
                  <a:lnTo>
                    <a:pt x="9474" y="0"/>
                  </a:lnTo>
                </a:path>
              </a:pathLst>
            </a:custGeom>
            <a:ln w="28574">
              <a:solidFill>
                <a:srgbClr val="F6F6F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56253" y="2985799"/>
              <a:ext cx="122582" cy="12258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149588" y="3080617"/>
              <a:ext cx="19685" cy="911860"/>
            </a:xfrm>
            <a:custGeom>
              <a:avLst/>
              <a:gdLst/>
              <a:ahLst/>
              <a:cxnLst/>
              <a:rect l="l" t="t" r="r" b="b"/>
              <a:pathLst>
                <a:path w="19685" h="911860">
                  <a:moveTo>
                    <a:pt x="0" y="911425"/>
                  </a:moveTo>
                  <a:lnTo>
                    <a:pt x="19574" y="0"/>
                  </a:lnTo>
                </a:path>
              </a:pathLst>
            </a:custGeom>
            <a:ln w="28574">
              <a:solidFill>
                <a:srgbClr val="F6F6F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08890" y="2972339"/>
              <a:ext cx="122564" cy="122565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444625" y="4025012"/>
            <a:ext cx="1428750" cy="57721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7145" algn="ctr">
              <a:lnSpc>
                <a:spcPct val="100000"/>
              </a:lnSpc>
              <a:spcBef>
                <a:spcPts val="350"/>
              </a:spcBef>
            </a:pPr>
            <a:r>
              <a:rPr sz="16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Layer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 words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19550" y="4343679"/>
            <a:ext cx="17716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 embeddings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661716" y="3960122"/>
            <a:ext cx="2305685" cy="57594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600" b="1" dirty="0">
                <a:solidFill>
                  <a:srgbClr val="5EC5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 target word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Continuous Bag of Words 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5999" y="3933197"/>
            <a:ext cx="13188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5EC5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39458" y="938511"/>
            <a:ext cx="4568825" cy="3068320"/>
            <a:chOff x="1839458" y="938511"/>
            <a:chExt cx="4568825" cy="3068320"/>
          </a:xfrm>
        </p:grpSpPr>
        <p:sp>
          <p:nvSpPr>
            <p:cNvPr id="5" name="object 5"/>
            <p:cNvSpPr/>
            <p:nvPr/>
          </p:nvSpPr>
          <p:spPr>
            <a:xfrm>
              <a:off x="2278125" y="952799"/>
              <a:ext cx="1487805" cy="709930"/>
            </a:xfrm>
            <a:custGeom>
              <a:avLst/>
              <a:gdLst/>
              <a:ahLst/>
              <a:cxnLst/>
              <a:rect l="l" t="t" r="r" b="b"/>
              <a:pathLst>
                <a:path w="1487804" h="709930">
                  <a:moveTo>
                    <a:pt x="0" y="0"/>
                  </a:moveTo>
                  <a:lnTo>
                    <a:pt x="1487219" y="70979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0728" y="1605706"/>
              <a:ext cx="165935" cy="1270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337113" y="1728874"/>
              <a:ext cx="1443990" cy="0"/>
            </a:xfrm>
            <a:custGeom>
              <a:avLst/>
              <a:gdLst/>
              <a:ahLst/>
              <a:cxnLst/>
              <a:rect l="l" t="t" r="r" b="b"/>
              <a:pathLst>
                <a:path w="1443989">
                  <a:moveTo>
                    <a:pt x="0" y="0"/>
                  </a:moveTo>
                  <a:lnTo>
                    <a:pt x="1443724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6551" y="1667388"/>
              <a:ext cx="158251" cy="12297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53745" y="954234"/>
              <a:ext cx="4540250" cy="2837180"/>
            </a:xfrm>
            <a:custGeom>
              <a:avLst/>
              <a:gdLst/>
              <a:ahLst/>
              <a:cxnLst/>
              <a:rect l="l" t="t" r="r" b="b"/>
              <a:pathLst>
                <a:path w="4540250" h="2837179">
                  <a:moveTo>
                    <a:pt x="0" y="0"/>
                  </a:moveTo>
                  <a:lnTo>
                    <a:pt x="444821" y="0"/>
                  </a:lnTo>
                  <a:lnTo>
                    <a:pt x="444821" y="1239824"/>
                  </a:lnTo>
                  <a:lnTo>
                    <a:pt x="0" y="1239824"/>
                  </a:lnTo>
                  <a:lnTo>
                    <a:pt x="0" y="0"/>
                  </a:lnTo>
                  <a:close/>
                </a:path>
                <a:path w="4540250" h="2837179">
                  <a:moveTo>
                    <a:pt x="0" y="1596793"/>
                  </a:moveTo>
                  <a:lnTo>
                    <a:pt x="444821" y="1596793"/>
                  </a:lnTo>
                  <a:lnTo>
                    <a:pt x="444821" y="2836618"/>
                  </a:lnTo>
                  <a:lnTo>
                    <a:pt x="0" y="2836618"/>
                  </a:lnTo>
                  <a:lnTo>
                    <a:pt x="0" y="1596793"/>
                  </a:lnTo>
                  <a:close/>
                </a:path>
                <a:path w="4540250" h="2837179">
                  <a:moveTo>
                    <a:pt x="2047615" y="763684"/>
                  </a:moveTo>
                  <a:lnTo>
                    <a:pt x="2492436" y="763684"/>
                  </a:lnTo>
                  <a:lnTo>
                    <a:pt x="2492436" y="2003508"/>
                  </a:lnTo>
                  <a:lnTo>
                    <a:pt x="2047615" y="2003508"/>
                  </a:lnTo>
                  <a:lnTo>
                    <a:pt x="2047615" y="763684"/>
                  </a:lnTo>
                  <a:close/>
                </a:path>
                <a:path w="4540250" h="2837179">
                  <a:moveTo>
                    <a:pt x="4095231" y="763684"/>
                  </a:moveTo>
                  <a:lnTo>
                    <a:pt x="4540052" y="763684"/>
                  </a:lnTo>
                  <a:lnTo>
                    <a:pt x="4540052" y="2003508"/>
                  </a:lnTo>
                  <a:lnTo>
                    <a:pt x="4095231" y="2003508"/>
                  </a:lnTo>
                  <a:lnTo>
                    <a:pt x="4095231" y="763684"/>
                  </a:lnTo>
                  <a:close/>
                </a:path>
              </a:pathLst>
            </a:custGeom>
            <a:ln w="2857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278125" y="2202463"/>
              <a:ext cx="1487805" cy="709930"/>
            </a:xfrm>
            <a:custGeom>
              <a:avLst/>
              <a:gdLst/>
              <a:ahLst/>
              <a:cxnLst/>
              <a:rect l="l" t="t" r="r" b="b"/>
              <a:pathLst>
                <a:path w="1487804" h="709930">
                  <a:moveTo>
                    <a:pt x="0" y="0"/>
                  </a:moveTo>
                  <a:lnTo>
                    <a:pt x="1487219" y="70979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30728" y="2855370"/>
              <a:ext cx="165935" cy="12702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287002" y="1822819"/>
              <a:ext cx="1471295" cy="740410"/>
            </a:xfrm>
            <a:custGeom>
              <a:avLst/>
              <a:gdLst/>
              <a:ahLst/>
              <a:cxnLst/>
              <a:rect l="l" t="t" r="r" b="b"/>
              <a:pathLst>
                <a:path w="1471295" h="740410">
                  <a:moveTo>
                    <a:pt x="0" y="740189"/>
                  </a:moveTo>
                  <a:lnTo>
                    <a:pt x="1470947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22447" y="1750242"/>
              <a:ext cx="165627" cy="12902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287050" y="3034810"/>
              <a:ext cx="1471295" cy="740410"/>
            </a:xfrm>
            <a:custGeom>
              <a:avLst/>
              <a:gdLst/>
              <a:ahLst/>
              <a:cxnLst/>
              <a:rect l="l" t="t" r="r" b="b"/>
              <a:pathLst>
                <a:path w="1471295" h="740410">
                  <a:moveTo>
                    <a:pt x="0" y="740189"/>
                  </a:moveTo>
                  <a:lnTo>
                    <a:pt x="1470947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22495" y="2962232"/>
              <a:ext cx="165627" cy="12902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313072" y="2957742"/>
              <a:ext cx="1443990" cy="0"/>
            </a:xfrm>
            <a:custGeom>
              <a:avLst/>
              <a:gdLst/>
              <a:ahLst/>
              <a:cxnLst/>
              <a:rect l="l" t="t" r="r" b="b"/>
              <a:pathLst>
                <a:path w="1443989">
                  <a:moveTo>
                    <a:pt x="0" y="0"/>
                  </a:moveTo>
                  <a:lnTo>
                    <a:pt x="1443725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2510" y="2896257"/>
              <a:ext cx="158250" cy="12297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16622" y="1783374"/>
              <a:ext cx="203048" cy="23849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16622" y="2068758"/>
              <a:ext cx="203048" cy="23849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16622" y="2354141"/>
              <a:ext cx="203048" cy="23849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16622" y="2644364"/>
              <a:ext cx="203048" cy="23849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99063" y="1432586"/>
              <a:ext cx="122971" cy="32681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149588" y="3080617"/>
              <a:ext cx="19685" cy="911860"/>
            </a:xfrm>
            <a:custGeom>
              <a:avLst/>
              <a:gdLst/>
              <a:ahLst/>
              <a:cxnLst/>
              <a:rect l="l" t="t" r="r" b="b"/>
              <a:pathLst>
                <a:path w="19685" h="911860">
                  <a:moveTo>
                    <a:pt x="0" y="911425"/>
                  </a:moveTo>
                  <a:lnTo>
                    <a:pt x="19574" y="0"/>
                  </a:lnTo>
                </a:path>
              </a:pathLst>
            </a:custGeom>
            <a:ln w="28574">
              <a:solidFill>
                <a:srgbClr val="F6F6F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08890" y="2972339"/>
              <a:ext cx="122564" cy="122565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5315874" y="1073546"/>
            <a:ext cx="17405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 function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spc="-1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240234" y="3403233"/>
            <a:ext cx="1904364" cy="1740535"/>
            <a:chOff x="7240234" y="3403233"/>
            <a:chExt cx="1904364" cy="17405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40234" y="3403233"/>
              <a:ext cx="1903766" cy="174026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30552" y="3441333"/>
              <a:ext cx="1813448" cy="170216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0" y="1043725"/>
            <a:ext cx="7455534" cy="2903855"/>
            <a:chOff x="0" y="1043725"/>
            <a:chExt cx="7455534" cy="290385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43725"/>
              <a:ext cx="1844350" cy="29036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081825"/>
              <a:ext cx="1787200" cy="278939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30614" y="1804767"/>
              <a:ext cx="2841625" cy="979169"/>
            </a:xfrm>
            <a:custGeom>
              <a:avLst/>
              <a:gdLst/>
              <a:ahLst/>
              <a:cxnLst/>
              <a:rect l="l" t="t" r="r" b="b"/>
              <a:pathLst>
                <a:path w="2841625" h="979169">
                  <a:moveTo>
                    <a:pt x="2841385" y="0"/>
                  </a:moveTo>
                  <a:lnTo>
                    <a:pt x="0" y="978686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703296" y="2762435"/>
              <a:ext cx="48895" cy="31750"/>
            </a:xfrm>
            <a:custGeom>
              <a:avLst/>
              <a:gdLst/>
              <a:ahLst/>
              <a:cxnLst/>
              <a:rect l="l" t="t" r="r" b="b"/>
              <a:pathLst>
                <a:path w="48894" h="31750">
                  <a:moveTo>
                    <a:pt x="48335" y="31265"/>
                  </a:moveTo>
                  <a:lnTo>
                    <a:pt x="0" y="30426"/>
                  </a:lnTo>
                  <a:lnTo>
                    <a:pt x="37566" y="0"/>
                  </a:lnTo>
                  <a:lnTo>
                    <a:pt x="27317" y="21017"/>
                  </a:lnTo>
                  <a:lnTo>
                    <a:pt x="48335" y="312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703296" y="2762435"/>
              <a:ext cx="48895" cy="31750"/>
            </a:xfrm>
            <a:custGeom>
              <a:avLst/>
              <a:gdLst/>
              <a:ahLst/>
              <a:cxnLst/>
              <a:rect l="l" t="t" r="r" b="b"/>
              <a:pathLst>
                <a:path w="48894" h="31750">
                  <a:moveTo>
                    <a:pt x="27317" y="21017"/>
                  </a:moveTo>
                  <a:lnTo>
                    <a:pt x="37566" y="0"/>
                  </a:lnTo>
                  <a:lnTo>
                    <a:pt x="0" y="30426"/>
                  </a:lnTo>
                  <a:lnTo>
                    <a:pt x="48335" y="31265"/>
                  </a:lnTo>
                  <a:lnTo>
                    <a:pt x="27317" y="21017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572000" y="1804767"/>
              <a:ext cx="0" cy="1127125"/>
            </a:xfrm>
            <a:custGeom>
              <a:avLst/>
              <a:gdLst/>
              <a:ahLst/>
              <a:cxnLst/>
              <a:rect l="l" t="t" r="r" b="b"/>
              <a:pathLst>
                <a:path h="1127125">
                  <a:moveTo>
                    <a:pt x="0" y="0"/>
                  </a:moveTo>
                  <a:lnTo>
                    <a:pt x="0" y="1126912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6114" y="2917392"/>
              <a:ext cx="91769" cy="11538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572000" y="1804767"/>
              <a:ext cx="2787015" cy="960119"/>
            </a:xfrm>
            <a:custGeom>
              <a:avLst/>
              <a:gdLst/>
              <a:ahLst/>
              <a:cxnLst/>
              <a:rect l="l" t="t" r="r" b="b"/>
              <a:pathLst>
                <a:path w="2787015" h="960119">
                  <a:moveTo>
                    <a:pt x="0" y="0"/>
                  </a:moveTo>
                  <a:lnTo>
                    <a:pt x="2786920" y="959827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34344" y="2720431"/>
              <a:ext cx="120945" cy="8832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824199" y="1196067"/>
              <a:ext cx="3495675" cy="608965"/>
            </a:xfrm>
            <a:custGeom>
              <a:avLst/>
              <a:gdLst/>
              <a:ahLst/>
              <a:cxnLst/>
              <a:rect l="l" t="t" r="r" b="b"/>
              <a:pathLst>
                <a:path w="3495675" h="608964">
                  <a:moveTo>
                    <a:pt x="3394147" y="608700"/>
                  </a:moveTo>
                  <a:lnTo>
                    <a:pt x="101451" y="608700"/>
                  </a:lnTo>
                  <a:lnTo>
                    <a:pt x="61962" y="600727"/>
                  </a:lnTo>
                  <a:lnTo>
                    <a:pt x="29714" y="578985"/>
                  </a:lnTo>
                  <a:lnTo>
                    <a:pt x="7972" y="546737"/>
                  </a:lnTo>
                  <a:lnTo>
                    <a:pt x="0" y="507248"/>
                  </a:lnTo>
                  <a:lnTo>
                    <a:pt x="0" y="101452"/>
                  </a:lnTo>
                  <a:lnTo>
                    <a:pt x="7972" y="61962"/>
                  </a:lnTo>
                  <a:lnTo>
                    <a:pt x="29714" y="29714"/>
                  </a:lnTo>
                  <a:lnTo>
                    <a:pt x="61962" y="7972"/>
                  </a:lnTo>
                  <a:lnTo>
                    <a:pt x="101451" y="0"/>
                  </a:lnTo>
                  <a:lnTo>
                    <a:pt x="3394147" y="0"/>
                  </a:lnTo>
                  <a:lnTo>
                    <a:pt x="3432972" y="7722"/>
                  </a:lnTo>
                  <a:lnTo>
                    <a:pt x="3465885" y="29714"/>
                  </a:lnTo>
                  <a:lnTo>
                    <a:pt x="3487877" y="62628"/>
                  </a:lnTo>
                  <a:lnTo>
                    <a:pt x="3495599" y="101452"/>
                  </a:lnTo>
                  <a:lnTo>
                    <a:pt x="3495599" y="507248"/>
                  </a:lnTo>
                  <a:lnTo>
                    <a:pt x="3487627" y="546737"/>
                  </a:lnTo>
                  <a:lnTo>
                    <a:pt x="3465885" y="578985"/>
                  </a:lnTo>
                  <a:lnTo>
                    <a:pt x="3433637" y="600727"/>
                  </a:lnTo>
                  <a:lnTo>
                    <a:pt x="3394147" y="608700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824199" y="1196067"/>
              <a:ext cx="3495675" cy="608965"/>
            </a:xfrm>
            <a:custGeom>
              <a:avLst/>
              <a:gdLst/>
              <a:ahLst/>
              <a:cxnLst/>
              <a:rect l="l" t="t" r="r" b="b"/>
              <a:pathLst>
                <a:path w="3495675" h="608964">
                  <a:moveTo>
                    <a:pt x="0" y="101452"/>
                  </a:moveTo>
                  <a:lnTo>
                    <a:pt x="7972" y="61962"/>
                  </a:lnTo>
                  <a:lnTo>
                    <a:pt x="29714" y="29714"/>
                  </a:lnTo>
                  <a:lnTo>
                    <a:pt x="61962" y="7972"/>
                  </a:lnTo>
                  <a:lnTo>
                    <a:pt x="101451" y="0"/>
                  </a:lnTo>
                  <a:lnTo>
                    <a:pt x="3394147" y="0"/>
                  </a:lnTo>
                  <a:lnTo>
                    <a:pt x="3432972" y="7722"/>
                  </a:lnTo>
                  <a:lnTo>
                    <a:pt x="3465885" y="29714"/>
                  </a:lnTo>
                  <a:lnTo>
                    <a:pt x="3487877" y="62628"/>
                  </a:lnTo>
                  <a:lnTo>
                    <a:pt x="3495599" y="101452"/>
                  </a:lnTo>
                  <a:lnTo>
                    <a:pt x="3495599" y="507248"/>
                  </a:lnTo>
                  <a:lnTo>
                    <a:pt x="3487627" y="546737"/>
                  </a:lnTo>
                  <a:lnTo>
                    <a:pt x="3465885" y="578985"/>
                  </a:lnTo>
                  <a:lnTo>
                    <a:pt x="3433637" y="600727"/>
                  </a:lnTo>
                  <a:lnTo>
                    <a:pt x="3394147" y="608700"/>
                  </a:lnTo>
                  <a:lnTo>
                    <a:pt x="101451" y="608700"/>
                  </a:lnTo>
                  <a:lnTo>
                    <a:pt x="61962" y="600727"/>
                  </a:lnTo>
                  <a:lnTo>
                    <a:pt x="29714" y="578985"/>
                  </a:lnTo>
                  <a:lnTo>
                    <a:pt x="7972" y="546737"/>
                  </a:lnTo>
                  <a:lnTo>
                    <a:pt x="0" y="507248"/>
                  </a:lnTo>
                  <a:lnTo>
                    <a:pt x="0" y="101452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11139" y="1333285"/>
            <a:ext cx="312039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8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sz="1900" b="1" spc="-7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4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  <a:r>
              <a:rPr sz="1900" b="1" spc="-7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1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sz="1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34737" y="2801845"/>
            <a:ext cx="1858010" cy="439420"/>
            <a:chOff x="734737" y="2801845"/>
            <a:chExt cx="1858010" cy="439420"/>
          </a:xfrm>
        </p:grpSpPr>
        <p:sp>
          <p:nvSpPr>
            <p:cNvPr id="20" name="object 20"/>
            <p:cNvSpPr/>
            <p:nvPr/>
          </p:nvSpPr>
          <p:spPr>
            <a:xfrm>
              <a:off x="739500" y="2806607"/>
              <a:ext cx="1848485" cy="429895"/>
            </a:xfrm>
            <a:custGeom>
              <a:avLst/>
              <a:gdLst/>
              <a:ahLst/>
              <a:cxnLst/>
              <a:rect l="l" t="t" r="r" b="b"/>
              <a:pathLst>
                <a:path w="1848485" h="429894">
                  <a:moveTo>
                    <a:pt x="1776648" y="429899"/>
                  </a:moveTo>
                  <a:lnTo>
                    <a:pt x="71651" y="429899"/>
                  </a:lnTo>
                  <a:lnTo>
                    <a:pt x="43761" y="424269"/>
                  </a:lnTo>
                  <a:lnTo>
                    <a:pt x="20986" y="408913"/>
                  </a:lnTo>
                  <a:lnTo>
                    <a:pt x="5630" y="386138"/>
                  </a:lnTo>
                  <a:lnTo>
                    <a:pt x="0" y="358248"/>
                  </a:lnTo>
                  <a:lnTo>
                    <a:pt x="0" y="71651"/>
                  </a:lnTo>
                  <a:lnTo>
                    <a:pt x="5630" y="43761"/>
                  </a:lnTo>
                  <a:lnTo>
                    <a:pt x="20986" y="20986"/>
                  </a:lnTo>
                  <a:lnTo>
                    <a:pt x="43761" y="5630"/>
                  </a:lnTo>
                  <a:lnTo>
                    <a:pt x="71651" y="0"/>
                  </a:lnTo>
                  <a:lnTo>
                    <a:pt x="1776648" y="0"/>
                  </a:lnTo>
                  <a:lnTo>
                    <a:pt x="1816400" y="12038"/>
                  </a:lnTo>
                  <a:lnTo>
                    <a:pt x="1842845" y="44231"/>
                  </a:lnTo>
                  <a:lnTo>
                    <a:pt x="1848299" y="71651"/>
                  </a:lnTo>
                  <a:lnTo>
                    <a:pt x="1848299" y="358248"/>
                  </a:lnTo>
                  <a:lnTo>
                    <a:pt x="1842669" y="386138"/>
                  </a:lnTo>
                  <a:lnTo>
                    <a:pt x="1827313" y="408913"/>
                  </a:lnTo>
                  <a:lnTo>
                    <a:pt x="1804538" y="424269"/>
                  </a:lnTo>
                  <a:lnTo>
                    <a:pt x="1776648" y="4298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739500" y="2806607"/>
              <a:ext cx="1848485" cy="429895"/>
            </a:xfrm>
            <a:custGeom>
              <a:avLst/>
              <a:gdLst/>
              <a:ahLst/>
              <a:cxnLst/>
              <a:rect l="l" t="t" r="r" b="b"/>
              <a:pathLst>
                <a:path w="1848485" h="429894">
                  <a:moveTo>
                    <a:pt x="0" y="71651"/>
                  </a:moveTo>
                  <a:lnTo>
                    <a:pt x="5630" y="43761"/>
                  </a:lnTo>
                  <a:lnTo>
                    <a:pt x="20986" y="20986"/>
                  </a:lnTo>
                  <a:lnTo>
                    <a:pt x="43761" y="5630"/>
                  </a:lnTo>
                  <a:lnTo>
                    <a:pt x="71651" y="0"/>
                  </a:lnTo>
                  <a:lnTo>
                    <a:pt x="1776648" y="0"/>
                  </a:lnTo>
                  <a:lnTo>
                    <a:pt x="1816400" y="12038"/>
                  </a:lnTo>
                  <a:lnTo>
                    <a:pt x="1842845" y="44231"/>
                  </a:lnTo>
                  <a:lnTo>
                    <a:pt x="1848299" y="71651"/>
                  </a:lnTo>
                  <a:lnTo>
                    <a:pt x="1848299" y="358248"/>
                  </a:lnTo>
                  <a:lnTo>
                    <a:pt x="1842669" y="386138"/>
                  </a:lnTo>
                  <a:lnTo>
                    <a:pt x="1827313" y="408913"/>
                  </a:lnTo>
                  <a:lnTo>
                    <a:pt x="1804538" y="424269"/>
                  </a:lnTo>
                  <a:lnTo>
                    <a:pt x="1776648" y="429899"/>
                  </a:lnTo>
                  <a:lnTo>
                    <a:pt x="71651" y="429899"/>
                  </a:lnTo>
                  <a:lnTo>
                    <a:pt x="43761" y="424269"/>
                  </a:lnTo>
                  <a:lnTo>
                    <a:pt x="20986" y="408913"/>
                  </a:lnTo>
                  <a:lnTo>
                    <a:pt x="5630" y="386138"/>
                  </a:lnTo>
                  <a:lnTo>
                    <a:pt x="0" y="358248"/>
                  </a:lnTo>
                  <a:lnTo>
                    <a:pt x="0" y="7165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77216" y="2862553"/>
            <a:ext cx="1172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Word2Vec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551437" y="2801845"/>
            <a:ext cx="1858010" cy="439420"/>
            <a:chOff x="6551437" y="2801845"/>
            <a:chExt cx="1858010" cy="439420"/>
          </a:xfrm>
        </p:grpSpPr>
        <p:sp>
          <p:nvSpPr>
            <p:cNvPr id="24" name="object 24"/>
            <p:cNvSpPr/>
            <p:nvPr/>
          </p:nvSpPr>
          <p:spPr>
            <a:xfrm>
              <a:off x="6556199" y="2806607"/>
              <a:ext cx="1848485" cy="429895"/>
            </a:xfrm>
            <a:custGeom>
              <a:avLst/>
              <a:gdLst/>
              <a:ahLst/>
              <a:cxnLst/>
              <a:rect l="l" t="t" r="r" b="b"/>
              <a:pathLst>
                <a:path w="1848484" h="429894">
                  <a:moveTo>
                    <a:pt x="1776648" y="429899"/>
                  </a:moveTo>
                  <a:lnTo>
                    <a:pt x="71651" y="429899"/>
                  </a:lnTo>
                  <a:lnTo>
                    <a:pt x="43761" y="424269"/>
                  </a:lnTo>
                  <a:lnTo>
                    <a:pt x="20986" y="408913"/>
                  </a:lnTo>
                  <a:lnTo>
                    <a:pt x="5630" y="386138"/>
                  </a:lnTo>
                  <a:lnTo>
                    <a:pt x="0" y="358248"/>
                  </a:lnTo>
                  <a:lnTo>
                    <a:pt x="0" y="71651"/>
                  </a:lnTo>
                  <a:lnTo>
                    <a:pt x="5630" y="43761"/>
                  </a:lnTo>
                  <a:lnTo>
                    <a:pt x="20986" y="20986"/>
                  </a:lnTo>
                  <a:lnTo>
                    <a:pt x="43761" y="5630"/>
                  </a:lnTo>
                  <a:lnTo>
                    <a:pt x="71651" y="0"/>
                  </a:lnTo>
                  <a:lnTo>
                    <a:pt x="1776648" y="0"/>
                  </a:lnTo>
                  <a:lnTo>
                    <a:pt x="1816400" y="12038"/>
                  </a:lnTo>
                  <a:lnTo>
                    <a:pt x="1842845" y="44231"/>
                  </a:lnTo>
                  <a:lnTo>
                    <a:pt x="1848299" y="71651"/>
                  </a:lnTo>
                  <a:lnTo>
                    <a:pt x="1848299" y="358248"/>
                  </a:lnTo>
                  <a:lnTo>
                    <a:pt x="1842669" y="386138"/>
                  </a:lnTo>
                  <a:lnTo>
                    <a:pt x="1827313" y="408913"/>
                  </a:lnTo>
                  <a:lnTo>
                    <a:pt x="1804538" y="424269"/>
                  </a:lnTo>
                  <a:lnTo>
                    <a:pt x="1776648" y="4298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6556199" y="2806607"/>
              <a:ext cx="1848485" cy="429895"/>
            </a:xfrm>
            <a:custGeom>
              <a:avLst/>
              <a:gdLst/>
              <a:ahLst/>
              <a:cxnLst/>
              <a:rect l="l" t="t" r="r" b="b"/>
              <a:pathLst>
                <a:path w="1848484" h="429894">
                  <a:moveTo>
                    <a:pt x="0" y="71651"/>
                  </a:moveTo>
                  <a:lnTo>
                    <a:pt x="5630" y="43761"/>
                  </a:lnTo>
                  <a:lnTo>
                    <a:pt x="20986" y="20986"/>
                  </a:lnTo>
                  <a:lnTo>
                    <a:pt x="43761" y="5630"/>
                  </a:lnTo>
                  <a:lnTo>
                    <a:pt x="71651" y="0"/>
                  </a:lnTo>
                  <a:lnTo>
                    <a:pt x="1776648" y="0"/>
                  </a:lnTo>
                  <a:lnTo>
                    <a:pt x="1816400" y="12038"/>
                  </a:lnTo>
                  <a:lnTo>
                    <a:pt x="1842845" y="44231"/>
                  </a:lnTo>
                  <a:lnTo>
                    <a:pt x="1848299" y="71651"/>
                  </a:lnTo>
                  <a:lnTo>
                    <a:pt x="1848299" y="358248"/>
                  </a:lnTo>
                  <a:lnTo>
                    <a:pt x="1842669" y="386138"/>
                  </a:lnTo>
                  <a:lnTo>
                    <a:pt x="1827313" y="408913"/>
                  </a:lnTo>
                  <a:lnTo>
                    <a:pt x="1804538" y="424269"/>
                  </a:lnTo>
                  <a:lnTo>
                    <a:pt x="1776648" y="429899"/>
                  </a:lnTo>
                  <a:lnTo>
                    <a:pt x="71651" y="429899"/>
                  </a:lnTo>
                  <a:lnTo>
                    <a:pt x="43761" y="424269"/>
                  </a:lnTo>
                  <a:lnTo>
                    <a:pt x="20986" y="408913"/>
                  </a:lnTo>
                  <a:lnTo>
                    <a:pt x="5630" y="386138"/>
                  </a:lnTo>
                  <a:lnTo>
                    <a:pt x="0" y="358248"/>
                  </a:lnTo>
                  <a:lnTo>
                    <a:pt x="0" y="7165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018120" y="2862553"/>
            <a:ext cx="923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fastText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30337" y="3055570"/>
            <a:ext cx="4671060" cy="1256030"/>
            <a:chOff x="830337" y="3055570"/>
            <a:chExt cx="4671060" cy="1256030"/>
          </a:xfrm>
        </p:grpSpPr>
        <p:sp>
          <p:nvSpPr>
            <p:cNvPr id="28" name="object 28"/>
            <p:cNvSpPr/>
            <p:nvPr/>
          </p:nvSpPr>
          <p:spPr>
            <a:xfrm>
              <a:off x="3647850" y="3060332"/>
              <a:ext cx="1848485" cy="429895"/>
            </a:xfrm>
            <a:custGeom>
              <a:avLst/>
              <a:gdLst/>
              <a:ahLst/>
              <a:cxnLst/>
              <a:rect l="l" t="t" r="r" b="b"/>
              <a:pathLst>
                <a:path w="1848485" h="429895">
                  <a:moveTo>
                    <a:pt x="1776648" y="429899"/>
                  </a:moveTo>
                  <a:lnTo>
                    <a:pt x="71651" y="429899"/>
                  </a:lnTo>
                  <a:lnTo>
                    <a:pt x="43761" y="424269"/>
                  </a:lnTo>
                  <a:lnTo>
                    <a:pt x="20986" y="408913"/>
                  </a:lnTo>
                  <a:lnTo>
                    <a:pt x="5630" y="386138"/>
                  </a:lnTo>
                  <a:lnTo>
                    <a:pt x="0" y="358248"/>
                  </a:lnTo>
                  <a:lnTo>
                    <a:pt x="0" y="71651"/>
                  </a:lnTo>
                  <a:lnTo>
                    <a:pt x="5630" y="43761"/>
                  </a:lnTo>
                  <a:lnTo>
                    <a:pt x="20986" y="20986"/>
                  </a:lnTo>
                  <a:lnTo>
                    <a:pt x="43761" y="5630"/>
                  </a:lnTo>
                  <a:lnTo>
                    <a:pt x="71651" y="0"/>
                  </a:lnTo>
                  <a:lnTo>
                    <a:pt x="1776648" y="0"/>
                  </a:lnTo>
                  <a:lnTo>
                    <a:pt x="1816400" y="12038"/>
                  </a:lnTo>
                  <a:lnTo>
                    <a:pt x="1842845" y="44231"/>
                  </a:lnTo>
                  <a:lnTo>
                    <a:pt x="1848299" y="71651"/>
                  </a:lnTo>
                  <a:lnTo>
                    <a:pt x="1848299" y="358248"/>
                  </a:lnTo>
                  <a:lnTo>
                    <a:pt x="1842669" y="386138"/>
                  </a:lnTo>
                  <a:lnTo>
                    <a:pt x="1827313" y="408913"/>
                  </a:lnTo>
                  <a:lnTo>
                    <a:pt x="1804538" y="424269"/>
                  </a:lnTo>
                  <a:lnTo>
                    <a:pt x="1776648" y="4298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3647850" y="3060332"/>
              <a:ext cx="1848485" cy="429895"/>
            </a:xfrm>
            <a:custGeom>
              <a:avLst/>
              <a:gdLst/>
              <a:ahLst/>
              <a:cxnLst/>
              <a:rect l="l" t="t" r="r" b="b"/>
              <a:pathLst>
                <a:path w="1848485" h="429895">
                  <a:moveTo>
                    <a:pt x="0" y="71651"/>
                  </a:moveTo>
                  <a:lnTo>
                    <a:pt x="5630" y="43761"/>
                  </a:lnTo>
                  <a:lnTo>
                    <a:pt x="20986" y="20986"/>
                  </a:lnTo>
                  <a:lnTo>
                    <a:pt x="43761" y="5630"/>
                  </a:lnTo>
                  <a:lnTo>
                    <a:pt x="71651" y="0"/>
                  </a:lnTo>
                  <a:lnTo>
                    <a:pt x="1776648" y="0"/>
                  </a:lnTo>
                  <a:lnTo>
                    <a:pt x="1816400" y="12038"/>
                  </a:lnTo>
                  <a:lnTo>
                    <a:pt x="1842845" y="44231"/>
                  </a:lnTo>
                  <a:lnTo>
                    <a:pt x="1848299" y="71651"/>
                  </a:lnTo>
                  <a:lnTo>
                    <a:pt x="1848299" y="358248"/>
                  </a:lnTo>
                  <a:lnTo>
                    <a:pt x="1842669" y="386138"/>
                  </a:lnTo>
                  <a:lnTo>
                    <a:pt x="1827313" y="408913"/>
                  </a:lnTo>
                  <a:lnTo>
                    <a:pt x="1804538" y="424269"/>
                  </a:lnTo>
                  <a:lnTo>
                    <a:pt x="1776648" y="429899"/>
                  </a:lnTo>
                  <a:lnTo>
                    <a:pt x="71651" y="429899"/>
                  </a:lnTo>
                  <a:lnTo>
                    <a:pt x="43761" y="424269"/>
                  </a:lnTo>
                  <a:lnTo>
                    <a:pt x="20986" y="408913"/>
                  </a:lnTo>
                  <a:lnTo>
                    <a:pt x="5630" y="386138"/>
                  </a:lnTo>
                  <a:lnTo>
                    <a:pt x="0" y="358248"/>
                  </a:lnTo>
                  <a:lnTo>
                    <a:pt x="0" y="7165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835199" y="3261625"/>
              <a:ext cx="636270" cy="988694"/>
            </a:xfrm>
            <a:custGeom>
              <a:avLst/>
              <a:gdLst/>
              <a:ahLst/>
              <a:cxnLst/>
              <a:rect l="l" t="t" r="r" b="b"/>
              <a:pathLst>
                <a:path w="636269" h="988695">
                  <a:moveTo>
                    <a:pt x="19024" y="0"/>
                  </a:moveTo>
                  <a:lnTo>
                    <a:pt x="9424" y="988199"/>
                  </a:lnTo>
                </a:path>
                <a:path w="636269" h="988695">
                  <a:moveTo>
                    <a:pt x="0" y="494099"/>
                  </a:moveTo>
                  <a:lnTo>
                    <a:pt x="635849" y="494099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6762" y="3694239"/>
              <a:ext cx="158251" cy="12297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835199" y="4249824"/>
              <a:ext cx="636270" cy="0"/>
            </a:xfrm>
            <a:custGeom>
              <a:avLst/>
              <a:gdLst/>
              <a:ahLst/>
              <a:cxnLst/>
              <a:rect l="l" t="t" r="r" b="b"/>
              <a:pathLst>
                <a:path w="636269">
                  <a:moveTo>
                    <a:pt x="0" y="0"/>
                  </a:moveTo>
                  <a:lnTo>
                    <a:pt x="635849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6762" y="4188339"/>
              <a:ext cx="158251" cy="122971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1790187" y="3116278"/>
            <a:ext cx="3792220" cy="1261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872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GloVe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910" marR="5080" indent="-29845">
              <a:lnSpc>
                <a:spcPts val="3850"/>
              </a:lnSpc>
              <a:spcBef>
                <a:spcPts val="80"/>
              </a:spcBef>
            </a:pPr>
            <a:r>
              <a:rPr sz="1800" b="1" spc="-2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</a:t>
            </a:r>
            <a:r>
              <a:rPr sz="1800" b="1" spc="-7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spc="-5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</a:t>
            </a:r>
            <a:r>
              <a:rPr sz="1800" b="1" spc="-7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800" b="1" spc="-7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spc="-6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Words</a:t>
            </a:r>
            <a:r>
              <a:rPr sz="1800" b="1" spc="-7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spc="-2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(CBOW) </a:t>
            </a:r>
            <a:r>
              <a:rPr sz="1800" b="1" spc="-30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Skip-</a:t>
            </a:r>
            <a:r>
              <a:rPr sz="1800" b="1" spc="-20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Gram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Skip-Gram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200" y="1220024"/>
            <a:ext cx="430449" cy="4304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84656" y="1243667"/>
            <a:ext cx="6853555" cy="5550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 with a target word and uses it to predict the surrounding context words.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200" y="2094750"/>
            <a:ext cx="8061959" cy="369332"/>
          </a:xfrm>
          <a:prstGeom prst="rect">
            <a:avLst/>
          </a:prstGeom>
          <a:ln w="19049">
            <a:solidFill>
              <a:srgbClr val="F6F6F6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600"/>
              </a:spcBef>
            </a:pPr>
            <a:r>
              <a:rPr sz="1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“The CEO delivered a compelling </a:t>
            </a:r>
            <a:r>
              <a:rPr sz="19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</a:t>
            </a:r>
            <a:r>
              <a:rPr sz="1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the board meeting.”</a:t>
            </a:r>
            <a:endParaRPr sz="1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87512" y="2686949"/>
          <a:ext cx="4569460" cy="1902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4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4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10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Input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10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Target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b="1" spc="-10" dirty="0">
                          <a:solidFill>
                            <a:srgbClr val="2261C1"/>
                          </a:solidFill>
                          <a:latin typeface="Tahoma"/>
                          <a:cs typeface="Tahoma"/>
                        </a:rPr>
                        <a:t>presentation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900" b="1" spc="-10" dirty="0">
                          <a:solidFill>
                            <a:srgbClr val="9639B1"/>
                          </a:solidFill>
                          <a:latin typeface="Tahoma"/>
                          <a:cs typeface="Tahoma"/>
                        </a:rPr>
                        <a:t>delivered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b="1" spc="-10" dirty="0">
                          <a:solidFill>
                            <a:srgbClr val="2261C1"/>
                          </a:solidFill>
                          <a:latin typeface="Tahoma"/>
                          <a:cs typeface="Tahoma"/>
                        </a:rPr>
                        <a:t>presentation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900" b="1" spc="-10" dirty="0">
                          <a:solidFill>
                            <a:srgbClr val="FCB71A"/>
                          </a:solidFill>
                          <a:latin typeface="Tahoma"/>
                          <a:cs typeface="Tahoma"/>
                        </a:rPr>
                        <a:t>compelling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b="1" spc="-10" dirty="0">
                          <a:solidFill>
                            <a:srgbClr val="2261C1"/>
                          </a:solidFill>
                          <a:latin typeface="Tahoma"/>
                          <a:cs typeface="Tahoma"/>
                        </a:rPr>
                        <a:t>presentation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900" b="1" spc="-35" dirty="0">
                          <a:solidFill>
                            <a:srgbClr val="5EC5F6"/>
                          </a:solidFill>
                          <a:latin typeface="Tahoma"/>
                          <a:cs typeface="Tahoma"/>
                        </a:rPr>
                        <a:t>board</a:t>
                      </a:r>
                      <a:r>
                        <a:rPr sz="1900" b="1" spc="-100" dirty="0">
                          <a:solidFill>
                            <a:srgbClr val="5EC5F6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900" b="1" spc="-10" dirty="0">
                          <a:solidFill>
                            <a:srgbClr val="5EC5F6"/>
                          </a:solidFill>
                          <a:latin typeface="Tahoma"/>
                          <a:cs typeface="Tahoma"/>
                        </a:rPr>
                        <a:t>meeting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Word Embedding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240234" y="3403233"/>
            <a:ext cx="1904364" cy="1740535"/>
            <a:chOff x="7240234" y="3403233"/>
            <a:chExt cx="1904364" cy="17405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40234" y="3403233"/>
              <a:ext cx="1903766" cy="174026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30552" y="3441333"/>
              <a:ext cx="1813448" cy="170216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0" y="1043725"/>
            <a:ext cx="7455534" cy="2903855"/>
            <a:chOff x="0" y="1043725"/>
            <a:chExt cx="7455534" cy="290385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43725"/>
              <a:ext cx="1844350" cy="29036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081825"/>
              <a:ext cx="1787200" cy="278939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30614" y="1804767"/>
              <a:ext cx="2841625" cy="979169"/>
            </a:xfrm>
            <a:custGeom>
              <a:avLst/>
              <a:gdLst/>
              <a:ahLst/>
              <a:cxnLst/>
              <a:rect l="l" t="t" r="r" b="b"/>
              <a:pathLst>
                <a:path w="2841625" h="979169">
                  <a:moveTo>
                    <a:pt x="2841385" y="0"/>
                  </a:moveTo>
                  <a:lnTo>
                    <a:pt x="0" y="978686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703296" y="2762435"/>
              <a:ext cx="48895" cy="31750"/>
            </a:xfrm>
            <a:custGeom>
              <a:avLst/>
              <a:gdLst/>
              <a:ahLst/>
              <a:cxnLst/>
              <a:rect l="l" t="t" r="r" b="b"/>
              <a:pathLst>
                <a:path w="48894" h="31750">
                  <a:moveTo>
                    <a:pt x="48335" y="31265"/>
                  </a:moveTo>
                  <a:lnTo>
                    <a:pt x="0" y="30426"/>
                  </a:lnTo>
                  <a:lnTo>
                    <a:pt x="37566" y="0"/>
                  </a:lnTo>
                  <a:lnTo>
                    <a:pt x="27317" y="21017"/>
                  </a:lnTo>
                  <a:lnTo>
                    <a:pt x="48335" y="312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703296" y="2762435"/>
              <a:ext cx="48895" cy="31750"/>
            </a:xfrm>
            <a:custGeom>
              <a:avLst/>
              <a:gdLst/>
              <a:ahLst/>
              <a:cxnLst/>
              <a:rect l="l" t="t" r="r" b="b"/>
              <a:pathLst>
                <a:path w="48894" h="31750">
                  <a:moveTo>
                    <a:pt x="27317" y="21017"/>
                  </a:moveTo>
                  <a:lnTo>
                    <a:pt x="37566" y="0"/>
                  </a:lnTo>
                  <a:lnTo>
                    <a:pt x="0" y="30426"/>
                  </a:lnTo>
                  <a:lnTo>
                    <a:pt x="48335" y="31265"/>
                  </a:lnTo>
                  <a:lnTo>
                    <a:pt x="27317" y="21017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572000" y="1804767"/>
              <a:ext cx="0" cy="1127125"/>
            </a:xfrm>
            <a:custGeom>
              <a:avLst/>
              <a:gdLst/>
              <a:ahLst/>
              <a:cxnLst/>
              <a:rect l="l" t="t" r="r" b="b"/>
              <a:pathLst>
                <a:path h="1127125">
                  <a:moveTo>
                    <a:pt x="0" y="0"/>
                  </a:moveTo>
                  <a:lnTo>
                    <a:pt x="0" y="1126912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6114" y="2917392"/>
              <a:ext cx="91769" cy="11538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572000" y="1804767"/>
              <a:ext cx="2787015" cy="960119"/>
            </a:xfrm>
            <a:custGeom>
              <a:avLst/>
              <a:gdLst/>
              <a:ahLst/>
              <a:cxnLst/>
              <a:rect l="l" t="t" r="r" b="b"/>
              <a:pathLst>
                <a:path w="2787015" h="960119">
                  <a:moveTo>
                    <a:pt x="0" y="0"/>
                  </a:moveTo>
                  <a:lnTo>
                    <a:pt x="2786920" y="959827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34344" y="2720431"/>
              <a:ext cx="120945" cy="8832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824199" y="1196067"/>
              <a:ext cx="3495675" cy="608965"/>
            </a:xfrm>
            <a:custGeom>
              <a:avLst/>
              <a:gdLst/>
              <a:ahLst/>
              <a:cxnLst/>
              <a:rect l="l" t="t" r="r" b="b"/>
              <a:pathLst>
                <a:path w="3495675" h="608964">
                  <a:moveTo>
                    <a:pt x="3394147" y="608700"/>
                  </a:moveTo>
                  <a:lnTo>
                    <a:pt x="101451" y="608700"/>
                  </a:lnTo>
                  <a:lnTo>
                    <a:pt x="61962" y="600727"/>
                  </a:lnTo>
                  <a:lnTo>
                    <a:pt x="29714" y="578985"/>
                  </a:lnTo>
                  <a:lnTo>
                    <a:pt x="7972" y="546737"/>
                  </a:lnTo>
                  <a:lnTo>
                    <a:pt x="0" y="507248"/>
                  </a:lnTo>
                  <a:lnTo>
                    <a:pt x="0" y="101452"/>
                  </a:lnTo>
                  <a:lnTo>
                    <a:pt x="7972" y="61962"/>
                  </a:lnTo>
                  <a:lnTo>
                    <a:pt x="29714" y="29714"/>
                  </a:lnTo>
                  <a:lnTo>
                    <a:pt x="61962" y="7972"/>
                  </a:lnTo>
                  <a:lnTo>
                    <a:pt x="101451" y="0"/>
                  </a:lnTo>
                  <a:lnTo>
                    <a:pt x="3394147" y="0"/>
                  </a:lnTo>
                  <a:lnTo>
                    <a:pt x="3432972" y="7722"/>
                  </a:lnTo>
                  <a:lnTo>
                    <a:pt x="3465885" y="29714"/>
                  </a:lnTo>
                  <a:lnTo>
                    <a:pt x="3487877" y="62628"/>
                  </a:lnTo>
                  <a:lnTo>
                    <a:pt x="3495599" y="101452"/>
                  </a:lnTo>
                  <a:lnTo>
                    <a:pt x="3495599" y="507248"/>
                  </a:lnTo>
                  <a:lnTo>
                    <a:pt x="3487627" y="546737"/>
                  </a:lnTo>
                  <a:lnTo>
                    <a:pt x="3465885" y="578985"/>
                  </a:lnTo>
                  <a:lnTo>
                    <a:pt x="3433637" y="600727"/>
                  </a:lnTo>
                  <a:lnTo>
                    <a:pt x="3394147" y="608700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824199" y="1196067"/>
              <a:ext cx="3495675" cy="608965"/>
            </a:xfrm>
            <a:custGeom>
              <a:avLst/>
              <a:gdLst/>
              <a:ahLst/>
              <a:cxnLst/>
              <a:rect l="l" t="t" r="r" b="b"/>
              <a:pathLst>
                <a:path w="3495675" h="608964">
                  <a:moveTo>
                    <a:pt x="0" y="101452"/>
                  </a:moveTo>
                  <a:lnTo>
                    <a:pt x="7972" y="61962"/>
                  </a:lnTo>
                  <a:lnTo>
                    <a:pt x="29714" y="29714"/>
                  </a:lnTo>
                  <a:lnTo>
                    <a:pt x="61962" y="7972"/>
                  </a:lnTo>
                  <a:lnTo>
                    <a:pt x="101451" y="0"/>
                  </a:lnTo>
                  <a:lnTo>
                    <a:pt x="3394147" y="0"/>
                  </a:lnTo>
                  <a:lnTo>
                    <a:pt x="3432972" y="7722"/>
                  </a:lnTo>
                  <a:lnTo>
                    <a:pt x="3465885" y="29714"/>
                  </a:lnTo>
                  <a:lnTo>
                    <a:pt x="3487877" y="62628"/>
                  </a:lnTo>
                  <a:lnTo>
                    <a:pt x="3495599" y="101452"/>
                  </a:lnTo>
                  <a:lnTo>
                    <a:pt x="3495599" y="507248"/>
                  </a:lnTo>
                  <a:lnTo>
                    <a:pt x="3487627" y="546737"/>
                  </a:lnTo>
                  <a:lnTo>
                    <a:pt x="3465885" y="578985"/>
                  </a:lnTo>
                  <a:lnTo>
                    <a:pt x="3433637" y="600727"/>
                  </a:lnTo>
                  <a:lnTo>
                    <a:pt x="3394147" y="608700"/>
                  </a:lnTo>
                  <a:lnTo>
                    <a:pt x="101451" y="608700"/>
                  </a:lnTo>
                  <a:lnTo>
                    <a:pt x="61962" y="600727"/>
                  </a:lnTo>
                  <a:lnTo>
                    <a:pt x="29714" y="578985"/>
                  </a:lnTo>
                  <a:lnTo>
                    <a:pt x="7972" y="546737"/>
                  </a:lnTo>
                  <a:lnTo>
                    <a:pt x="0" y="507248"/>
                  </a:lnTo>
                  <a:lnTo>
                    <a:pt x="0" y="101452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11139" y="1333285"/>
            <a:ext cx="312039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 Embedding Methods</a:t>
            </a:r>
            <a:endParaRPr sz="1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34737" y="2801845"/>
            <a:ext cx="1858010" cy="439420"/>
            <a:chOff x="734737" y="2801845"/>
            <a:chExt cx="1858010" cy="439420"/>
          </a:xfrm>
        </p:grpSpPr>
        <p:sp>
          <p:nvSpPr>
            <p:cNvPr id="20" name="object 20"/>
            <p:cNvSpPr/>
            <p:nvPr/>
          </p:nvSpPr>
          <p:spPr>
            <a:xfrm>
              <a:off x="739500" y="2806607"/>
              <a:ext cx="1848485" cy="429895"/>
            </a:xfrm>
            <a:custGeom>
              <a:avLst/>
              <a:gdLst/>
              <a:ahLst/>
              <a:cxnLst/>
              <a:rect l="l" t="t" r="r" b="b"/>
              <a:pathLst>
                <a:path w="1848485" h="429894">
                  <a:moveTo>
                    <a:pt x="1776648" y="429899"/>
                  </a:moveTo>
                  <a:lnTo>
                    <a:pt x="71651" y="429899"/>
                  </a:lnTo>
                  <a:lnTo>
                    <a:pt x="43761" y="424269"/>
                  </a:lnTo>
                  <a:lnTo>
                    <a:pt x="20986" y="408913"/>
                  </a:lnTo>
                  <a:lnTo>
                    <a:pt x="5630" y="386138"/>
                  </a:lnTo>
                  <a:lnTo>
                    <a:pt x="0" y="358248"/>
                  </a:lnTo>
                  <a:lnTo>
                    <a:pt x="0" y="71651"/>
                  </a:lnTo>
                  <a:lnTo>
                    <a:pt x="5630" y="43761"/>
                  </a:lnTo>
                  <a:lnTo>
                    <a:pt x="20986" y="20986"/>
                  </a:lnTo>
                  <a:lnTo>
                    <a:pt x="43761" y="5630"/>
                  </a:lnTo>
                  <a:lnTo>
                    <a:pt x="71651" y="0"/>
                  </a:lnTo>
                  <a:lnTo>
                    <a:pt x="1776648" y="0"/>
                  </a:lnTo>
                  <a:lnTo>
                    <a:pt x="1816400" y="12038"/>
                  </a:lnTo>
                  <a:lnTo>
                    <a:pt x="1842845" y="44231"/>
                  </a:lnTo>
                  <a:lnTo>
                    <a:pt x="1848299" y="71651"/>
                  </a:lnTo>
                  <a:lnTo>
                    <a:pt x="1848299" y="358248"/>
                  </a:lnTo>
                  <a:lnTo>
                    <a:pt x="1842669" y="386138"/>
                  </a:lnTo>
                  <a:lnTo>
                    <a:pt x="1827313" y="408913"/>
                  </a:lnTo>
                  <a:lnTo>
                    <a:pt x="1804538" y="424269"/>
                  </a:lnTo>
                  <a:lnTo>
                    <a:pt x="1776648" y="4298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739500" y="2806607"/>
              <a:ext cx="1848485" cy="429895"/>
            </a:xfrm>
            <a:custGeom>
              <a:avLst/>
              <a:gdLst/>
              <a:ahLst/>
              <a:cxnLst/>
              <a:rect l="l" t="t" r="r" b="b"/>
              <a:pathLst>
                <a:path w="1848485" h="429894">
                  <a:moveTo>
                    <a:pt x="0" y="71651"/>
                  </a:moveTo>
                  <a:lnTo>
                    <a:pt x="5630" y="43761"/>
                  </a:lnTo>
                  <a:lnTo>
                    <a:pt x="20986" y="20986"/>
                  </a:lnTo>
                  <a:lnTo>
                    <a:pt x="43761" y="5630"/>
                  </a:lnTo>
                  <a:lnTo>
                    <a:pt x="71651" y="0"/>
                  </a:lnTo>
                  <a:lnTo>
                    <a:pt x="1776648" y="0"/>
                  </a:lnTo>
                  <a:lnTo>
                    <a:pt x="1816400" y="12038"/>
                  </a:lnTo>
                  <a:lnTo>
                    <a:pt x="1842845" y="44231"/>
                  </a:lnTo>
                  <a:lnTo>
                    <a:pt x="1848299" y="71651"/>
                  </a:lnTo>
                  <a:lnTo>
                    <a:pt x="1848299" y="358248"/>
                  </a:lnTo>
                  <a:lnTo>
                    <a:pt x="1842669" y="386138"/>
                  </a:lnTo>
                  <a:lnTo>
                    <a:pt x="1827313" y="408913"/>
                  </a:lnTo>
                  <a:lnTo>
                    <a:pt x="1804538" y="424269"/>
                  </a:lnTo>
                  <a:lnTo>
                    <a:pt x="1776648" y="429899"/>
                  </a:lnTo>
                  <a:lnTo>
                    <a:pt x="71651" y="429899"/>
                  </a:lnTo>
                  <a:lnTo>
                    <a:pt x="43761" y="424269"/>
                  </a:lnTo>
                  <a:lnTo>
                    <a:pt x="20986" y="408913"/>
                  </a:lnTo>
                  <a:lnTo>
                    <a:pt x="5630" y="386138"/>
                  </a:lnTo>
                  <a:lnTo>
                    <a:pt x="0" y="358248"/>
                  </a:lnTo>
                  <a:lnTo>
                    <a:pt x="0" y="7165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77216" y="2862553"/>
            <a:ext cx="1172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Word2Vec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551437" y="2801845"/>
            <a:ext cx="1858010" cy="439420"/>
            <a:chOff x="6551437" y="2801845"/>
            <a:chExt cx="1858010" cy="439420"/>
          </a:xfrm>
        </p:grpSpPr>
        <p:sp>
          <p:nvSpPr>
            <p:cNvPr id="24" name="object 24"/>
            <p:cNvSpPr/>
            <p:nvPr/>
          </p:nvSpPr>
          <p:spPr>
            <a:xfrm>
              <a:off x="6556199" y="2806607"/>
              <a:ext cx="1848485" cy="429895"/>
            </a:xfrm>
            <a:custGeom>
              <a:avLst/>
              <a:gdLst/>
              <a:ahLst/>
              <a:cxnLst/>
              <a:rect l="l" t="t" r="r" b="b"/>
              <a:pathLst>
                <a:path w="1848484" h="429894">
                  <a:moveTo>
                    <a:pt x="1776648" y="429899"/>
                  </a:moveTo>
                  <a:lnTo>
                    <a:pt x="71651" y="429899"/>
                  </a:lnTo>
                  <a:lnTo>
                    <a:pt x="43761" y="424269"/>
                  </a:lnTo>
                  <a:lnTo>
                    <a:pt x="20986" y="408913"/>
                  </a:lnTo>
                  <a:lnTo>
                    <a:pt x="5630" y="386138"/>
                  </a:lnTo>
                  <a:lnTo>
                    <a:pt x="0" y="358248"/>
                  </a:lnTo>
                  <a:lnTo>
                    <a:pt x="0" y="71651"/>
                  </a:lnTo>
                  <a:lnTo>
                    <a:pt x="5630" y="43761"/>
                  </a:lnTo>
                  <a:lnTo>
                    <a:pt x="20986" y="20986"/>
                  </a:lnTo>
                  <a:lnTo>
                    <a:pt x="43761" y="5630"/>
                  </a:lnTo>
                  <a:lnTo>
                    <a:pt x="71651" y="0"/>
                  </a:lnTo>
                  <a:lnTo>
                    <a:pt x="1776648" y="0"/>
                  </a:lnTo>
                  <a:lnTo>
                    <a:pt x="1816400" y="12038"/>
                  </a:lnTo>
                  <a:lnTo>
                    <a:pt x="1842845" y="44231"/>
                  </a:lnTo>
                  <a:lnTo>
                    <a:pt x="1848299" y="71651"/>
                  </a:lnTo>
                  <a:lnTo>
                    <a:pt x="1848299" y="358248"/>
                  </a:lnTo>
                  <a:lnTo>
                    <a:pt x="1842669" y="386138"/>
                  </a:lnTo>
                  <a:lnTo>
                    <a:pt x="1827313" y="408913"/>
                  </a:lnTo>
                  <a:lnTo>
                    <a:pt x="1804538" y="424269"/>
                  </a:lnTo>
                  <a:lnTo>
                    <a:pt x="1776648" y="4298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6556199" y="2806607"/>
              <a:ext cx="1848485" cy="429895"/>
            </a:xfrm>
            <a:custGeom>
              <a:avLst/>
              <a:gdLst/>
              <a:ahLst/>
              <a:cxnLst/>
              <a:rect l="l" t="t" r="r" b="b"/>
              <a:pathLst>
                <a:path w="1848484" h="429894">
                  <a:moveTo>
                    <a:pt x="0" y="71651"/>
                  </a:moveTo>
                  <a:lnTo>
                    <a:pt x="5630" y="43761"/>
                  </a:lnTo>
                  <a:lnTo>
                    <a:pt x="20986" y="20986"/>
                  </a:lnTo>
                  <a:lnTo>
                    <a:pt x="43761" y="5630"/>
                  </a:lnTo>
                  <a:lnTo>
                    <a:pt x="71651" y="0"/>
                  </a:lnTo>
                  <a:lnTo>
                    <a:pt x="1776648" y="0"/>
                  </a:lnTo>
                  <a:lnTo>
                    <a:pt x="1816400" y="12038"/>
                  </a:lnTo>
                  <a:lnTo>
                    <a:pt x="1842845" y="44231"/>
                  </a:lnTo>
                  <a:lnTo>
                    <a:pt x="1848299" y="71651"/>
                  </a:lnTo>
                  <a:lnTo>
                    <a:pt x="1848299" y="358248"/>
                  </a:lnTo>
                  <a:lnTo>
                    <a:pt x="1842669" y="386138"/>
                  </a:lnTo>
                  <a:lnTo>
                    <a:pt x="1827313" y="408913"/>
                  </a:lnTo>
                  <a:lnTo>
                    <a:pt x="1804538" y="424269"/>
                  </a:lnTo>
                  <a:lnTo>
                    <a:pt x="1776648" y="429899"/>
                  </a:lnTo>
                  <a:lnTo>
                    <a:pt x="71651" y="429899"/>
                  </a:lnTo>
                  <a:lnTo>
                    <a:pt x="43761" y="424269"/>
                  </a:lnTo>
                  <a:lnTo>
                    <a:pt x="20986" y="408913"/>
                  </a:lnTo>
                  <a:lnTo>
                    <a:pt x="5630" y="386138"/>
                  </a:lnTo>
                  <a:lnTo>
                    <a:pt x="0" y="358248"/>
                  </a:lnTo>
                  <a:lnTo>
                    <a:pt x="0" y="7165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018120" y="2862553"/>
            <a:ext cx="923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fastText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647849" y="3060332"/>
            <a:ext cx="1848485" cy="429895"/>
          </a:xfrm>
          <a:custGeom>
            <a:avLst/>
            <a:gdLst/>
            <a:ahLst/>
            <a:cxnLst/>
            <a:rect l="l" t="t" r="r" b="b"/>
            <a:pathLst>
              <a:path w="1848485" h="429895">
                <a:moveTo>
                  <a:pt x="1776648" y="429899"/>
                </a:moveTo>
                <a:lnTo>
                  <a:pt x="71651" y="429899"/>
                </a:lnTo>
                <a:lnTo>
                  <a:pt x="43761" y="424269"/>
                </a:lnTo>
                <a:lnTo>
                  <a:pt x="20986" y="408913"/>
                </a:lnTo>
                <a:lnTo>
                  <a:pt x="5630" y="386138"/>
                </a:lnTo>
                <a:lnTo>
                  <a:pt x="0" y="358248"/>
                </a:lnTo>
                <a:lnTo>
                  <a:pt x="0" y="71651"/>
                </a:lnTo>
                <a:lnTo>
                  <a:pt x="5630" y="43761"/>
                </a:lnTo>
                <a:lnTo>
                  <a:pt x="20986" y="20986"/>
                </a:lnTo>
                <a:lnTo>
                  <a:pt x="43761" y="5630"/>
                </a:lnTo>
                <a:lnTo>
                  <a:pt x="71651" y="0"/>
                </a:lnTo>
                <a:lnTo>
                  <a:pt x="1776648" y="0"/>
                </a:lnTo>
                <a:lnTo>
                  <a:pt x="1816400" y="12038"/>
                </a:lnTo>
                <a:lnTo>
                  <a:pt x="1842845" y="44231"/>
                </a:lnTo>
                <a:lnTo>
                  <a:pt x="1848299" y="71651"/>
                </a:lnTo>
                <a:lnTo>
                  <a:pt x="1848299" y="358248"/>
                </a:lnTo>
                <a:lnTo>
                  <a:pt x="1842669" y="386138"/>
                </a:lnTo>
                <a:lnTo>
                  <a:pt x="1827313" y="408913"/>
                </a:lnTo>
                <a:lnTo>
                  <a:pt x="1804538" y="424269"/>
                </a:lnTo>
                <a:lnTo>
                  <a:pt x="1776648" y="429899"/>
                </a:lnTo>
                <a:close/>
              </a:path>
            </a:pathLst>
          </a:custGeom>
          <a:solidFill>
            <a:srgbClr val="9639B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36653" y="3116278"/>
            <a:ext cx="6705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GloVe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15455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2. GloVe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8205" y="1585535"/>
            <a:ext cx="6849745" cy="8667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385"/>
              </a:spcBef>
              <a:buFont typeface="Arial"/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Stands for Global Vectors.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3855" indent="-351155">
              <a:lnSpc>
                <a:spcPct val="100000"/>
              </a:lnSpc>
              <a:spcBef>
                <a:spcPts val="290"/>
              </a:spcBef>
              <a:buFont typeface="Arial"/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Developed by </a:t>
            </a:r>
            <a:r>
              <a:rPr sz="16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Stanford University researchers</a:t>
            </a: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3855" indent="-351155">
              <a:lnSpc>
                <a:spcPct val="100000"/>
              </a:lnSpc>
              <a:spcBef>
                <a:spcPts val="290"/>
              </a:spcBef>
              <a:buFont typeface="Arial"/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Analyzes frequency of words and assigns similar numerical vectors.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5849" y="1032950"/>
            <a:ext cx="7992745" cy="369332"/>
          </a:xfrm>
          <a:prstGeom prst="rect">
            <a:avLst/>
          </a:prstGeom>
          <a:ln w="19049">
            <a:solidFill>
              <a:srgbClr val="F6F6F6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600"/>
              </a:spcBef>
              <a:tabLst>
                <a:tab pos="2543175" algn="l"/>
              </a:tabLst>
            </a:pPr>
            <a:r>
              <a:rPr sz="1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“The CEO delivered	compelling presentation at the board meeting.”</a:t>
            </a:r>
            <a:endParaRPr sz="1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2. GloVe : 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Building the Co-occurrence Matrix</a:t>
            </a:r>
            <a:endParaRPr sz="2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76600" y="1642699"/>
            <a:ext cx="2383155" cy="477520"/>
          </a:xfrm>
          <a:custGeom>
            <a:avLst/>
            <a:gdLst/>
            <a:ahLst/>
            <a:cxnLst/>
            <a:rect l="l" t="t" r="r" b="b"/>
            <a:pathLst>
              <a:path w="2383154" h="477519">
                <a:moveTo>
                  <a:pt x="0" y="79501"/>
                </a:moveTo>
                <a:lnTo>
                  <a:pt x="6247" y="48555"/>
                </a:lnTo>
                <a:lnTo>
                  <a:pt x="23285" y="23285"/>
                </a:lnTo>
                <a:lnTo>
                  <a:pt x="48556" y="6247"/>
                </a:lnTo>
                <a:lnTo>
                  <a:pt x="79501" y="0"/>
                </a:lnTo>
                <a:lnTo>
                  <a:pt x="2303398" y="0"/>
                </a:lnTo>
                <a:lnTo>
                  <a:pt x="2347505" y="13357"/>
                </a:lnTo>
                <a:lnTo>
                  <a:pt x="2376848" y="49077"/>
                </a:lnTo>
                <a:lnTo>
                  <a:pt x="2382899" y="79501"/>
                </a:lnTo>
                <a:lnTo>
                  <a:pt x="2382899" y="397498"/>
                </a:lnTo>
                <a:lnTo>
                  <a:pt x="2376652" y="428444"/>
                </a:lnTo>
                <a:lnTo>
                  <a:pt x="2359614" y="453714"/>
                </a:lnTo>
                <a:lnTo>
                  <a:pt x="2334343" y="470752"/>
                </a:lnTo>
                <a:lnTo>
                  <a:pt x="2303398" y="476999"/>
                </a:lnTo>
                <a:lnTo>
                  <a:pt x="79501" y="476999"/>
                </a:lnTo>
                <a:lnTo>
                  <a:pt x="48556" y="470752"/>
                </a:lnTo>
                <a:lnTo>
                  <a:pt x="23285" y="453714"/>
                </a:lnTo>
                <a:lnTo>
                  <a:pt x="6247" y="428444"/>
                </a:lnTo>
                <a:lnTo>
                  <a:pt x="0" y="397498"/>
                </a:lnTo>
                <a:lnTo>
                  <a:pt x="0" y="79501"/>
                </a:lnTo>
                <a:close/>
              </a:path>
            </a:pathLst>
          </a:custGeom>
          <a:ln w="2857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64650" y="1738452"/>
            <a:ext cx="16059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 size = 1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50825" y="2314450"/>
          <a:ext cx="6273798" cy="257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6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0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4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9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5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4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CEO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delivered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compelling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presentation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board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CEO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delivered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compelling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0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presentation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board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2. GloVe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1125" y="1129574"/>
            <a:ext cx="7856855" cy="1947545"/>
            <a:chOff x="271125" y="1129574"/>
            <a:chExt cx="7856855" cy="19475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125" y="1148624"/>
              <a:ext cx="4387474" cy="19282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07849" y="1148624"/>
              <a:ext cx="2700655" cy="477520"/>
            </a:xfrm>
            <a:custGeom>
              <a:avLst/>
              <a:gdLst/>
              <a:ahLst/>
              <a:cxnLst/>
              <a:rect l="l" t="t" r="r" b="b"/>
              <a:pathLst>
                <a:path w="2700654" h="477519">
                  <a:moveTo>
                    <a:pt x="2621098" y="476999"/>
                  </a:moveTo>
                  <a:lnTo>
                    <a:pt x="79501" y="476999"/>
                  </a:lnTo>
                  <a:lnTo>
                    <a:pt x="48556" y="470752"/>
                  </a:lnTo>
                  <a:lnTo>
                    <a:pt x="23285" y="453714"/>
                  </a:lnTo>
                  <a:lnTo>
                    <a:pt x="6247" y="428444"/>
                  </a:lnTo>
                  <a:lnTo>
                    <a:pt x="0" y="397498"/>
                  </a:lnTo>
                  <a:lnTo>
                    <a:pt x="0" y="79501"/>
                  </a:lnTo>
                  <a:lnTo>
                    <a:pt x="6247" y="48555"/>
                  </a:lnTo>
                  <a:lnTo>
                    <a:pt x="23285" y="23285"/>
                  </a:lnTo>
                  <a:lnTo>
                    <a:pt x="48556" y="6247"/>
                  </a:lnTo>
                  <a:lnTo>
                    <a:pt x="79501" y="0"/>
                  </a:lnTo>
                  <a:lnTo>
                    <a:pt x="2621098" y="0"/>
                  </a:lnTo>
                  <a:lnTo>
                    <a:pt x="2665206" y="13357"/>
                  </a:lnTo>
                  <a:lnTo>
                    <a:pt x="2694548" y="49077"/>
                  </a:lnTo>
                  <a:lnTo>
                    <a:pt x="2700599" y="79501"/>
                  </a:lnTo>
                  <a:lnTo>
                    <a:pt x="2700599" y="397498"/>
                  </a:lnTo>
                  <a:lnTo>
                    <a:pt x="2694352" y="428444"/>
                  </a:lnTo>
                  <a:lnTo>
                    <a:pt x="2677314" y="453714"/>
                  </a:lnTo>
                  <a:lnTo>
                    <a:pt x="2652044" y="470752"/>
                  </a:lnTo>
                  <a:lnTo>
                    <a:pt x="2621098" y="476999"/>
                  </a:lnTo>
                  <a:close/>
                </a:path>
              </a:pathLst>
            </a:custGeom>
            <a:solidFill>
              <a:srgbClr val="9639B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07849" y="1148624"/>
              <a:ext cx="2700655" cy="477520"/>
            </a:xfrm>
            <a:custGeom>
              <a:avLst/>
              <a:gdLst/>
              <a:ahLst/>
              <a:cxnLst/>
              <a:rect l="l" t="t" r="r" b="b"/>
              <a:pathLst>
                <a:path w="2700654" h="477519">
                  <a:moveTo>
                    <a:pt x="0" y="79501"/>
                  </a:moveTo>
                  <a:lnTo>
                    <a:pt x="6247" y="48555"/>
                  </a:lnTo>
                  <a:lnTo>
                    <a:pt x="23285" y="23285"/>
                  </a:lnTo>
                  <a:lnTo>
                    <a:pt x="48556" y="6247"/>
                  </a:lnTo>
                  <a:lnTo>
                    <a:pt x="79501" y="0"/>
                  </a:lnTo>
                  <a:lnTo>
                    <a:pt x="2621098" y="0"/>
                  </a:lnTo>
                  <a:lnTo>
                    <a:pt x="2665206" y="13357"/>
                  </a:lnTo>
                  <a:lnTo>
                    <a:pt x="2694548" y="49077"/>
                  </a:lnTo>
                  <a:lnTo>
                    <a:pt x="2700599" y="79501"/>
                  </a:lnTo>
                  <a:lnTo>
                    <a:pt x="2700599" y="397498"/>
                  </a:lnTo>
                  <a:lnTo>
                    <a:pt x="2694352" y="428444"/>
                  </a:lnTo>
                  <a:lnTo>
                    <a:pt x="2677314" y="453714"/>
                  </a:lnTo>
                  <a:lnTo>
                    <a:pt x="2652044" y="470752"/>
                  </a:lnTo>
                  <a:lnTo>
                    <a:pt x="2621098" y="476999"/>
                  </a:lnTo>
                  <a:lnTo>
                    <a:pt x="79501" y="476999"/>
                  </a:lnTo>
                  <a:lnTo>
                    <a:pt x="48556" y="470752"/>
                  </a:lnTo>
                  <a:lnTo>
                    <a:pt x="23285" y="453714"/>
                  </a:lnTo>
                  <a:lnTo>
                    <a:pt x="6247" y="428444"/>
                  </a:lnTo>
                  <a:lnTo>
                    <a:pt x="0" y="397498"/>
                  </a:lnTo>
                  <a:lnTo>
                    <a:pt x="0" y="79501"/>
                  </a:lnTo>
                  <a:close/>
                </a:path>
              </a:pathLst>
            </a:custGeom>
            <a:ln w="3809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85110" y="1260633"/>
            <a:ext cx="24828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probabilities ratios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613262" y="1330600"/>
            <a:ext cx="767715" cy="123189"/>
            <a:chOff x="4613262" y="1330600"/>
            <a:chExt cx="767715" cy="123189"/>
          </a:xfrm>
        </p:grpSpPr>
        <p:sp>
          <p:nvSpPr>
            <p:cNvPr id="9" name="object 9"/>
            <p:cNvSpPr/>
            <p:nvPr/>
          </p:nvSpPr>
          <p:spPr>
            <a:xfrm>
              <a:off x="4627550" y="1392066"/>
              <a:ext cx="608965" cy="17780"/>
            </a:xfrm>
            <a:custGeom>
              <a:avLst/>
              <a:gdLst/>
              <a:ahLst/>
              <a:cxnLst/>
              <a:rect l="l" t="t" r="r" b="b"/>
              <a:pathLst>
                <a:path w="608964" h="17780">
                  <a:moveTo>
                    <a:pt x="0" y="17558"/>
                  </a:moveTo>
                  <a:lnTo>
                    <a:pt x="608920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20823" y="1330600"/>
              <a:ext cx="159557" cy="1229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15455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2. GloVe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1125" y="1129574"/>
            <a:ext cx="7856855" cy="1947545"/>
            <a:chOff x="271125" y="1129574"/>
            <a:chExt cx="7856855" cy="19475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125" y="1148624"/>
              <a:ext cx="4387474" cy="19282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07849" y="1148624"/>
              <a:ext cx="2700655" cy="477520"/>
            </a:xfrm>
            <a:custGeom>
              <a:avLst/>
              <a:gdLst/>
              <a:ahLst/>
              <a:cxnLst/>
              <a:rect l="l" t="t" r="r" b="b"/>
              <a:pathLst>
                <a:path w="2700654" h="477519">
                  <a:moveTo>
                    <a:pt x="2621098" y="476999"/>
                  </a:moveTo>
                  <a:lnTo>
                    <a:pt x="79501" y="476999"/>
                  </a:lnTo>
                  <a:lnTo>
                    <a:pt x="48556" y="470752"/>
                  </a:lnTo>
                  <a:lnTo>
                    <a:pt x="23285" y="453714"/>
                  </a:lnTo>
                  <a:lnTo>
                    <a:pt x="6247" y="428444"/>
                  </a:lnTo>
                  <a:lnTo>
                    <a:pt x="0" y="397498"/>
                  </a:lnTo>
                  <a:lnTo>
                    <a:pt x="0" y="79501"/>
                  </a:lnTo>
                  <a:lnTo>
                    <a:pt x="6247" y="48555"/>
                  </a:lnTo>
                  <a:lnTo>
                    <a:pt x="23285" y="23285"/>
                  </a:lnTo>
                  <a:lnTo>
                    <a:pt x="48556" y="6247"/>
                  </a:lnTo>
                  <a:lnTo>
                    <a:pt x="79501" y="0"/>
                  </a:lnTo>
                  <a:lnTo>
                    <a:pt x="2621098" y="0"/>
                  </a:lnTo>
                  <a:lnTo>
                    <a:pt x="2665206" y="13357"/>
                  </a:lnTo>
                  <a:lnTo>
                    <a:pt x="2694548" y="49077"/>
                  </a:lnTo>
                  <a:lnTo>
                    <a:pt x="2700599" y="79501"/>
                  </a:lnTo>
                  <a:lnTo>
                    <a:pt x="2700599" y="397498"/>
                  </a:lnTo>
                  <a:lnTo>
                    <a:pt x="2694352" y="428444"/>
                  </a:lnTo>
                  <a:lnTo>
                    <a:pt x="2677314" y="453714"/>
                  </a:lnTo>
                  <a:lnTo>
                    <a:pt x="2652044" y="470752"/>
                  </a:lnTo>
                  <a:lnTo>
                    <a:pt x="2621098" y="476999"/>
                  </a:lnTo>
                  <a:close/>
                </a:path>
              </a:pathLst>
            </a:custGeom>
            <a:solidFill>
              <a:srgbClr val="9639B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07849" y="1148624"/>
              <a:ext cx="2700655" cy="477520"/>
            </a:xfrm>
            <a:custGeom>
              <a:avLst/>
              <a:gdLst/>
              <a:ahLst/>
              <a:cxnLst/>
              <a:rect l="l" t="t" r="r" b="b"/>
              <a:pathLst>
                <a:path w="2700654" h="477519">
                  <a:moveTo>
                    <a:pt x="0" y="79501"/>
                  </a:moveTo>
                  <a:lnTo>
                    <a:pt x="6247" y="48555"/>
                  </a:lnTo>
                  <a:lnTo>
                    <a:pt x="23285" y="23285"/>
                  </a:lnTo>
                  <a:lnTo>
                    <a:pt x="48556" y="6247"/>
                  </a:lnTo>
                  <a:lnTo>
                    <a:pt x="79501" y="0"/>
                  </a:lnTo>
                  <a:lnTo>
                    <a:pt x="2621098" y="0"/>
                  </a:lnTo>
                  <a:lnTo>
                    <a:pt x="2665206" y="13357"/>
                  </a:lnTo>
                  <a:lnTo>
                    <a:pt x="2694548" y="49077"/>
                  </a:lnTo>
                  <a:lnTo>
                    <a:pt x="2700599" y="79501"/>
                  </a:lnTo>
                  <a:lnTo>
                    <a:pt x="2700599" y="397498"/>
                  </a:lnTo>
                  <a:lnTo>
                    <a:pt x="2694352" y="428444"/>
                  </a:lnTo>
                  <a:lnTo>
                    <a:pt x="2677314" y="453714"/>
                  </a:lnTo>
                  <a:lnTo>
                    <a:pt x="2652044" y="470752"/>
                  </a:lnTo>
                  <a:lnTo>
                    <a:pt x="2621098" y="476999"/>
                  </a:lnTo>
                  <a:lnTo>
                    <a:pt x="79501" y="476999"/>
                  </a:lnTo>
                  <a:lnTo>
                    <a:pt x="48556" y="470752"/>
                  </a:lnTo>
                  <a:lnTo>
                    <a:pt x="23285" y="453714"/>
                  </a:lnTo>
                  <a:lnTo>
                    <a:pt x="6247" y="428444"/>
                  </a:lnTo>
                  <a:lnTo>
                    <a:pt x="0" y="397498"/>
                  </a:lnTo>
                  <a:lnTo>
                    <a:pt x="0" y="79501"/>
                  </a:lnTo>
                  <a:close/>
                </a:path>
              </a:pathLst>
            </a:custGeom>
            <a:ln w="3809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85110" y="1260633"/>
            <a:ext cx="24828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probabilities ratios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613262" y="1330600"/>
            <a:ext cx="3877945" cy="1518285"/>
            <a:chOff x="4613262" y="1330600"/>
            <a:chExt cx="3877945" cy="1518285"/>
          </a:xfrm>
        </p:grpSpPr>
        <p:sp>
          <p:nvSpPr>
            <p:cNvPr id="9" name="object 9"/>
            <p:cNvSpPr/>
            <p:nvPr/>
          </p:nvSpPr>
          <p:spPr>
            <a:xfrm>
              <a:off x="4627550" y="1392066"/>
              <a:ext cx="608965" cy="17780"/>
            </a:xfrm>
            <a:custGeom>
              <a:avLst/>
              <a:gdLst/>
              <a:ahLst/>
              <a:cxnLst/>
              <a:rect l="l" t="t" r="r" b="b"/>
              <a:pathLst>
                <a:path w="608964" h="17780">
                  <a:moveTo>
                    <a:pt x="0" y="17558"/>
                  </a:moveTo>
                  <a:lnTo>
                    <a:pt x="608920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20823" y="1330600"/>
              <a:ext cx="159557" cy="12293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758150" y="1625624"/>
              <a:ext cx="0" cy="288290"/>
            </a:xfrm>
            <a:custGeom>
              <a:avLst/>
              <a:gdLst/>
              <a:ahLst/>
              <a:cxnLst/>
              <a:rect l="l" t="t" r="r" b="b"/>
              <a:pathLst>
                <a:path h="288289">
                  <a:moveTo>
                    <a:pt x="0" y="0"/>
                  </a:moveTo>
                  <a:lnTo>
                    <a:pt x="0" y="288149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6664" y="1899487"/>
              <a:ext cx="122971" cy="15825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060375" y="2085224"/>
              <a:ext cx="3411854" cy="744855"/>
            </a:xfrm>
            <a:custGeom>
              <a:avLst/>
              <a:gdLst/>
              <a:ahLst/>
              <a:cxnLst/>
              <a:rect l="l" t="t" r="r" b="b"/>
              <a:pathLst>
                <a:path w="3411854" h="744855">
                  <a:moveTo>
                    <a:pt x="3287497" y="744599"/>
                  </a:moveTo>
                  <a:lnTo>
                    <a:pt x="124102" y="744599"/>
                  </a:lnTo>
                  <a:lnTo>
                    <a:pt x="75796" y="734847"/>
                  </a:lnTo>
                  <a:lnTo>
                    <a:pt x="36348" y="708251"/>
                  </a:lnTo>
                  <a:lnTo>
                    <a:pt x="9752" y="668803"/>
                  </a:lnTo>
                  <a:lnTo>
                    <a:pt x="0" y="620497"/>
                  </a:lnTo>
                  <a:lnTo>
                    <a:pt x="0" y="124102"/>
                  </a:lnTo>
                  <a:lnTo>
                    <a:pt x="9752" y="75796"/>
                  </a:lnTo>
                  <a:lnTo>
                    <a:pt x="36348" y="36348"/>
                  </a:lnTo>
                  <a:lnTo>
                    <a:pt x="75796" y="9752"/>
                  </a:lnTo>
                  <a:lnTo>
                    <a:pt x="124102" y="0"/>
                  </a:lnTo>
                  <a:lnTo>
                    <a:pt x="3287497" y="0"/>
                  </a:lnTo>
                  <a:lnTo>
                    <a:pt x="3334989" y="9446"/>
                  </a:lnTo>
                  <a:lnTo>
                    <a:pt x="3375251" y="36348"/>
                  </a:lnTo>
                  <a:lnTo>
                    <a:pt x="3402153" y="76610"/>
                  </a:lnTo>
                  <a:lnTo>
                    <a:pt x="3411599" y="124102"/>
                  </a:lnTo>
                  <a:lnTo>
                    <a:pt x="3411599" y="620497"/>
                  </a:lnTo>
                  <a:lnTo>
                    <a:pt x="3401847" y="668803"/>
                  </a:lnTo>
                  <a:lnTo>
                    <a:pt x="3375251" y="708251"/>
                  </a:lnTo>
                  <a:lnTo>
                    <a:pt x="3335803" y="734847"/>
                  </a:lnTo>
                  <a:lnTo>
                    <a:pt x="3287497" y="744599"/>
                  </a:lnTo>
                  <a:close/>
                </a:path>
              </a:pathLst>
            </a:custGeom>
            <a:solidFill>
              <a:srgbClr val="9639B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5060375" y="2085224"/>
              <a:ext cx="3411854" cy="744855"/>
            </a:xfrm>
            <a:custGeom>
              <a:avLst/>
              <a:gdLst/>
              <a:ahLst/>
              <a:cxnLst/>
              <a:rect l="l" t="t" r="r" b="b"/>
              <a:pathLst>
                <a:path w="3411854" h="744855">
                  <a:moveTo>
                    <a:pt x="0" y="124102"/>
                  </a:moveTo>
                  <a:lnTo>
                    <a:pt x="9752" y="75796"/>
                  </a:lnTo>
                  <a:lnTo>
                    <a:pt x="36348" y="36348"/>
                  </a:lnTo>
                  <a:lnTo>
                    <a:pt x="75796" y="9752"/>
                  </a:lnTo>
                  <a:lnTo>
                    <a:pt x="124102" y="0"/>
                  </a:lnTo>
                  <a:lnTo>
                    <a:pt x="3287497" y="0"/>
                  </a:lnTo>
                  <a:lnTo>
                    <a:pt x="3334989" y="9446"/>
                  </a:lnTo>
                  <a:lnTo>
                    <a:pt x="3375251" y="36348"/>
                  </a:lnTo>
                  <a:lnTo>
                    <a:pt x="3402153" y="76610"/>
                  </a:lnTo>
                  <a:lnTo>
                    <a:pt x="3411599" y="124102"/>
                  </a:lnTo>
                  <a:lnTo>
                    <a:pt x="3411599" y="620497"/>
                  </a:lnTo>
                  <a:lnTo>
                    <a:pt x="3401847" y="668803"/>
                  </a:lnTo>
                  <a:lnTo>
                    <a:pt x="3375251" y="708251"/>
                  </a:lnTo>
                  <a:lnTo>
                    <a:pt x="3335803" y="734847"/>
                  </a:lnTo>
                  <a:lnTo>
                    <a:pt x="3287497" y="744599"/>
                  </a:lnTo>
                  <a:lnTo>
                    <a:pt x="124102" y="744599"/>
                  </a:lnTo>
                  <a:lnTo>
                    <a:pt x="75796" y="734847"/>
                  </a:lnTo>
                  <a:lnTo>
                    <a:pt x="36348" y="708251"/>
                  </a:lnTo>
                  <a:lnTo>
                    <a:pt x="9752" y="668803"/>
                  </a:lnTo>
                  <a:lnTo>
                    <a:pt x="0" y="620497"/>
                  </a:lnTo>
                  <a:lnTo>
                    <a:pt x="0" y="124102"/>
                  </a:lnTo>
                  <a:close/>
                </a:path>
              </a:pathLst>
            </a:custGeom>
            <a:ln w="3809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167781" y="2224353"/>
            <a:ext cx="31959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785" marR="5080" indent="-29972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function approximates ratios by using the dot of word vectors.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15455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2. GloVe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1125" y="1129574"/>
            <a:ext cx="7856855" cy="1947545"/>
            <a:chOff x="271125" y="1129574"/>
            <a:chExt cx="7856855" cy="19475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125" y="1148624"/>
              <a:ext cx="4387474" cy="19282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07849" y="1148624"/>
              <a:ext cx="2700655" cy="477520"/>
            </a:xfrm>
            <a:custGeom>
              <a:avLst/>
              <a:gdLst/>
              <a:ahLst/>
              <a:cxnLst/>
              <a:rect l="l" t="t" r="r" b="b"/>
              <a:pathLst>
                <a:path w="2700654" h="477519">
                  <a:moveTo>
                    <a:pt x="2621098" y="476999"/>
                  </a:moveTo>
                  <a:lnTo>
                    <a:pt x="79501" y="476999"/>
                  </a:lnTo>
                  <a:lnTo>
                    <a:pt x="48556" y="470752"/>
                  </a:lnTo>
                  <a:lnTo>
                    <a:pt x="23285" y="453714"/>
                  </a:lnTo>
                  <a:lnTo>
                    <a:pt x="6247" y="428444"/>
                  </a:lnTo>
                  <a:lnTo>
                    <a:pt x="0" y="397498"/>
                  </a:lnTo>
                  <a:lnTo>
                    <a:pt x="0" y="79501"/>
                  </a:lnTo>
                  <a:lnTo>
                    <a:pt x="6247" y="48555"/>
                  </a:lnTo>
                  <a:lnTo>
                    <a:pt x="23285" y="23285"/>
                  </a:lnTo>
                  <a:lnTo>
                    <a:pt x="48556" y="6247"/>
                  </a:lnTo>
                  <a:lnTo>
                    <a:pt x="79501" y="0"/>
                  </a:lnTo>
                  <a:lnTo>
                    <a:pt x="2621098" y="0"/>
                  </a:lnTo>
                  <a:lnTo>
                    <a:pt x="2665206" y="13357"/>
                  </a:lnTo>
                  <a:lnTo>
                    <a:pt x="2694548" y="49077"/>
                  </a:lnTo>
                  <a:lnTo>
                    <a:pt x="2700599" y="79501"/>
                  </a:lnTo>
                  <a:lnTo>
                    <a:pt x="2700599" y="397498"/>
                  </a:lnTo>
                  <a:lnTo>
                    <a:pt x="2694352" y="428444"/>
                  </a:lnTo>
                  <a:lnTo>
                    <a:pt x="2677314" y="453714"/>
                  </a:lnTo>
                  <a:lnTo>
                    <a:pt x="2652044" y="470752"/>
                  </a:lnTo>
                  <a:lnTo>
                    <a:pt x="2621098" y="476999"/>
                  </a:lnTo>
                  <a:close/>
                </a:path>
              </a:pathLst>
            </a:custGeom>
            <a:solidFill>
              <a:srgbClr val="9639B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07849" y="1148624"/>
              <a:ext cx="2700655" cy="477520"/>
            </a:xfrm>
            <a:custGeom>
              <a:avLst/>
              <a:gdLst/>
              <a:ahLst/>
              <a:cxnLst/>
              <a:rect l="l" t="t" r="r" b="b"/>
              <a:pathLst>
                <a:path w="2700654" h="477519">
                  <a:moveTo>
                    <a:pt x="0" y="79501"/>
                  </a:moveTo>
                  <a:lnTo>
                    <a:pt x="6247" y="48555"/>
                  </a:lnTo>
                  <a:lnTo>
                    <a:pt x="23285" y="23285"/>
                  </a:lnTo>
                  <a:lnTo>
                    <a:pt x="48556" y="6247"/>
                  </a:lnTo>
                  <a:lnTo>
                    <a:pt x="79501" y="0"/>
                  </a:lnTo>
                  <a:lnTo>
                    <a:pt x="2621098" y="0"/>
                  </a:lnTo>
                  <a:lnTo>
                    <a:pt x="2665206" y="13357"/>
                  </a:lnTo>
                  <a:lnTo>
                    <a:pt x="2694548" y="49077"/>
                  </a:lnTo>
                  <a:lnTo>
                    <a:pt x="2700599" y="79501"/>
                  </a:lnTo>
                  <a:lnTo>
                    <a:pt x="2700599" y="397498"/>
                  </a:lnTo>
                  <a:lnTo>
                    <a:pt x="2694352" y="428444"/>
                  </a:lnTo>
                  <a:lnTo>
                    <a:pt x="2677314" y="453714"/>
                  </a:lnTo>
                  <a:lnTo>
                    <a:pt x="2652044" y="470752"/>
                  </a:lnTo>
                  <a:lnTo>
                    <a:pt x="2621098" y="476999"/>
                  </a:lnTo>
                  <a:lnTo>
                    <a:pt x="79501" y="476999"/>
                  </a:lnTo>
                  <a:lnTo>
                    <a:pt x="48556" y="470752"/>
                  </a:lnTo>
                  <a:lnTo>
                    <a:pt x="23285" y="453714"/>
                  </a:lnTo>
                  <a:lnTo>
                    <a:pt x="6247" y="428444"/>
                  </a:lnTo>
                  <a:lnTo>
                    <a:pt x="0" y="397498"/>
                  </a:lnTo>
                  <a:lnTo>
                    <a:pt x="0" y="79501"/>
                  </a:lnTo>
                  <a:close/>
                </a:path>
              </a:pathLst>
            </a:custGeom>
            <a:ln w="3809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85110" y="1260633"/>
            <a:ext cx="24828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probabilities ratios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613262" y="1330600"/>
            <a:ext cx="3877945" cy="1518285"/>
            <a:chOff x="4613262" y="1330600"/>
            <a:chExt cx="3877945" cy="1518285"/>
          </a:xfrm>
        </p:grpSpPr>
        <p:sp>
          <p:nvSpPr>
            <p:cNvPr id="9" name="object 9"/>
            <p:cNvSpPr/>
            <p:nvPr/>
          </p:nvSpPr>
          <p:spPr>
            <a:xfrm>
              <a:off x="4627550" y="1392066"/>
              <a:ext cx="608965" cy="17780"/>
            </a:xfrm>
            <a:custGeom>
              <a:avLst/>
              <a:gdLst/>
              <a:ahLst/>
              <a:cxnLst/>
              <a:rect l="l" t="t" r="r" b="b"/>
              <a:pathLst>
                <a:path w="608964" h="17780">
                  <a:moveTo>
                    <a:pt x="0" y="17558"/>
                  </a:moveTo>
                  <a:lnTo>
                    <a:pt x="608920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20823" y="1330600"/>
              <a:ext cx="159557" cy="12293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758150" y="1625624"/>
              <a:ext cx="0" cy="288290"/>
            </a:xfrm>
            <a:custGeom>
              <a:avLst/>
              <a:gdLst/>
              <a:ahLst/>
              <a:cxnLst/>
              <a:rect l="l" t="t" r="r" b="b"/>
              <a:pathLst>
                <a:path h="288289">
                  <a:moveTo>
                    <a:pt x="0" y="0"/>
                  </a:moveTo>
                  <a:lnTo>
                    <a:pt x="0" y="288149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6664" y="1899487"/>
              <a:ext cx="122971" cy="15825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060375" y="2085224"/>
              <a:ext cx="3411854" cy="744855"/>
            </a:xfrm>
            <a:custGeom>
              <a:avLst/>
              <a:gdLst/>
              <a:ahLst/>
              <a:cxnLst/>
              <a:rect l="l" t="t" r="r" b="b"/>
              <a:pathLst>
                <a:path w="3411854" h="744855">
                  <a:moveTo>
                    <a:pt x="3287497" y="744599"/>
                  </a:moveTo>
                  <a:lnTo>
                    <a:pt x="124102" y="744599"/>
                  </a:lnTo>
                  <a:lnTo>
                    <a:pt x="75796" y="734847"/>
                  </a:lnTo>
                  <a:lnTo>
                    <a:pt x="36348" y="708251"/>
                  </a:lnTo>
                  <a:lnTo>
                    <a:pt x="9752" y="668803"/>
                  </a:lnTo>
                  <a:lnTo>
                    <a:pt x="0" y="620497"/>
                  </a:lnTo>
                  <a:lnTo>
                    <a:pt x="0" y="124102"/>
                  </a:lnTo>
                  <a:lnTo>
                    <a:pt x="9752" y="75796"/>
                  </a:lnTo>
                  <a:lnTo>
                    <a:pt x="36348" y="36348"/>
                  </a:lnTo>
                  <a:lnTo>
                    <a:pt x="75796" y="9752"/>
                  </a:lnTo>
                  <a:lnTo>
                    <a:pt x="124102" y="0"/>
                  </a:lnTo>
                  <a:lnTo>
                    <a:pt x="3287497" y="0"/>
                  </a:lnTo>
                  <a:lnTo>
                    <a:pt x="3334989" y="9446"/>
                  </a:lnTo>
                  <a:lnTo>
                    <a:pt x="3375251" y="36348"/>
                  </a:lnTo>
                  <a:lnTo>
                    <a:pt x="3402153" y="76610"/>
                  </a:lnTo>
                  <a:lnTo>
                    <a:pt x="3411599" y="124102"/>
                  </a:lnTo>
                  <a:lnTo>
                    <a:pt x="3411599" y="620497"/>
                  </a:lnTo>
                  <a:lnTo>
                    <a:pt x="3401847" y="668803"/>
                  </a:lnTo>
                  <a:lnTo>
                    <a:pt x="3375251" y="708251"/>
                  </a:lnTo>
                  <a:lnTo>
                    <a:pt x="3335803" y="734847"/>
                  </a:lnTo>
                  <a:lnTo>
                    <a:pt x="3287497" y="744599"/>
                  </a:lnTo>
                  <a:close/>
                </a:path>
              </a:pathLst>
            </a:custGeom>
            <a:solidFill>
              <a:srgbClr val="9639B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5060375" y="2085224"/>
              <a:ext cx="3411854" cy="744855"/>
            </a:xfrm>
            <a:custGeom>
              <a:avLst/>
              <a:gdLst/>
              <a:ahLst/>
              <a:cxnLst/>
              <a:rect l="l" t="t" r="r" b="b"/>
              <a:pathLst>
                <a:path w="3411854" h="744855">
                  <a:moveTo>
                    <a:pt x="0" y="124102"/>
                  </a:moveTo>
                  <a:lnTo>
                    <a:pt x="9752" y="75796"/>
                  </a:lnTo>
                  <a:lnTo>
                    <a:pt x="36348" y="36348"/>
                  </a:lnTo>
                  <a:lnTo>
                    <a:pt x="75796" y="9752"/>
                  </a:lnTo>
                  <a:lnTo>
                    <a:pt x="124102" y="0"/>
                  </a:lnTo>
                  <a:lnTo>
                    <a:pt x="3287497" y="0"/>
                  </a:lnTo>
                  <a:lnTo>
                    <a:pt x="3334989" y="9446"/>
                  </a:lnTo>
                  <a:lnTo>
                    <a:pt x="3375251" y="36348"/>
                  </a:lnTo>
                  <a:lnTo>
                    <a:pt x="3402153" y="76610"/>
                  </a:lnTo>
                  <a:lnTo>
                    <a:pt x="3411599" y="124102"/>
                  </a:lnTo>
                  <a:lnTo>
                    <a:pt x="3411599" y="620497"/>
                  </a:lnTo>
                  <a:lnTo>
                    <a:pt x="3401847" y="668803"/>
                  </a:lnTo>
                  <a:lnTo>
                    <a:pt x="3375251" y="708251"/>
                  </a:lnTo>
                  <a:lnTo>
                    <a:pt x="3335803" y="734847"/>
                  </a:lnTo>
                  <a:lnTo>
                    <a:pt x="3287497" y="744599"/>
                  </a:lnTo>
                  <a:lnTo>
                    <a:pt x="124102" y="744599"/>
                  </a:lnTo>
                  <a:lnTo>
                    <a:pt x="75796" y="734847"/>
                  </a:lnTo>
                  <a:lnTo>
                    <a:pt x="36348" y="708251"/>
                  </a:lnTo>
                  <a:lnTo>
                    <a:pt x="9752" y="668803"/>
                  </a:lnTo>
                  <a:lnTo>
                    <a:pt x="0" y="620497"/>
                  </a:lnTo>
                  <a:lnTo>
                    <a:pt x="0" y="124102"/>
                  </a:lnTo>
                  <a:close/>
                </a:path>
              </a:pathLst>
            </a:custGeom>
            <a:ln w="3809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167781" y="2224353"/>
            <a:ext cx="31959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785" marR="5080" indent="-29972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function approximates ratios by using the dot of word vectors.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041324" y="3136425"/>
            <a:ext cx="3449954" cy="782955"/>
            <a:chOff x="5041324" y="3136425"/>
            <a:chExt cx="3449954" cy="782955"/>
          </a:xfrm>
        </p:grpSpPr>
        <p:sp>
          <p:nvSpPr>
            <p:cNvPr id="17" name="object 17"/>
            <p:cNvSpPr/>
            <p:nvPr/>
          </p:nvSpPr>
          <p:spPr>
            <a:xfrm>
              <a:off x="5060374" y="3155475"/>
              <a:ext cx="3411854" cy="744855"/>
            </a:xfrm>
            <a:custGeom>
              <a:avLst/>
              <a:gdLst/>
              <a:ahLst/>
              <a:cxnLst/>
              <a:rect l="l" t="t" r="r" b="b"/>
              <a:pathLst>
                <a:path w="3411854" h="744854">
                  <a:moveTo>
                    <a:pt x="3287497" y="744599"/>
                  </a:moveTo>
                  <a:lnTo>
                    <a:pt x="124102" y="744599"/>
                  </a:lnTo>
                  <a:lnTo>
                    <a:pt x="75796" y="734847"/>
                  </a:lnTo>
                  <a:lnTo>
                    <a:pt x="36348" y="708251"/>
                  </a:lnTo>
                  <a:lnTo>
                    <a:pt x="9752" y="668803"/>
                  </a:lnTo>
                  <a:lnTo>
                    <a:pt x="0" y="620497"/>
                  </a:lnTo>
                  <a:lnTo>
                    <a:pt x="0" y="124102"/>
                  </a:lnTo>
                  <a:lnTo>
                    <a:pt x="9752" y="75796"/>
                  </a:lnTo>
                  <a:lnTo>
                    <a:pt x="36348" y="36348"/>
                  </a:lnTo>
                  <a:lnTo>
                    <a:pt x="75796" y="9752"/>
                  </a:lnTo>
                  <a:lnTo>
                    <a:pt x="124102" y="0"/>
                  </a:lnTo>
                  <a:lnTo>
                    <a:pt x="3287497" y="0"/>
                  </a:lnTo>
                  <a:lnTo>
                    <a:pt x="3334989" y="9446"/>
                  </a:lnTo>
                  <a:lnTo>
                    <a:pt x="3375251" y="36348"/>
                  </a:lnTo>
                  <a:lnTo>
                    <a:pt x="3402153" y="76610"/>
                  </a:lnTo>
                  <a:lnTo>
                    <a:pt x="3411599" y="124102"/>
                  </a:lnTo>
                  <a:lnTo>
                    <a:pt x="3411599" y="620497"/>
                  </a:lnTo>
                  <a:lnTo>
                    <a:pt x="3401847" y="668803"/>
                  </a:lnTo>
                  <a:lnTo>
                    <a:pt x="3375251" y="708251"/>
                  </a:lnTo>
                  <a:lnTo>
                    <a:pt x="3335803" y="734847"/>
                  </a:lnTo>
                  <a:lnTo>
                    <a:pt x="3287497" y="744599"/>
                  </a:lnTo>
                  <a:close/>
                </a:path>
              </a:pathLst>
            </a:custGeom>
            <a:solidFill>
              <a:srgbClr val="9639B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5060374" y="3155475"/>
              <a:ext cx="3411854" cy="744855"/>
            </a:xfrm>
            <a:custGeom>
              <a:avLst/>
              <a:gdLst/>
              <a:ahLst/>
              <a:cxnLst/>
              <a:rect l="l" t="t" r="r" b="b"/>
              <a:pathLst>
                <a:path w="3411854" h="744854">
                  <a:moveTo>
                    <a:pt x="0" y="124102"/>
                  </a:moveTo>
                  <a:lnTo>
                    <a:pt x="9752" y="75796"/>
                  </a:lnTo>
                  <a:lnTo>
                    <a:pt x="36348" y="36348"/>
                  </a:lnTo>
                  <a:lnTo>
                    <a:pt x="75796" y="9752"/>
                  </a:lnTo>
                  <a:lnTo>
                    <a:pt x="124102" y="0"/>
                  </a:lnTo>
                  <a:lnTo>
                    <a:pt x="3287497" y="0"/>
                  </a:lnTo>
                  <a:lnTo>
                    <a:pt x="3334989" y="9446"/>
                  </a:lnTo>
                  <a:lnTo>
                    <a:pt x="3375251" y="36348"/>
                  </a:lnTo>
                  <a:lnTo>
                    <a:pt x="3402153" y="76610"/>
                  </a:lnTo>
                  <a:lnTo>
                    <a:pt x="3411599" y="124102"/>
                  </a:lnTo>
                  <a:lnTo>
                    <a:pt x="3411599" y="620497"/>
                  </a:lnTo>
                  <a:lnTo>
                    <a:pt x="3401847" y="668803"/>
                  </a:lnTo>
                  <a:lnTo>
                    <a:pt x="3375251" y="708251"/>
                  </a:lnTo>
                  <a:lnTo>
                    <a:pt x="3335803" y="734847"/>
                  </a:lnTo>
                  <a:lnTo>
                    <a:pt x="3287497" y="744599"/>
                  </a:lnTo>
                  <a:lnTo>
                    <a:pt x="124102" y="744599"/>
                  </a:lnTo>
                  <a:lnTo>
                    <a:pt x="75796" y="734847"/>
                  </a:lnTo>
                  <a:lnTo>
                    <a:pt x="36348" y="708251"/>
                  </a:lnTo>
                  <a:lnTo>
                    <a:pt x="9752" y="668803"/>
                  </a:lnTo>
                  <a:lnTo>
                    <a:pt x="0" y="620497"/>
                  </a:lnTo>
                  <a:lnTo>
                    <a:pt x="0" y="124102"/>
                  </a:lnTo>
                  <a:close/>
                </a:path>
              </a:pathLst>
            </a:custGeom>
            <a:ln w="3809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274113" y="3294603"/>
            <a:ext cx="29838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3925" marR="5080" indent="-91186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Adjust word vectors by minimizing cost function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704689" y="2695874"/>
            <a:ext cx="123189" cy="432434"/>
            <a:chOff x="6704689" y="2695874"/>
            <a:chExt cx="123189" cy="432434"/>
          </a:xfrm>
        </p:grpSpPr>
        <p:sp>
          <p:nvSpPr>
            <p:cNvPr id="21" name="object 21"/>
            <p:cNvSpPr/>
            <p:nvPr/>
          </p:nvSpPr>
          <p:spPr>
            <a:xfrm>
              <a:off x="6766175" y="2695874"/>
              <a:ext cx="0" cy="288290"/>
            </a:xfrm>
            <a:custGeom>
              <a:avLst/>
              <a:gdLst/>
              <a:ahLst/>
              <a:cxnLst/>
              <a:rect l="l" t="t" r="r" b="b"/>
              <a:pathLst>
                <a:path h="288289">
                  <a:moveTo>
                    <a:pt x="0" y="0"/>
                  </a:moveTo>
                  <a:lnTo>
                    <a:pt x="0" y="288149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04689" y="2969737"/>
              <a:ext cx="122971" cy="1582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688340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Beyond Basic Vectorization Techniques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438025"/>
            <a:ext cx="3222074" cy="32220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96825" y="2897200"/>
            <a:ext cx="430449" cy="4304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8" y="3767949"/>
            <a:ext cx="480084" cy="4194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291199" y="2853225"/>
            <a:ext cx="2914650" cy="518795"/>
          </a:xfrm>
          <a:custGeom>
            <a:avLst/>
            <a:gdLst/>
            <a:ahLst/>
            <a:cxnLst/>
            <a:rect l="l" t="t" r="r" b="b"/>
            <a:pathLst>
              <a:path w="2914650" h="518795">
                <a:moveTo>
                  <a:pt x="2827798" y="518399"/>
                </a:moveTo>
                <a:lnTo>
                  <a:pt x="86401" y="518399"/>
                </a:lnTo>
                <a:lnTo>
                  <a:pt x="52770" y="511610"/>
                </a:lnTo>
                <a:lnTo>
                  <a:pt x="25306" y="493093"/>
                </a:lnTo>
                <a:lnTo>
                  <a:pt x="6789" y="465629"/>
                </a:lnTo>
                <a:lnTo>
                  <a:pt x="0" y="431998"/>
                </a:lnTo>
                <a:lnTo>
                  <a:pt x="0" y="86401"/>
                </a:lnTo>
                <a:lnTo>
                  <a:pt x="6789" y="52770"/>
                </a:lnTo>
                <a:lnTo>
                  <a:pt x="25306" y="25306"/>
                </a:lnTo>
                <a:lnTo>
                  <a:pt x="52770" y="6789"/>
                </a:lnTo>
                <a:lnTo>
                  <a:pt x="86401" y="0"/>
                </a:lnTo>
                <a:lnTo>
                  <a:pt x="2827798" y="0"/>
                </a:lnTo>
                <a:lnTo>
                  <a:pt x="2875734" y="14516"/>
                </a:lnTo>
                <a:lnTo>
                  <a:pt x="2907623" y="53337"/>
                </a:lnTo>
                <a:lnTo>
                  <a:pt x="2914199" y="86401"/>
                </a:lnTo>
                <a:lnTo>
                  <a:pt x="2914199" y="431998"/>
                </a:lnTo>
                <a:lnTo>
                  <a:pt x="2907410" y="465629"/>
                </a:lnTo>
                <a:lnTo>
                  <a:pt x="2888893" y="493093"/>
                </a:lnTo>
                <a:lnTo>
                  <a:pt x="2861429" y="511610"/>
                </a:lnTo>
                <a:lnTo>
                  <a:pt x="2827798" y="5183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36642" y="2985933"/>
            <a:ext cx="18243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 of words Models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91199" y="3718450"/>
            <a:ext cx="2914650" cy="518795"/>
          </a:xfrm>
          <a:custGeom>
            <a:avLst/>
            <a:gdLst/>
            <a:ahLst/>
            <a:cxnLst/>
            <a:rect l="l" t="t" r="r" b="b"/>
            <a:pathLst>
              <a:path w="2914650" h="518795">
                <a:moveTo>
                  <a:pt x="2827798" y="518399"/>
                </a:moveTo>
                <a:lnTo>
                  <a:pt x="86401" y="518399"/>
                </a:lnTo>
                <a:lnTo>
                  <a:pt x="52770" y="511610"/>
                </a:lnTo>
                <a:lnTo>
                  <a:pt x="25306" y="493093"/>
                </a:lnTo>
                <a:lnTo>
                  <a:pt x="6789" y="465629"/>
                </a:lnTo>
                <a:lnTo>
                  <a:pt x="0" y="431998"/>
                </a:lnTo>
                <a:lnTo>
                  <a:pt x="0" y="86401"/>
                </a:lnTo>
                <a:lnTo>
                  <a:pt x="6789" y="52770"/>
                </a:lnTo>
                <a:lnTo>
                  <a:pt x="25306" y="25306"/>
                </a:lnTo>
                <a:lnTo>
                  <a:pt x="52770" y="6789"/>
                </a:lnTo>
                <a:lnTo>
                  <a:pt x="86401" y="0"/>
                </a:lnTo>
                <a:lnTo>
                  <a:pt x="2827798" y="0"/>
                </a:lnTo>
                <a:lnTo>
                  <a:pt x="2875733" y="14516"/>
                </a:lnTo>
                <a:lnTo>
                  <a:pt x="2907622" y="53337"/>
                </a:lnTo>
                <a:lnTo>
                  <a:pt x="2914199" y="86401"/>
                </a:lnTo>
                <a:lnTo>
                  <a:pt x="2914199" y="431998"/>
                </a:lnTo>
                <a:lnTo>
                  <a:pt x="2907410" y="465629"/>
                </a:lnTo>
                <a:lnTo>
                  <a:pt x="2888893" y="493093"/>
                </a:lnTo>
                <a:lnTo>
                  <a:pt x="2861429" y="511610"/>
                </a:lnTo>
                <a:lnTo>
                  <a:pt x="2827798" y="5183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81149" y="3851157"/>
            <a:ext cx="21342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 based Models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172540" y="1642549"/>
            <a:ext cx="3151505" cy="556895"/>
            <a:chOff x="5172540" y="1642549"/>
            <a:chExt cx="3151505" cy="556895"/>
          </a:xfrm>
        </p:grpSpPr>
        <p:sp>
          <p:nvSpPr>
            <p:cNvPr id="11" name="object 11"/>
            <p:cNvSpPr/>
            <p:nvPr/>
          </p:nvSpPr>
          <p:spPr>
            <a:xfrm>
              <a:off x="5191590" y="1661599"/>
              <a:ext cx="3113405" cy="518795"/>
            </a:xfrm>
            <a:custGeom>
              <a:avLst/>
              <a:gdLst/>
              <a:ahLst/>
              <a:cxnLst/>
              <a:rect l="l" t="t" r="r" b="b"/>
              <a:pathLst>
                <a:path w="3113404" h="518794">
                  <a:moveTo>
                    <a:pt x="3026998" y="518399"/>
                  </a:moveTo>
                  <a:lnTo>
                    <a:pt x="86401" y="518399"/>
                  </a:lnTo>
                  <a:lnTo>
                    <a:pt x="52770" y="511610"/>
                  </a:lnTo>
                  <a:lnTo>
                    <a:pt x="25306" y="493093"/>
                  </a:lnTo>
                  <a:lnTo>
                    <a:pt x="6789" y="465629"/>
                  </a:lnTo>
                  <a:lnTo>
                    <a:pt x="0" y="431998"/>
                  </a:lnTo>
                  <a:lnTo>
                    <a:pt x="0" y="86401"/>
                  </a:lnTo>
                  <a:lnTo>
                    <a:pt x="6789" y="52770"/>
                  </a:lnTo>
                  <a:lnTo>
                    <a:pt x="25306" y="25306"/>
                  </a:lnTo>
                  <a:lnTo>
                    <a:pt x="52770" y="6789"/>
                  </a:lnTo>
                  <a:lnTo>
                    <a:pt x="86401" y="0"/>
                  </a:lnTo>
                  <a:lnTo>
                    <a:pt x="3026998" y="0"/>
                  </a:lnTo>
                  <a:lnTo>
                    <a:pt x="3074934" y="14516"/>
                  </a:lnTo>
                  <a:lnTo>
                    <a:pt x="3106823" y="53337"/>
                  </a:lnTo>
                  <a:lnTo>
                    <a:pt x="3113399" y="86401"/>
                  </a:lnTo>
                  <a:lnTo>
                    <a:pt x="3113399" y="431998"/>
                  </a:lnTo>
                  <a:lnTo>
                    <a:pt x="3106610" y="465629"/>
                  </a:lnTo>
                  <a:lnTo>
                    <a:pt x="3088093" y="493093"/>
                  </a:lnTo>
                  <a:lnTo>
                    <a:pt x="3060629" y="511610"/>
                  </a:lnTo>
                  <a:lnTo>
                    <a:pt x="3026998" y="518399"/>
                  </a:lnTo>
                  <a:close/>
                </a:path>
              </a:pathLst>
            </a:custGeom>
            <a:solidFill>
              <a:srgbClr val="9639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91590" y="1661599"/>
              <a:ext cx="3113405" cy="518795"/>
            </a:xfrm>
            <a:custGeom>
              <a:avLst/>
              <a:gdLst/>
              <a:ahLst/>
              <a:cxnLst/>
              <a:rect l="l" t="t" r="r" b="b"/>
              <a:pathLst>
                <a:path w="3113404" h="518794">
                  <a:moveTo>
                    <a:pt x="0" y="86401"/>
                  </a:moveTo>
                  <a:lnTo>
                    <a:pt x="6789" y="52770"/>
                  </a:lnTo>
                  <a:lnTo>
                    <a:pt x="25306" y="25306"/>
                  </a:lnTo>
                  <a:lnTo>
                    <a:pt x="52770" y="6789"/>
                  </a:lnTo>
                  <a:lnTo>
                    <a:pt x="86401" y="0"/>
                  </a:lnTo>
                  <a:lnTo>
                    <a:pt x="3026998" y="0"/>
                  </a:lnTo>
                  <a:lnTo>
                    <a:pt x="3074934" y="14516"/>
                  </a:lnTo>
                  <a:lnTo>
                    <a:pt x="3106823" y="53337"/>
                  </a:lnTo>
                  <a:lnTo>
                    <a:pt x="3113399" y="86401"/>
                  </a:lnTo>
                  <a:lnTo>
                    <a:pt x="3113399" y="431998"/>
                  </a:lnTo>
                  <a:lnTo>
                    <a:pt x="3106610" y="465629"/>
                  </a:lnTo>
                  <a:lnTo>
                    <a:pt x="3088093" y="493093"/>
                  </a:lnTo>
                  <a:lnTo>
                    <a:pt x="3060629" y="511610"/>
                  </a:lnTo>
                  <a:lnTo>
                    <a:pt x="3026998" y="518399"/>
                  </a:lnTo>
                  <a:lnTo>
                    <a:pt x="86401" y="518399"/>
                  </a:lnTo>
                  <a:lnTo>
                    <a:pt x="52770" y="511610"/>
                  </a:lnTo>
                  <a:lnTo>
                    <a:pt x="25306" y="493093"/>
                  </a:lnTo>
                  <a:lnTo>
                    <a:pt x="6789" y="465629"/>
                  </a:lnTo>
                  <a:lnTo>
                    <a:pt x="0" y="431998"/>
                  </a:lnTo>
                  <a:lnTo>
                    <a:pt x="0" y="86401"/>
                  </a:lnTo>
                  <a:close/>
                </a:path>
              </a:pathLst>
            </a:custGeom>
            <a:ln w="3809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301107" y="1778052"/>
            <a:ext cx="28917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Vectorization &amp; TF-IDF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708352" y="2190887"/>
            <a:ext cx="81915" cy="641985"/>
            <a:chOff x="6708352" y="2190887"/>
            <a:chExt cx="81915" cy="641985"/>
          </a:xfrm>
        </p:grpSpPr>
        <p:sp>
          <p:nvSpPr>
            <p:cNvPr id="15" name="object 15"/>
            <p:cNvSpPr/>
            <p:nvPr/>
          </p:nvSpPr>
          <p:spPr>
            <a:xfrm>
              <a:off x="6747250" y="2200412"/>
              <a:ext cx="1905" cy="560705"/>
            </a:xfrm>
            <a:custGeom>
              <a:avLst/>
              <a:gdLst/>
              <a:ahLst/>
              <a:cxnLst/>
              <a:rect l="l" t="t" r="r" b="b"/>
              <a:pathLst>
                <a:path w="1904" h="560705">
                  <a:moveTo>
                    <a:pt x="0" y="0"/>
                  </a:moveTo>
                  <a:lnTo>
                    <a:pt x="1859" y="560200"/>
                  </a:lnTo>
                </a:path>
              </a:pathLst>
            </a:custGeom>
            <a:ln w="19049">
              <a:solidFill>
                <a:srgbClr val="F6F6F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08352" y="2751088"/>
              <a:ext cx="81723" cy="817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Word Embedding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240234" y="3403233"/>
            <a:ext cx="1904364" cy="1740535"/>
            <a:chOff x="7240234" y="3403233"/>
            <a:chExt cx="1904364" cy="17405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40234" y="3403233"/>
              <a:ext cx="1903766" cy="174026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30552" y="3441333"/>
              <a:ext cx="1813448" cy="170216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0" y="1043725"/>
            <a:ext cx="7455534" cy="2903855"/>
            <a:chOff x="0" y="1043725"/>
            <a:chExt cx="7455534" cy="290385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43725"/>
              <a:ext cx="1844350" cy="29036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081825"/>
              <a:ext cx="1787200" cy="278939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30614" y="1804767"/>
              <a:ext cx="2841625" cy="979169"/>
            </a:xfrm>
            <a:custGeom>
              <a:avLst/>
              <a:gdLst/>
              <a:ahLst/>
              <a:cxnLst/>
              <a:rect l="l" t="t" r="r" b="b"/>
              <a:pathLst>
                <a:path w="2841625" h="979169">
                  <a:moveTo>
                    <a:pt x="2841385" y="0"/>
                  </a:moveTo>
                  <a:lnTo>
                    <a:pt x="0" y="978686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703296" y="2762435"/>
              <a:ext cx="48895" cy="31750"/>
            </a:xfrm>
            <a:custGeom>
              <a:avLst/>
              <a:gdLst/>
              <a:ahLst/>
              <a:cxnLst/>
              <a:rect l="l" t="t" r="r" b="b"/>
              <a:pathLst>
                <a:path w="48894" h="31750">
                  <a:moveTo>
                    <a:pt x="48335" y="31265"/>
                  </a:moveTo>
                  <a:lnTo>
                    <a:pt x="0" y="30426"/>
                  </a:lnTo>
                  <a:lnTo>
                    <a:pt x="37566" y="0"/>
                  </a:lnTo>
                  <a:lnTo>
                    <a:pt x="27317" y="21017"/>
                  </a:lnTo>
                  <a:lnTo>
                    <a:pt x="48335" y="312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703296" y="2762435"/>
              <a:ext cx="48895" cy="31750"/>
            </a:xfrm>
            <a:custGeom>
              <a:avLst/>
              <a:gdLst/>
              <a:ahLst/>
              <a:cxnLst/>
              <a:rect l="l" t="t" r="r" b="b"/>
              <a:pathLst>
                <a:path w="48894" h="31750">
                  <a:moveTo>
                    <a:pt x="27317" y="21017"/>
                  </a:moveTo>
                  <a:lnTo>
                    <a:pt x="37566" y="0"/>
                  </a:lnTo>
                  <a:lnTo>
                    <a:pt x="0" y="30426"/>
                  </a:lnTo>
                  <a:lnTo>
                    <a:pt x="48335" y="31265"/>
                  </a:lnTo>
                  <a:lnTo>
                    <a:pt x="27317" y="21017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572000" y="1804767"/>
              <a:ext cx="0" cy="1127125"/>
            </a:xfrm>
            <a:custGeom>
              <a:avLst/>
              <a:gdLst/>
              <a:ahLst/>
              <a:cxnLst/>
              <a:rect l="l" t="t" r="r" b="b"/>
              <a:pathLst>
                <a:path h="1127125">
                  <a:moveTo>
                    <a:pt x="0" y="0"/>
                  </a:moveTo>
                  <a:lnTo>
                    <a:pt x="0" y="1126912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6114" y="2917392"/>
              <a:ext cx="91769" cy="11538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572000" y="1804767"/>
              <a:ext cx="2787015" cy="960119"/>
            </a:xfrm>
            <a:custGeom>
              <a:avLst/>
              <a:gdLst/>
              <a:ahLst/>
              <a:cxnLst/>
              <a:rect l="l" t="t" r="r" b="b"/>
              <a:pathLst>
                <a:path w="2787015" h="960119">
                  <a:moveTo>
                    <a:pt x="0" y="0"/>
                  </a:moveTo>
                  <a:lnTo>
                    <a:pt x="2786920" y="959827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34344" y="2720431"/>
              <a:ext cx="120945" cy="8832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824199" y="1196067"/>
              <a:ext cx="3495675" cy="608965"/>
            </a:xfrm>
            <a:custGeom>
              <a:avLst/>
              <a:gdLst/>
              <a:ahLst/>
              <a:cxnLst/>
              <a:rect l="l" t="t" r="r" b="b"/>
              <a:pathLst>
                <a:path w="3495675" h="608964">
                  <a:moveTo>
                    <a:pt x="3394147" y="608700"/>
                  </a:moveTo>
                  <a:lnTo>
                    <a:pt x="101451" y="608700"/>
                  </a:lnTo>
                  <a:lnTo>
                    <a:pt x="61962" y="600727"/>
                  </a:lnTo>
                  <a:lnTo>
                    <a:pt x="29714" y="578985"/>
                  </a:lnTo>
                  <a:lnTo>
                    <a:pt x="7972" y="546737"/>
                  </a:lnTo>
                  <a:lnTo>
                    <a:pt x="0" y="507248"/>
                  </a:lnTo>
                  <a:lnTo>
                    <a:pt x="0" y="101452"/>
                  </a:lnTo>
                  <a:lnTo>
                    <a:pt x="7972" y="61962"/>
                  </a:lnTo>
                  <a:lnTo>
                    <a:pt x="29714" y="29714"/>
                  </a:lnTo>
                  <a:lnTo>
                    <a:pt x="61962" y="7972"/>
                  </a:lnTo>
                  <a:lnTo>
                    <a:pt x="101451" y="0"/>
                  </a:lnTo>
                  <a:lnTo>
                    <a:pt x="3394147" y="0"/>
                  </a:lnTo>
                  <a:lnTo>
                    <a:pt x="3432972" y="7722"/>
                  </a:lnTo>
                  <a:lnTo>
                    <a:pt x="3465885" y="29714"/>
                  </a:lnTo>
                  <a:lnTo>
                    <a:pt x="3487877" y="62628"/>
                  </a:lnTo>
                  <a:lnTo>
                    <a:pt x="3495599" y="101452"/>
                  </a:lnTo>
                  <a:lnTo>
                    <a:pt x="3495599" y="507248"/>
                  </a:lnTo>
                  <a:lnTo>
                    <a:pt x="3487627" y="546737"/>
                  </a:lnTo>
                  <a:lnTo>
                    <a:pt x="3465885" y="578985"/>
                  </a:lnTo>
                  <a:lnTo>
                    <a:pt x="3433637" y="600727"/>
                  </a:lnTo>
                  <a:lnTo>
                    <a:pt x="3394147" y="608700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824199" y="1196067"/>
              <a:ext cx="3495675" cy="608965"/>
            </a:xfrm>
            <a:custGeom>
              <a:avLst/>
              <a:gdLst/>
              <a:ahLst/>
              <a:cxnLst/>
              <a:rect l="l" t="t" r="r" b="b"/>
              <a:pathLst>
                <a:path w="3495675" h="608964">
                  <a:moveTo>
                    <a:pt x="0" y="101452"/>
                  </a:moveTo>
                  <a:lnTo>
                    <a:pt x="7972" y="61962"/>
                  </a:lnTo>
                  <a:lnTo>
                    <a:pt x="29714" y="29714"/>
                  </a:lnTo>
                  <a:lnTo>
                    <a:pt x="61962" y="7972"/>
                  </a:lnTo>
                  <a:lnTo>
                    <a:pt x="101451" y="0"/>
                  </a:lnTo>
                  <a:lnTo>
                    <a:pt x="3394147" y="0"/>
                  </a:lnTo>
                  <a:lnTo>
                    <a:pt x="3432972" y="7722"/>
                  </a:lnTo>
                  <a:lnTo>
                    <a:pt x="3465885" y="29714"/>
                  </a:lnTo>
                  <a:lnTo>
                    <a:pt x="3487877" y="62628"/>
                  </a:lnTo>
                  <a:lnTo>
                    <a:pt x="3495599" y="101452"/>
                  </a:lnTo>
                  <a:lnTo>
                    <a:pt x="3495599" y="507248"/>
                  </a:lnTo>
                  <a:lnTo>
                    <a:pt x="3487627" y="546737"/>
                  </a:lnTo>
                  <a:lnTo>
                    <a:pt x="3465885" y="578985"/>
                  </a:lnTo>
                  <a:lnTo>
                    <a:pt x="3433637" y="600727"/>
                  </a:lnTo>
                  <a:lnTo>
                    <a:pt x="3394147" y="608700"/>
                  </a:lnTo>
                  <a:lnTo>
                    <a:pt x="101451" y="608700"/>
                  </a:lnTo>
                  <a:lnTo>
                    <a:pt x="61962" y="600727"/>
                  </a:lnTo>
                  <a:lnTo>
                    <a:pt x="29714" y="578985"/>
                  </a:lnTo>
                  <a:lnTo>
                    <a:pt x="7972" y="546737"/>
                  </a:lnTo>
                  <a:lnTo>
                    <a:pt x="0" y="507248"/>
                  </a:lnTo>
                  <a:lnTo>
                    <a:pt x="0" y="101452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11139" y="1333285"/>
            <a:ext cx="312039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 Embedding Methods</a:t>
            </a:r>
            <a:endParaRPr sz="1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34737" y="2801845"/>
            <a:ext cx="1858010" cy="439420"/>
            <a:chOff x="734737" y="2801845"/>
            <a:chExt cx="1858010" cy="439420"/>
          </a:xfrm>
        </p:grpSpPr>
        <p:sp>
          <p:nvSpPr>
            <p:cNvPr id="20" name="object 20"/>
            <p:cNvSpPr/>
            <p:nvPr/>
          </p:nvSpPr>
          <p:spPr>
            <a:xfrm>
              <a:off x="739500" y="2806607"/>
              <a:ext cx="1848485" cy="429895"/>
            </a:xfrm>
            <a:custGeom>
              <a:avLst/>
              <a:gdLst/>
              <a:ahLst/>
              <a:cxnLst/>
              <a:rect l="l" t="t" r="r" b="b"/>
              <a:pathLst>
                <a:path w="1848485" h="429894">
                  <a:moveTo>
                    <a:pt x="1776648" y="429899"/>
                  </a:moveTo>
                  <a:lnTo>
                    <a:pt x="71651" y="429899"/>
                  </a:lnTo>
                  <a:lnTo>
                    <a:pt x="43761" y="424269"/>
                  </a:lnTo>
                  <a:lnTo>
                    <a:pt x="20986" y="408913"/>
                  </a:lnTo>
                  <a:lnTo>
                    <a:pt x="5630" y="386138"/>
                  </a:lnTo>
                  <a:lnTo>
                    <a:pt x="0" y="358248"/>
                  </a:lnTo>
                  <a:lnTo>
                    <a:pt x="0" y="71651"/>
                  </a:lnTo>
                  <a:lnTo>
                    <a:pt x="5630" y="43761"/>
                  </a:lnTo>
                  <a:lnTo>
                    <a:pt x="20986" y="20986"/>
                  </a:lnTo>
                  <a:lnTo>
                    <a:pt x="43761" y="5630"/>
                  </a:lnTo>
                  <a:lnTo>
                    <a:pt x="71651" y="0"/>
                  </a:lnTo>
                  <a:lnTo>
                    <a:pt x="1776648" y="0"/>
                  </a:lnTo>
                  <a:lnTo>
                    <a:pt x="1816400" y="12038"/>
                  </a:lnTo>
                  <a:lnTo>
                    <a:pt x="1842845" y="44231"/>
                  </a:lnTo>
                  <a:lnTo>
                    <a:pt x="1848299" y="71651"/>
                  </a:lnTo>
                  <a:lnTo>
                    <a:pt x="1848299" y="358248"/>
                  </a:lnTo>
                  <a:lnTo>
                    <a:pt x="1842669" y="386138"/>
                  </a:lnTo>
                  <a:lnTo>
                    <a:pt x="1827313" y="408913"/>
                  </a:lnTo>
                  <a:lnTo>
                    <a:pt x="1804538" y="424269"/>
                  </a:lnTo>
                  <a:lnTo>
                    <a:pt x="1776648" y="4298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739500" y="2806607"/>
              <a:ext cx="1848485" cy="429895"/>
            </a:xfrm>
            <a:custGeom>
              <a:avLst/>
              <a:gdLst/>
              <a:ahLst/>
              <a:cxnLst/>
              <a:rect l="l" t="t" r="r" b="b"/>
              <a:pathLst>
                <a:path w="1848485" h="429894">
                  <a:moveTo>
                    <a:pt x="0" y="71651"/>
                  </a:moveTo>
                  <a:lnTo>
                    <a:pt x="5630" y="43761"/>
                  </a:lnTo>
                  <a:lnTo>
                    <a:pt x="20986" y="20986"/>
                  </a:lnTo>
                  <a:lnTo>
                    <a:pt x="43761" y="5630"/>
                  </a:lnTo>
                  <a:lnTo>
                    <a:pt x="71651" y="0"/>
                  </a:lnTo>
                  <a:lnTo>
                    <a:pt x="1776648" y="0"/>
                  </a:lnTo>
                  <a:lnTo>
                    <a:pt x="1816400" y="12038"/>
                  </a:lnTo>
                  <a:lnTo>
                    <a:pt x="1842845" y="44231"/>
                  </a:lnTo>
                  <a:lnTo>
                    <a:pt x="1848299" y="71651"/>
                  </a:lnTo>
                  <a:lnTo>
                    <a:pt x="1848299" y="358248"/>
                  </a:lnTo>
                  <a:lnTo>
                    <a:pt x="1842669" y="386138"/>
                  </a:lnTo>
                  <a:lnTo>
                    <a:pt x="1827313" y="408913"/>
                  </a:lnTo>
                  <a:lnTo>
                    <a:pt x="1804538" y="424269"/>
                  </a:lnTo>
                  <a:lnTo>
                    <a:pt x="1776648" y="429899"/>
                  </a:lnTo>
                  <a:lnTo>
                    <a:pt x="71651" y="429899"/>
                  </a:lnTo>
                  <a:lnTo>
                    <a:pt x="43761" y="424269"/>
                  </a:lnTo>
                  <a:lnTo>
                    <a:pt x="20986" y="408913"/>
                  </a:lnTo>
                  <a:lnTo>
                    <a:pt x="5630" y="386138"/>
                  </a:lnTo>
                  <a:lnTo>
                    <a:pt x="0" y="358248"/>
                  </a:lnTo>
                  <a:lnTo>
                    <a:pt x="0" y="7165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77216" y="2862553"/>
            <a:ext cx="1172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Word2Vec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556199" y="2806607"/>
            <a:ext cx="1848485" cy="429895"/>
          </a:xfrm>
          <a:custGeom>
            <a:avLst/>
            <a:gdLst/>
            <a:ahLst/>
            <a:cxnLst/>
            <a:rect l="l" t="t" r="r" b="b"/>
            <a:pathLst>
              <a:path w="1848484" h="429894">
                <a:moveTo>
                  <a:pt x="1776648" y="429899"/>
                </a:moveTo>
                <a:lnTo>
                  <a:pt x="71651" y="429899"/>
                </a:lnTo>
                <a:lnTo>
                  <a:pt x="43761" y="424269"/>
                </a:lnTo>
                <a:lnTo>
                  <a:pt x="20986" y="408913"/>
                </a:lnTo>
                <a:lnTo>
                  <a:pt x="5630" y="386138"/>
                </a:lnTo>
                <a:lnTo>
                  <a:pt x="0" y="358248"/>
                </a:lnTo>
                <a:lnTo>
                  <a:pt x="0" y="71651"/>
                </a:lnTo>
                <a:lnTo>
                  <a:pt x="5630" y="43761"/>
                </a:lnTo>
                <a:lnTo>
                  <a:pt x="20986" y="20986"/>
                </a:lnTo>
                <a:lnTo>
                  <a:pt x="43761" y="5630"/>
                </a:lnTo>
                <a:lnTo>
                  <a:pt x="71651" y="0"/>
                </a:lnTo>
                <a:lnTo>
                  <a:pt x="1776648" y="0"/>
                </a:lnTo>
                <a:lnTo>
                  <a:pt x="1816400" y="12038"/>
                </a:lnTo>
                <a:lnTo>
                  <a:pt x="1842845" y="44231"/>
                </a:lnTo>
                <a:lnTo>
                  <a:pt x="1848299" y="71651"/>
                </a:lnTo>
                <a:lnTo>
                  <a:pt x="1848299" y="358248"/>
                </a:lnTo>
                <a:lnTo>
                  <a:pt x="1842669" y="386138"/>
                </a:lnTo>
                <a:lnTo>
                  <a:pt x="1827313" y="408913"/>
                </a:lnTo>
                <a:lnTo>
                  <a:pt x="1804538" y="424269"/>
                </a:lnTo>
                <a:lnTo>
                  <a:pt x="1776648" y="429899"/>
                </a:lnTo>
                <a:close/>
              </a:path>
            </a:pathLst>
          </a:custGeom>
          <a:solidFill>
            <a:srgbClr val="9639B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18120" y="2862553"/>
            <a:ext cx="923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fastText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643087" y="3055570"/>
            <a:ext cx="1858010" cy="439420"/>
            <a:chOff x="3643087" y="3055570"/>
            <a:chExt cx="1858010" cy="439420"/>
          </a:xfrm>
        </p:grpSpPr>
        <p:sp>
          <p:nvSpPr>
            <p:cNvPr id="26" name="object 26"/>
            <p:cNvSpPr/>
            <p:nvPr/>
          </p:nvSpPr>
          <p:spPr>
            <a:xfrm>
              <a:off x="3647849" y="3060332"/>
              <a:ext cx="1848485" cy="429895"/>
            </a:xfrm>
            <a:custGeom>
              <a:avLst/>
              <a:gdLst/>
              <a:ahLst/>
              <a:cxnLst/>
              <a:rect l="l" t="t" r="r" b="b"/>
              <a:pathLst>
                <a:path w="1848485" h="429895">
                  <a:moveTo>
                    <a:pt x="1776648" y="429899"/>
                  </a:moveTo>
                  <a:lnTo>
                    <a:pt x="71651" y="429899"/>
                  </a:lnTo>
                  <a:lnTo>
                    <a:pt x="43761" y="424269"/>
                  </a:lnTo>
                  <a:lnTo>
                    <a:pt x="20986" y="408913"/>
                  </a:lnTo>
                  <a:lnTo>
                    <a:pt x="5630" y="386138"/>
                  </a:lnTo>
                  <a:lnTo>
                    <a:pt x="0" y="358248"/>
                  </a:lnTo>
                  <a:lnTo>
                    <a:pt x="0" y="71651"/>
                  </a:lnTo>
                  <a:lnTo>
                    <a:pt x="5630" y="43761"/>
                  </a:lnTo>
                  <a:lnTo>
                    <a:pt x="20986" y="20986"/>
                  </a:lnTo>
                  <a:lnTo>
                    <a:pt x="43761" y="5630"/>
                  </a:lnTo>
                  <a:lnTo>
                    <a:pt x="71651" y="0"/>
                  </a:lnTo>
                  <a:lnTo>
                    <a:pt x="1776648" y="0"/>
                  </a:lnTo>
                  <a:lnTo>
                    <a:pt x="1816400" y="12038"/>
                  </a:lnTo>
                  <a:lnTo>
                    <a:pt x="1842845" y="44231"/>
                  </a:lnTo>
                  <a:lnTo>
                    <a:pt x="1848299" y="71651"/>
                  </a:lnTo>
                  <a:lnTo>
                    <a:pt x="1848299" y="358248"/>
                  </a:lnTo>
                  <a:lnTo>
                    <a:pt x="1842669" y="386138"/>
                  </a:lnTo>
                  <a:lnTo>
                    <a:pt x="1827313" y="408913"/>
                  </a:lnTo>
                  <a:lnTo>
                    <a:pt x="1804538" y="424269"/>
                  </a:lnTo>
                  <a:lnTo>
                    <a:pt x="1776648" y="4298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3647849" y="3060332"/>
              <a:ext cx="1848485" cy="429895"/>
            </a:xfrm>
            <a:custGeom>
              <a:avLst/>
              <a:gdLst/>
              <a:ahLst/>
              <a:cxnLst/>
              <a:rect l="l" t="t" r="r" b="b"/>
              <a:pathLst>
                <a:path w="1848485" h="429895">
                  <a:moveTo>
                    <a:pt x="0" y="71651"/>
                  </a:moveTo>
                  <a:lnTo>
                    <a:pt x="5630" y="43761"/>
                  </a:lnTo>
                  <a:lnTo>
                    <a:pt x="20986" y="20986"/>
                  </a:lnTo>
                  <a:lnTo>
                    <a:pt x="43761" y="5630"/>
                  </a:lnTo>
                  <a:lnTo>
                    <a:pt x="71651" y="0"/>
                  </a:lnTo>
                  <a:lnTo>
                    <a:pt x="1776648" y="0"/>
                  </a:lnTo>
                  <a:lnTo>
                    <a:pt x="1816400" y="12038"/>
                  </a:lnTo>
                  <a:lnTo>
                    <a:pt x="1842845" y="44231"/>
                  </a:lnTo>
                  <a:lnTo>
                    <a:pt x="1848299" y="71651"/>
                  </a:lnTo>
                  <a:lnTo>
                    <a:pt x="1848299" y="358248"/>
                  </a:lnTo>
                  <a:lnTo>
                    <a:pt x="1842669" y="386138"/>
                  </a:lnTo>
                  <a:lnTo>
                    <a:pt x="1827313" y="408913"/>
                  </a:lnTo>
                  <a:lnTo>
                    <a:pt x="1804538" y="424269"/>
                  </a:lnTo>
                  <a:lnTo>
                    <a:pt x="1776648" y="429899"/>
                  </a:lnTo>
                  <a:lnTo>
                    <a:pt x="71651" y="429899"/>
                  </a:lnTo>
                  <a:lnTo>
                    <a:pt x="43761" y="424269"/>
                  </a:lnTo>
                  <a:lnTo>
                    <a:pt x="20986" y="408913"/>
                  </a:lnTo>
                  <a:lnTo>
                    <a:pt x="5630" y="386138"/>
                  </a:lnTo>
                  <a:lnTo>
                    <a:pt x="0" y="358248"/>
                  </a:lnTo>
                  <a:lnTo>
                    <a:pt x="0" y="7165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236653" y="3116278"/>
            <a:ext cx="6705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GloVe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8737" y="3998774"/>
            <a:ext cx="7266940" cy="398780"/>
            <a:chOff x="938737" y="3998774"/>
            <a:chExt cx="7266940" cy="398780"/>
          </a:xfrm>
        </p:grpSpPr>
        <p:sp>
          <p:nvSpPr>
            <p:cNvPr id="3" name="object 3"/>
            <p:cNvSpPr/>
            <p:nvPr/>
          </p:nvSpPr>
          <p:spPr>
            <a:xfrm>
              <a:off x="943499" y="4191074"/>
              <a:ext cx="7257415" cy="6985"/>
            </a:xfrm>
            <a:custGeom>
              <a:avLst/>
              <a:gdLst/>
              <a:ahLst/>
              <a:cxnLst/>
              <a:rect l="l" t="t" r="r" b="b"/>
              <a:pathLst>
                <a:path w="7257415" h="6985">
                  <a:moveTo>
                    <a:pt x="0" y="6899"/>
                  </a:moveTo>
                  <a:lnTo>
                    <a:pt x="7256999" y="0"/>
                  </a:lnTo>
                </a:path>
              </a:pathLst>
            </a:custGeom>
            <a:ln w="9524">
              <a:solidFill>
                <a:srgbClr val="F6F6F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943499" y="3998774"/>
              <a:ext cx="1052830" cy="398780"/>
            </a:xfrm>
            <a:custGeom>
              <a:avLst/>
              <a:gdLst/>
              <a:ahLst/>
              <a:cxnLst/>
              <a:rect l="l" t="t" r="r" b="b"/>
              <a:pathLst>
                <a:path w="1052830" h="398779">
                  <a:moveTo>
                    <a:pt x="986298" y="398399"/>
                  </a:moveTo>
                  <a:lnTo>
                    <a:pt x="66401" y="398399"/>
                  </a:lnTo>
                  <a:lnTo>
                    <a:pt x="40554" y="393181"/>
                  </a:lnTo>
                  <a:lnTo>
                    <a:pt x="19448" y="378951"/>
                  </a:lnTo>
                  <a:lnTo>
                    <a:pt x="5218" y="357845"/>
                  </a:lnTo>
                  <a:lnTo>
                    <a:pt x="0" y="331998"/>
                  </a:lnTo>
                  <a:lnTo>
                    <a:pt x="0" y="66401"/>
                  </a:lnTo>
                  <a:lnTo>
                    <a:pt x="5130" y="40990"/>
                  </a:lnTo>
                  <a:lnTo>
                    <a:pt x="5218" y="40554"/>
                  </a:lnTo>
                  <a:lnTo>
                    <a:pt x="19448" y="19448"/>
                  </a:lnTo>
                  <a:lnTo>
                    <a:pt x="40554" y="5218"/>
                  </a:lnTo>
                  <a:lnTo>
                    <a:pt x="66401" y="0"/>
                  </a:lnTo>
                  <a:lnTo>
                    <a:pt x="986298" y="0"/>
                  </a:lnTo>
                  <a:lnTo>
                    <a:pt x="1023138" y="11156"/>
                  </a:lnTo>
                  <a:lnTo>
                    <a:pt x="1047645" y="40990"/>
                  </a:lnTo>
                  <a:lnTo>
                    <a:pt x="1052699" y="66401"/>
                  </a:lnTo>
                  <a:lnTo>
                    <a:pt x="1052699" y="331998"/>
                  </a:lnTo>
                  <a:lnTo>
                    <a:pt x="1047481" y="357845"/>
                  </a:lnTo>
                  <a:lnTo>
                    <a:pt x="1033251" y="378951"/>
                  </a:lnTo>
                  <a:lnTo>
                    <a:pt x="1012144" y="393181"/>
                  </a:lnTo>
                  <a:lnTo>
                    <a:pt x="986298" y="398399"/>
                  </a:lnTo>
                  <a:close/>
                </a:path>
              </a:pathLst>
            </a:custGeom>
            <a:solidFill>
              <a:srgbClr val="9639B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3. fastText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13899" y="3062525"/>
            <a:ext cx="2116455" cy="502702"/>
          </a:xfrm>
          <a:prstGeom prst="rect">
            <a:avLst/>
          </a:prstGeom>
          <a:ln w="19049">
            <a:solidFill>
              <a:srgbClr val="F6F6F6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353695">
              <a:lnSpc>
                <a:spcPct val="100000"/>
              </a:lnSpc>
              <a:spcBef>
                <a:spcPts val="560"/>
              </a:spcBef>
            </a:pPr>
            <a:r>
              <a:rPr sz="2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“Playing”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4373" y="4071483"/>
            <a:ext cx="3314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“Pl”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21999" y="3998774"/>
            <a:ext cx="1052830" cy="398780"/>
          </a:xfrm>
          <a:custGeom>
            <a:avLst/>
            <a:gdLst/>
            <a:ahLst/>
            <a:cxnLst/>
            <a:rect l="l" t="t" r="r" b="b"/>
            <a:pathLst>
              <a:path w="1052829" h="398779">
                <a:moveTo>
                  <a:pt x="986298" y="398399"/>
                </a:moveTo>
                <a:lnTo>
                  <a:pt x="66401" y="398399"/>
                </a:lnTo>
                <a:lnTo>
                  <a:pt x="40554" y="393181"/>
                </a:lnTo>
                <a:lnTo>
                  <a:pt x="19448" y="378951"/>
                </a:lnTo>
                <a:lnTo>
                  <a:pt x="5218" y="357845"/>
                </a:lnTo>
                <a:lnTo>
                  <a:pt x="0" y="331998"/>
                </a:lnTo>
                <a:lnTo>
                  <a:pt x="0" y="66401"/>
                </a:lnTo>
                <a:lnTo>
                  <a:pt x="19448" y="19448"/>
                </a:lnTo>
                <a:lnTo>
                  <a:pt x="66401" y="0"/>
                </a:lnTo>
                <a:lnTo>
                  <a:pt x="986298" y="0"/>
                </a:lnTo>
                <a:lnTo>
                  <a:pt x="1023138" y="11156"/>
                </a:lnTo>
                <a:lnTo>
                  <a:pt x="1047645" y="40990"/>
                </a:lnTo>
                <a:lnTo>
                  <a:pt x="1052699" y="66401"/>
                </a:lnTo>
                <a:lnTo>
                  <a:pt x="1052699" y="331998"/>
                </a:lnTo>
                <a:lnTo>
                  <a:pt x="1047481" y="357845"/>
                </a:lnTo>
                <a:lnTo>
                  <a:pt x="1033251" y="378951"/>
                </a:lnTo>
                <a:lnTo>
                  <a:pt x="1012144" y="393181"/>
                </a:lnTo>
                <a:lnTo>
                  <a:pt x="986298" y="398399"/>
                </a:lnTo>
                <a:close/>
              </a:path>
            </a:pathLst>
          </a:custGeom>
          <a:solidFill>
            <a:srgbClr val="9639B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31820" y="4071483"/>
            <a:ext cx="4330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“Pla”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00498" y="3998774"/>
            <a:ext cx="1052830" cy="398780"/>
          </a:xfrm>
          <a:custGeom>
            <a:avLst/>
            <a:gdLst/>
            <a:ahLst/>
            <a:cxnLst/>
            <a:rect l="l" t="t" r="r" b="b"/>
            <a:pathLst>
              <a:path w="1052829" h="398779">
                <a:moveTo>
                  <a:pt x="986298" y="398399"/>
                </a:moveTo>
                <a:lnTo>
                  <a:pt x="66401" y="398399"/>
                </a:lnTo>
                <a:lnTo>
                  <a:pt x="40555" y="393181"/>
                </a:lnTo>
                <a:lnTo>
                  <a:pt x="19448" y="378951"/>
                </a:lnTo>
                <a:lnTo>
                  <a:pt x="5218" y="357845"/>
                </a:lnTo>
                <a:lnTo>
                  <a:pt x="0" y="331998"/>
                </a:lnTo>
                <a:lnTo>
                  <a:pt x="0" y="66401"/>
                </a:lnTo>
                <a:lnTo>
                  <a:pt x="5130" y="40990"/>
                </a:lnTo>
                <a:lnTo>
                  <a:pt x="5218" y="40554"/>
                </a:lnTo>
                <a:lnTo>
                  <a:pt x="19448" y="19448"/>
                </a:lnTo>
                <a:lnTo>
                  <a:pt x="40555" y="5218"/>
                </a:lnTo>
                <a:lnTo>
                  <a:pt x="66401" y="0"/>
                </a:lnTo>
                <a:lnTo>
                  <a:pt x="986298" y="0"/>
                </a:lnTo>
                <a:lnTo>
                  <a:pt x="1023138" y="11156"/>
                </a:lnTo>
                <a:lnTo>
                  <a:pt x="1047645" y="40990"/>
                </a:lnTo>
                <a:lnTo>
                  <a:pt x="1052699" y="66401"/>
                </a:lnTo>
                <a:lnTo>
                  <a:pt x="1052699" y="331998"/>
                </a:lnTo>
                <a:lnTo>
                  <a:pt x="1047481" y="357845"/>
                </a:lnTo>
                <a:lnTo>
                  <a:pt x="1033251" y="378951"/>
                </a:lnTo>
                <a:lnTo>
                  <a:pt x="1012145" y="393181"/>
                </a:lnTo>
                <a:lnTo>
                  <a:pt x="986298" y="398399"/>
                </a:lnTo>
                <a:close/>
              </a:path>
            </a:pathLst>
          </a:custGeom>
          <a:solidFill>
            <a:srgbClr val="9639B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58005" y="4071483"/>
            <a:ext cx="53784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“Play”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78997" y="3998774"/>
            <a:ext cx="1052830" cy="398780"/>
          </a:xfrm>
          <a:custGeom>
            <a:avLst/>
            <a:gdLst/>
            <a:ahLst/>
            <a:cxnLst/>
            <a:rect l="l" t="t" r="r" b="b"/>
            <a:pathLst>
              <a:path w="1052829" h="398779">
                <a:moveTo>
                  <a:pt x="986298" y="398399"/>
                </a:moveTo>
                <a:lnTo>
                  <a:pt x="66401" y="398399"/>
                </a:lnTo>
                <a:lnTo>
                  <a:pt x="40555" y="393181"/>
                </a:lnTo>
                <a:lnTo>
                  <a:pt x="19448" y="378951"/>
                </a:lnTo>
                <a:lnTo>
                  <a:pt x="5218" y="357845"/>
                </a:lnTo>
                <a:lnTo>
                  <a:pt x="0" y="331998"/>
                </a:lnTo>
                <a:lnTo>
                  <a:pt x="0" y="66401"/>
                </a:lnTo>
                <a:lnTo>
                  <a:pt x="19448" y="19448"/>
                </a:lnTo>
                <a:lnTo>
                  <a:pt x="66401" y="0"/>
                </a:lnTo>
                <a:lnTo>
                  <a:pt x="986298" y="0"/>
                </a:lnTo>
                <a:lnTo>
                  <a:pt x="1023138" y="11156"/>
                </a:lnTo>
                <a:lnTo>
                  <a:pt x="1047645" y="40990"/>
                </a:lnTo>
                <a:lnTo>
                  <a:pt x="1052699" y="66401"/>
                </a:lnTo>
                <a:lnTo>
                  <a:pt x="1052699" y="331998"/>
                </a:lnTo>
                <a:lnTo>
                  <a:pt x="1047481" y="357845"/>
                </a:lnTo>
                <a:lnTo>
                  <a:pt x="1033251" y="378951"/>
                </a:lnTo>
                <a:lnTo>
                  <a:pt x="1012145" y="393181"/>
                </a:lnTo>
                <a:lnTo>
                  <a:pt x="986298" y="398399"/>
                </a:lnTo>
                <a:close/>
              </a:path>
            </a:pathLst>
          </a:custGeom>
          <a:solidFill>
            <a:srgbClr val="9639B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73422" y="4071483"/>
            <a:ext cx="46418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“layi”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57496" y="3998774"/>
            <a:ext cx="1052830" cy="398780"/>
          </a:xfrm>
          <a:custGeom>
            <a:avLst/>
            <a:gdLst/>
            <a:ahLst/>
            <a:cxnLst/>
            <a:rect l="l" t="t" r="r" b="b"/>
            <a:pathLst>
              <a:path w="1052829" h="398779">
                <a:moveTo>
                  <a:pt x="986297" y="398399"/>
                </a:moveTo>
                <a:lnTo>
                  <a:pt x="66401" y="398399"/>
                </a:lnTo>
                <a:lnTo>
                  <a:pt x="40554" y="393181"/>
                </a:lnTo>
                <a:lnTo>
                  <a:pt x="19448" y="378951"/>
                </a:lnTo>
                <a:lnTo>
                  <a:pt x="5218" y="357845"/>
                </a:lnTo>
                <a:lnTo>
                  <a:pt x="0" y="331998"/>
                </a:lnTo>
                <a:lnTo>
                  <a:pt x="0" y="66401"/>
                </a:lnTo>
                <a:lnTo>
                  <a:pt x="5130" y="40990"/>
                </a:lnTo>
                <a:lnTo>
                  <a:pt x="5218" y="40554"/>
                </a:lnTo>
                <a:lnTo>
                  <a:pt x="19448" y="19448"/>
                </a:lnTo>
                <a:lnTo>
                  <a:pt x="40554" y="5218"/>
                </a:lnTo>
                <a:lnTo>
                  <a:pt x="66401" y="0"/>
                </a:lnTo>
                <a:lnTo>
                  <a:pt x="986297" y="0"/>
                </a:lnTo>
                <a:lnTo>
                  <a:pt x="1023138" y="11156"/>
                </a:lnTo>
                <a:lnTo>
                  <a:pt x="1047645" y="40990"/>
                </a:lnTo>
                <a:lnTo>
                  <a:pt x="1052699" y="66401"/>
                </a:lnTo>
                <a:lnTo>
                  <a:pt x="1052699" y="331998"/>
                </a:lnTo>
                <a:lnTo>
                  <a:pt x="1047481" y="357845"/>
                </a:lnTo>
                <a:lnTo>
                  <a:pt x="1033251" y="378951"/>
                </a:lnTo>
                <a:lnTo>
                  <a:pt x="1012144" y="393181"/>
                </a:lnTo>
                <a:lnTo>
                  <a:pt x="986297" y="398399"/>
                </a:lnTo>
                <a:close/>
              </a:path>
            </a:pathLst>
          </a:custGeom>
          <a:solidFill>
            <a:srgbClr val="9639B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65342" y="4071483"/>
            <a:ext cx="6375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“aying”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7200" y="970920"/>
            <a:ext cx="7109459" cy="196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Developed by </a:t>
            </a:r>
            <a:r>
              <a:rPr sz="1400" b="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in 2015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3240" marR="5080" indent="-382270">
              <a:lnSpc>
                <a:spcPct val="123700"/>
              </a:lnSpc>
              <a:buSzPct val="125000"/>
              <a:buFont typeface="Arial"/>
              <a:buChar char="●"/>
              <a:tabLst>
                <a:tab pos="523240" algn="l"/>
              </a:tabLst>
            </a:pP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Enhances word embeddings by using sub-word units like n-grams of characters within words.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75"/>
              </a:spcBef>
              <a:buFont typeface="Arial"/>
              <a:buChar char="●"/>
            </a:pP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3240" marR="466725" indent="-351790">
              <a:lnSpc>
                <a:spcPct val="114999"/>
              </a:lnSpc>
              <a:spcBef>
                <a:spcPts val="5"/>
              </a:spcBef>
              <a:buFont typeface="Arial"/>
              <a:buChar char="●"/>
              <a:tabLst>
                <a:tab pos="523240" algn="l"/>
              </a:tabLst>
            </a:pP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Extends the Word2Vec model to handle rare, new, or misspelled words.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Word Embedding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240234" y="3403233"/>
            <a:ext cx="1904364" cy="1740535"/>
            <a:chOff x="7240234" y="3403233"/>
            <a:chExt cx="1904364" cy="17405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40234" y="3403233"/>
              <a:ext cx="1903766" cy="174026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30552" y="3441333"/>
              <a:ext cx="1813448" cy="170216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0" y="1043725"/>
            <a:ext cx="7455534" cy="2903855"/>
            <a:chOff x="0" y="1043725"/>
            <a:chExt cx="7455534" cy="290385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43725"/>
              <a:ext cx="1844350" cy="29036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081825"/>
              <a:ext cx="1787200" cy="278939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30614" y="1804767"/>
              <a:ext cx="2841625" cy="979169"/>
            </a:xfrm>
            <a:custGeom>
              <a:avLst/>
              <a:gdLst/>
              <a:ahLst/>
              <a:cxnLst/>
              <a:rect l="l" t="t" r="r" b="b"/>
              <a:pathLst>
                <a:path w="2841625" h="979169">
                  <a:moveTo>
                    <a:pt x="2841385" y="0"/>
                  </a:moveTo>
                  <a:lnTo>
                    <a:pt x="0" y="978686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703296" y="2762435"/>
              <a:ext cx="48895" cy="31750"/>
            </a:xfrm>
            <a:custGeom>
              <a:avLst/>
              <a:gdLst/>
              <a:ahLst/>
              <a:cxnLst/>
              <a:rect l="l" t="t" r="r" b="b"/>
              <a:pathLst>
                <a:path w="48894" h="31750">
                  <a:moveTo>
                    <a:pt x="48335" y="31265"/>
                  </a:moveTo>
                  <a:lnTo>
                    <a:pt x="0" y="30426"/>
                  </a:lnTo>
                  <a:lnTo>
                    <a:pt x="37566" y="0"/>
                  </a:lnTo>
                  <a:lnTo>
                    <a:pt x="27317" y="21017"/>
                  </a:lnTo>
                  <a:lnTo>
                    <a:pt x="48335" y="312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703296" y="2762435"/>
              <a:ext cx="48895" cy="31750"/>
            </a:xfrm>
            <a:custGeom>
              <a:avLst/>
              <a:gdLst/>
              <a:ahLst/>
              <a:cxnLst/>
              <a:rect l="l" t="t" r="r" b="b"/>
              <a:pathLst>
                <a:path w="48894" h="31750">
                  <a:moveTo>
                    <a:pt x="27317" y="21017"/>
                  </a:moveTo>
                  <a:lnTo>
                    <a:pt x="37566" y="0"/>
                  </a:lnTo>
                  <a:lnTo>
                    <a:pt x="0" y="30426"/>
                  </a:lnTo>
                  <a:lnTo>
                    <a:pt x="48335" y="31265"/>
                  </a:lnTo>
                  <a:lnTo>
                    <a:pt x="27317" y="21017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572000" y="1804767"/>
              <a:ext cx="0" cy="1127125"/>
            </a:xfrm>
            <a:custGeom>
              <a:avLst/>
              <a:gdLst/>
              <a:ahLst/>
              <a:cxnLst/>
              <a:rect l="l" t="t" r="r" b="b"/>
              <a:pathLst>
                <a:path h="1127125">
                  <a:moveTo>
                    <a:pt x="0" y="0"/>
                  </a:moveTo>
                  <a:lnTo>
                    <a:pt x="0" y="1126912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6114" y="2917392"/>
              <a:ext cx="91769" cy="11538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572000" y="1804767"/>
              <a:ext cx="2787015" cy="960119"/>
            </a:xfrm>
            <a:custGeom>
              <a:avLst/>
              <a:gdLst/>
              <a:ahLst/>
              <a:cxnLst/>
              <a:rect l="l" t="t" r="r" b="b"/>
              <a:pathLst>
                <a:path w="2787015" h="960119">
                  <a:moveTo>
                    <a:pt x="0" y="0"/>
                  </a:moveTo>
                  <a:lnTo>
                    <a:pt x="2786920" y="959827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34344" y="2720431"/>
              <a:ext cx="120945" cy="8832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824199" y="1196067"/>
              <a:ext cx="3495675" cy="608965"/>
            </a:xfrm>
            <a:custGeom>
              <a:avLst/>
              <a:gdLst/>
              <a:ahLst/>
              <a:cxnLst/>
              <a:rect l="l" t="t" r="r" b="b"/>
              <a:pathLst>
                <a:path w="3495675" h="608964">
                  <a:moveTo>
                    <a:pt x="3394147" y="608700"/>
                  </a:moveTo>
                  <a:lnTo>
                    <a:pt x="101451" y="608700"/>
                  </a:lnTo>
                  <a:lnTo>
                    <a:pt x="61962" y="600727"/>
                  </a:lnTo>
                  <a:lnTo>
                    <a:pt x="29714" y="578985"/>
                  </a:lnTo>
                  <a:lnTo>
                    <a:pt x="7972" y="546737"/>
                  </a:lnTo>
                  <a:lnTo>
                    <a:pt x="0" y="507248"/>
                  </a:lnTo>
                  <a:lnTo>
                    <a:pt x="0" y="101452"/>
                  </a:lnTo>
                  <a:lnTo>
                    <a:pt x="7972" y="61962"/>
                  </a:lnTo>
                  <a:lnTo>
                    <a:pt x="29714" y="29714"/>
                  </a:lnTo>
                  <a:lnTo>
                    <a:pt x="61962" y="7972"/>
                  </a:lnTo>
                  <a:lnTo>
                    <a:pt x="101451" y="0"/>
                  </a:lnTo>
                  <a:lnTo>
                    <a:pt x="3394147" y="0"/>
                  </a:lnTo>
                  <a:lnTo>
                    <a:pt x="3432972" y="7722"/>
                  </a:lnTo>
                  <a:lnTo>
                    <a:pt x="3465885" y="29714"/>
                  </a:lnTo>
                  <a:lnTo>
                    <a:pt x="3487877" y="62628"/>
                  </a:lnTo>
                  <a:lnTo>
                    <a:pt x="3495599" y="101452"/>
                  </a:lnTo>
                  <a:lnTo>
                    <a:pt x="3495599" y="507248"/>
                  </a:lnTo>
                  <a:lnTo>
                    <a:pt x="3487627" y="546737"/>
                  </a:lnTo>
                  <a:lnTo>
                    <a:pt x="3465885" y="578985"/>
                  </a:lnTo>
                  <a:lnTo>
                    <a:pt x="3433637" y="600727"/>
                  </a:lnTo>
                  <a:lnTo>
                    <a:pt x="3394147" y="608700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824199" y="1196067"/>
              <a:ext cx="3495675" cy="608965"/>
            </a:xfrm>
            <a:custGeom>
              <a:avLst/>
              <a:gdLst/>
              <a:ahLst/>
              <a:cxnLst/>
              <a:rect l="l" t="t" r="r" b="b"/>
              <a:pathLst>
                <a:path w="3495675" h="608964">
                  <a:moveTo>
                    <a:pt x="0" y="101452"/>
                  </a:moveTo>
                  <a:lnTo>
                    <a:pt x="7972" y="61962"/>
                  </a:lnTo>
                  <a:lnTo>
                    <a:pt x="29714" y="29714"/>
                  </a:lnTo>
                  <a:lnTo>
                    <a:pt x="61962" y="7972"/>
                  </a:lnTo>
                  <a:lnTo>
                    <a:pt x="101451" y="0"/>
                  </a:lnTo>
                  <a:lnTo>
                    <a:pt x="3394147" y="0"/>
                  </a:lnTo>
                  <a:lnTo>
                    <a:pt x="3432972" y="7722"/>
                  </a:lnTo>
                  <a:lnTo>
                    <a:pt x="3465885" y="29714"/>
                  </a:lnTo>
                  <a:lnTo>
                    <a:pt x="3487877" y="62628"/>
                  </a:lnTo>
                  <a:lnTo>
                    <a:pt x="3495599" y="101452"/>
                  </a:lnTo>
                  <a:lnTo>
                    <a:pt x="3495599" y="507248"/>
                  </a:lnTo>
                  <a:lnTo>
                    <a:pt x="3487627" y="546737"/>
                  </a:lnTo>
                  <a:lnTo>
                    <a:pt x="3465885" y="578985"/>
                  </a:lnTo>
                  <a:lnTo>
                    <a:pt x="3433637" y="600727"/>
                  </a:lnTo>
                  <a:lnTo>
                    <a:pt x="3394147" y="608700"/>
                  </a:lnTo>
                  <a:lnTo>
                    <a:pt x="101451" y="608700"/>
                  </a:lnTo>
                  <a:lnTo>
                    <a:pt x="61962" y="600727"/>
                  </a:lnTo>
                  <a:lnTo>
                    <a:pt x="29714" y="578985"/>
                  </a:lnTo>
                  <a:lnTo>
                    <a:pt x="7972" y="546737"/>
                  </a:lnTo>
                  <a:lnTo>
                    <a:pt x="0" y="507248"/>
                  </a:lnTo>
                  <a:lnTo>
                    <a:pt x="0" y="101452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11139" y="1333285"/>
            <a:ext cx="312039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 Embedding Methods</a:t>
            </a:r>
            <a:endParaRPr sz="1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34737" y="2801845"/>
            <a:ext cx="1858010" cy="439420"/>
            <a:chOff x="734737" y="2801845"/>
            <a:chExt cx="1858010" cy="439420"/>
          </a:xfrm>
        </p:grpSpPr>
        <p:sp>
          <p:nvSpPr>
            <p:cNvPr id="20" name="object 20"/>
            <p:cNvSpPr/>
            <p:nvPr/>
          </p:nvSpPr>
          <p:spPr>
            <a:xfrm>
              <a:off x="739500" y="2806607"/>
              <a:ext cx="1848485" cy="429895"/>
            </a:xfrm>
            <a:custGeom>
              <a:avLst/>
              <a:gdLst/>
              <a:ahLst/>
              <a:cxnLst/>
              <a:rect l="l" t="t" r="r" b="b"/>
              <a:pathLst>
                <a:path w="1848485" h="429894">
                  <a:moveTo>
                    <a:pt x="1776648" y="429899"/>
                  </a:moveTo>
                  <a:lnTo>
                    <a:pt x="71651" y="429899"/>
                  </a:lnTo>
                  <a:lnTo>
                    <a:pt x="43761" y="424269"/>
                  </a:lnTo>
                  <a:lnTo>
                    <a:pt x="20986" y="408913"/>
                  </a:lnTo>
                  <a:lnTo>
                    <a:pt x="5630" y="386138"/>
                  </a:lnTo>
                  <a:lnTo>
                    <a:pt x="0" y="358248"/>
                  </a:lnTo>
                  <a:lnTo>
                    <a:pt x="0" y="71651"/>
                  </a:lnTo>
                  <a:lnTo>
                    <a:pt x="5630" y="43761"/>
                  </a:lnTo>
                  <a:lnTo>
                    <a:pt x="20986" y="20986"/>
                  </a:lnTo>
                  <a:lnTo>
                    <a:pt x="43761" y="5630"/>
                  </a:lnTo>
                  <a:lnTo>
                    <a:pt x="71651" y="0"/>
                  </a:lnTo>
                  <a:lnTo>
                    <a:pt x="1776648" y="0"/>
                  </a:lnTo>
                  <a:lnTo>
                    <a:pt x="1816400" y="12038"/>
                  </a:lnTo>
                  <a:lnTo>
                    <a:pt x="1842845" y="44231"/>
                  </a:lnTo>
                  <a:lnTo>
                    <a:pt x="1848299" y="71651"/>
                  </a:lnTo>
                  <a:lnTo>
                    <a:pt x="1848299" y="358248"/>
                  </a:lnTo>
                  <a:lnTo>
                    <a:pt x="1842669" y="386138"/>
                  </a:lnTo>
                  <a:lnTo>
                    <a:pt x="1827313" y="408913"/>
                  </a:lnTo>
                  <a:lnTo>
                    <a:pt x="1804538" y="424269"/>
                  </a:lnTo>
                  <a:lnTo>
                    <a:pt x="1776648" y="4298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739500" y="2806607"/>
              <a:ext cx="1848485" cy="429895"/>
            </a:xfrm>
            <a:custGeom>
              <a:avLst/>
              <a:gdLst/>
              <a:ahLst/>
              <a:cxnLst/>
              <a:rect l="l" t="t" r="r" b="b"/>
              <a:pathLst>
                <a:path w="1848485" h="429894">
                  <a:moveTo>
                    <a:pt x="0" y="71651"/>
                  </a:moveTo>
                  <a:lnTo>
                    <a:pt x="5630" y="43761"/>
                  </a:lnTo>
                  <a:lnTo>
                    <a:pt x="20986" y="20986"/>
                  </a:lnTo>
                  <a:lnTo>
                    <a:pt x="43761" y="5630"/>
                  </a:lnTo>
                  <a:lnTo>
                    <a:pt x="71651" y="0"/>
                  </a:lnTo>
                  <a:lnTo>
                    <a:pt x="1776648" y="0"/>
                  </a:lnTo>
                  <a:lnTo>
                    <a:pt x="1816400" y="12038"/>
                  </a:lnTo>
                  <a:lnTo>
                    <a:pt x="1842845" y="44231"/>
                  </a:lnTo>
                  <a:lnTo>
                    <a:pt x="1848299" y="71651"/>
                  </a:lnTo>
                  <a:lnTo>
                    <a:pt x="1848299" y="358248"/>
                  </a:lnTo>
                  <a:lnTo>
                    <a:pt x="1842669" y="386138"/>
                  </a:lnTo>
                  <a:lnTo>
                    <a:pt x="1827313" y="408913"/>
                  </a:lnTo>
                  <a:lnTo>
                    <a:pt x="1804538" y="424269"/>
                  </a:lnTo>
                  <a:lnTo>
                    <a:pt x="1776648" y="429899"/>
                  </a:lnTo>
                  <a:lnTo>
                    <a:pt x="71651" y="429899"/>
                  </a:lnTo>
                  <a:lnTo>
                    <a:pt x="43761" y="424269"/>
                  </a:lnTo>
                  <a:lnTo>
                    <a:pt x="20986" y="408913"/>
                  </a:lnTo>
                  <a:lnTo>
                    <a:pt x="5630" y="386138"/>
                  </a:lnTo>
                  <a:lnTo>
                    <a:pt x="0" y="358248"/>
                  </a:lnTo>
                  <a:lnTo>
                    <a:pt x="0" y="7165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77216" y="2862553"/>
            <a:ext cx="1172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Word2Vec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551437" y="2801845"/>
            <a:ext cx="1858010" cy="439420"/>
            <a:chOff x="6551437" y="2801845"/>
            <a:chExt cx="1858010" cy="439420"/>
          </a:xfrm>
        </p:grpSpPr>
        <p:sp>
          <p:nvSpPr>
            <p:cNvPr id="24" name="object 24"/>
            <p:cNvSpPr/>
            <p:nvPr/>
          </p:nvSpPr>
          <p:spPr>
            <a:xfrm>
              <a:off x="6556199" y="2806607"/>
              <a:ext cx="1848485" cy="429895"/>
            </a:xfrm>
            <a:custGeom>
              <a:avLst/>
              <a:gdLst/>
              <a:ahLst/>
              <a:cxnLst/>
              <a:rect l="l" t="t" r="r" b="b"/>
              <a:pathLst>
                <a:path w="1848484" h="429894">
                  <a:moveTo>
                    <a:pt x="1776648" y="429899"/>
                  </a:moveTo>
                  <a:lnTo>
                    <a:pt x="71651" y="429899"/>
                  </a:lnTo>
                  <a:lnTo>
                    <a:pt x="43761" y="424269"/>
                  </a:lnTo>
                  <a:lnTo>
                    <a:pt x="20986" y="408913"/>
                  </a:lnTo>
                  <a:lnTo>
                    <a:pt x="5630" y="386138"/>
                  </a:lnTo>
                  <a:lnTo>
                    <a:pt x="0" y="358248"/>
                  </a:lnTo>
                  <a:lnTo>
                    <a:pt x="0" y="71651"/>
                  </a:lnTo>
                  <a:lnTo>
                    <a:pt x="5630" y="43761"/>
                  </a:lnTo>
                  <a:lnTo>
                    <a:pt x="20986" y="20986"/>
                  </a:lnTo>
                  <a:lnTo>
                    <a:pt x="43761" y="5630"/>
                  </a:lnTo>
                  <a:lnTo>
                    <a:pt x="71651" y="0"/>
                  </a:lnTo>
                  <a:lnTo>
                    <a:pt x="1776648" y="0"/>
                  </a:lnTo>
                  <a:lnTo>
                    <a:pt x="1816400" y="12038"/>
                  </a:lnTo>
                  <a:lnTo>
                    <a:pt x="1842845" y="44231"/>
                  </a:lnTo>
                  <a:lnTo>
                    <a:pt x="1848299" y="71651"/>
                  </a:lnTo>
                  <a:lnTo>
                    <a:pt x="1848299" y="358248"/>
                  </a:lnTo>
                  <a:lnTo>
                    <a:pt x="1842669" y="386138"/>
                  </a:lnTo>
                  <a:lnTo>
                    <a:pt x="1827313" y="408913"/>
                  </a:lnTo>
                  <a:lnTo>
                    <a:pt x="1804538" y="424269"/>
                  </a:lnTo>
                  <a:lnTo>
                    <a:pt x="1776648" y="4298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6556199" y="2806607"/>
              <a:ext cx="1848485" cy="429895"/>
            </a:xfrm>
            <a:custGeom>
              <a:avLst/>
              <a:gdLst/>
              <a:ahLst/>
              <a:cxnLst/>
              <a:rect l="l" t="t" r="r" b="b"/>
              <a:pathLst>
                <a:path w="1848484" h="429894">
                  <a:moveTo>
                    <a:pt x="0" y="71651"/>
                  </a:moveTo>
                  <a:lnTo>
                    <a:pt x="5630" y="43761"/>
                  </a:lnTo>
                  <a:lnTo>
                    <a:pt x="20986" y="20986"/>
                  </a:lnTo>
                  <a:lnTo>
                    <a:pt x="43761" y="5630"/>
                  </a:lnTo>
                  <a:lnTo>
                    <a:pt x="71651" y="0"/>
                  </a:lnTo>
                  <a:lnTo>
                    <a:pt x="1776648" y="0"/>
                  </a:lnTo>
                  <a:lnTo>
                    <a:pt x="1816400" y="12038"/>
                  </a:lnTo>
                  <a:lnTo>
                    <a:pt x="1842845" y="44231"/>
                  </a:lnTo>
                  <a:lnTo>
                    <a:pt x="1848299" y="71651"/>
                  </a:lnTo>
                  <a:lnTo>
                    <a:pt x="1848299" y="358248"/>
                  </a:lnTo>
                  <a:lnTo>
                    <a:pt x="1842669" y="386138"/>
                  </a:lnTo>
                  <a:lnTo>
                    <a:pt x="1827313" y="408913"/>
                  </a:lnTo>
                  <a:lnTo>
                    <a:pt x="1804538" y="424269"/>
                  </a:lnTo>
                  <a:lnTo>
                    <a:pt x="1776648" y="429899"/>
                  </a:lnTo>
                  <a:lnTo>
                    <a:pt x="71651" y="429899"/>
                  </a:lnTo>
                  <a:lnTo>
                    <a:pt x="43761" y="424269"/>
                  </a:lnTo>
                  <a:lnTo>
                    <a:pt x="20986" y="408913"/>
                  </a:lnTo>
                  <a:lnTo>
                    <a:pt x="5630" y="386138"/>
                  </a:lnTo>
                  <a:lnTo>
                    <a:pt x="0" y="358248"/>
                  </a:lnTo>
                  <a:lnTo>
                    <a:pt x="0" y="7165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018120" y="2862553"/>
            <a:ext cx="923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fastText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643087" y="3055570"/>
            <a:ext cx="1858010" cy="439420"/>
            <a:chOff x="3643087" y="3055570"/>
            <a:chExt cx="1858010" cy="439420"/>
          </a:xfrm>
        </p:grpSpPr>
        <p:sp>
          <p:nvSpPr>
            <p:cNvPr id="28" name="object 28"/>
            <p:cNvSpPr/>
            <p:nvPr/>
          </p:nvSpPr>
          <p:spPr>
            <a:xfrm>
              <a:off x="3647849" y="3060332"/>
              <a:ext cx="1848485" cy="429895"/>
            </a:xfrm>
            <a:custGeom>
              <a:avLst/>
              <a:gdLst/>
              <a:ahLst/>
              <a:cxnLst/>
              <a:rect l="l" t="t" r="r" b="b"/>
              <a:pathLst>
                <a:path w="1848485" h="429895">
                  <a:moveTo>
                    <a:pt x="1776648" y="429899"/>
                  </a:moveTo>
                  <a:lnTo>
                    <a:pt x="71651" y="429899"/>
                  </a:lnTo>
                  <a:lnTo>
                    <a:pt x="43761" y="424269"/>
                  </a:lnTo>
                  <a:lnTo>
                    <a:pt x="20986" y="408913"/>
                  </a:lnTo>
                  <a:lnTo>
                    <a:pt x="5630" y="386138"/>
                  </a:lnTo>
                  <a:lnTo>
                    <a:pt x="0" y="358248"/>
                  </a:lnTo>
                  <a:lnTo>
                    <a:pt x="0" y="71651"/>
                  </a:lnTo>
                  <a:lnTo>
                    <a:pt x="5630" y="43761"/>
                  </a:lnTo>
                  <a:lnTo>
                    <a:pt x="20986" y="20986"/>
                  </a:lnTo>
                  <a:lnTo>
                    <a:pt x="43761" y="5630"/>
                  </a:lnTo>
                  <a:lnTo>
                    <a:pt x="71651" y="0"/>
                  </a:lnTo>
                  <a:lnTo>
                    <a:pt x="1776648" y="0"/>
                  </a:lnTo>
                  <a:lnTo>
                    <a:pt x="1816400" y="12038"/>
                  </a:lnTo>
                  <a:lnTo>
                    <a:pt x="1842845" y="44231"/>
                  </a:lnTo>
                  <a:lnTo>
                    <a:pt x="1848299" y="71651"/>
                  </a:lnTo>
                  <a:lnTo>
                    <a:pt x="1848299" y="358248"/>
                  </a:lnTo>
                  <a:lnTo>
                    <a:pt x="1842669" y="386138"/>
                  </a:lnTo>
                  <a:lnTo>
                    <a:pt x="1827313" y="408913"/>
                  </a:lnTo>
                  <a:lnTo>
                    <a:pt x="1804538" y="424269"/>
                  </a:lnTo>
                  <a:lnTo>
                    <a:pt x="1776648" y="4298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3647849" y="3060332"/>
              <a:ext cx="1848485" cy="429895"/>
            </a:xfrm>
            <a:custGeom>
              <a:avLst/>
              <a:gdLst/>
              <a:ahLst/>
              <a:cxnLst/>
              <a:rect l="l" t="t" r="r" b="b"/>
              <a:pathLst>
                <a:path w="1848485" h="429895">
                  <a:moveTo>
                    <a:pt x="0" y="71651"/>
                  </a:moveTo>
                  <a:lnTo>
                    <a:pt x="5630" y="43761"/>
                  </a:lnTo>
                  <a:lnTo>
                    <a:pt x="20986" y="20986"/>
                  </a:lnTo>
                  <a:lnTo>
                    <a:pt x="43761" y="5630"/>
                  </a:lnTo>
                  <a:lnTo>
                    <a:pt x="71651" y="0"/>
                  </a:lnTo>
                  <a:lnTo>
                    <a:pt x="1776648" y="0"/>
                  </a:lnTo>
                  <a:lnTo>
                    <a:pt x="1816400" y="12038"/>
                  </a:lnTo>
                  <a:lnTo>
                    <a:pt x="1842845" y="44231"/>
                  </a:lnTo>
                  <a:lnTo>
                    <a:pt x="1848299" y="71651"/>
                  </a:lnTo>
                  <a:lnTo>
                    <a:pt x="1848299" y="358248"/>
                  </a:lnTo>
                  <a:lnTo>
                    <a:pt x="1842669" y="386138"/>
                  </a:lnTo>
                  <a:lnTo>
                    <a:pt x="1827313" y="408913"/>
                  </a:lnTo>
                  <a:lnTo>
                    <a:pt x="1804538" y="424269"/>
                  </a:lnTo>
                  <a:lnTo>
                    <a:pt x="1776648" y="429899"/>
                  </a:lnTo>
                  <a:lnTo>
                    <a:pt x="71651" y="429899"/>
                  </a:lnTo>
                  <a:lnTo>
                    <a:pt x="43761" y="424269"/>
                  </a:lnTo>
                  <a:lnTo>
                    <a:pt x="20986" y="408913"/>
                  </a:lnTo>
                  <a:lnTo>
                    <a:pt x="5630" y="386138"/>
                  </a:lnTo>
                  <a:lnTo>
                    <a:pt x="0" y="358248"/>
                  </a:lnTo>
                  <a:lnTo>
                    <a:pt x="0" y="7165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236653" y="3116278"/>
            <a:ext cx="6705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GloVe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Word Embedding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1043725"/>
            <a:ext cx="9144000" cy="4100195"/>
            <a:chOff x="0" y="1043725"/>
            <a:chExt cx="9144000" cy="41001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40234" y="3403233"/>
              <a:ext cx="1903766" cy="174026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30551" y="3441333"/>
              <a:ext cx="1813448" cy="170216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43725"/>
              <a:ext cx="1844350" cy="29036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081825"/>
              <a:ext cx="1787200" cy="278939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72000" y="1804767"/>
              <a:ext cx="0" cy="1127125"/>
            </a:xfrm>
            <a:custGeom>
              <a:avLst/>
              <a:gdLst/>
              <a:ahLst/>
              <a:cxnLst/>
              <a:rect l="l" t="t" r="r" b="b"/>
              <a:pathLst>
                <a:path h="1127125">
                  <a:moveTo>
                    <a:pt x="0" y="0"/>
                  </a:moveTo>
                  <a:lnTo>
                    <a:pt x="0" y="1126912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6114" y="2917392"/>
              <a:ext cx="91769" cy="1153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824199" y="1196067"/>
              <a:ext cx="3495675" cy="608965"/>
            </a:xfrm>
            <a:custGeom>
              <a:avLst/>
              <a:gdLst/>
              <a:ahLst/>
              <a:cxnLst/>
              <a:rect l="l" t="t" r="r" b="b"/>
              <a:pathLst>
                <a:path w="3495675" h="608964">
                  <a:moveTo>
                    <a:pt x="3394147" y="608700"/>
                  </a:moveTo>
                  <a:lnTo>
                    <a:pt x="101451" y="608700"/>
                  </a:lnTo>
                  <a:lnTo>
                    <a:pt x="61962" y="600727"/>
                  </a:lnTo>
                  <a:lnTo>
                    <a:pt x="29714" y="578985"/>
                  </a:lnTo>
                  <a:lnTo>
                    <a:pt x="7972" y="546737"/>
                  </a:lnTo>
                  <a:lnTo>
                    <a:pt x="0" y="507248"/>
                  </a:lnTo>
                  <a:lnTo>
                    <a:pt x="0" y="101452"/>
                  </a:lnTo>
                  <a:lnTo>
                    <a:pt x="7972" y="61962"/>
                  </a:lnTo>
                  <a:lnTo>
                    <a:pt x="29714" y="29714"/>
                  </a:lnTo>
                  <a:lnTo>
                    <a:pt x="61962" y="7972"/>
                  </a:lnTo>
                  <a:lnTo>
                    <a:pt x="101451" y="0"/>
                  </a:lnTo>
                  <a:lnTo>
                    <a:pt x="3394147" y="0"/>
                  </a:lnTo>
                  <a:lnTo>
                    <a:pt x="3432972" y="7722"/>
                  </a:lnTo>
                  <a:lnTo>
                    <a:pt x="3465885" y="29714"/>
                  </a:lnTo>
                  <a:lnTo>
                    <a:pt x="3487877" y="62628"/>
                  </a:lnTo>
                  <a:lnTo>
                    <a:pt x="3495599" y="101452"/>
                  </a:lnTo>
                  <a:lnTo>
                    <a:pt x="3495599" y="507248"/>
                  </a:lnTo>
                  <a:lnTo>
                    <a:pt x="3487627" y="546737"/>
                  </a:lnTo>
                  <a:lnTo>
                    <a:pt x="3465885" y="578985"/>
                  </a:lnTo>
                  <a:lnTo>
                    <a:pt x="3433637" y="600727"/>
                  </a:lnTo>
                  <a:lnTo>
                    <a:pt x="3394147" y="608700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824199" y="1196067"/>
              <a:ext cx="3495675" cy="608965"/>
            </a:xfrm>
            <a:custGeom>
              <a:avLst/>
              <a:gdLst/>
              <a:ahLst/>
              <a:cxnLst/>
              <a:rect l="l" t="t" r="r" b="b"/>
              <a:pathLst>
                <a:path w="3495675" h="608964">
                  <a:moveTo>
                    <a:pt x="0" y="101452"/>
                  </a:moveTo>
                  <a:lnTo>
                    <a:pt x="7972" y="61962"/>
                  </a:lnTo>
                  <a:lnTo>
                    <a:pt x="29714" y="29714"/>
                  </a:lnTo>
                  <a:lnTo>
                    <a:pt x="61962" y="7972"/>
                  </a:lnTo>
                  <a:lnTo>
                    <a:pt x="101451" y="0"/>
                  </a:lnTo>
                  <a:lnTo>
                    <a:pt x="3394147" y="0"/>
                  </a:lnTo>
                  <a:lnTo>
                    <a:pt x="3432972" y="7722"/>
                  </a:lnTo>
                  <a:lnTo>
                    <a:pt x="3465885" y="29714"/>
                  </a:lnTo>
                  <a:lnTo>
                    <a:pt x="3487877" y="62628"/>
                  </a:lnTo>
                  <a:lnTo>
                    <a:pt x="3495599" y="101452"/>
                  </a:lnTo>
                  <a:lnTo>
                    <a:pt x="3495599" y="507248"/>
                  </a:lnTo>
                  <a:lnTo>
                    <a:pt x="3487627" y="546737"/>
                  </a:lnTo>
                  <a:lnTo>
                    <a:pt x="3465885" y="578985"/>
                  </a:lnTo>
                  <a:lnTo>
                    <a:pt x="3433637" y="600727"/>
                  </a:lnTo>
                  <a:lnTo>
                    <a:pt x="3394147" y="608700"/>
                  </a:lnTo>
                  <a:lnTo>
                    <a:pt x="101451" y="608700"/>
                  </a:lnTo>
                  <a:lnTo>
                    <a:pt x="61962" y="600727"/>
                  </a:lnTo>
                  <a:lnTo>
                    <a:pt x="29714" y="578985"/>
                  </a:lnTo>
                  <a:lnTo>
                    <a:pt x="7972" y="546737"/>
                  </a:lnTo>
                  <a:lnTo>
                    <a:pt x="0" y="507248"/>
                  </a:lnTo>
                  <a:lnTo>
                    <a:pt x="0" y="101452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011139" y="1333285"/>
            <a:ext cx="312039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 Embedding Methods</a:t>
            </a:r>
            <a:endParaRPr sz="1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90462" y="3055562"/>
            <a:ext cx="1537335" cy="439420"/>
            <a:chOff x="390462" y="3055562"/>
            <a:chExt cx="1537335" cy="439420"/>
          </a:xfrm>
        </p:grpSpPr>
        <p:sp>
          <p:nvSpPr>
            <p:cNvPr id="14" name="object 14"/>
            <p:cNvSpPr/>
            <p:nvPr/>
          </p:nvSpPr>
          <p:spPr>
            <a:xfrm>
              <a:off x="395225" y="3060325"/>
              <a:ext cx="1527810" cy="429895"/>
            </a:xfrm>
            <a:custGeom>
              <a:avLst/>
              <a:gdLst/>
              <a:ahLst/>
              <a:cxnLst/>
              <a:rect l="l" t="t" r="r" b="b"/>
              <a:pathLst>
                <a:path w="1527810" h="429895">
                  <a:moveTo>
                    <a:pt x="1455948" y="429899"/>
                  </a:moveTo>
                  <a:lnTo>
                    <a:pt x="71651" y="429899"/>
                  </a:lnTo>
                  <a:lnTo>
                    <a:pt x="43761" y="424269"/>
                  </a:lnTo>
                  <a:lnTo>
                    <a:pt x="20986" y="408913"/>
                  </a:lnTo>
                  <a:lnTo>
                    <a:pt x="5630" y="386138"/>
                  </a:lnTo>
                  <a:lnTo>
                    <a:pt x="0" y="358248"/>
                  </a:lnTo>
                  <a:lnTo>
                    <a:pt x="0" y="71651"/>
                  </a:lnTo>
                  <a:lnTo>
                    <a:pt x="5630" y="43761"/>
                  </a:lnTo>
                  <a:lnTo>
                    <a:pt x="20986" y="20986"/>
                  </a:lnTo>
                  <a:lnTo>
                    <a:pt x="43761" y="5630"/>
                  </a:lnTo>
                  <a:lnTo>
                    <a:pt x="71651" y="0"/>
                  </a:lnTo>
                  <a:lnTo>
                    <a:pt x="1455948" y="0"/>
                  </a:lnTo>
                  <a:lnTo>
                    <a:pt x="1495700" y="12038"/>
                  </a:lnTo>
                  <a:lnTo>
                    <a:pt x="1522145" y="44231"/>
                  </a:lnTo>
                  <a:lnTo>
                    <a:pt x="1527599" y="71651"/>
                  </a:lnTo>
                  <a:lnTo>
                    <a:pt x="1527599" y="358248"/>
                  </a:lnTo>
                  <a:lnTo>
                    <a:pt x="1521969" y="386138"/>
                  </a:lnTo>
                  <a:lnTo>
                    <a:pt x="1506613" y="408913"/>
                  </a:lnTo>
                  <a:lnTo>
                    <a:pt x="1483838" y="424269"/>
                  </a:lnTo>
                  <a:lnTo>
                    <a:pt x="1455948" y="4298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95225" y="3060325"/>
              <a:ext cx="1527810" cy="429895"/>
            </a:xfrm>
            <a:custGeom>
              <a:avLst/>
              <a:gdLst/>
              <a:ahLst/>
              <a:cxnLst/>
              <a:rect l="l" t="t" r="r" b="b"/>
              <a:pathLst>
                <a:path w="1527810" h="429895">
                  <a:moveTo>
                    <a:pt x="0" y="71651"/>
                  </a:moveTo>
                  <a:lnTo>
                    <a:pt x="5630" y="43761"/>
                  </a:lnTo>
                  <a:lnTo>
                    <a:pt x="20986" y="20986"/>
                  </a:lnTo>
                  <a:lnTo>
                    <a:pt x="43761" y="5630"/>
                  </a:lnTo>
                  <a:lnTo>
                    <a:pt x="71651" y="0"/>
                  </a:lnTo>
                  <a:lnTo>
                    <a:pt x="1455948" y="0"/>
                  </a:lnTo>
                  <a:lnTo>
                    <a:pt x="1495700" y="12038"/>
                  </a:lnTo>
                  <a:lnTo>
                    <a:pt x="1522145" y="44231"/>
                  </a:lnTo>
                  <a:lnTo>
                    <a:pt x="1527599" y="71651"/>
                  </a:lnTo>
                  <a:lnTo>
                    <a:pt x="1527599" y="358248"/>
                  </a:lnTo>
                  <a:lnTo>
                    <a:pt x="1521969" y="386138"/>
                  </a:lnTo>
                  <a:lnTo>
                    <a:pt x="1506613" y="408913"/>
                  </a:lnTo>
                  <a:lnTo>
                    <a:pt x="1483838" y="424269"/>
                  </a:lnTo>
                  <a:lnTo>
                    <a:pt x="1455948" y="429899"/>
                  </a:lnTo>
                  <a:lnTo>
                    <a:pt x="71651" y="429899"/>
                  </a:lnTo>
                  <a:lnTo>
                    <a:pt x="43761" y="424269"/>
                  </a:lnTo>
                  <a:lnTo>
                    <a:pt x="20986" y="408913"/>
                  </a:lnTo>
                  <a:lnTo>
                    <a:pt x="5630" y="386138"/>
                  </a:lnTo>
                  <a:lnTo>
                    <a:pt x="0" y="358248"/>
                  </a:lnTo>
                  <a:lnTo>
                    <a:pt x="0" y="7165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72591" y="3116271"/>
            <a:ext cx="1172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Word2Vec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90495" y="2093970"/>
            <a:ext cx="7117080" cy="1379855"/>
            <a:chOff x="1090495" y="2093970"/>
            <a:chExt cx="7117080" cy="1379855"/>
          </a:xfrm>
        </p:grpSpPr>
        <p:sp>
          <p:nvSpPr>
            <p:cNvPr id="18" name="object 18"/>
            <p:cNvSpPr/>
            <p:nvPr/>
          </p:nvSpPr>
          <p:spPr>
            <a:xfrm>
              <a:off x="1135799" y="2108257"/>
              <a:ext cx="7025005" cy="802640"/>
            </a:xfrm>
            <a:custGeom>
              <a:avLst/>
              <a:gdLst/>
              <a:ahLst/>
              <a:cxnLst/>
              <a:rect l="l" t="t" r="r" b="b"/>
              <a:pathLst>
                <a:path w="7025005" h="802639">
                  <a:moveTo>
                    <a:pt x="0" y="14442"/>
                  </a:moveTo>
                  <a:lnTo>
                    <a:pt x="7024799" y="14442"/>
                  </a:lnTo>
                </a:path>
                <a:path w="7025005" h="802639">
                  <a:moveTo>
                    <a:pt x="4199" y="0"/>
                  </a:moveTo>
                  <a:lnTo>
                    <a:pt x="580" y="802313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0495" y="2896141"/>
              <a:ext cx="91769" cy="11553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892579" y="2108257"/>
              <a:ext cx="3810" cy="802640"/>
            </a:xfrm>
            <a:custGeom>
              <a:avLst/>
              <a:gdLst/>
              <a:ahLst/>
              <a:cxnLst/>
              <a:rect l="l" t="t" r="r" b="b"/>
              <a:pathLst>
                <a:path w="3810" h="802639">
                  <a:moveTo>
                    <a:pt x="3619" y="0"/>
                  </a:moveTo>
                  <a:lnTo>
                    <a:pt x="0" y="802313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46695" y="2896141"/>
              <a:ext cx="91769" cy="11553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161180" y="2108257"/>
              <a:ext cx="3810" cy="802640"/>
            </a:xfrm>
            <a:custGeom>
              <a:avLst/>
              <a:gdLst/>
              <a:ahLst/>
              <a:cxnLst/>
              <a:rect l="l" t="t" r="r" b="b"/>
              <a:pathLst>
                <a:path w="3809" h="802639">
                  <a:moveTo>
                    <a:pt x="3619" y="0"/>
                  </a:moveTo>
                  <a:lnTo>
                    <a:pt x="0" y="802313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15295" y="2896141"/>
              <a:ext cx="91769" cy="11553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455855" y="2108257"/>
              <a:ext cx="3810" cy="802640"/>
            </a:xfrm>
            <a:custGeom>
              <a:avLst/>
              <a:gdLst/>
              <a:ahLst/>
              <a:cxnLst/>
              <a:rect l="l" t="t" r="r" b="b"/>
              <a:pathLst>
                <a:path w="3810" h="802639">
                  <a:moveTo>
                    <a:pt x="3619" y="0"/>
                  </a:moveTo>
                  <a:lnTo>
                    <a:pt x="0" y="802313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09970" y="2896141"/>
              <a:ext cx="91769" cy="11553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130299" y="3039149"/>
              <a:ext cx="1527810" cy="429895"/>
            </a:xfrm>
            <a:custGeom>
              <a:avLst/>
              <a:gdLst/>
              <a:ahLst/>
              <a:cxnLst/>
              <a:rect l="l" t="t" r="r" b="b"/>
              <a:pathLst>
                <a:path w="1527810" h="429895">
                  <a:moveTo>
                    <a:pt x="1455948" y="429899"/>
                  </a:moveTo>
                  <a:lnTo>
                    <a:pt x="71651" y="429899"/>
                  </a:lnTo>
                  <a:lnTo>
                    <a:pt x="43761" y="424269"/>
                  </a:lnTo>
                  <a:lnTo>
                    <a:pt x="20986" y="408913"/>
                  </a:lnTo>
                  <a:lnTo>
                    <a:pt x="5630" y="386138"/>
                  </a:lnTo>
                  <a:lnTo>
                    <a:pt x="0" y="358248"/>
                  </a:lnTo>
                  <a:lnTo>
                    <a:pt x="0" y="71651"/>
                  </a:lnTo>
                  <a:lnTo>
                    <a:pt x="5630" y="43761"/>
                  </a:lnTo>
                  <a:lnTo>
                    <a:pt x="20986" y="20986"/>
                  </a:lnTo>
                  <a:lnTo>
                    <a:pt x="43761" y="5630"/>
                  </a:lnTo>
                  <a:lnTo>
                    <a:pt x="71651" y="0"/>
                  </a:lnTo>
                  <a:lnTo>
                    <a:pt x="1455948" y="0"/>
                  </a:lnTo>
                  <a:lnTo>
                    <a:pt x="1495700" y="12038"/>
                  </a:lnTo>
                  <a:lnTo>
                    <a:pt x="1522145" y="44231"/>
                  </a:lnTo>
                  <a:lnTo>
                    <a:pt x="1527599" y="71651"/>
                  </a:lnTo>
                  <a:lnTo>
                    <a:pt x="1527599" y="358248"/>
                  </a:lnTo>
                  <a:lnTo>
                    <a:pt x="1521969" y="386138"/>
                  </a:lnTo>
                  <a:lnTo>
                    <a:pt x="1506613" y="408913"/>
                  </a:lnTo>
                  <a:lnTo>
                    <a:pt x="1483838" y="424269"/>
                  </a:lnTo>
                  <a:lnTo>
                    <a:pt x="1455948" y="4298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2130299" y="3039149"/>
              <a:ext cx="1527810" cy="429895"/>
            </a:xfrm>
            <a:custGeom>
              <a:avLst/>
              <a:gdLst/>
              <a:ahLst/>
              <a:cxnLst/>
              <a:rect l="l" t="t" r="r" b="b"/>
              <a:pathLst>
                <a:path w="1527810" h="429895">
                  <a:moveTo>
                    <a:pt x="0" y="71651"/>
                  </a:moveTo>
                  <a:lnTo>
                    <a:pt x="5630" y="43761"/>
                  </a:lnTo>
                  <a:lnTo>
                    <a:pt x="20986" y="20986"/>
                  </a:lnTo>
                  <a:lnTo>
                    <a:pt x="43761" y="5630"/>
                  </a:lnTo>
                  <a:lnTo>
                    <a:pt x="71651" y="0"/>
                  </a:lnTo>
                  <a:lnTo>
                    <a:pt x="1455948" y="0"/>
                  </a:lnTo>
                  <a:lnTo>
                    <a:pt x="1495700" y="12038"/>
                  </a:lnTo>
                  <a:lnTo>
                    <a:pt x="1522145" y="44231"/>
                  </a:lnTo>
                  <a:lnTo>
                    <a:pt x="1527599" y="71651"/>
                  </a:lnTo>
                  <a:lnTo>
                    <a:pt x="1527599" y="358248"/>
                  </a:lnTo>
                  <a:lnTo>
                    <a:pt x="1521969" y="386138"/>
                  </a:lnTo>
                  <a:lnTo>
                    <a:pt x="1506613" y="408913"/>
                  </a:lnTo>
                  <a:lnTo>
                    <a:pt x="1483838" y="424269"/>
                  </a:lnTo>
                  <a:lnTo>
                    <a:pt x="1455948" y="429899"/>
                  </a:lnTo>
                  <a:lnTo>
                    <a:pt x="71651" y="429899"/>
                  </a:lnTo>
                  <a:lnTo>
                    <a:pt x="43761" y="424269"/>
                  </a:lnTo>
                  <a:lnTo>
                    <a:pt x="20986" y="408913"/>
                  </a:lnTo>
                  <a:lnTo>
                    <a:pt x="5630" y="386138"/>
                  </a:lnTo>
                  <a:lnTo>
                    <a:pt x="0" y="358248"/>
                  </a:lnTo>
                  <a:lnTo>
                    <a:pt x="0" y="7165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558753" y="3095095"/>
            <a:ext cx="6705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GloVe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907175" y="3034387"/>
            <a:ext cx="1537335" cy="439420"/>
            <a:chOff x="3907175" y="3034387"/>
            <a:chExt cx="1537335" cy="439420"/>
          </a:xfrm>
        </p:grpSpPr>
        <p:sp>
          <p:nvSpPr>
            <p:cNvPr id="30" name="object 30"/>
            <p:cNvSpPr/>
            <p:nvPr/>
          </p:nvSpPr>
          <p:spPr>
            <a:xfrm>
              <a:off x="3911937" y="3039149"/>
              <a:ext cx="1527810" cy="429895"/>
            </a:xfrm>
            <a:custGeom>
              <a:avLst/>
              <a:gdLst/>
              <a:ahLst/>
              <a:cxnLst/>
              <a:rect l="l" t="t" r="r" b="b"/>
              <a:pathLst>
                <a:path w="1527810" h="429895">
                  <a:moveTo>
                    <a:pt x="1455948" y="429899"/>
                  </a:moveTo>
                  <a:lnTo>
                    <a:pt x="71651" y="429899"/>
                  </a:lnTo>
                  <a:lnTo>
                    <a:pt x="43761" y="424269"/>
                  </a:lnTo>
                  <a:lnTo>
                    <a:pt x="20986" y="408913"/>
                  </a:lnTo>
                  <a:lnTo>
                    <a:pt x="5630" y="386138"/>
                  </a:lnTo>
                  <a:lnTo>
                    <a:pt x="0" y="358248"/>
                  </a:lnTo>
                  <a:lnTo>
                    <a:pt x="0" y="71651"/>
                  </a:lnTo>
                  <a:lnTo>
                    <a:pt x="5630" y="43761"/>
                  </a:lnTo>
                  <a:lnTo>
                    <a:pt x="20986" y="20986"/>
                  </a:lnTo>
                  <a:lnTo>
                    <a:pt x="43761" y="5630"/>
                  </a:lnTo>
                  <a:lnTo>
                    <a:pt x="71651" y="0"/>
                  </a:lnTo>
                  <a:lnTo>
                    <a:pt x="1455948" y="0"/>
                  </a:lnTo>
                  <a:lnTo>
                    <a:pt x="1495700" y="12038"/>
                  </a:lnTo>
                  <a:lnTo>
                    <a:pt x="1522145" y="44231"/>
                  </a:lnTo>
                  <a:lnTo>
                    <a:pt x="1527599" y="71651"/>
                  </a:lnTo>
                  <a:lnTo>
                    <a:pt x="1527599" y="358248"/>
                  </a:lnTo>
                  <a:lnTo>
                    <a:pt x="1521969" y="386138"/>
                  </a:lnTo>
                  <a:lnTo>
                    <a:pt x="1506613" y="408913"/>
                  </a:lnTo>
                  <a:lnTo>
                    <a:pt x="1483838" y="424269"/>
                  </a:lnTo>
                  <a:lnTo>
                    <a:pt x="1455948" y="4298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3911937" y="3039149"/>
              <a:ext cx="1527810" cy="429895"/>
            </a:xfrm>
            <a:custGeom>
              <a:avLst/>
              <a:gdLst/>
              <a:ahLst/>
              <a:cxnLst/>
              <a:rect l="l" t="t" r="r" b="b"/>
              <a:pathLst>
                <a:path w="1527810" h="429895">
                  <a:moveTo>
                    <a:pt x="0" y="71651"/>
                  </a:moveTo>
                  <a:lnTo>
                    <a:pt x="5630" y="43761"/>
                  </a:lnTo>
                  <a:lnTo>
                    <a:pt x="20986" y="20986"/>
                  </a:lnTo>
                  <a:lnTo>
                    <a:pt x="43761" y="5630"/>
                  </a:lnTo>
                  <a:lnTo>
                    <a:pt x="71651" y="0"/>
                  </a:lnTo>
                  <a:lnTo>
                    <a:pt x="1455948" y="0"/>
                  </a:lnTo>
                  <a:lnTo>
                    <a:pt x="1495700" y="12038"/>
                  </a:lnTo>
                  <a:lnTo>
                    <a:pt x="1522145" y="44231"/>
                  </a:lnTo>
                  <a:lnTo>
                    <a:pt x="1527599" y="71651"/>
                  </a:lnTo>
                  <a:lnTo>
                    <a:pt x="1527599" y="358248"/>
                  </a:lnTo>
                  <a:lnTo>
                    <a:pt x="1521969" y="386138"/>
                  </a:lnTo>
                  <a:lnTo>
                    <a:pt x="1506613" y="408913"/>
                  </a:lnTo>
                  <a:lnTo>
                    <a:pt x="1483838" y="424269"/>
                  </a:lnTo>
                  <a:lnTo>
                    <a:pt x="1455948" y="429899"/>
                  </a:lnTo>
                  <a:lnTo>
                    <a:pt x="71651" y="429899"/>
                  </a:lnTo>
                  <a:lnTo>
                    <a:pt x="43761" y="424269"/>
                  </a:lnTo>
                  <a:lnTo>
                    <a:pt x="20986" y="408913"/>
                  </a:lnTo>
                  <a:lnTo>
                    <a:pt x="5630" y="386138"/>
                  </a:lnTo>
                  <a:lnTo>
                    <a:pt x="0" y="358248"/>
                  </a:lnTo>
                  <a:lnTo>
                    <a:pt x="0" y="7165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207744" y="3095095"/>
            <a:ext cx="935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Fasttext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693600" y="3039149"/>
            <a:ext cx="1527810" cy="429895"/>
          </a:xfrm>
          <a:custGeom>
            <a:avLst/>
            <a:gdLst/>
            <a:ahLst/>
            <a:cxnLst/>
            <a:rect l="l" t="t" r="r" b="b"/>
            <a:pathLst>
              <a:path w="1527809" h="429895">
                <a:moveTo>
                  <a:pt x="1455948" y="429899"/>
                </a:moveTo>
                <a:lnTo>
                  <a:pt x="71651" y="429899"/>
                </a:lnTo>
                <a:lnTo>
                  <a:pt x="43761" y="424269"/>
                </a:lnTo>
                <a:lnTo>
                  <a:pt x="20986" y="408913"/>
                </a:lnTo>
                <a:lnTo>
                  <a:pt x="5630" y="386138"/>
                </a:lnTo>
                <a:lnTo>
                  <a:pt x="0" y="358248"/>
                </a:lnTo>
                <a:lnTo>
                  <a:pt x="0" y="71651"/>
                </a:lnTo>
                <a:lnTo>
                  <a:pt x="5630" y="43761"/>
                </a:lnTo>
                <a:lnTo>
                  <a:pt x="20986" y="20986"/>
                </a:lnTo>
                <a:lnTo>
                  <a:pt x="43761" y="5630"/>
                </a:lnTo>
                <a:lnTo>
                  <a:pt x="71651" y="0"/>
                </a:lnTo>
                <a:lnTo>
                  <a:pt x="1455948" y="0"/>
                </a:lnTo>
                <a:lnTo>
                  <a:pt x="1495700" y="12038"/>
                </a:lnTo>
                <a:lnTo>
                  <a:pt x="1522145" y="44231"/>
                </a:lnTo>
                <a:lnTo>
                  <a:pt x="1527599" y="71651"/>
                </a:lnTo>
                <a:lnTo>
                  <a:pt x="1527599" y="358248"/>
                </a:lnTo>
                <a:lnTo>
                  <a:pt x="1521969" y="386138"/>
                </a:lnTo>
                <a:lnTo>
                  <a:pt x="1506613" y="408913"/>
                </a:lnTo>
                <a:lnTo>
                  <a:pt x="1483838" y="424269"/>
                </a:lnTo>
                <a:lnTo>
                  <a:pt x="1455948" y="429899"/>
                </a:lnTo>
                <a:close/>
              </a:path>
            </a:pathLst>
          </a:custGeom>
          <a:solidFill>
            <a:srgbClr val="9639B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37477" y="3095095"/>
            <a:ext cx="639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ELMo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428675" y="3039149"/>
            <a:ext cx="1527810" cy="429895"/>
          </a:xfrm>
          <a:custGeom>
            <a:avLst/>
            <a:gdLst/>
            <a:ahLst/>
            <a:cxnLst/>
            <a:rect l="l" t="t" r="r" b="b"/>
            <a:pathLst>
              <a:path w="1527809" h="429895">
                <a:moveTo>
                  <a:pt x="1455948" y="429899"/>
                </a:moveTo>
                <a:lnTo>
                  <a:pt x="71651" y="429899"/>
                </a:lnTo>
                <a:lnTo>
                  <a:pt x="43761" y="424269"/>
                </a:lnTo>
                <a:lnTo>
                  <a:pt x="20986" y="408913"/>
                </a:lnTo>
                <a:lnTo>
                  <a:pt x="5630" y="386138"/>
                </a:lnTo>
                <a:lnTo>
                  <a:pt x="0" y="358248"/>
                </a:lnTo>
                <a:lnTo>
                  <a:pt x="0" y="71651"/>
                </a:lnTo>
                <a:lnTo>
                  <a:pt x="5630" y="43761"/>
                </a:lnTo>
                <a:lnTo>
                  <a:pt x="20986" y="20986"/>
                </a:lnTo>
                <a:lnTo>
                  <a:pt x="43761" y="5630"/>
                </a:lnTo>
                <a:lnTo>
                  <a:pt x="71651" y="0"/>
                </a:lnTo>
                <a:lnTo>
                  <a:pt x="1455948" y="0"/>
                </a:lnTo>
                <a:lnTo>
                  <a:pt x="1495700" y="12038"/>
                </a:lnTo>
                <a:lnTo>
                  <a:pt x="1522145" y="44231"/>
                </a:lnTo>
                <a:lnTo>
                  <a:pt x="1527599" y="71651"/>
                </a:lnTo>
                <a:lnTo>
                  <a:pt x="1527599" y="358248"/>
                </a:lnTo>
                <a:lnTo>
                  <a:pt x="1521969" y="386138"/>
                </a:lnTo>
                <a:lnTo>
                  <a:pt x="1506613" y="408913"/>
                </a:lnTo>
                <a:lnTo>
                  <a:pt x="1483838" y="424269"/>
                </a:lnTo>
                <a:lnTo>
                  <a:pt x="1455948" y="429899"/>
                </a:lnTo>
                <a:close/>
              </a:path>
            </a:pathLst>
          </a:custGeom>
          <a:solidFill>
            <a:srgbClr val="9639B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885419" y="3095095"/>
            <a:ext cx="6134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4. ELMo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774" y="2338778"/>
            <a:ext cx="6824980" cy="1110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bi-directional LSTM models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75"/>
              </a:spcBef>
              <a:buClr>
                <a:srgbClr val="F6F6F6"/>
              </a:buClr>
              <a:buFont typeface="Arial"/>
              <a:buChar char="●"/>
            </a:pP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3855" marR="5080" indent="-351790">
              <a:lnSpc>
                <a:spcPct val="114999"/>
              </a:lnSpc>
              <a:buFont typeface="Arial"/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Pre-trained on large corpus to predict next word based on previous and future words.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53650" y="929049"/>
            <a:ext cx="0" cy="454659"/>
          </a:xfrm>
          <a:custGeom>
            <a:avLst/>
            <a:gdLst/>
            <a:ahLst/>
            <a:cxnLst/>
            <a:rect l="l" t="t" r="r" b="b"/>
            <a:pathLst>
              <a:path h="454659">
                <a:moveTo>
                  <a:pt x="0" y="0"/>
                </a:moveTo>
                <a:lnTo>
                  <a:pt x="0" y="454199"/>
                </a:lnTo>
              </a:path>
            </a:pathLst>
          </a:custGeom>
          <a:ln w="28574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4175" y="1407299"/>
            <a:ext cx="3627120" cy="409086"/>
          </a:xfrm>
          <a:prstGeom prst="rect">
            <a:avLst/>
          </a:prstGeom>
          <a:ln w="28574">
            <a:solidFill>
              <a:srgbClr val="2261C1"/>
            </a:solidFill>
          </a:ln>
        </p:spPr>
        <p:txBody>
          <a:bodyPr vert="horz" wrap="square" lIns="0" tIns="161290" rIns="0" bIns="0" rtlCol="0">
            <a:spAutoFit/>
          </a:bodyPr>
          <a:lstStyle/>
          <a:p>
            <a:pPr marL="174625">
              <a:lnSpc>
                <a:spcPct val="100000"/>
              </a:lnSpc>
              <a:spcBef>
                <a:spcPts val="1270"/>
              </a:spcBef>
            </a:pP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Embedding from language models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1778002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5. BERT</a:t>
            </a:r>
          </a:p>
        </p:txBody>
      </p:sp>
      <p:sp>
        <p:nvSpPr>
          <p:cNvPr id="3" name="object 3"/>
          <p:cNvSpPr/>
          <p:nvPr/>
        </p:nvSpPr>
        <p:spPr>
          <a:xfrm>
            <a:off x="1453650" y="929049"/>
            <a:ext cx="0" cy="454659"/>
          </a:xfrm>
          <a:custGeom>
            <a:avLst/>
            <a:gdLst/>
            <a:ahLst/>
            <a:cxnLst/>
            <a:rect l="l" t="t" r="r" b="b"/>
            <a:pathLst>
              <a:path h="454659">
                <a:moveTo>
                  <a:pt x="0" y="0"/>
                </a:moveTo>
                <a:lnTo>
                  <a:pt x="0" y="454199"/>
                </a:lnTo>
              </a:path>
            </a:pathLst>
          </a:custGeom>
          <a:ln w="28574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4175" y="1407299"/>
            <a:ext cx="5967095" cy="409086"/>
          </a:xfrm>
          <a:prstGeom prst="rect">
            <a:avLst/>
          </a:prstGeom>
          <a:ln w="28574">
            <a:solidFill>
              <a:srgbClr val="2261C1"/>
            </a:solidFill>
          </a:ln>
        </p:spPr>
        <p:txBody>
          <a:bodyPr vert="horz" wrap="square" lIns="0" tIns="161290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1270"/>
              </a:spcBef>
            </a:pP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Bidirectional Encoder Representations from Transformers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6699" y="2589011"/>
            <a:ext cx="6094095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both left and right context of words in a sentence.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60"/>
              </a:spcBef>
              <a:buClr>
                <a:srgbClr val="F6F6F6"/>
              </a:buClr>
              <a:buFont typeface="Arial"/>
              <a:buChar char="●"/>
            </a:pP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3855" indent="-351155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Transformer architecture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0925" y="2243342"/>
            <a:ext cx="48564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Up Next: </a:t>
            </a:r>
            <a:r>
              <a:rPr sz="2600" b="0" dirty="0">
                <a:latin typeface="Arial" panose="020B0604020202020204" pitchFamily="34" charset="0"/>
                <a:cs typeface="Arial" panose="020B0604020202020204" pitchFamily="34" charset="0"/>
              </a:rPr>
              <a:t>RNN Model in Jupyter</a:t>
            </a:r>
            <a:endParaRPr sz="2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Vectorization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974" y="2194592"/>
            <a:ext cx="2415540" cy="608330"/>
          </a:xfrm>
          <a:prstGeom prst="rect">
            <a:avLst/>
          </a:prstGeom>
          <a:ln w="19049">
            <a:solidFill>
              <a:srgbClr val="FAFFFF"/>
            </a:solidFill>
          </a:ln>
        </p:spPr>
        <p:txBody>
          <a:bodyPr vert="horz" wrap="square" lIns="0" tIns="166370" rIns="0" bIns="0" rtlCol="0">
            <a:spAutoFit/>
          </a:bodyPr>
          <a:lstStyle/>
          <a:p>
            <a:pPr marL="451484">
              <a:lnSpc>
                <a:spcPct val="100000"/>
              </a:lnSpc>
              <a:spcBef>
                <a:spcPts val="1310"/>
              </a:spcBef>
            </a:pPr>
            <a:r>
              <a:rPr sz="1700" spc="-10" dirty="0">
                <a:solidFill>
                  <a:srgbClr val="FAFFFF"/>
                </a:solidFill>
                <a:latin typeface="Arial"/>
                <a:cs typeface="Arial"/>
              </a:rPr>
              <a:t>Countvectorizer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8974" y="2904858"/>
            <a:ext cx="2415540" cy="608330"/>
          </a:xfrm>
          <a:prstGeom prst="rect">
            <a:avLst/>
          </a:prstGeom>
          <a:ln w="19049">
            <a:solidFill>
              <a:srgbClr val="FAFFFF"/>
            </a:solidFill>
          </a:ln>
        </p:spPr>
        <p:txBody>
          <a:bodyPr vert="horz" wrap="square" lIns="0" tIns="166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10"/>
              </a:spcBef>
            </a:pPr>
            <a:r>
              <a:rPr sz="1700" spc="-10" dirty="0">
                <a:solidFill>
                  <a:srgbClr val="FAFFFF"/>
                </a:solidFill>
                <a:latin typeface="Arial"/>
                <a:cs typeface="Arial"/>
              </a:rPr>
              <a:t>TF-</a:t>
            </a:r>
            <a:r>
              <a:rPr sz="1700" spc="-25" dirty="0">
                <a:solidFill>
                  <a:srgbClr val="FAFFFF"/>
                </a:solidFill>
                <a:latin typeface="Arial"/>
                <a:cs typeface="Arial"/>
              </a:rPr>
              <a:t>IDF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0666" y="1206501"/>
            <a:ext cx="2702658" cy="393699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918974" y="3615125"/>
            <a:ext cx="2415540" cy="608330"/>
          </a:xfrm>
          <a:prstGeom prst="rect">
            <a:avLst/>
          </a:prstGeom>
          <a:solidFill>
            <a:srgbClr val="9639B1"/>
          </a:solidFill>
          <a:ln w="38099">
            <a:solidFill>
              <a:srgbClr val="FAFFFF"/>
            </a:solidFill>
          </a:ln>
        </p:spPr>
        <p:txBody>
          <a:bodyPr vert="horz" wrap="square" lIns="0" tIns="166370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1310"/>
              </a:spcBef>
            </a:pPr>
            <a:r>
              <a:rPr sz="1700" b="1" dirty="0">
                <a:solidFill>
                  <a:srgbClr val="FAFFFF"/>
                </a:solidFill>
                <a:latin typeface="Arial"/>
                <a:cs typeface="Arial"/>
              </a:rPr>
              <a:t>Word</a:t>
            </a:r>
            <a:r>
              <a:rPr sz="1700" b="1" spc="-50" dirty="0">
                <a:solidFill>
                  <a:srgbClr val="FAFFFF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FAFFFF"/>
                </a:solidFill>
                <a:latin typeface="Arial"/>
                <a:cs typeface="Arial"/>
              </a:rPr>
              <a:t>Embedding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18974" y="1484325"/>
            <a:ext cx="2415540" cy="608330"/>
          </a:xfrm>
          <a:prstGeom prst="rect">
            <a:avLst/>
          </a:prstGeom>
          <a:ln w="19049">
            <a:solidFill>
              <a:srgbClr val="FAFFFF"/>
            </a:solidFill>
          </a:ln>
        </p:spPr>
        <p:txBody>
          <a:bodyPr vert="horz" wrap="square" lIns="0" tIns="166370" rIns="0" bIns="0" rtlCol="0">
            <a:spAutoFit/>
          </a:bodyPr>
          <a:lstStyle/>
          <a:p>
            <a:pPr marL="325755">
              <a:lnSpc>
                <a:spcPct val="100000"/>
              </a:lnSpc>
              <a:spcBef>
                <a:spcPts val="1310"/>
              </a:spcBef>
            </a:pPr>
            <a:r>
              <a:rPr sz="1700" dirty="0">
                <a:solidFill>
                  <a:srgbClr val="FAFFFF"/>
                </a:solidFill>
                <a:latin typeface="Arial"/>
                <a:cs typeface="Arial"/>
              </a:rPr>
              <a:t>One</a:t>
            </a:r>
            <a:r>
              <a:rPr sz="1700" spc="-45" dirty="0">
                <a:solidFill>
                  <a:srgbClr val="FA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AFFFF"/>
                </a:solidFill>
                <a:latin typeface="Arial"/>
                <a:cs typeface="Arial"/>
              </a:rPr>
              <a:t>Hot</a:t>
            </a:r>
            <a:r>
              <a:rPr sz="1700" spc="-45" dirty="0">
                <a:solidFill>
                  <a:srgbClr val="FAFFFF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FAFFFF"/>
                </a:solidFill>
                <a:latin typeface="Arial"/>
                <a:cs typeface="Arial"/>
              </a:rPr>
              <a:t>Encoding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Word Embedding</a:t>
            </a:r>
          </a:p>
        </p:txBody>
      </p:sp>
      <p:sp>
        <p:nvSpPr>
          <p:cNvPr id="3" name="object 3"/>
          <p:cNvSpPr/>
          <p:nvPr/>
        </p:nvSpPr>
        <p:spPr>
          <a:xfrm>
            <a:off x="799950" y="1314150"/>
            <a:ext cx="7544434" cy="763270"/>
          </a:xfrm>
          <a:custGeom>
            <a:avLst/>
            <a:gdLst/>
            <a:ahLst/>
            <a:cxnLst/>
            <a:rect l="l" t="t" r="r" b="b"/>
            <a:pathLst>
              <a:path w="7544434" h="763269">
                <a:moveTo>
                  <a:pt x="7416947" y="762899"/>
                </a:moveTo>
                <a:lnTo>
                  <a:pt x="127152" y="762899"/>
                </a:lnTo>
                <a:lnTo>
                  <a:pt x="77659" y="752907"/>
                </a:lnTo>
                <a:lnTo>
                  <a:pt x="37242" y="725657"/>
                </a:lnTo>
                <a:lnTo>
                  <a:pt x="9992" y="685240"/>
                </a:lnTo>
                <a:lnTo>
                  <a:pt x="0" y="635747"/>
                </a:lnTo>
                <a:lnTo>
                  <a:pt x="0" y="127152"/>
                </a:lnTo>
                <a:lnTo>
                  <a:pt x="9992" y="77659"/>
                </a:lnTo>
                <a:lnTo>
                  <a:pt x="37242" y="37242"/>
                </a:lnTo>
                <a:lnTo>
                  <a:pt x="77659" y="9992"/>
                </a:lnTo>
                <a:lnTo>
                  <a:pt x="127152" y="0"/>
                </a:lnTo>
                <a:lnTo>
                  <a:pt x="7416947" y="0"/>
                </a:lnTo>
                <a:lnTo>
                  <a:pt x="7465606" y="9678"/>
                </a:lnTo>
                <a:lnTo>
                  <a:pt x="7506857" y="37242"/>
                </a:lnTo>
                <a:lnTo>
                  <a:pt x="7534421" y="78493"/>
                </a:lnTo>
                <a:lnTo>
                  <a:pt x="7544099" y="127152"/>
                </a:lnTo>
                <a:lnTo>
                  <a:pt x="7544099" y="635747"/>
                </a:lnTo>
                <a:lnTo>
                  <a:pt x="7534107" y="685240"/>
                </a:lnTo>
                <a:lnTo>
                  <a:pt x="7506857" y="725657"/>
                </a:lnTo>
                <a:lnTo>
                  <a:pt x="7466440" y="752907"/>
                </a:lnTo>
                <a:lnTo>
                  <a:pt x="7416947" y="7628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1166" y="1430932"/>
            <a:ext cx="69888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60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Represents</a:t>
            </a:r>
            <a:r>
              <a:rPr sz="1600" spc="-30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5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words</a:t>
            </a:r>
            <a:r>
              <a:rPr sz="1600" b="1" spc="-85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1600" b="1" spc="-85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vectors</a:t>
            </a:r>
            <a:r>
              <a:rPr sz="1600" b="1" spc="15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65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600" spc="-35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55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dimensions</a:t>
            </a:r>
            <a:r>
              <a:rPr sz="1600" spc="-30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1600" spc="-35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55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600" spc="-30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70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way</a:t>
            </a:r>
            <a:r>
              <a:rPr sz="1600" spc="-35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50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sz="1600" spc="-95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captures</a:t>
            </a:r>
            <a:r>
              <a:rPr sz="1600" b="1" spc="-85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their </a:t>
            </a:r>
            <a:r>
              <a:rPr sz="1600" b="1" spc="-30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meanings,</a:t>
            </a:r>
            <a:r>
              <a:rPr sz="1600" b="1" spc="-105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5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relationships,</a:t>
            </a:r>
            <a:r>
              <a:rPr sz="1600" b="1" spc="-90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5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600" b="1" spc="-25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10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r>
              <a:rPr sz="1600" spc="-10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88975" y="2472473"/>
            <a:ext cx="1294765" cy="81915"/>
            <a:chOff x="2088975" y="2472473"/>
            <a:chExt cx="1294765" cy="81915"/>
          </a:xfrm>
        </p:grpSpPr>
        <p:sp>
          <p:nvSpPr>
            <p:cNvPr id="6" name="object 6"/>
            <p:cNvSpPr/>
            <p:nvPr/>
          </p:nvSpPr>
          <p:spPr>
            <a:xfrm>
              <a:off x="2098500" y="2513401"/>
              <a:ext cx="1213485" cy="3175"/>
            </a:xfrm>
            <a:custGeom>
              <a:avLst/>
              <a:gdLst/>
              <a:ahLst/>
              <a:cxnLst/>
              <a:rect l="l" t="t" r="r" b="b"/>
              <a:pathLst>
                <a:path w="1213485" h="3175">
                  <a:moveTo>
                    <a:pt x="0" y="2548"/>
                  </a:moveTo>
                  <a:lnTo>
                    <a:pt x="1213000" y="0"/>
                  </a:lnTo>
                </a:path>
              </a:pathLst>
            </a:custGeom>
            <a:ln w="19049">
              <a:solidFill>
                <a:srgbClr val="F6F6F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01975" y="2472473"/>
              <a:ext cx="81724" cy="8172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172481" y="2388108"/>
            <a:ext cx="6572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solidFill>
                  <a:srgbClr val="F6F6F6"/>
                </a:solidFill>
                <a:latin typeface="Tahoma"/>
                <a:cs typeface="Tahoma"/>
              </a:rPr>
              <a:t>Vectors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83700" y="2302724"/>
            <a:ext cx="2571115" cy="875030"/>
          </a:xfrm>
          <a:prstGeom prst="rect">
            <a:avLst/>
          </a:prstGeom>
          <a:ln w="9524">
            <a:solidFill>
              <a:srgbClr val="C8D8F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07314">
              <a:lnSpc>
                <a:spcPct val="100000"/>
              </a:lnSpc>
            </a:pPr>
            <a:r>
              <a:rPr sz="1400" b="1" dirty="0">
                <a:solidFill>
                  <a:srgbClr val="2261C1"/>
                </a:solidFill>
                <a:latin typeface="Tahoma"/>
                <a:cs typeface="Tahoma"/>
              </a:rPr>
              <a:t>CEO</a:t>
            </a:r>
            <a:r>
              <a:rPr sz="1400" b="1" spc="-25" dirty="0">
                <a:solidFill>
                  <a:srgbClr val="2261C1"/>
                </a:solidFill>
                <a:latin typeface="Tahoma"/>
                <a:cs typeface="Tahoma"/>
              </a:rPr>
              <a:t> </a:t>
            </a:r>
            <a:r>
              <a:rPr sz="1400" b="1" spc="-215" dirty="0">
                <a:solidFill>
                  <a:srgbClr val="2261C1"/>
                </a:solidFill>
                <a:latin typeface="Tahoma"/>
                <a:cs typeface="Tahoma"/>
              </a:rPr>
              <a:t>=</a:t>
            </a:r>
            <a:r>
              <a:rPr sz="1400" b="1" spc="-20" dirty="0">
                <a:solidFill>
                  <a:srgbClr val="2261C1"/>
                </a:solidFill>
                <a:latin typeface="Tahoma"/>
                <a:cs typeface="Tahoma"/>
              </a:rPr>
              <a:t> </a:t>
            </a:r>
            <a:r>
              <a:rPr sz="1400" b="1" spc="-30" dirty="0">
                <a:solidFill>
                  <a:srgbClr val="2261C1"/>
                </a:solidFill>
                <a:latin typeface="Tahoma"/>
                <a:cs typeface="Tahoma"/>
              </a:rPr>
              <a:t>[0.2,</a:t>
            </a:r>
            <a:r>
              <a:rPr sz="1400" b="1" spc="-85" dirty="0">
                <a:solidFill>
                  <a:srgbClr val="2261C1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261C1"/>
                </a:solidFill>
                <a:latin typeface="Tahoma"/>
                <a:cs typeface="Tahoma"/>
              </a:rPr>
              <a:t>-</a:t>
            </a:r>
            <a:r>
              <a:rPr sz="1400" b="1" spc="-10" dirty="0">
                <a:solidFill>
                  <a:srgbClr val="2261C1"/>
                </a:solidFill>
                <a:latin typeface="Tahoma"/>
                <a:cs typeface="Tahoma"/>
              </a:rPr>
              <a:t>0.7,......,0.6]</a:t>
            </a:r>
            <a:endParaRPr sz="1400" dirty="0">
              <a:latin typeface="Tahoma"/>
              <a:cs typeface="Tahoma"/>
            </a:endParaRPr>
          </a:p>
          <a:p>
            <a:pPr marL="107314">
              <a:lnSpc>
                <a:spcPct val="100000"/>
              </a:lnSpc>
            </a:pPr>
            <a:r>
              <a:rPr sz="1400" b="1" dirty="0">
                <a:solidFill>
                  <a:srgbClr val="2261C1"/>
                </a:solidFill>
                <a:latin typeface="Tahoma"/>
                <a:cs typeface="Tahoma"/>
              </a:rPr>
              <a:t>CTO</a:t>
            </a:r>
            <a:r>
              <a:rPr sz="1400" b="1" spc="-10" dirty="0">
                <a:solidFill>
                  <a:srgbClr val="2261C1"/>
                </a:solidFill>
                <a:latin typeface="Tahoma"/>
                <a:cs typeface="Tahoma"/>
              </a:rPr>
              <a:t> </a:t>
            </a:r>
            <a:r>
              <a:rPr sz="1400" b="1" spc="-215" dirty="0">
                <a:solidFill>
                  <a:srgbClr val="2261C1"/>
                </a:solidFill>
                <a:latin typeface="Tahoma"/>
                <a:cs typeface="Tahoma"/>
              </a:rPr>
              <a:t>=</a:t>
            </a:r>
            <a:r>
              <a:rPr sz="1400" b="1" spc="-5" dirty="0">
                <a:solidFill>
                  <a:srgbClr val="2261C1"/>
                </a:solidFill>
                <a:latin typeface="Tahoma"/>
                <a:cs typeface="Tahoma"/>
              </a:rPr>
              <a:t> </a:t>
            </a:r>
            <a:r>
              <a:rPr sz="1400" b="1" spc="-35" dirty="0">
                <a:solidFill>
                  <a:srgbClr val="2261C1"/>
                </a:solidFill>
                <a:latin typeface="Tahoma"/>
                <a:cs typeface="Tahoma"/>
              </a:rPr>
              <a:t>[0.5,</a:t>
            </a:r>
            <a:r>
              <a:rPr sz="1400" b="1" spc="-70" dirty="0">
                <a:solidFill>
                  <a:srgbClr val="2261C1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261C1"/>
                </a:solidFill>
                <a:latin typeface="Tahoma"/>
                <a:cs typeface="Tahoma"/>
              </a:rPr>
              <a:t>-</a:t>
            </a:r>
            <a:r>
              <a:rPr sz="1400" b="1" spc="-10" dirty="0">
                <a:solidFill>
                  <a:srgbClr val="2261C1"/>
                </a:solidFill>
                <a:latin typeface="Tahoma"/>
                <a:cs typeface="Tahoma"/>
              </a:rPr>
              <a:t>0.6,......,0.7]</a:t>
            </a:r>
            <a:endParaRPr sz="1400" dirty="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5050" y="3328975"/>
            <a:ext cx="2031450" cy="1504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94675" y="3284299"/>
            <a:ext cx="2031449" cy="14852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Word Embedding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240234" y="3403233"/>
            <a:ext cx="1904364" cy="1740535"/>
            <a:chOff x="7240234" y="3403233"/>
            <a:chExt cx="1904364" cy="17405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40234" y="3403233"/>
              <a:ext cx="1903766" cy="174026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30552" y="3441333"/>
              <a:ext cx="1813448" cy="170216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0" y="1043725"/>
            <a:ext cx="7455534" cy="2903855"/>
            <a:chOff x="0" y="1043725"/>
            <a:chExt cx="7455534" cy="290385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43725"/>
              <a:ext cx="1844350" cy="29036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081825"/>
              <a:ext cx="1787200" cy="278939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30614" y="1804767"/>
              <a:ext cx="2841625" cy="979169"/>
            </a:xfrm>
            <a:custGeom>
              <a:avLst/>
              <a:gdLst/>
              <a:ahLst/>
              <a:cxnLst/>
              <a:rect l="l" t="t" r="r" b="b"/>
              <a:pathLst>
                <a:path w="2841625" h="979169">
                  <a:moveTo>
                    <a:pt x="2841385" y="0"/>
                  </a:moveTo>
                  <a:lnTo>
                    <a:pt x="0" y="978686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03296" y="2762435"/>
              <a:ext cx="48895" cy="31750"/>
            </a:xfrm>
            <a:custGeom>
              <a:avLst/>
              <a:gdLst/>
              <a:ahLst/>
              <a:cxnLst/>
              <a:rect l="l" t="t" r="r" b="b"/>
              <a:pathLst>
                <a:path w="48894" h="31750">
                  <a:moveTo>
                    <a:pt x="48335" y="31265"/>
                  </a:moveTo>
                  <a:lnTo>
                    <a:pt x="0" y="30426"/>
                  </a:lnTo>
                  <a:lnTo>
                    <a:pt x="37566" y="0"/>
                  </a:lnTo>
                  <a:lnTo>
                    <a:pt x="27317" y="21017"/>
                  </a:lnTo>
                  <a:lnTo>
                    <a:pt x="48335" y="312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03296" y="2762435"/>
              <a:ext cx="48895" cy="31750"/>
            </a:xfrm>
            <a:custGeom>
              <a:avLst/>
              <a:gdLst/>
              <a:ahLst/>
              <a:cxnLst/>
              <a:rect l="l" t="t" r="r" b="b"/>
              <a:pathLst>
                <a:path w="48894" h="31750">
                  <a:moveTo>
                    <a:pt x="27317" y="21017"/>
                  </a:moveTo>
                  <a:lnTo>
                    <a:pt x="37566" y="0"/>
                  </a:lnTo>
                  <a:lnTo>
                    <a:pt x="0" y="30426"/>
                  </a:lnTo>
                  <a:lnTo>
                    <a:pt x="48335" y="31265"/>
                  </a:lnTo>
                  <a:lnTo>
                    <a:pt x="27317" y="21017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2000" y="1804767"/>
              <a:ext cx="0" cy="1127125"/>
            </a:xfrm>
            <a:custGeom>
              <a:avLst/>
              <a:gdLst/>
              <a:ahLst/>
              <a:cxnLst/>
              <a:rect l="l" t="t" r="r" b="b"/>
              <a:pathLst>
                <a:path h="1127125">
                  <a:moveTo>
                    <a:pt x="0" y="0"/>
                  </a:moveTo>
                  <a:lnTo>
                    <a:pt x="0" y="1126912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6114" y="2917392"/>
              <a:ext cx="91769" cy="11538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572000" y="1804767"/>
              <a:ext cx="2787015" cy="960119"/>
            </a:xfrm>
            <a:custGeom>
              <a:avLst/>
              <a:gdLst/>
              <a:ahLst/>
              <a:cxnLst/>
              <a:rect l="l" t="t" r="r" b="b"/>
              <a:pathLst>
                <a:path w="2787015" h="960119">
                  <a:moveTo>
                    <a:pt x="0" y="0"/>
                  </a:moveTo>
                  <a:lnTo>
                    <a:pt x="2786920" y="959827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34344" y="2720431"/>
              <a:ext cx="120945" cy="8832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824199" y="1196067"/>
              <a:ext cx="3495675" cy="608965"/>
            </a:xfrm>
            <a:custGeom>
              <a:avLst/>
              <a:gdLst/>
              <a:ahLst/>
              <a:cxnLst/>
              <a:rect l="l" t="t" r="r" b="b"/>
              <a:pathLst>
                <a:path w="3495675" h="608964">
                  <a:moveTo>
                    <a:pt x="3394147" y="608700"/>
                  </a:moveTo>
                  <a:lnTo>
                    <a:pt x="101451" y="608700"/>
                  </a:lnTo>
                  <a:lnTo>
                    <a:pt x="61962" y="600727"/>
                  </a:lnTo>
                  <a:lnTo>
                    <a:pt x="29714" y="578985"/>
                  </a:lnTo>
                  <a:lnTo>
                    <a:pt x="7972" y="546737"/>
                  </a:lnTo>
                  <a:lnTo>
                    <a:pt x="0" y="507248"/>
                  </a:lnTo>
                  <a:lnTo>
                    <a:pt x="0" y="101452"/>
                  </a:lnTo>
                  <a:lnTo>
                    <a:pt x="7972" y="61962"/>
                  </a:lnTo>
                  <a:lnTo>
                    <a:pt x="29714" y="29714"/>
                  </a:lnTo>
                  <a:lnTo>
                    <a:pt x="61962" y="7972"/>
                  </a:lnTo>
                  <a:lnTo>
                    <a:pt x="101451" y="0"/>
                  </a:lnTo>
                  <a:lnTo>
                    <a:pt x="3394147" y="0"/>
                  </a:lnTo>
                  <a:lnTo>
                    <a:pt x="3432972" y="7722"/>
                  </a:lnTo>
                  <a:lnTo>
                    <a:pt x="3465885" y="29714"/>
                  </a:lnTo>
                  <a:lnTo>
                    <a:pt x="3487877" y="62628"/>
                  </a:lnTo>
                  <a:lnTo>
                    <a:pt x="3495599" y="101452"/>
                  </a:lnTo>
                  <a:lnTo>
                    <a:pt x="3495599" y="507248"/>
                  </a:lnTo>
                  <a:lnTo>
                    <a:pt x="3487627" y="546737"/>
                  </a:lnTo>
                  <a:lnTo>
                    <a:pt x="3465885" y="578985"/>
                  </a:lnTo>
                  <a:lnTo>
                    <a:pt x="3433637" y="600727"/>
                  </a:lnTo>
                  <a:lnTo>
                    <a:pt x="3394147" y="608700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24199" y="1196067"/>
              <a:ext cx="3495675" cy="608965"/>
            </a:xfrm>
            <a:custGeom>
              <a:avLst/>
              <a:gdLst/>
              <a:ahLst/>
              <a:cxnLst/>
              <a:rect l="l" t="t" r="r" b="b"/>
              <a:pathLst>
                <a:path w="3495675" h="608964">
                  <a:moveTo>
                    <a:pt x="0" y="101452"/>
                  </a:moveTo>
                  <a:lnTo>
                    <a:pt x="7972" y="61962"/>
                  </a:lnTo>
                  <a:lnTo>
                    <a:pt x="29714" y="29714"/>
                  </a:lnTo>
                  <a:lnTo>
                    <a:pt x="61962" y="7972"/>
                  </a:lnTo>
                  <a:lnTo>
                    <a:pt x="101451" y="0"/>
                  </a:lnTo>
                  <a:lnTo>
                    <a:pt x="3394147" y="0"/>
                  </a:lnTo>
                  <a:lnTo>
                    <a:pt x="3432972" y="7722"/>
                  </a:lnTo>
                  <a:lnTo>
                    <a:pt x="3465885" y="29714"/>
                  </a:lnTo>
                  <a:lnTo>
                    <a:pt x="3487877" y="62628"/>
                  </a:lnTo>
                  <a:lnTo>
                    <a:pt x="3495599" y="101452"/>
                  </a:lnTo>
                  <a:lnTo>
                    <a:pt x="3495599" y="507248"/>
                  </a:lnTo>
                  <a:lnTo>
                    <a:pt x="3487627" y="546737"/>
                  </a:lnTo>
                  <a:lnTo>
                    <a:pt x="3465885" y="578985"/>
                  </a:lnTo>
                  <a:lnTo>
                    <a:pt x="3433637" y="600727"/>
                  </a:lnTo>
                  <a:lnTo>
                    <a:pt x="3394147" y="608700"/>
                  </a:lnTo>
                  <a:lnTo>
                    <a:pt x="101451" y="608700"/>
                  </a:lnTo>
                  <a:lnTo>
                    <a:pt x="61962" y="600727"/>
                  </a:lnTo>
                  <a:lnTo>
                    <a:pt x="29714" y="578985"/>
                  </a:lnTo>
                  <a:lnTo>
                    <a:pt x="7972" y="546737"/>
                  </a:lnTo>
                  <a:lnTo>
                    <a:pt x="0" y="507248"/>
                  </a:lnTo>
                  <a:lnTo>
                    <a:pt x="0" y="101452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11139" y="1333285"/>
            <a:ext cx="312039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 Embedding Methods</a:t>
            </a:r>
            <a:endParaRPr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34737" y="2801845"/>
            <a:ext cx="1858010" cy="439420"/>
            <a:chOff x="734737" y="2801845"/>
            <a:chExt cx="1858010" cy="439420"/>
          </a:xfrm>
        </p:grpSpPr>
        <p:sp>
          <p:nvSpPr>
            <p:cNvPr id="20" name="object 20"/>
            <p:cNvSpPr/>
            <p:nvPr/>
          </p:nvSpPr>
          <p:spPr>
            <a:xfrm>
              <a:off x="739500" y="2806607"/>
              <a:ext cx="1848485" cy="429895"/>
            </a:xfrm>
            <a:custGeom>
              <a:avLst/>
              <a:gdLst/>
              <a:ahLst/>
              <a:cxnLst/>
              <a:rect l="l" t="t" r="r" b="b"/>
              <a:pathLst>
                <a:path w="1848485" h="429894">
                  <a:moveTo>
                    <a:pt x="1776648" y="429899"/>
                  </a:moveTo>
                  <a:lnTo>
                    <a:pt x="71651" y="429899"/>
                  </a:lnTo>
                  <a:lnTo>
                    <a:pt x="43761" y="424269"/>
                  </a:lnTo>
                  <a:lnTo>
                    <a:pt x="20986" y="408913"/>
                  </a:lnTo>
                  <a:lnTo>
                    <a:pt x="5630" y="386138"/>
                  </a:lnTo>
                  <a:lnTo>
                    <a:pt x="0" y="358248"/>
                  </a:lnTo>
                  <a:lnTo>
                    <a:pt x="0" y="71651"/>
                  </a:lnTo>
                  <a:lnTo>
                    <a:pt x="5630" y="43761"/>
                  </a:lnTo>
                  <a:lnTo>
                    <a:pt x="20986" y="20986"/>
                  </a:lnTo>
                  <a:lnTo>
                    <a:pt x="43761" y="5630"/>
                  </a:lnTo>
                  <a:lnTo>
                    <a:pt x="71651" y="0"/>
                  </a:lnTo>
                  <a:lnTo>
                    <a:pt x="1776648" y="0"/>
                  </a:lnTo>
                  <a:lnTo>
                    <a:pt x="1816400" y="12038"/>
                  </a:lnTo>
                  <a:lnTo>
                    <a:pt x="1842845" y="44231"/>
                  </a:lnTo>
                  <a:lnTo>
                    <a:pt x="1848299" y="71651"/>
                  </a:lnTo>
                  <a:lnTo>
                    <a:pt x="1848299" y="358248"/>
                  </a:lnTo>
                  <a:lnTo>
                    <a:pt x="1842669" y="386138"/>
                  </a:lnTo>
                  <a:lnTo>
                    <a:pt x="1827313" y="408913"/>
                  </a:lnTo>
                  <a:lnTo>
                    <a:pt x="1804538" y="424269"/>
                  </a:lnTo>
                  <a:lnTo>
                    <a:pt x="1776648" y="4298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9500" y="2806607"/>
              <a:ext cx="1848485" cy="429895"/>
            </a:xfrm>
            <a:custGeom>
              <a:avLst/>
              <a:gdLst/>
              <a:ahLst/>
              <a:cxnLst/>
              <a:rect l="l" t="t" r="r" b="b"/>
              <a:pathLst>
                <a:path w="1848485" h="429894">
                  <a:moveTo>
                    <a:pt x="0" y="71651"/>
                  </a:moveTo>
                  <a:lnTo>
                    <a:pt x="5630" y="43761"/>
                  </a:lnTo>
                  <a:lnTo>
                    <a:pt x="20986" y="20986"/>
                  </a:lnTo>
                  <a:lnTo>
                    <a:pt x="43761" y="5630"/>
                  </a:lnTo>
                  <a:lnTo>
                    <a:pt x="71651" y="0"/>
                  </a:lnTo>
                  <a:lnTo>
                    <a:pt x="1776648" y="0"/>
                  </a:lnTo>
                  <a:lnTo>
                    <a:pt x="1816400" y="12038"/>
                  </a:lnTo>
                  <a:lnTo>
                    <a:pt x="1842845" y="44231"/>
                  </a:lnTo>
                  <a:lnTo>
                    <a:pt x="1848299" y="71651"/>
                  </a:lnTo>
                  <a:lnTo>
                    <a:pt x="1848299" y="358248"/>
                  </a:lnTo>
                  <a:lnTo>
                    <a:pt x="1842669" y="386138"/>
                  </a:lnTo>
                  <a:lnTo>
                    <a:pt x="1827313" y="408913"/>
                  </a:lnTo>
                  <a:lnTo>
                    <a:pt x="1804538" y="424269"/>
                  </a:lnTo>
                  <a:lnTo>
                    <a:pt x="1776648" y="429899"/>
                  </a:lnTo>
                  <a:lnTo>
                    <a:pt x="71651" y="429899"/>
                  </a:lnTo>
                  <a:lnTo>
                    <a:pt x="43761" y="424269"/>
                  </a:lnTo>
                  <a:lnTo>
                    <a:pt x="20986" y="408913"/>
                  </a:lnTo>
                  <a:lnTo>
                    <a:pt x="5630" y="386138"/>
                  </a:lnTo>
                  <a:lnTo>
                    <a:pt x="0" y="358248"/>
                  </a:lnTo>
                  <a:lnTo>
                    <a:pt x="0" y="7165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77216" y="2862553"/>
            <a:ext cx="1172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Word2Vec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551437" y="2801845"/>
            <a:ext cx="1858010" cy="439420"/>
            <a:chOff x="6551437" y="2801845"/>
            <a:chExt cx="1858010" cy="439420"/>
          </a:xfrm>
        </p:grpSpPr>
        <p:sp>
          <p:nvSpPr>
            <p:cNvPr id="24" name="object 24"/>
            <p:cNvSpPr/>
            <p:nvPr/>
          </p:nvSpPr>
          <p:spPr>
            <a:xfrm>
              <a:off x="6556199" y="2806607"/>
              <a:ext cx="1848485" cy="429895"/>
            </a:xfrm>
            <a:custGeom>
              <a:avLst/>
              <a:gdLst/>
              <a:ahLst/>
              <a:cxnLst/>
              <a:rect l="l" t="t" r="r" b="b"/>
              <a:pathLst>
                <a:path w="1848484" h="429894">
                  <a:moveTo>
                    <a:pt x="1776648" y="429899"/>
                  </a:moveTo>
                  <a:lnTo>
                    <a:pt x="71651" y="429899"/>
                  </a:lnTo>
                  <a:lnTo>
                    <a:pt x="43761" y="424269"/>
                  </a:lnTo>
                  <a:lnTo>
                    <a:pt x="20986" y="408913"/>
                  </a:lnTo>
                  <a:lnTo>
                    <a:pt x="5630" y="386138"/>
                  </a:lnTo>
                  <a:lnTo>
                    <a:pt x="0" y="358248"/>
                  </a:lnTo>
                  <a:lnTo>
                    <a:pt x="0" y="71651"/>
                  </a:lnTo>
                  <a:lnTo>
                    <a:pt x="5630" y="43761"/>
                  </a:lnTo>
                  <a:lnTo>
                    <a:pt x="20986" y="20986"/>
                  </a:lnTo>
                  <a:lnTo>
                    <a:pt x="43761" y="5630"/>
                  </a:lnTo>
                  <a:lnTo>
                    <a:pt x="71651" y="0"/>
                  </a:lnTo>
                  <a:lnTo>
                    <a:pt x="1776648" y="0"/>
                  </a:lnTo>
                  <a:lnTo>
                    <a:pt x="1816400" y="12038"/>
                  </a:lnTo>
                  <a:lnTo>
                    <a:pt x="1842845" y="44231"/>
                  </a:lnTo>
                  <a:lnTo>
                    <a:pt x="1848299" y="71651"/>
                  </a:lnTo>
                  <a:lnTo>
                    <a:pt x="1848299" y="358248"/>
                  </a:lnTo>
                  <a:lnTo>
                    <a:pt x="1842669" y="386138"/>
                  </a:lnTo>
                  <a:lnTo>
                    <a:pt x="1827313" y="408913"/>
                  </a:lnTo>
                  <a:lnTo>
                    <a:pt x="1804538" y="424269"/>
                  </a:lnTo>
                  <a:lnTo>
                    <a:pt x="1776648" y="4298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56199" y="2806607"/>
              <a:ext cx="1848485" cy="429895"/>
            </a:xfrm>
            <a:custGeom>
              <a:avLst/>
              <a:gdLst/>
              <a:ahLst/>
              <a:cxnLst/>
              <a:rect l="l" t="t" r="r" b="b"/>
              <a:pathLst>
                <a:path w="1848484" h="429894">
                  <a:moveTo>
                    <a:pt x="0" y="71651"/>
                  </a:moveTo>
                  <a:lnTo>
                    <a:pt x="5630" y="43761"/>
                  </a:lnTo>
                  <a:lnTo>
                    <a:pt x="20986" y="20986"/>
                  </a:lnTo>
                  <a:lnTo>
                    <a:pt x="43761" y="5630"/>
                  </a:lnTo>
                  <a:lnTo>
                    <a:pt x="71651" y="0"/>
                  </a:lnTo>
                  <a:lnTo>
                    <a:pt x="1776648" y="0"/>
                  </a:lnTo>
                  <a:lnTo>
                    <a:pt x="1816400" y="12038"/>
                  </a:lnTo>
                  <a:lnTo>
                    <a:pt x="1842845" y="44231"/>
                  </a:lnTo>
                  <a:lnTo>
                    <a:pt x="1848299" y="71651"/>
                  </a:lnTo>
                  <a:lnTo>
                    <a:pt x="1848299" y="358248"/>
                  </a:lnTo>
                  <a:lnTo>
                    <a:pt x="1842669" y="386138"/>
                  </a:lnTo>
                  <a:lnTo>
                    <a:pt x="1827313" y="408913"/>
                  </a:lnTo>
                  <a:lnTo>
                    <a:pt x="1804538" y="424269"/>
                  </a:lnTo>
                  <a:lnTo>
                    <a:pt x="1776648" y="429899"/>
                  </a:lnTo>
                  <a:lnTo>
                    <a:pt x="71651" y="429899"/>
                  </a:lnTo>
                  <a:lnTo>
                    <a:pt x="43761" y="424269"/>
                  </a:lnTo>
                  <a:lnTo>
                    <a:pt x="20986" y="408913"/>
                  </a:lnTo>
                  <a:lnTo>
                    <a:pt x="5630" y="386138"/>
                  </a:lnTo>
                  <a:lnTo>
                    <a:pt x="0" y="358248"/>
                  </a:lnTo>
                  <a:lnTo>
                    <a:pt x="0" y="7165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018120" y="2862553"/>
            <a:ext cx="923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fastText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643087" y="3055570"/>
            <a:ext cx="1858010" cy="439420"/>
            <a:chOff x="3643087" y="3055570"/>
            <a:chExt cx="1858010" cy="439420"/>
          </a:xfrm>
        </p:grpSpPr>
        <p:sp>
          <p:nvSpPr>
            <p:cNvPr id="28" name="object 28"/>
            <p:cNvSpPr/>
            <p:nvPr/>
          </p:nvSpPr>
          <p:spPr>
            <a:xfrm>
              <a:off x="3647849" y="3060332"/>
              <a:ext cx="1848485" cy="429895"/>
            </a:xfrm>
            <a:custGeom>
              <a:avLst/>
              <a:gdLst/>
              <a:ahLst/>
              <a:cxnLst/>
              <a:rect l="l" t="t" r="r" b="b"/>
              <a:pathLst>
                <a:path w="1848485" h="429895">
                  <a:moveTo>
                    <a:pt x="1776648" y="429899"/>
                  </a:moveTo>
                  <a:lnTo>
                    <a:pt x="71651" y="429899"/>
                  </a:lnTo>
                  <a:lnTo>
                    <a:pt x="43761" y="424269"/>
                  </a:lnTo>
                  <a:lnTo>
                    <a:pt x="20986" y="408913"/>
                  </a:lnTo>
                  <a:lnTo>
                    <a:pt x="5630" y="386138"/>
                  </a:lnTo>
                  <a:lnTo>
                    <a:pt x="0" y="358248"/>
                  </a:lnTo>
                  <a:lnTo>
                    <a:pt x="0" y="71651"/>
                  </a:lnTo>
                  <a:lnTo>
                    <a:pt x="5630" y="43761"/>
                  </a:lnTo>
                  <a:lnTo>
                    <a:pt x="20986" y="20986"/>
                  </a:lnTo>
                  <a:lnTo>
                    <a:pt x="43761" y="5630"/>
                  </a:lnTo>
                  <a:lnTo>
                    <a:pt x="71651" y="0"/>
                  </a:lnTo>
                  <a:lnTo>
                    <a:pt x="1776648" y="0"/>
                  </a:lnTo>
                  <a:lnTo>
                    <a:pt x="1816400" y="12038"/>
                  </a:lnTo>
                  <a:lnTo>
                    <a:pt x="1842845" y="44231"/>
                  </a:lnTo>
                  <a:lnTo>
                    <a:pt x="1848299" y="71651"/>
                  </a:lnTo>
                  <a:lnTo>
                    <a:pt x="1848299" y="358248"/>
                  </a:lnTo>
                  <a:lnTo>
                    <a:pt x="1842669" y="386138"/>
                  </a:lnTo>
                  <a:lnTo>
                    <a:pt x="1827313" y="408913"/>
                  </a:lnTo>
                  <a:lnTo>
                    <a:pt x="1804538" y="424269"/>
                  </a:lnTo>
                  <a:lnTo>
                    <a:pt x="1776648" y="4298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47849" y="3060332"/>
              <a:ext cx="1848485" cy="429895"/>
            </a:xfrm>
            <a:custGeom>
              <a:avLst/>
              <a:gdLst/>
              <a:ahLst/>
              <a:cxnLst/>
              <a:rect l="l" t="t" r="r" b="b"/>
              <a:pathLst>
                <a:path w="1848485" h="429895">
                  <a:moveTo>
                    <a:pt x="0" y="71651"/>
                  </a:moveTo>
                  <a:lnTo>
                    <a:pt x="5630" y="43761"/>
                  </a:lnTo>
                  <a:lnTo>
                    <a:pt x="20986" y="20986"/>
                  </a:lnTo>
                  <a:lnTo>
                    <a:pt x="43761" y="5630"/>
                  </a:lnTo>
                  <a:lnTo>
                    <a:pt x="71651" y="0"/>
                  </a:lnTo>
                  <a:lnTo>
                    <a:pt x="1776648" y="0"/>
                  </a:lnTo>
                  <a:lnTo>
                    <a:pt x="1816400" y="12038"/>
                  </a:lnTo>
                  <a:lnTo>
                    <a:pt x="1842845" y="44231"/>
                  </a:lnTo>
                  <a:lnTo>
                    <a:pt x="1848299" y="71651"/>
                  </a:lnTo>
                  <a:lnTo>
                    <a:pt x="1848299" y="358248"/>
                  </a:lnTo>
                  <a:lnTo>
                    <a:pt x="1842669" y="386138"/>
                  </a:lnTo>
                  <a:lnTo>
                    <a:pt x="1827313" y="408913"/>
                  </a:lnTo>
                  <a:lnTo>
                    <a:pt x="1804538" y="424269"/>
                  </a:lnTo>
                  <a:lnTo>
                    <a:pt x="1776648" y="429899"/>
                  </a:lnTo>
                  <a:lnTo>
                    <a:pt x="71651" y="429899"/>
                  </a:lnTo>
                  <a:lnTo>
                    <a:pt x="43761" y="424269"/>
                  </a:lnTo>
                  <a:lnTo>
                    <a:pt x="20986" y="408913"/>
                  </a:lnTo>
                  <a:lnTo>
                    <a:pt x="5630" y="386138"/>
                  </a:lnTo>
                  <a:lnTo>
                    <a:pt x="0" y="358248"/>
                  </a:lnTo>
                  <a:lnTo>
                    <a:pt x="0" y="7165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236653" y="3116278"/>
            <a:ext cx="6705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GloVe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Word Embedding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240234" y="3327033"/>
            <a:ext cx="1904364" cy="1816735"/>
            <a:chOff x="7240234" y="3327033"/>
            <a:chExt cx="1904364" cy="18167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40234" y="3327033"/>
              <a:ext cx="1903766" cy="181646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97384" y="3365133"/>
              <a:ext cx="1846616" cy="177836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0" y="967525"/>
            <a:ext cx="7455534" cy="2903855"/>
            <a:chOff x="0" y="967525"/>
            <a:chExt cx="7455534" cy="290385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67525"/>
              <a:ext cx="1844350" cy="29036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005625"/>
              <a:ext cx="1787200" cy="278939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30614" y="1728567"/>
              <a:ext cx="2841625" cy="979169"/>
            </a:xfrm>
            <a:custGeom>
              <a:avLst/>
              <a:gdLst/>
              <a:ahLst/>
              <a:cxnLst/>
              <a:rect l="l" t="t" r="r" b="b"/>
              <a:pathLst>
                <a:path w="2841625" h="979169">
                  <a:moveTo>
                    <a:pt x="2841385" y="0"/>
                  </a:moveTo>
                  <a:lnTo>
                    <a:pt x="0" y="978686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03296" y="2686235"/>
              <a:ext cx="48895" cy="31750"/>
            </a:xfrm>
            <a:custGeom>
              <a:avLst/>
              <a:gdLst/>
              <a:ahLst/>
              <a:cxnLst/>
              <a:rect l="l" t="t" r="r" b="b"/>
              <a:pathLst>
                <a:path w="48894" h="31750">
                  <a:moveTo>
                    <a:pt x="48335" y="31265"/>
                  </a:moveTo>
                  <a:lnTo>
                    <a:pt x="0" y="30426"/>
                  </a:lnTo>
                  <a:lnTo>
                    <a:pt x="37566" y="0"/>
                  </a:lnTo>
                  <a:lnTo>
                    <a:pt x="27317" y="21017"/>
                  </a:lnTo>
                  <a:lnTo>
                    <a:pt x="48335" y="312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03296" y="2686235"/>
              <a:ext cx="48895" cy="31750"/>
            </a:xfrm>
            <a:custGeom>
              <a:avLst/>
              <a:gdLst/>
              <a:ahLst/>
              <a:cxnLst/>
              <a:rect l="l" t="t" r="r" b="b"/>
              <a:pathLst>
                <a:path w="48894" h="31750">
                  <a:moveTo>
                    <a:pt x="27317" y="21017"/>
                  </a:moveTo>
                  <a:lnTo>
                    <a:pt x="37566" y="0"/>
                  </a:lnTo>
                  <a:lnTo>
                    <a:pt x="0" y="30426"/>
                  </a:lnTo>
                  <a:lnTo>
                    <a:pt x="48335" y="31265"/>
                  </a:lnTo>
                  <a:lnTo>
                    <a:pt x="27317" y="21017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2000" y="1728567"/>
              <a:ext cx="0" cy="1127125"/>
            </a:xfrm>
            <a:custGeom>
              <a:avLst/>
              <a:gdLst/>
              <a:ahLst/>
              <a:cxnLst/>
              <a:rect l="l" t="t" r="r" b="b"/>
              <a:pathLst>
                <a:path h="1127125">
                  <a:moveTo>
                    <a:pt x="0" y="0"/>
                  </a:moveTo>
                  <a:lnTo>
                    <a:pt x="0" y="1126912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6114" y="2841192"/>
              <a:ext cx="91769" cy="11538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572000" y="1728567"/>
              <a:ext cx="2787015" cy="960119"/>
            </a:xfrm>
            <a:custGeom>
              <a:avLst/>
              <a:gdLst/>
              <a:ahLst/>
              <a:cxnLst/>
              <a:rect l="l" t="t" r="r" b="b"/>
              <a:pathLst>
                <a:path w="2787015" h="960119">
                  <a:moveTo>
                    <a:pt x="0" y="0"/>
                  </a:moveTo>
                  <a:lnTo>
                    <a:pt x="2786920" y="959827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34344" y="2644231"/>
              <a:ext cx="120945" cy="8832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824199" y="1119867"/>
              <a:ext cx="3495675" cy="608965"/>
            </a:xfrm>
            <a:custGeom>
              <a:avLst/>
              <a:gdLst/>
              <a:ahLst/>
              <a:cxnLst/>
              <a:rect l="l" t="t" r="r" b="b"/>
              <a:pathLst>
                <a:path w="3495675" h="608964">
                  <a:moveTo>
                    <a:pt x="3394147" y="608700"/>
                  </a:moveTo>
                  <a:lnTo>
                    <a:pt x="101451" y="608700"/>
                  </a:lnTo>
                  <a:lnTo>
                    <a:pt x="61962" y="600727"/>
                  </a:lnTo>
                  <a:lnTo>
                    <a:pt x="29714" y="578985"/>
                  </a:lnTo>
                  <a:lnTo>
                    <a:pt x="7972" y="546737"/>
                  </a:lnTo>
                  <a:lnTo>
                    <a:pt x="0" y="507248"/>
                  </a:lnTo>
                  <a:lnTo>
                    <a:pt x="0" y="101452"/>
                  </a:lnTo>
                  <a:lnTo>
                    <a:pt x="7972" y="61962"/>
                  </a:lnTo>
                  <a:lnTo>
                    <a:pt x="29714" y="29714"/>
                  </a:lnTo>
                  <a:lnTo>
                    <a:pt x="61962" y="7972"/>
                  </a:lnTo>
                  <a:lnTo>
                    <a:pt x="101451" y="0"/>
                  </a:lnTo>
                  <a:lnTo>
                    <a:pt x="3394147" y="0"/>
                  </a:lnTo>
                  <a:lnTo>
                    <a:pt x="3432972" y="7722"/>
                  </a:lnTo>
                  <a:lnTo>
                    <a:pt x="3465885" y="29714"/>
                  </a:lnTo>
                  <a:lnTo>
                    <a:pt x="3487877" y="62628"/>
                  </a:lnTo>
                  <a:lnTo>
                    <a:pt x="3495599" y="101452"/>
                  </a:lnTo>
                  <a:lnTo>
                    <a:pt x="3495599" y="507248"/>
                  </a:lnTo>
                  <a:lnTo>
                    <a:pt x="3487627" y="546737"/>
                  </a:lnTo>
                  <a:lnTo>
                    <a:pt x="3465885" y="578985"/>
                  </a:lnTo>
                  <a:lnTo>
                    <a:pt x="3433637" y="600727"/>
                  </a:lnTo>
                  <a:lnTo>
                    <a:pt x="3394147" y="608700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24199" y="1119867"/>
              <a:ext cx="3495675" cy="608965"/>
            </a:xfrm>
            <a:custGeom>
              <a:avLst/>
              <a:gdLst/>
              <a:ahLst/>
              <a:cxnLst/>
              <a:rect l="l" t="t" r="r" b="b"/>
              <a:pathLst>
                <a:path w="3495675" h="608964">
                  <a:moveTo>
                    <a:pt x="0" y="101452"/>
                  </a:moveTo>
                  <a:lnTo>
                    <a:pt x="7972" y="61962"/>
                  </a:lnTo>
                  <a:lnTo>
                    <a:pt x="29714" y="29714"/>
                  </a:lnTo>
                  <a:lnTo>
                    <a:pt x="61962" y="7972"/>
                  </a:lnTo>
                  <a:lnTo>
                    <a:pt x="101451" y="0"/>
                  </a:lnTo>
                  <a:lnTo>
                    <a:pt x="3394147" y="0"/>
                  </a:lnTo>
                  <a:lnTo>
                    <a:pt x="3432972" y="7722"/>
                  </a:lnTo>
                  <a:lnTo>
                    <a:pt x="3465885" y="29714"/>
                  </a:lnTo>
                  <a:lnTo>
                    <a:pt x="3487877" y="62628"/>
                  </a:lnTo>
                  <a:lnTo>
                    <a:pt x="3495599" y="101452"/>
                  </a:lnTo>
                  <a:lnTo>
                    <a:pt x="3495599" y="507248"/>
                  </a:lnTo>
                  <a:lnTo>
                    <a:pt x="3487627" y="546737"/>
                  </a:lnTo>
                  <a:lnTo>
                    <a:pt x="3465885" y="578985"/>
                  </a:lnTo>
                  <a:lnTo>
                    <a:pt x="3433637" y="600727"/>
                  </a:lnTo>
                  <a:lnTo>
                    <a:pt x="3394147" y="608700"/>
                  </a:lnTo>
                  <a:lnTo>
                    <a:pt x="101451" y="608700"/>
                  </a:lnTo>
                  <a:lnTo>
                    <a:pt x="61962" y="600727"/>
                  </a:lnTo>
                  <a:lnTo>
                    <a:pt x="29714" y="578985"/>
                  </a:lnTo>
                  <a:lnTo>
                    <a:pt x="7972" y="546737"/>
                  </a:lnTo>
                  <a:lnTo>
                    <a:pt x="0" y="507248"/>
                  </a:lnTo>
                  <a:lnTo>
                    <a:pt x="0" y="101452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11139" y="1257085"/>
            <a:ext cx="312039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 Embedding Methods</a:t>
            </a:r>
            <a:endParaRPr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34737" y="2725645"/>
            <a:ext cx="7674609" cy="439420"/>
            <a:chOff x="734737" y="2725645"/>
            <a:chExt cx="7674609" cy="439420"/>
          </a:xfrm>
        </p:grpSpPr>
        <p:sp>
          <p:nvSpPr>
            <p:cNvPr id="20" name="object 20"/>
            <p:cNvSpPr/>
            <p:nvPr/>
          </p:nvSpPr>
          <p:spPr>
            <a:xfrm>
              <a:off x="739500" y="2730407"/>
              <a:ext cx="1848485" cy="429895"/>
            </a:xfrm>
            <a:custGeom>
              <a:avLst/>
              <a:gdLst/>
              <a:ahLst/>
              <a:cxnLst/>
              <a:rect l="l" t="t" r="r" b="b"/>
              <a:pathLst>
                <a:path w="1848485" h="429894">
                  <a:moveTo>
                    <a:pt x="1776648" y="429899"/>
                  </a:moveTo>
                  <a:lnTo>
                    <a:pt x="71651" y="429899"/>
                  </a:lnTo>
                  <a:lnTo>
                    <a:pt x="43761" y="424269"/>
                  </a:lnTo>
                  <a:lnTo>
                    <a:pt x="20986" y="408913"/>
                  </a:lnTo>
                  <a:lnTo>
                    <a:pt x="5630" y="386138"/>
                  </a:lnTo>
                  <a:lnTo>
                    <a:pt x="0" y="358248"/>
                  </a:lnTo>
                  <a:lnTo>
                    <a:pt x="0" y="71651"/>
                  </a:lnTo>
                  <a:lnTo>
                    <a:pt x="5630" y="43761"/>
                  </a:lnTo>
                  <a:lnTo>
                    <a:pt x="20986" y="20986"/>
                  </a:lnTo>
                  <a:lnTo>
                    <a:pt x="43761" y="5630"/>
                  </a:lnTo>
                  <a:lnTo>
                    <a:pt x="71651" y="0"/>
                  </a:lnTo>
                  <a:lnTo>
                    <a:pt x="1776648" y="0"/>
                  </a:lnTo>
                  <a:lnTo>
                    <a:pt x="1816400" y="12038"/>
                  </a:lnTo>
                  <a:lnTo>
                    <a:pt x="1842845" y="44231"/>
                  </a:lnTo>
                  <a:lnTo>
                    <a:pt x="1848299" y="71651"/>
                  </a:lnTo>
                  <a:lnTo>
                    <a:pt x="1848299" y="358248"/>
                  </a:lnTo>
                  <a:lnTo>
                    <a:pt x="1842669" y="386138"/>
                  </a:lnTo>
                  <a:lnTo>
                    <a:pt x="1827313" y="408913"/>
                  </a:lnTo>
                  <a:lnTo>
                    <a:pt x="1804538" y="424269"/>
                  </a:lnTo>
                  <a:lnTo>
                    <a:pt x="1776648" y="4298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9500" y="2730407"/>
              <a:ext cx="1848485" cy="429895"/>
            </a:xfrm>
            <a:custGeom>
              <a:avLst/>
              <a:gdLst/>
              <a:ahLst/>
              <a:cxnLst/>
              <a:rect l="l" t="t" r="r" b="b"/>
              <a:pathLst>
                <a:path w="1848485" h="429894">
                  <a:moveTo>
                    <a:pt x="0" y="71651"/>
                  </a:moveTo>
                  <a:lnTo>
                    <a:pt x="5630" y="43761"/>
                  </a:lnTo>
                  <a:lnTo>
                    <a:pt x="20986" y="20986"/>
                  </a:lnTo>
                  <a:lnTo>
                    <a:pt x="43761" y="5630"/>
                  </a:lnTo>
                  <a:lnTo>
                    <a:pt x="71651" y="0"/>
                  </a:lnTo>
                  <a:lnTo>
                    <a:pt x="1776648" y="0"/>
                  </a:lnTo>
                  <a:lnTo>
                    <a:pt x="1816400" y="12038"/>
                  </a:lnTo>
                  <a:lnTo>
                    <a:pt x="1842845" y="44231"/>
                  </a:lnTo>
                  <a:lnTo>
                    <a:pt x="1848299" y="71651"/>
                  </a:lnTo>
                  <a:lnTo>
                    <a:pt x="1848299" y="358248"/>
                  </a:lnTo>
                  <a:lnTo>
                    <a:pt x="1842669" y="386138"/>
                  </a:lnTo>
                  <a:lnTo>
                    <a:pt x="1827313" y="408913"/>
                  </a:lnTo>
                  <a:lnTo>
                    <a:pt x="1804538" y="424269"/>
                  </a:lnTo>
                  <a:lnTo>
                    <a:pt x="1776648" y="429899"/>
                  </a:lnTo>
                  <a:lnTo>
                    <a:pt x="71651" y="429899"/>
                  </a:lnTo>
                  <a:lnTo>
                    <a:pt x="43761" y="424269"/>
                  </a:lnTo>
                  <a:lnTo>
                    <a:pt x="20986" y="408913"/>
                  </a:lnTo>
                  <a:lnTo>
                    <a:pt x="5630" y="386138"/>
                  </a:lnTo>
                  <a:lnTo>
                    <a:pt x="0" y="358248"/>
                  </a:lnTo>
                  <a:lnTo>
                    <a:pt x="0" y="7165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56200" y="2730407"/>
              <a:ext cx="1848485" cy="429895"/>
            </a:xfrm>
            <a:custGeom>
              <a:avLst/>
              <a:gdLst/>
              <a:ahLst/>
              <a:cxnLst/>
              <a:rect l="l" t="t" r="r" b="b"/>
              <a:pathLst>
                <a:path w="1848484" h="429894">
                  <a:moveTo>
                    <a:pt x="1776648" y="429899"/>
                  </a:moveTo>
                  <a:lnTo>
                    <a:pt x="71651" y="429899"/>
                  </a:lnTo>
                  <a:lnTo>
                    <a:pt x="43761" y="424269"/>
                  </a:lnTo>
                  <a:lnTo>
                    <a:pt x="20986" y="408913"/>
                  </a:lnTo>
                  <a:lnTo>
                    <a:pt x="5630" y="386138"/>
                  </a:lnTo>
                  <a:lnTo>
                    <a:pt x="0" y="358248"/>
                  </a:lnTo>
                  <a:lnTo>
                    <a:pt x="0" y="71651"/>
                  </a:lnTo>
                  <a:lnTo>
                    <a:pt x="5630" y="43761"/>
                  </a:lnTo>
                  <a:lnTo>
                    <a:pt x="20986" y="20986"/>
                  </a:lnTo>
                  <a:lnTo>
                    <a:pt x="43761" y="5630"/>
                  </a:lnTo>
                  <a:lnTo>
                    <a:pt x="71651" y="0"/>
                  </a:lnTo>
                  <a:lnTo>
                    <a:pt x="1776648" y="0"/>
                  </a:lnTo>
                  <a:lnTo>
                    <a:pt x="1816400" y="12038"/>
                  </a:lnTo>
                  <a:lnTo>
                    <a:pt x="1842845" y="44231"/>
                  </a:lnTo>
                  <a:lnTo>
                    <a:pt x="1848299" y="71651"/>
                  </a:lnTo>
                  <a:lnTo>
                    <a:pt x="1848299" y="358248"/>
                  </a:lnTo>
                  <a:lnTo>
                    <a:pt x="1842669" y="386138"/>
                  </a:lnTo>
                  <a:lnTo>
                    <a:pt x="1827313" y="408913"/>
                  </a:lnTo>
                  <a:lnTo>
                    <a:pt x="1804538" y="424269"/>
                  </a:lnTo>
                  <a:lnTo>
                    <a:pt x="1776648" y="4298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56200" y="2730407"/>
              <a:ext cx="1848485" cy="429895"/>
            </a:xfrm>
            <a:custGeom>
              <a:avLst/>
              <a:gdLst/>
              <a:ahLst/>
              <a:cxnLst/>
              <a:rect l="l" t="t" r="r" b="b"/>
              <a:pathLst>
                <a:path w="1848484" h="429894">
                  <a:moveTo>
                    <a:pt x="0" y="71651"/>
                  </a:moveTo>
                  <a:lnTo>
                    <a:pt x="5630" y="43761"/>
                  </a:lnTo>
                  <a:lnTo>
                    <a:pt x="20986" y="20986"/>
                  </a:lnTo>
                  <a:lnTo>
                    <a:pt x="43761" y="5630"/>
                  </a:lnTo>
                  <a:lnTo>
                    <a:pt x="71651" y="0"/>
                  </a:lnTo>
                  <a:lnTo>
                    <a:pt x="1776648" y="0"/>
                  </a:lnTo>
                  <a:lnTo>
                    <a:pt x="1816400" y="12038"/>
                  </a:lnTo>
                  <a:lnTo>
                    <a:pt x="1842845" y="44231"/>
                  </a:lnTo>
                  <a:lnTo>
                    <a:pt x="1848299" y="71651"/>
                  </a:lnTo>
                  <a:lnTo>
                    <a:pt x="1848299" y="358248"/>
                  </a:lnTo>
                  <a:lnTo>
                    <a:pt x="1842669" y="386138"/>
                  </a:lnTo>
                  <a:lnTo>
                    <a:pt x="1827313" y="408913"/>
                  </a:lnTo>
                  <a:lnTo>
                    <a:pt x="1804538" y="424269"/>
                  </a:lnTo>
                  <a:lnTo>
                    <a:pt x="1776648" y="429899"/>
                  </a:lnTo>
                  <a:lnTo>
                    <a:pt x="71651" y="429899"/>
                  </a:lnTo>
                  <a:lnTo>
                    <a:pt x="43761" y="424269"/>
                  </a:lnTo>
                  <a:lnTo>
                    <a:pt x="20986" y="408913"/>
                  </a:lnTo>
                  <a:lnTo>
                    <a:pt x="5630" y="386138"/>
                  </a:lnTo>
                  <a:lnTo>
                    <a:pt x="0" y="358248"/>
                  </a:lnTo>
                  <a:lnTo>
                    <a:pt x="0" y="7165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018120" y="2786353"/>
            <a:ext cx="923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fastText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643087" y="2979370"/>
            <a:ext cx="1858010" cy="439420"/>
            <a:chOff x="3643087" y="2979370"/>
            <a:chExt cx="1858010" cy="439420"/>
          </a:xfrm>
        </p:grpSpPr>
        <p:sp>
          <p:nvSpPr>
            <p:cNvPr id="26" name="object 26"/>
            <p:cNvSpPr/>
            <p:nvPr/>
          </p:nvSpPr>
          <p:spPr>
            <a:xfrm>
              <a:off x="3647849" y="2984132"/>
              <a:ext cx="1848485" cy="429895"/>
            </a:xfrm>
            <a:custGeom>
              <a:avLst/>
              <a:gdLst/>
              <a:ahLst/>
              <a:cxnLst/>
              <a:rect l="l" t="t" r="r" b="b"/>
              <a:pathLst>
                <a:path w="1848485" h="429895">
                  <a:moveTo>
                    <a:pt x="1776648" y="429899"/>
                  </a:moveTo>
                  <a:lnTo>
                    <a:pt x="71651" y="429899"/>
                  </a:lnTo>
                  <a:lnTo>
                    <a:pt x="43761" y="424269"/>
                  </a:lnTo>
                  <a:lnTo>
                    <a:pt x="20986" y="408913"/>
                  </a:lnTo>
                  <a:lnTo>
                    <a:pt x="5630" y="386138"/>
                  </a:lnTo>
                  <a:lnTo>
                    <a:pt x="0" y="358248"/>
                  </a:lnTo>
                  <a:lnTo>
                    <a:pt x="0" y="71651"/>
                  </a:lnTo>
                  <a:lnTo>
                    <a:pt x="5630" y="43761"/>
                  </a:lnTo>
                  <a:lnTo>
                    <a:pt x="20986" y="20986"/>
                  </a:lnTo>
                  <a:lnTo>
                    <a:pt x="43761" y="5630"/>
                  </a:lnTo>
                  <a:lnTo>
                    <a:pt x="71651" y="0"/>
                  </a:lnTo>
                  <a:lnTo>
                    <a:pt x="1776648" y="0"/>
                  </a:lnTo>
                  <a:lnTo>
                    <a:pt x="1816400" y="12038"/>
                  </a:lnTo>
                  <a:lnTo>
                    <a:pt x="1842845" y="44231"/>
                  </a:lnTo>
                  <a:lnTo>
                    <a:pt x="1848299" y="71651"/>
                  </a:lnTo>
                  <a:lnTo>
                    <a:pt x="1848299" y="358248"/>
                  </a:lnTo>
                  <a:lnTo>
                    <a:pt x="1842669" y="386138"/>
                  </a:lnTo>
                  <a:lnTo>
                    <a:pt x="1827313" y="408913"/>
                  </a:lnTo>
                  <a:lnTo>
                    <a:pt x="1804538" y="424269"/>
                  </a:lnTo>
                  <a:lnTo>
                    <a:pt x="1776648" y="4298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47849" y="2984132"/>
              <a:ext cx="1848485" cy="429895"/>
            </a:xfrm>
            <a:custGeom>
              <a:avLst/>
              <a:gdLst/>
              <a:ahLst/>
              <a:cxnLst/>
              <a:rect l="l" t="t" r="r" b="b"/>
              <a:pathLst>
                <a:path w="1848485" h="429895">
                  <a:moveTo>
                    <a:pt x="0" y="71651"/>
                  </a:moveTo>
                  <a:lnTo>
                    <a:pt x="5630" y="43761"/>
                  </a:lnTo>
                  <a:lnTo>
                    <a:pt x="20986" y="20986"/>
                  </a:lnTo>
                  <a:lnTo>
                    <a:pt x="43761" y="5630"/>
                  </a:lnTo>
                  <a:lnTo>
                    <a:pt x="71651" y="0"/>
                  </a:lnTo>
                  <a:lnTo>
                    <a:pt x="1776648" y="0"/>
                  </a:lnTo>
                  <a:lnTo>
                    <a:pt x="1816400" y="12038"/>
                  </a:lnTo>
                  <a:lnTo>
                    <a:pt x="1842845" y="44231"/>
                  </a:lnTo>
                  <a:lnTo>
                    <a:pt x="1848299" y="71651"/>
                  </a:lnTo>
                  <a:lnTo>
                    <a:pt x="1848299" y="358248"/>
                  </a:lnTo>
                  <a:lnTo>
                    <a:pt x="1842669" y="386138"/>
                  </a:lnTo>
                  <a:lnTo>
                    <a:pt x="1827313" y="408913"/>
                  </a:lnTo>
                  <a:lnTo>
                    <a:pt x="1804538" y="424269"/>
                  </a:lnTo>
                  <a:lnTo>
                    <a:pt x="1776648" y="429899"/>
                  </a:lnTo>
                  <a:lnTo>
                    <a:pt x="71651" y="429899"/>
                  </a:lnTo>
                  <a:lnTo>
                    <a:pt x="43761" y="424269"/>
                  </a:lnTo>
                  <a:lnTo>
                    <a:pt x="20986" y="408913"/>
                  </a:lnTo>
                  <a:lnTo>
                    <a:pt x="5630" y="386138"/>
                  </a:lnTo>
                  <a:lnTo>
                    <a:pt x="0" y="358248"/>
                  </a:lnTo>
                  <a:lnTo>
                    <a:pt x="0" y="7165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236653" y="3040078"/>
            <a:ext cx="6705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GloVe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30337" y="3171137"/>
            <a:ext cx="784860" cy="1446530"/>
            <a:chOff x="830337" y="3171137"/>
            <a:chExt cx="784860" cy="1446530"/>
          </a:xfrm>
        </p:grpSpPr>
        <p:sp>
          <p:nvSpPr>
            <p:cNvPr id="30" name="object 30"/>
            <p:cNvSpPr/>
            <p:nvPr/>
          </p:nvSpPr>
          <p:spPr>
            <a:xfrm>
              <a:off x="835199" y="3185424"/>
              <a:ext cx="636270" cy="1370330"/>
            </a:xfrm>
            <a:custGeom>
              <a:avLst/>
              <a:gdLst/>
              <a:ahLst/>
              <a:cxnLst/>
              <a:rect l="l" t="t" r="r" b="b"/>
              <a:pathLst>
                <a:path w="636269" h="1370329">
                  <a:moveTo>
                    <a:pt x="19024" y="0"/>
                  </a:moveTo>
                  <a:lnTo>
                    <a:pt x="9424" y="1370099"/>
                  </a:lnTo>
                </a:path>
                <a:path w="636269" h="1370329">
                  <a:moveTo>
                    <a:pt x="0" y="685124"/>
                  </a:moveTo>
                  <a:lnTo>
                    <a:pt x="635849" y="685124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6762" y="3809063"/>
              <a:ext cx="158251" cy="12297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835199" y="4555674"/>
              <a:ext cx="636270" cy="0"/>
            </a:xfrm>
            <a:custGeom>
              <a:avLst/>
              <a:gdLst/>
              <a:ahLst/>
              <a:cxnLst/>
              <a:rect l="l" t="t" r="r" b="b"/>
              <a:pathLst>
                <a:path w="636269">
                  <a:moveTo>
                    <a:pt x="0" y="0"/>
                  </a:moveTo>
                  <a:lnTo>
                    <a:pt x="635849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56762" y="4494188"/>
              <a:ext cx="158251" cy="122971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1790187" y="3741155"/>
            <a:ext cx="3792220" cy="78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Bag of Words (CBOW)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910">
              <a:lnSpc>
                <a:spcPct val="100000"/>
              </a:lnSpc>
              <a:spcBef>
                <a:spcPts val="1690"/>
              </a:spcBef>
            </a:pP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Skip-Gram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08224" y="2786353"/>
            <a:ext cx="2527935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Word2Vec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Developed by </a:t>
            </a:r>
            <a:r>
              <a:rPr sz="1400" b="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in 2013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Continuous Bag of Words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2571750"/>
            <a:ext cx="8061959" cy="369332"/>
          </a:xfrm>
          <a:prstGeom prst="rect">
            <a:avLst/>
          </a:prstGeom>
          <a:ln w="19049">
            <a:solidFill>
              <a:srgbClr val="F6F6F6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600"/>
              </a:spcBef>
            </a:pPr>
            <a:r>
              <a:rPr sz="1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“The CEO delivered a compelling presentation at the board meeting.”</a:t>
            </a:r>
            <a:endParaRPr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Continuous Bag of Words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200" y="1475924"/>
            <a:ext cx="430449" cy="4304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84656" y="1554431"/>
            <a:ext cx="67602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Takes </a:t>
            </a:r>
            <a:r>
              <a:rPr sz="16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 words as input </a:t>
            </a: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predicts the most likely outcome or word to complete the missing part of sentence.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00" y="2571750"/>
            <a:ext cx="7891780" cy="369332"/>
          </a:xfrm>
          <a:prstGeom prst="rect">
            <a:avLst/>
          </a:prstGeom>
          <a:ln w="19049">
            <a:solidFill>
              <a:srgbClr val="F6F6F6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600"/>
              </a:spcBef>
              <a:tabLst>
                <a:tab pos="5154930" algn="l"/>
              </a:tabLst>
            </a:pPr>
            <a:r>
              <a:rPr sz="1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“The CEO </a:t>
            </a:r>
            <a:r>
              <a:rPr sz="19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delivered </a:t>
            </a:r>
            <a:r>
              <a:rPr sz="1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1900" b="1" dirty="0">
                <a:solidFill>
                  <a:srgbClr val="FCB7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compelling </a:t>
            </a:r>
            <a:r>
              <a:rPr sz="1900" u="sng" dirty="0">
                <a:solidFill>
                  <a:srgbClr val="FCB71A"/>
                </a:solidFill>
                <a:uFill>
                  <a:solidFill>
                    <a:srgbClr val="F5F5F5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1900" u="none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the </a:t>
            </a:r>
            <a:r>
              <a:rPr sz="1900" b="1" u="none" dirty="0">
                <a:solidFill>
                  <a:srgbClr val="5EC5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board meeting</a:t>
            </a:r>
            <a:r>
              <a:rPr sz="1900" u="none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  <a:endParaRPr sz="1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 rot="720000">
            <a:off x="6631334" y="4029413"/>
            <a:ext cx="1044894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35"/>
              </a:lnSpc>
            </a:pPr>
            <a:r>
              <a:rPr sz="21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thought</a:t>
            </a:r>
            <a:endParaRPr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 rot="21060000">
            <a:off x="977578" y="3965973"/>
            <a:ext cx="163668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sz="21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endParaRPr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 rot="21480000">
            <a:off x="3119895" y="3574862"/>
            <a:ext cx="970802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sz="21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speech</a:t>
            </a:r>
            <a:endParaRPr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 rot="21000000">
            <a:off x="5143795" y="3709405"/>
            <a:ext cx="605463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sz="21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  <a:endParaRPr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Continuous Bag of Words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276350"/>
            <a:ext cx="7891780" cy="368691"/>
          </a:xfrm>
          <a:prstGeom prst="rect">
            <a:avLst/>
          </a:prstGeom>
          <a:ln w="19049">
            <a:solidFill>
              <a:srgbClr val="F6F6F6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595"/>
              </a:spcBef>
              <a:tabLst>
                <a:tab pos="5154930" algn="l"/>
              </a:tabLst>
            </a:pPr>
            <a:r>
              <a:rPr sz="1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“The CEO </a:t>
            </a:r>
            <a:r>
              <a:rPr sz="19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delivered </a:t>
            </a:r>
            <a:r>
              <a:rPr sz="1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1900" b="1" dirty="0">
                <a:solidFill>
                  <a:srgbClr val="FCB7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compelling </a:t>
            </a:r>
            <a:r>
              <a:rPr sz="1900" u="sng" dirty="0">
                <a:solidFill>
                  <a:srgbClr val="FCB71A"/>
                </a:solidFill>
                <a:uFill>
                  <a:solidFill>
                    <a:srgbClr val="F5F5F5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1900" u="none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the </a:t>
            </a:r>
            <a:r>
              <a:rPr sz="1900" b="1" u="none" dirty="0">
                <a:solidFill>
                  <a:srgbClr val="5EC5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board meeting</a:t>
            </a:r>
            <a:r>
              <a:rPr sz="1900" u="none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  <a:endParaRPr sz="1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 rot="720000">
            <a:off x="6631334" y="4639013"/>
            <a:ext cx="1044894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35"/>
              </a:lnSpc>
            </a:pPr>
            <a:r>
              <a:rPr sz="21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thought</a:t>
            </a:r>
            <a:endParaRPr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 rot="21060000">
            <a:off x="977578" y="4575573"/>
            <a:ext cx="163668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sz="21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endParaRPr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 rot="21480000">
            <a:off x="3119895" y="4184462"/>
            <a:ext cx="970802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sz="21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speech</a:t>
            </a:r>
            <a:endParaRPr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 rot="21000000">
            <a:off x="5143795" y="4319005"/>
            <a:ext cx="605463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sz="21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  <a:endParaRPr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087512" y="1907000"/>
          <a:ext cx="4569460" cy="1902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4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4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10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Input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10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Target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900" b="1" spc="-10" dirty="0">
                          <a:solidFill>
                            <a:srgbClr val="9639B1"/>
                          </a:solidFill>
                          <a:latin typeface="Tahoma"/>
                          <a:cs typeface="Tahoma"/>
                        </a:rPr>
                        <a:t>delivered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b="1" spc="-10" dirty="0">
                          <a:solidFill>
                            <a:srgbClr val="2261C1"/>
                          </a:solidFill>
                          <a:latin typeface="Tahoma"/>
                          <a:cs typeface="Tahoma"/>
                        </a:rPr>
                        <a:t>presentation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900" b="1" spc="-10" dirty="0">
                          <a:solidFill>
                            <a:srgbClr val="FCB71A"/>
                          </a:solidFill>
                          <a:latin typeface="Tahoma"/>
                          <a:cs typeface="Tahoma"/>
                        </a:rPr>
                        <a:t>compelling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b="1" spc="-10" dirty="0">
                          <a:solidFill>
                            <a:srgbClr val="2261C1"/>
                          </a:solidFill>
                          <a:latin typeface="Tahoma"/>
                          <a:cs typeface="Tahoma"/>
                        </a:rPr>
                        <a:t>presentation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900" b="1" spc="-35" dirty="0">
                          <a:solidFill>
                            <a:srgbClr val="5EC5F6"/>
                          </a:solidFill>
                          <a:latin typeface="Tahoma"/>
                          <a:cs typeface="Tahoma"/>
                        </a:rPr>
                        <a:t>board</a:t>
                      </a:r>
                      <a:r>
                        <a:rPr sz="1900" b="1" spc="-100" dirty="0">
                          <a:solidFill>
                            <a:srgbClr val="5EC5F6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900" b="1" spc="-10" dirty="0">
                          <a:solidFill>
                            <a:srgbClr val="5EC5F6"/>
                          </a:solidFill>
                          <a:latin typeface="Tahoma"/>
                          <a:cs typeface="Tahoma"/>
                        </a:rPr>
                        <a:t>meeting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b="1" spc="-10" dirty="0">
                          <a:solidFill>
                            <a:srgbClr val="2261C1"/>
                          </a:solidFill>
                          <a:latin typeface="Tahoma"/>
                          <a:cs typeface="Tahoma"/>
                        </a:rPr>
                        <a:t>presentation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547</Words>
  <Application>Microsoft Office PowerPoint</Application>
  <PresentationFormat>On-screen Show (16:9)</PresentationFormat>
  <Paragraphs>177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Tahoma</vt:lpstr>
      <vt:lpstr>Times New Roman</vt:lpstr>
      <vt:lpstr>Office Theme</vt:lpstr>
      <vt:lpstr>PowerPoint Presentation</vt:lpstr>
      <vt:lpstr>Beyond Basic Vectorization Techniques</vt:lpstr>
      <vt:lpstr>Vectorization</vt:lpstr>
      <vt:lpstr>Word Embedding</vt:lpstr>
      <vt:lpstr>Word Embedding</vt:lpstr>
      <vt:lpstr>Word Embedding</vt:lpstr>
      <vt:lpstr>Continuous Bag of Words</vt:lpstr>
      <vt:lpstr>Continuous Bag of Words</vt:lpstr>
      <vt:lpstr>Continuous Bag of Words</vt:lpstr>
      <vt:lpstr>Continuous Bag of Words Model</vt:lpstr>
      <vt:lpstr>Continuous Bag of Words Model</vt:lpstr>
      <vt:lpstr>Word Embedding</vt:lpstr>
      <vt:lpstr>Skip-Gram</vt:lpstr>
      <vt:lpstr>Word Embedding</vt:lpstr>
      <vt:lpstr>2. GloVe</vt:lpstr>
      <vt:lpstr>2. GloVe : Building the Co-occurrence Matrix</vt:lpstr>
      <vt:lpstr>2. GloVe</vt:lpstr>
      <vt:lpstr>2. GloVe</vt:lpstr>
      <vt:lpstr>2. GloVe</vt:lpstr>
      <vt:lpstr>Word Embedding</vt:lpstr>
      <vt:lpstr>3. fastText</vt:lpstr>
      <vt:lpstr>Word Embedding</vt:lpstr>
      <vt:lpstr>Word Embedding</vt:lpstr>
      <vt:lpstr>4. ELMo</vt:lpstr>
      <vt:lpstr>5. BERT</vt:lpstr>
      <vt:lpstr>Up Next: RNN Model in Jupyter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V5</dc:title>
  <cp:lastModifiedBy>dell</cp:lastModifiedBy>
  <cp:revision>3</cp:revision>
  <dcterms:created xsi:type="dcterms:W3CDTF">2025-03-04T06:31:12Z</dcterms:created>
  <dcterms:modified xsi:type="dcterms:W3CDTF">2025-03-06T09:12:34Z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2025-03-04T00:00:00Z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2025-03-04T00:00:00Z</vt:filetime>
  </property>
</Properties>
</file>