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373" y="245683"/>
            <a:ext cx="8233852" cy="6115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4C67D3-C72D-DEF4-B514-11C4ACFE4498}"/>
              </a:ext>
            </a:extLst>
          </p:cNvPr>
          <p:cNvGrpSpPr/>
          <p:nvPr userDrawn="1"/>
        </p:nvGrpSpPr>
        <p:grpSpPr>
          <a:xfrm>
            <a:off x="7038975" y="416363"/>
            <a:ext cx="1571625" cy="326587"/>
            <a:chOff x="478702" y="6051353"/>
            <a:chExt cx="2486748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CFFB32-E05E-19E0-EAE9-F613ED195DC7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D3FC721-8B32-80CC-E240-DA954B40448E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B0672C-56BC-9B31-B8BB-B5F7946D4DE4}"/>
                </a:ext>
              </a:extLst>
            </p:cNvPr>
            <p:cNvGrpSpPr/>
            <p:nvPr/>
          </p:nvGrpSpPr>
          <p:grpSpPr>
            <a:xfrm>
              <a:off x="2207222" y="6126177"/>
              <a:ext cx="758228" cy="305665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5CAC4C4-D8F7-FE4D-3971-3B65B89320C5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F6A0865-857E-80B6-44B1-03DFD9FA112D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83581F3-2EE0-BC9F-8199-EA9BAE5DA4A8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B196042-2AF7-1534-CF2B-FE0A3AD0514F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94CC091-590F-F7C5-A148-583919B4F43E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E97A9C2-DAEF-E553-602B-C477B3910A22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E4EA7E1-5CB8-3CFB-E230-99A739A14D94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6F30AF4-84D2-4D47-0FC6-D4E1E1D2BC02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7730B8A-5501-BB0D-C8AA-1CE6BED62EC2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D4E5375-20DD-8AFC-300C-EDC19D031752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8BF9BB5-88F2-841A-60B8-1E1DD73BEB11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CE95D93-EB42-D06B-9AD6-D26DEA8AC50D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DA736E-E276-9EDB-4BDD-1439ACE5D039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0910150E-F340-B17C-E241-1BD0C33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80527A-60C7-FC01-ABA3-8E3CBE9AE1E3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0324" y="3157932"/>
            <a:ext cx="4058285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NLP: Recurrent Neural Network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9: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GRUs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A39720-AA7F-C6B6-B92A-DDD0231E6D96}"/>
              </a:ext>
            </a:extLst>
          </p:cNvPr>
          <p:cNvGrpSpPr/>
          <p:nvPr/>
        </p:nvGrpSpPr>
        <p:grpSpPr>
          <a:xfrm>
            <a:off x="350324" y="4476750"/>
            <a:ext cx="1783276" cy="370568"/>
            <a:chOff x="478702" y="6051353"/>
            <a:chExt cx="2486748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39164B-450F-D25F-0E4A-ECA71CBE5E63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48517-A49D-93AD-4B54-C6A8DA59EE0C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71F675-06CB-D982-FAA9-470076A95DEA}"/>
                </a:ext>
              </a:extLst>
            </p:cNvPr>
            <p:cNvGrpSpPr/>
            <p:nvPr/>
          </p:nvGrpSpPr>
          <p:grpSpPr>
            <a:xfrm>
              <a:off x="2207222" y="6126177"/>
              <a:ext cx="758228" cy="305665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2F3FB61-64F8-826E-B099-1069988E97D4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659E8B5-4D94-B8CD-CA5D-6D42917D7DD6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9AACE5D-E8C0-E3AE-4176-A8FE0B4675E2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C059009-2FC3-8892-6FF0-F35FC0B59747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EA53BF7-7193-8322-9AE1-ED6B45F9C1E7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896AFE5-A488-ED2E-165A-09E31E3B5FD0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53C1505-AE3A-40F4-69BE-42D47DA49C4B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7AC3B5F-DA00-A11D-F980-5BFA289BC677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A7F9C35-24B1-7C49-5F0A-A4AEE0079D54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0C01A4D-9D52-F781-B79C-6A2D4C9FB772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1B61DD-04B6-DFFD-7E15-6B6D97CABF5A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9BC0C29-CCCF-87BE-193A-6AF455A8ECA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2FE1091-6C87-95F1-1515-68A994A628F9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A992F05E-8BEB-45C2-4261-32BC631A6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FBBE88-8CD9-85EE-5182-8264D5D25B2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GRU : Update gate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963225"/>
            <a:ext cx="5046980" cy="3918585"/>
            <a:chOff x="0" y="963225"/>
            <a:chExt cx="5046980" cy="391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3225"/>
              <a:ext cx="5046874" cy="3918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17000" y="3834842"/>
              <a:ext cx="13335" cy="503555"/>
            </a:xfrm>
            <a:custGeom>
              <a:avLst/>
              <a:gdLst/>
              <a:ahLst/>
              <a:cxnLst/>
              <a:rect l="l" t="t" r="r" b="b"/>
              <a:pathLst>
                <a:path w="13334" h="503554">
                  <a:moveTo>
                    <a:pt x="0" y="503306"/>
                  </a:moveTo>
                  <a:lnTo>
                    <a:pt x="12979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509" y="3690922"/>
              <a:ext cx="122940" cy="1594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4025" y="2676392"/>
              <a:ext cx="489584" cy="3810"/>
            </a:xfrm>
            <a:custGeom>
              <a:avLst/>
              <a:gdLst/>
              <a:ahLst/>
              <a:cxnLst/>
              <a:rect l="l" t="t" r="r" b="b"/>
              <a:pathLst>
                <a:path w="489584" h="3810">
                  <a:moveTo>
                    <a:pt x="0" y="3332"/>
                  </a:moveTo>
                  <a:lnTo>
                    <a:pt x="489453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870" y="2614907"/>
              <a:ext cx="158569" cy="1229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3699" y="2678624"/>
              <a:ext cx="2966085" cy="0"/>
            </a:xfrm>
            <a:custGeom>
              <a:avLst/>
              <a:gdLst/>
              <a:ahLst/>
              <a:cxnLst/>
              <a:rect l="l" t="t" r="r" b="b"/>
              <a:pathLst>
                <a:path w="2966085">
                  <a:moveTo>
                    <a:pt x="296579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11635" y="3107445"/>
            <a:ext cx="2006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975" spc="-37" baseline="-34188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endParaRPr sz="975" baseline="-34188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1237" y="2596725"/>
            <a:ext cx="980440" cy="471805"/>
            <a:chOff x="2681237" y="2596725"/>
            <a:chExt cx="980440" cy="471805"/>
          </a:xfrm>
        </p:grpSpPr>
        <p:sp>
          <p:nvSpPr>
            <p:cNvPr id="12" name="object 12"/>
            <p:cNvSpPr/>
            <p:nvPr/>
          </p:nvSpPr>
          <p:spPr>
            <a:xfrm>
              <a:off x="2695525" y="2984575"/>
              <a:ext cx="689610" cy="67945"/>
            </a:xfrm>
            <a:custGeom>
              <a:avLst/>
              <a:gdLst/>
              <a:ahLst/>
              <a:cxnLst/>
              <a:rect l="l" t="t" r="r" b="b"/>
              <a:pathLst>
                <a:path w="689610" h="67944">
                  <a:moveTo>
                    <a:pt x="251399" y="0"/>
                  </a:moveTo>
                  <a:lnTo>
                    <a:pt x="179453" y="2913"/>
                  </a:lnTo>
                  <a:lnTo>
                    <a:pt x="120201" y="10593"/>
                  </a:lnTo>
                  <a:lnTo>
                    <a:pt x="74554" y="21452"/>
                  </a:lnTo>
                  <a:lnTo>
                    <a:pt x="26435" y="46347"/>
                  </a:lnTo>
                  <a:lnTo>
                    <a:pt x="18069" y="57206"/>
                  </a:lnTo>
                  <a:lnTo>
                    <a:pt x="11525" y="64886"/>
                  </a:lnTo>
                  <a:lnTo>
                    <a:pt x="0" y="67799"/>
                  </a:lnTo>
                </a:path>
                <a:path w="689610" h="67944">
                  <a:moveTo>
                    <a:pt x="226849" y="0"/>
                  </a:moveTo>
                  <a:lnTo>
                    <a:pt x="689601" y="2188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84903" y="2939566"/>
              <a:ext cx="130175" cy="94615"/>
            </a:xfrm>
            <a:custGeom>
              <a:avLst/>
              <a:gdLst/>
              <a:ahLst/>
              <a:cxnLst/>
              <a:rect l="l" t="t" r="r" b="b"/>
              <a:pathLst>
                <a:path w="130175" h="94614">
                  <a:moveTo>
                    <a:pt x="0" y="94395"/>
                  </a:moveTo>
                  <a:lnTo>
                    <a:pt x="446" y="0"/>
                  </a:lnTo>
                  <a:lnTo>
                    <a:pt x="129897" y="47810"/>
                  </a:lnTo>
                  <a:lnTo>
                    <a:pt x="0" y="94395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4903" y="2939566"/>
              <a:ext cx="130175" cy="94615"/>
            </a:xfrm>
            <a:custGeom>
              <a:avLst/>
              <a:gdLst/>
              <a:ahLst/>
              <a:cxnLst/>
              <a:rect l="l" t="t" r="r" b="b"/>
              <a:pathLst>
                <a:path w="130175" h="94614">
                  <a:moveTo>
                    <a:pt x="0" y="94395"/>
                  </a:moveTo>
                  <a:lnTo>
                    <a:pt x="129897" y="47810"/>
                  </a:lnTo>
                  <a:lnTo>
                    <a:pt x="446" y="0"/>
                  </a:lnTo>
                  <a:lnTo>
                    <a:pt x="0" y="94395"/>
                  </a:lnTo>
                  <a:close/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87374" y="2596725"/>
              <a:ext cx="173990" cy="163830"/>
            </a:xfrm>
            <a:custGeom>
              <a:avLst/>
              <a:gdLst/>
              <a:ahLst/>
              <a:cxnLst/>
              <a:rect l="l" t="t" r="r" b="b"/>
              <a:pathLst>
                <a:path w="173989" h="163830">
                  <a:moveTo>
                    <a:pt x="86849" y="163799"/>
                  </a:moveTo>
                  <a:lnTo>
                    <a:pt x="53044" y="157363"/>
                  </a:lnTo>
                  <a:lnTo>
                    <a:pt x="25437" y="139811"/>
                  </a:lnTo>
                  <a:lnTo>
                    <a:pt x="6825" y="113779"/>
                  </a:lnTo>
                  <a:lnTo>
                    <a:pt x="0" y="81899"/>
                  </a:lnTo>
                  <a:lnTo>
                    <a:pt x="6710" y="50558"/>
                  </a:lnTo>
                  <a:lnTo>
                    <a:pt x="6825" y="50020"/>
                  </a:lnTo>
                  <a:lnTo>
                    <a:pt x="25437" y="23987"/>
                  </a:lnTo>
                  <a:lnTo>
                    <a:pt x="53044" y="6436"/>
                  </a:lnTo>
                  <a:lnTo>
                    <a:pt x="86849" y="0"/>
                  </a:lnTo>
                  <a:lnTo>
                    <a:pt x="103872" y="1588"/>
                  </a:lnTo>
                  <a:lnTo>
                    <a:pt x="148261" y="23987"/>
                  </a:lnTo>
                  <a:lnTo>
                    <a:pt x="172015" y="65847"/>
                  </a:lnTo>
                  <a:lnTo>
                    <a:pt x="173699" y="81899"/>
                  </a:lnTo>
                  <a:lnTo>
                    <a:pt x="166874" y="113779"/>
                  </a:lnTo>
                  <a:lnTo>
                    <a:pt x="148262" y="139811"/>
                  </a:lnTo>
                  <a:lnTo>
                    <a:pt x="120655" y="157363"/>
                  </a:lnTo>
                  <a:lnTo>
                    <a:pt x="86849" y="1637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9250" y="2904175"/>
              <a:ext cx="173699" cy="1637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995400" y="2902378"/>
            <a:ext cx="127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"/>
                <a:cs typeface="Arial"/>
              </a:rPr>
              <a:t>1-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62879" y="2756562"/>
            <a:ext cx="41275" cy="260350"/>
            <a:chOff x="3562879" y="2756562"/>
            <a:chExt cx="41275" cy="260350"/>
          </a:xfrm>
        </p:grpSpPr>
        <p:sp>
          <p:nvSpPr>
            <p:cNvPr id="19" name="object 19"/>
            <p:cNvSpPr/>
            <p:nvPr/>
          </p:nvSpPr>
          <p:spPr>
            <a:xfrm>
              <a:off x="3583375" y="2804550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4">
                  <a:moveTo>
                    <a:pt x="0" y="207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67642" y="2761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67642" y="2761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07350" y="2551113"/>
            <a:ext cx="1295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23574" y="2897775"/>
            <a:ext cx="173990" cy="163830"/>
          </a:xfrm>
          <a:custGeom>
            <a:avLst/>
            <a:gdLst/>
            <a:ahLst/>
            <a:cxnLst/>
            <a:rect l="l" t="t" r="r" b="b"/>
            <a:pathLst>
              <a:path w="173989" h="163830">
                <a:moveTo>
                  <a:pt x="86849" y="163799"/>
                </a:moveTo>
                <a:lnTo>
                  <a:pt x="53044" y="157363"/>
                </a:lnTo>
                <a:lnTo>
                  <a:pt x="25437" y="139811"/>
                </a:lnTo>
                <a:lnTo>
                  <a:pt x="6825" y="113779"/>
                </a:lnTo>
                <a:lnTo>
                  <a:pt x="0" y="81899"/>
                </a:lnTo>
                <a:lnTo>
                  <a:pt x="6710" y="50558"/>
                </a:lnTo>
                <a:lnTo>
                  <a:pt x="6825" y="50020"/>
                </a:lnTo>
                <a:lnTo>
                  <a:pt x="25437" y="23987"/>
                </a:lnTo>
                <a:lnTo>
                  <a:pt x="53044" y="6436"/>
                </a:lnTo>
                <a:lnTo>
                  <a:pt x="86849" y="0"/>
                </a:lnTo>
                <a:lnTo>
                  <a:pt x="103872" y="1588"/>
                </a:lnTo>
                <a:lnTo>
                  <a:pt x="148261" y="23987"/>
                </a:lnTo>
                <a:lnTo>
                  <a:pt x="172015" y="65847"/>
                </a:lnTo>
                <a:lnTo>
                  <a:pt x="173699" y="81899"/>
                </a:lnTo>
                <a:lnTo>
                  <a:pt x="166874" y="113779"/>
                </a:lnTo>
                <a:lnTo>
                  <a:pt x="148262" y="139811"/>
                </a:lnTo>
                <a:lnTo>
                  <a:pt x="120655" y="157363"/>
                </a:lnTo>
                <a:lnTo>
                  <a:pt x="86849" y="163799"/>
                </a:lnTo>
                <a:close/>
              </a:path>
            </a:pathLst>
          </a:custGeom>
          <a:solidFill>
            <a:srgbClr val="DA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35000" y="2882187"/>
            <a:ext cx="292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*</a:t>
            </a:r>
            <a:r>
              <a:rPr sz="1400" spc="165" dirty="0">
                <a:latin typeface="Arial"/>
                <a:cs typeface="Arial"/>
              </a:rPr>
              <a:t> </a:t>
            </a:r>
            <a:r>
              <a:rPr sz="1500" spc="-75" baseline="-16666" dirty="0">
                <a:solidFill>
                  <a:srgbClr val="F6F6F6"/>
                </a:solidFill>
                <a:latin typeface="Tahoma"/>
                <a:cs typeface="Tahoma"/>
              </a:rPr>
              <a:t>ĥ</a:t>
            </a:r>
            <a:endParaRPr sz="1500" baseline="-16666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76614" y="3062078"/>
            <a:ext cx="5651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65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86187" y="2596725"/>
            <a:ext cx="3782060" cy="1101090"/>
            <a:chOff x="1086187" y="2596725"/>
            <a:chExt cx="3782060" cy="1101090"/>
          </a:xfrm>
        </p:grpSpPr>
        <p:sp>
          <p:nvSpPr>
            <p:cNvPr id="27" name="object 27"/>
            <p:cNvSpPr/>
            <p:nvPr/>
          </p:nvSpPr>
          <p:spPr>
            <a:xfrm>
              <a:off x="2707424" y="2845290"/>
              <a:ext cx="5715" cy="264160"/>
            </a:xfrm>
            <a:custGeom>
              <a:avLst/>
              <a:gdLst/>
              <a:ahLst/>
              <a:cxnLst/>
              <a:rect l="l" t="t" r="r" b="b"/>
              <a:pathLst>
                <a:path w="5714" h="264160">
                  <a:moveTo>
                    <a:pt x="0" y="263884"/>
                  </a:moveTo>
                  <a:lnTo>
                    <a:pt x="5273" y="0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1222" y="2701353"/>
              <a:ext cx="122952" cy="15916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77774" y="2678625"/>
              <a:ext cx="746125" cy="0"/>
            </a:xfrm>
            <a:custGeom>
              <a:avLst/>
              <a:gdLst/>
              <a:ahLst/>
              <a:cxnLst/>
              <a:rect l="l" t="t" r="r" b="b"/>
              <a:pathLst>
                <a:path w="746125">
                  <a:moveTo>
                    <a:pt x="0" y="0"/>
                  </a:moveTo>
                  <a:lnTo>
                    <a:pt x="745949" y="0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9437" y="2617139"/>
              <a:ext cx="158251" cy="12297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00474" y="2673875"/>
              <a:ext cx="256540" cy="852169"/>
            </a:xfrm>
            <a:custGeom>
              <a:avLst/>
              <a:gdLst/>
              <a:ahLst/>
              <a:cxnLst/>
              <a:rect l="l" t="t" r="r" b="b"/>
              <a:pathLst>
                <a:path w="256540" h="852170">
                  <a:moveTo>
                    <a:pt x="0" y="2399"/>
                  </a:moveTo>
                  <a:lnTo>
                    <a:pt x="234599" y="2099"/>
                  </a:lnTo>
                </a:path>
                <a:path w="256540" h="852170">
                  <a:moveTo>
                    <a:pt x="215199" y="0"/>
                  </a:moveTo>
                  <a:lnTo>
                    <a:pt x="216695" y="2491"/>
                  </a:lnTo>
                  <a:lnTo>
                    <a:pt x="220637" y="2377"/>
                  </a:lnTo>
                  <a:lnTo>
                    <a:pt x="226210" y="4730"/>
                  </a:lnTo>
                  <a:lnTo>
                    <a:pt x="232599" y="14625"/>
                  </a:lnTo>
                  <a:lnTo>
                    <a:pt x="238989" y="36083"/>
                  </a:lnTo>
                  <a:lnTo>
                    <a:pt x="244562" y="68920"/>
                  </a:lnTo>
                  <a:lnTo>
                    <a:pt x="248504" y="111904"/>
                  </a:lnTo>
                  <a:lnTo>
                    <a:pt x="249999" y="163799"/>
                  </a:lnTo>
                </a:path>
                <a:path w="256540" h="852170">
                  <a:moveTo>
                    <a:pt x="249999" y="160049"/>
                  </a:moveTo>
                  <a:lnTo>
                    <a:pt x="255999" y="851849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0262" y="3482512"/>
              <a:ext cx="152774" cy="2148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25049" y="3158100"/>
              <a:ext cx="1387475" cy="393065"/>
            </a:xfrm>
            <a:custGeom>
              <a:avLst/>
              <a:gdLst/>
              <a:ahLst/>
              <a:cxnLst/>
              <a:rect l="l" t="t" r="r" b="b"/>
              <a:pathLst>
                <a:path w="1387475" h="393064">
                  <a:moveTo>
                    <a:pt x="1334099" y="393049"/>
                  </a:moveTo>
                  <a:lnTo>
                    <a:pt x="0" y="392749"/>
                  </a:lnTo>
                </a:path>
                <a:path w="1387475" h="393064">
                  <a:moveTo>
                    <a:pt x="1387174" y="0"/>
                  </a:moveTo>
                  <a:lnTo>
                    <a:pt x="1386274" y="243899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5837" y="3344037"/>
              <a:ext cx="119774" cy="2277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24924" y="2596725"/>
              <a:ext cx="173699" cy="1637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661750" y="2581137"/>
            <a:ext cx="94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01175" y="3109249"/>
            <a:ext cx="421640" cy="199390"/>
          </a:xfrm>
          <a:custGeom>
            <a:avLst/>
            <a:gdLst/>
            <a:ahLst/>
            <a:cxnLst/>
            <a:rect l="l" t="t" r="r" b="b"/>
            <a:pathLst>
              <a:path w="421639" h="199389">
                <a:moveTo>
                  <a:pt x="387999" y="199199"/>
                </a:moveTo>
                <a:lnTo>
                  <a:pt x="33200" y="199199"/>
                </a:lnTo>
                <a:lnTo>
                  <a:pt x="20277" y="196590"/>
                </a:lnTo>
                <a:lnTo>
                  <a:pt x="9724" y="189475"/>
                </a:lnTo>
                <a:lnTo>
                  <a:pt x="2609" y="178922"/>
                </a:lnTo>
                <a:lnTo>
                  <a:pt x="0" y="165999"/>
                </a:lnTo>
                <a:lnTo>
                  <a:pt x="0" y="33200"/>
                </a:lnTo>
                <a:lnTo>
                  <a:pt x="2609" y="20277"/>
                </a:lnTo>
                <a:lnTo>
                  <a:pt x="9724" y="9724"/>
                </a:lnTo>
                <a:lnTo>
                  <a:pt x="20277" y="2609"/>
                </a:lnTo>
                <a:lnTo>
                  <a:pt x="33200" y="0"/>
                </a:lnTo>
                <a:lnTo>
                  <a:pt x="387999" y="0"/>
                </a:lnTo>
                <a:lnTo>
                  <a:pt x="420556" y="26693"/>
                </a:lnTo>
                <a:lnTo>
                  <a:pt x="421199" y="33200"/>
                </a:lnTo>
                <a:lnTo>
                  <a:pt x="421199" y="165999"/>
                </a:lnTo>
                <a:lnTo>
                  <a:pt x="418590" y="178922"/>
                </a:lnTo>
                <a:lnTo>
                  <a:pt x="411475" y="189475"/>
                </a:lnTo>
                <a:lnTo>
                  <a:pt x="400922" y="196590"/>
                </a:lnTo>
                <a:lnTo>
                  <a:pt x="387999" y="199199"/>
                </a:lnTo>
                <a:close/>
              </a:path>
            </a:pathLst>
          </a:custGeom>
          <a:solidFill>
            <a:srgbClr val="FA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4237" y="3084263"/>
            <a:ext cx="135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σ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17124" y="1751425"/>
            <a:ext cx="3225800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822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σ(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spc="-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[X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,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]+</a:t>
            </a:r>
            <a:r>
              <a:rPr sz="1800" spc="-2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spc="-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29733" y="2262438"/>
            <a:ext cx="2146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350" spc="-37" baseline="-339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endParaRPr sz="1350" baseline="-3395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12849" y="1059975"/>
            <a:ext cx="2331720" cy="2698115"/>
            <a:chOff x="2912849" y="1059975"/>
            <a:chExt cx="2331720" cy="2698115"/>
          </a:xfrm>
        </p:grpSpPr>
        <p:sp>
          <p:nvSpPr>
            <p:cNvPr id="42" name="object 42"/>
            <p:cNvSpPr/>
            <p:nvPr/>
          </p:nvSpPr>
          <p:spPr>
            <a:xfrm>
              <a:off x="2922374" y="2227274"/>
              <a:ext cx="1965960" cy="1106170"/>
            </a:xfrm>
            <a:custGeom>
              <a:avLst/>
              <a:gdLst/>
              <a:ahLst/>
              <a:cxnLst/>
              <a:rect l="l" t="t" r="r" b="b"/>
              <a:pathLst>
                <a:path w="1965960" h="1106170">
                  <a:moveTo>
                    <a:pt x="1663324" y="169349"/>
                  </a:moveTo>
                  <a:lnTo>
                    <a:pt x="1671033" y="115822"/>
                  </a:lnTo>
                  <a:lnTo>
                    <a:pt x="1692497" y="69334"/>
                  </a:lnTo>
                  <a:lnTo>
                    <a:pt x="1725228" y="32674"/>
                  </a:lnTo>
                  <a:lnTo>
                    <a:pt x="1766734" y="8633"/>
                  </a:lnTo>
                  <a:lnTo>
                    <a:pt x="1814524" y="0"/>
                  </a:lnTo>
                  <a:lnTo>
                    <a:pt x="1872386" y="12891"/>
                  </a:lnTo>
                  <a:lnTo>
                    <a:pt x="1921439" y="49601"/>
                  </a:lnTo>
                  <a:lnTo>
                    <a:pt x="1954215" y="104542"/>
                  </a:lnTo>
                  <a:lnTo>
                    <a:pt x="1965724" y="169349"/>
                  </a:lnTo>
                  <a:lnTo>
                    <a:pt x="1958016" y="222877"/>
                  </a:lnTo>
                  <a:lnTo>
                    <a:pt x="1936552" y="269365"/>
                  </a:lnTo>
                  <a:lnTo>
                    <a:pt x="1903821" y="306025"/>
                  </a:lnTo>
                  <a:lnTo>
                    <a:pt x="1862315" y="330066"/>
                  </a:lnTo>
                  <a:lnTo>
                    <a:pt x="1814524" y="338699"/>
                  </a:lnTo>
                  <a:lnTo>
                    <a:pt x="1766734" y="330066"/>
                  </a:lnTo>
                  <a:lnTo>
                    <a:pt x="1725228" y="306025"/>
                  </a:lnTo>
                  <a:lnTo>
                    <a:pt x="1692497" y="269365"/>
                  </a:lnTo>
                  <a:lnTo>
                    <a:pt x="1671033" y="222877"/>
                  </a:lnTo>
                  <a:lnTo>
                    <a:pt x="1663324" y="169349"/>
                  </a:lnTo>
                  <a:close/>
                </a:path>
                <a:path w="1965960" h="1106170">
                  <a:moveTo>
                    <a:pt x="0" y="981574"/>
                  </a:moveTo>
                  <a:lnTo>
                    <a:pt x="10161" y="933114"/>
                  </a:lnTo>
                  <a:lnTo>
                    <a:pt x="37871" y="893540"/>
                  </a:lnTo>
                  <a:lnTo>
                    <a:pt x="78970" y="866858"/>
                  </a:lnTo>
                  <a:lnTo>
                    <a:pt x="129299" y="857074"/>
                  </a:lnTo>
                  <a:lnTo>
                    <a:pt x="178780" y="866552"/>
                  </a:lnTo>
                  <a:lnTo>
                    <a:pt x="220728" y="893540"/>
                  </a:lnTo>
                  <a:lnTo>
                    <a:pt x="248757" y="933930"/>
                  </a:lnTo>
                  <a:lnTo>
                    <a:pt x="258599" y="981574"/>
                  </a:lnTo>
                  <a:lnTo>
                    <a:pt x="248438" y="1030036"/>
                  </a:lnTo>
                  <a:lnTo>
                    <a:pt x="220728" y="1069609"/>
                  </a:lnTo>
                  <a:lnTo>
                    <a:pt x="179629" y="1096291"/>
                  </a:lnTo>
                  <a:lnTo>
                    <a:pt x="129299" y="1106074"/>
                  </a:lnTo>
                  <a:lnTo>
                    <a:pt x="78970" y="1096291"/>
                  </a:lnTo>
                  <a:lnTo>
                    <a:pt x="37871" y="1069609"/>
                  </a:lnTo>
                  <a:lnTo>
                    <a:pt x="10161" y="1030036"/>
                  </a:lnTo>
                  <a:lnTo>
                    <a:pt x="0" y="981574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68474" y="3083849"/>
              <a:ext cx="1366520" cy="664210"/>
            </a:xfrm>
            <a:custGeom>
              <a:avLst/>
              <a:gdLst/>
              <a:ahLst/>
              <a:cxnLst/>
              <a:rect l="l" t="t" r="r" b="b"/>
              <a:pathLst>
                <a:path w="1366520" h="664210">
                  <a:moveTo>
                    <a:pt x="0" y="0"/>
                  </a:moveTo>
                  <a:lnTo>
                    <a:pt x="1366199" y="664199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27399" y="1059975"/>
              <a:ext cx="445134" cy="413384"/>
            </a:xfrm>
            <a:custGeom>
              <a:avLst/>
              <a:gdLst/>
              <a:ahLst/>
              <a:cxnLst/>
              <a:rect l="l" t="t" r="r" b="b"/>
              <a:pathLst>
                <a:path w="445135" h="413384">
                  <a:moveTo>
                    <a:pt x="222299" y="412799"/>
                  </a:moveTo>
                  <a:lnTo>
                    <a:pt x="171328" y="407348"/>
                  </a:lnTo>
                  <a:lnTo>
                    <a:pt x="124538" y="391821"/>
                  </a:lnTo>
                  <a:lnTo>
                    <a:pt x="83262" y="367456"/>
                  </a:lnTo>
                  <a:lnTo>
                    <a:pt x="48836" y="335492"/>
                  </a:lnTo>
                  <a:lnTo>
                    <a:pt x="22594" y="297169"/>
                  </a:lnTo>
                  <a:lnTo>
                    <a:pt x="5871" y="253725"/>
                  </a:lnTo>
                  <a:lnTo>
                    <a:pt x="0" y="206399"/>
                  </a:lnTo>
                  <a:lnTo>
                    <a:pt x="5871" y="159074"/>
                  </a:lnTo>
                  <a:lnTo>
                    <a:pt x="22594" y="115630"/>
                  </a:lnTo>
                  <a:lnTo>
                    <a:pt x="48836" y="77307"/>
                  </a:lnTo>
                  <a:lnTo>
                    <a:pt x="83262" y="45343"/>
                  </a:lnTo>
                  <a:lnTo>
                    <a:pt x="124538" y="20978"/>
                  </a:lnTo>
                  <a:lnTo>
                    <a:pt x="171328" y="5451"/>
                  </a:lnTo>
                  <a:lnTo>
                    <a:pt x="222299" y="0"/>
                  </a:lnTo>
                  <a:lnTo>
                    <a:pt x="273271" y="5451"/>
                  </a:lnTo>
                  <a:lnTo>
                    <a:pt x="320061" y="20978"/>
                  </a:lnTo>
                  <a:lnTo>
                    <a:pt x="361337" y="45343"/>
                  </a:lnTo>
                  <a:lnTo>
                    <a:pt x="395763" y="77307"/>
                  </a:lnTo>
                  <a:lnTo>
                    <a:pt x="422005" y="115630"/>
                  </a:lnTo>
                  <a:lnTo>
                    <a:pt x="438728" y="159074"/>
                  </a:lnTo>
                  <a:lnTo>
                    <a:pt x="444599" y="206399"/>
                  </a:lnTo>
                  <a:lnTo>
                    <a:pt x="438728" y="253725"/>
                  </a:lnTo>
                  <a:lnTo>
                    <a:pt x="422005" y="297169"/>
                  </a:lnTo>
                  <a:lnTo>
                    <a:pt x="395763" y="335492"/>
                  </a:lnTo>
                  <a:lnTo>
                    <a:pt x="361337" y="367456"/>
                  </a:lnTo>
                  <a:lnTo>
                    <a:pt x="320061" y="391821"/>
                  </a:lnTo>
                  <a:lnTo>
                    <a:pt x="273271" y="407348"/>
                  </a:lnTo>
                  <a:lnTo>
                    <a:pt x="222299" y="412799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119900" y="3813962"/>
            <a:ext cx="18535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Candidate</a:t>
            </a:r>
            <a:r>
              <a:rPr sz="1400" spc="-4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hidden</a:t>
            </a:r>
            <a:r>
              <a:rPr sz="1400" spc="-3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6F6F6"/>
                </a:solidFill>
                <a:latin typeface="Arial"/>
                <a:cs typeface="Arial"/>
              </a:rPr>
              <a:t>state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30418" y="1115722"/>
            <a:ext cx="2387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635" dirty="0">
                <a:solidFill>
                  <a:srgbClr val="272528"/>
                </a:solidFill>
                <a:latin typeface="Tahoma"/>
                <a:cs typeface="Tahoma"/>
              </a:rPr>
              <a:t>y</a:t>
            </a:r>
            <a:r>
              <a:rPr sz="1400" spc="70" dirty="0">
                <a:solidFill>
                  <a:srgbClr val="272528"/>
                </a:solidFill>
                <a:latin typeface="Arial"/>
                <a:cs typeface="Arial"/>
              </a:rPr>
              <a:t>h</a:t>
            </a:r>
            <a:r>
              <a:rPr sz="1350" spc="-270" baseline="-30864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r>
              <a:rPr sz="1575" spc="112" baseline="-31746" dirty="0">
                <a:solidFill>
                  <a:srgbClr val="272528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17124" y="2439012"/>
            <a:ext cx="3225800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*(ĥ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Cambria Math"/>
                <a:cs typeface="Cambria Math"/>
              </a:rPr>
              <a:t>(1-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)*h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spc="-75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endParaRPr sz="1800" baseline="-3240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73" y="245683"/>
            <a:ext cx="6881503" cy="1066364"/>
          </a:xfrm>
          <a:prstGeom prst="rect">
            <a:avLst/>
          </a:prstGeom>
        </p:spPr>
        <p:txBody>
          <a:bodyPr vert="horz" wrap="square" lIns="0" tIns="141651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GRU : Calculation of Candidate hidden state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963225"/>
            <a:ext cx="8824595" cy="3918585"/>
            <a:chOff x="0" y="963225"/>
            <a:chExt cx="8824595" cy="391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3225"/>
              <a:ext cx="5046874" cy="3918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4025" y="2676392"/>
              <a:ext cx="489584" cy="3810"/>
            </a:xfrm>
            <a:custGeom>
              <a:avLst/>
              <a:gdLst/>
              <a:ahLst/>
              <a:cxnLst/>
              <a:rect l="l" t="t" r="r" b="b"/>
              <a:pathLst>
                <a:path w="489584" h="3810">
                  <a:moveTo>
                    <a:pt x="0" y="3332"/>
                  </a:moveTo>
                  <a:lnTo>
                    <a:pt x="489453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870" y="2614907"/>
              <a:ext cx="158569" cy="12296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2825" y="2837674"/>
              <a:ext cx="3892550" cy="462280"/>
            </a:xfrm>
            <a:custGeom>
              <a:avLst/>
              <a:gdLst/>
              <a:ahLst/>
              <a:cxnLst/>
              <a:rect l="l" t="t" r="r" b="b"/>
              <a:pathLst>
                <a:path w="3892550" h="462279">
                  <a:moveTo>
                    <a:pt x="0" y="0"/>
                  </a:moveTo>
                  <a:lnTo>
                    <a:pt x="3892199" y="0"/>
                  </a:lnTo>
                  <a:lnTo>
                    <a:pt x="3892199" y="461699"/>
                  </a:lnTo>
                  <a:lnTo>
                    <a:pt x="0" y="461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06950" y="2901556"/>
            <a:ext cx="392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ĥ</a:t>
            </a:r>
            <a:r>
              <a:rPr sz="1800" baseline="-32407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r>
              <a:rPr sz="1800" spc="225" baseline="-32407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tanh</a:t>
            </a:r>
            <a:r>
              <a:rPr sz="1800" spc="-1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(W</a:t>
            </a:r>
            <a:r>
              <a:rPr sz="1800" baseline="-32407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1800" spc="240" baseline="-32407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[</a:t>
            </a:r>
            <a:r>
              <a:rPr sz="1800" spc="-1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x</a:t>
            </a:r>
            <a:r>
              <a:rPr sz="1800" baseline="-32407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r>
              <a:rPr sz="1800" spc="240" baseline="-32407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,</a:t>
            </a:r>
            <a:r>
              <a:rPr sz="1800" spc="-1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R</a:t>
            </a:r>
            <a:r>
              <a:rPr sz="1800" baseline="-32407" dirty="0">
                <a:solidFill>
                  <a:srgbClr val="F6F6F6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F6F6F6"/>
                </a:solidFill>
                <a:latin typeface="Arial"/>
                <a:cs typeface="Arial"/>
              </a:rPr>
              <a:t> h</a:t>
            </a:r>
            <a:r>
              <a:rPr sz="1800" spc="-15" baseline="-32407" dirty="0">
                <a:solidFill>
                  <a:srgbClr val="F6F6F6"/>
                </a:solidFill>
                <a:latin typeface="Arial"/>
                <a:cs typeface="Arial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Arial"/>
                <a:cs typeface="Arial"/>
              </a:rPr>
              <a:t>1</a:t>
            </a:r>
            <a:r>
              <a:rPr sz="1800" spc="240" baseline="-32407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]</a:t>
            </a:r>
            <a:r>
              <a:rPr sz="1800" spc="-1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6F6F6"/>
                </a:solidFill>
                <a:latin typeface="Arial"/>
                <a:cs typeface="Arial"/>
              </a:rPr>
              <a:t>b</a:t>
            </a:r>
            <a:r>
              <a:rPr sz="1800" spc="-37" baseline="-32407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1800" spc="-25" dirty="0">
                <a:solidFill>
                  <a:srgbClr val="F6F6F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86187" y="2659287"/>
            <a:ext cx="2763520" cy="1413510"/>
            <a:chOff x="1086187" y="2659287"/>
            <a:chExt cx="2763520" cy="1413510"/>
          </a:xfrm>
        </p:grpSpPr>
        <p:sp>
          <p:nvSpPr>
            <p:cNvPr id="10" name="object 10"/>
            <p:cNvSpPr/>
            <p:nvPr/>
          </p:nvSpPr>
          <p:spPr>
            <a:xfrm>
              <a:off x="1100474" y="2673574"/>
              <a:ext cx="542290" cy="3175"/>
            </a:xfrm>
            <a:custGeom>
              <a:avLst/>
              <a:gdLst/>
              <a:ahLst/>
              <a:cxnLst/>
              <a:rect l="l" t="t" r="r" b="b"/>
              <a:pathLst>
                <a:path w="542289" h="3175">
                  <a:moveTo>
                    <a:pt x="0" y="2699"/>
                  </a:moveTo>
                  <a:lnTo>
                    <a:pt x="542099" y="0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812" y="3824087"/>
              <a:ext cx="154274" cy="2484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15874" y="3852750"/>
              <a:ext cx="2187575" cy="9525"/>
            </a:xfrm>
            <a:custGeom>
              <a:avLst/>
              <a:gdLst/>
              <a:ahLst/>
              <a:cxnLst/>
              <a:rect l="l" t="t" r="r" b="b"/>
              <a:pathLst>
                <a:path w="2187575" h="9525">
                  <a:moveTo>
                    <a:pt x="2187299" y="92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8137" y="3657862"/>
              <a:ext cx="137774" cy="2184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91625" y="3308449"/>
              <a:ext cx="635" cy="384810"/>
            </a:xfrm>
            <a:custGeom>
              <a:avLst/>
              <a:gdLst/>
              <a:ahLst/>
              <a:cxnLst/>
              <a:rect l="l" t="t" r="r" b="b"/>
              <a:pathLst>
                <a:path w="635" h="384810">
                  <a:moveTo>
                    <a:pt x="599" y="0"/>
                  </a:moveTo>
                  <a:lnTo>
                    <a:pt x="0" y="384299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1024" y="3109249"/>
              <a:ext cx="468630" cy="199390"/>
            </a:xfrm>
            <a:custGeom>
              <a:avLst/>
              <a:gdLst/>
              <a:ahLst/>
              <a:cxnLst/>
              <a:rect l="l" t="t" r="r" b="b"/>
              <a:pathLst>
                <a:path w="468629" h="199389">
                  <a:moveTo>
                    <a:pt x="435099" y="199199"/>
                  </a:moveTo>
                  <a:lnTo>
                    <a:pt x="33200" y="199199"/>
                  </a:lnTo>
                  <a:lnTo>
                    <a:pt x="20277" y="196590"/>
                  </a:lnTo>
                  <a:lnTo>
                    <a:pt x="9724" y="189475"/>
                  </a:lnTo>
                  <a:lnTo>
                    <a:pt x="2609" y="178922"/>
                  </a:lnTo>
                  <a:lnTo>
                    <a:pt x="0" y="165999"/>
                  </a:lnTo>
                  <a:lnTo>
                    <a:pt x="0" y="33200"/>
                  </a:lnTo>
                  <a:lnTo>
                    <a:pt x="2609" y="20277"/>
                  </a:lnTo>
                  <a:lnTo>
                    <a:pt x="9724" y="9724"/>
                  </a:lnTo>
                  <a:lnTo>
                    <a:pt x="20277" y="2609"/>
                  </a:lnTo>
                  <a:lnTo>
                    <a:pt x="33200" y="0"/>
                  </a:lnTo>
                  <a:lnTo>
                    <a:pt x="435099" y="0"/>
                  </a:lnTo>
                  <a:lnTo>
                    <a:pt x="467656" y="26693"/>
                  </a:lnTo>
                  <a:lnTo>
                    <a:pt x="468299" y="33200"/>
                  </a:lnTo>
                  <a:lnTo>
                    <a:pt x="468299" y="165999"/>
                  </a:lnTo>
                  <a:lnTo>
                    <a:pt x="465690" y="178922"/>
                  </a:lnTo>
                  <a:lnTo>
                    <a:pt x="458575" y="189475"/>
                  </a:lnTo>
                  <a:lnTo>
                    <a:pt x="448022" y="196590"/>
                  </a:lnTo>
                  <a:lnTo>
                    <a:pt x="435099" y="19919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78933" y="3114870"/>
            <a:ext cx="273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"/>
                <a:cs typeface="Arial"/>
              </a:rPr>
              <a:t>tanh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6340" y="2733257"/>
            <a:ext cx="197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Cambria Math"/>
                <a:cs typeface="Cambria Math"/>
              </a:rPr>
              <a:t>R</a:t>
            </a:r>
            <a:r>
              <a:rPr sz="975" spc="-37" baseline="-34188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endParaRPr sz="975" baseline="-341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8662" y="2362662"/>
            <a:ext cx="2082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1350" spc="-37" baseline="-33950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4940" y="1666539"/>
            <a:ext cx="391541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100"/>
              </a:spcBef>
              <a:buChar char="●"/>
              <a:tabLst>
                <a:tab pos="293370" algn="l"/>
                <a:tab pos="371475" algn="l"/>
              </a:tabLst>
            </a:pP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	</a:t>
            </a:r>
            <a:r>
              <a:rPr sz="1700" spc="-10" dirty="0">
                <a:solidFill>
                  <a:srgbClr val="F6F6F6"/>
                </a:solidFill>
                <a:latin typeface="Arial"/>
                <a:cs typeface="Arial"/>
              </a:rPr>
              <a:t>Candidate</a:t>
            </a:r>
            <a:r>
              <a:rPr sz="1700" spc="-4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hidden</a:t>
            </a:r>
            <a:r>
              <a:rPr sz="1700" spc="-4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state</a:t>
            </a:r>
            <a:r>
              <a:rPr sz="1700" spc="40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:</a:t>
            </a:r>
            <a:r>
              <a:rPr sz="1700" spc="-4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6F6F6"/>
                </a:solidFill>
                <a:latin typeface="Arial"/>
                <a:cs typeface="Arial"/>
              </a:rPr>
              <a:t>Represent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the</a:t>
            </a:r>
            <a:r>
              <a:rPr sz="1700" spc="-6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potential</a:t>
            </a:r>
            <a:r>
              <a:rPr sz="1700" spc="-5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new</a:t>
            </a:r>
            <a:r>
              <a:rPr sz="1700" spc="-5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content</a:t>
            </a:r>
            <a:r>
              <a:rPr sz="1700" spc="-5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to</a:t>
            </a:r>
            <a:r>
              <a:rPr sz="1700" spc="-5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be</a:t>
            </a:r>
            <a:r>
              <a:rPr sz="1700" spc="-5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part</a:t>
            </a:r>
            <a:r>
              <a:rPr sz="1700" spc="-5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F6F6F6"/>
                </a:solidFill>
                <a:latin typeface="Arial"/>
                <a:cs typeface="Arial"/>
              </a:rPr>
              <a:t>of</a:t>
            </a:r>
            <a:endParaRPr sz="1700">
              <a:latin typeface="Arial"/>
              <a:cs typeface="Arial"/>
            </a:endParaRPr>
          </a:p>
          <a:p>
            <a:pPr marL="1115060">
              <a:lnSpc>
                <a:spcPct val="100000"/>
              </a:lnSpc>
            </a:pP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current</a:t>
            </a:r>
            <a:r>
              <a:rPr sz="1700" spc="-8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hidden</a:t>
            </a:r>
            <a:r>
              <a:rPr sz="1700" spc="-8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6F6F6"/>
                </a:solidFill>
                <a:latin typeface="Arial"/>
                <a:cs typeface="Arial"/>
              </a:rPr>
              <a:t>state.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55894" y="2651037"/>
            <a:ext cx="779145" cy="1708150"/>
            <a:chOff x="1155894" y="2651037"/>
            <a:chExt cx="779145" cy="170815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5894" y="3992551"/>
              <a:ext cx="122948" cy="3663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7412" y="2651037"/>
              <a:ext cx="71474" cy="1971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74600" y="2833924"/>
              <a:ext cx="1270" cy="1023619"/>
            </a:xfrm>
            <a:custGeom>
              <a:avLst/>
              <a:gdLst/>
              <a:ahLst/>
              <a:cxnLst/>
              <a:rect l="l" t="t" r="r" b="b"/>
              <a:pathLst>
                <a:path w="1269" h="1023620">
                  <a:moveTo>
                    <a:pt x="0" y="0"/>
                  </a:moveTo>
                  <a:lnTo>
                    <a:pt x="0" y="779399"/>
                  </a:lnTo>
                </a:path>
                <a:path w="1269" h="1023620">
                  <a:moveTo>
                    <a:pt x="899" y="756524"/>
                  </a:moveTo>
                  <a:lnTo>
                    <a:pt x="899" y="1023224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4400" y="2884112"/>
              <a:ext cx="350050" cy="1637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621225" y="2868525"/>
            <a:ext cx="94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94399" y="1059975"/>
            <a:ext cx="5593715" cy="2861945"/>
            <a:chOff x="1794399" y="1059975"/>
            <a:chExt cx="5593715" cy="2861945"/>
          </a:xfrm>
        </p:grpSpPr>
        <p:sp>
          <p:nvSpPr>
            <p:cNvPr id="27" name="object 27"/>
            <p:cNvSpPr/>
            <p:nvPr/>
          </p:nvSpPr>
          <p:spPr>
            <a:xfrm>
              <a:off x="1803924" y="1816025"/>
              <a:ext cx="5542280" cy="2033270"/>
            </a:xfrm>
            <a:custGeom>
              <a:avLst/>
              <a:gdLst/>
              <a:ahLst/>
              <a:cxnLst/>
              <a:rect l="l" t="t" r="r" b="b"/>
              <a:pathLst>
                <a:path w="5542280" h="2033270">
                  <a:moveTo>
                    <a:pt x="0" y="920399"/>
                  </a:moveTo>
                  <a:lnTo>
                    <a:pt x="0" y="0"/>
                  </a:lnTo>
                </a:path>
                <a:path w="5542280" h="2033270">
                  <a:moveTo>
                    <a:pt x="5530955" y="1416236"/>
                  </a:moveTo>
                  <a:lnTo>
                    <a:pt x="5542234" y="2033149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5876" y="3839649"/>
              <a:ext cx="81713" cy="8171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127400" y="1059975"/>
              <a:ext cx="445134" cy="413384"/>
            </a:xfrm>
            <a:custGeom>
              <a:avLst/>
              <a:gdLst/>
              <a:ahLst/>
              <a:cxnLst/>
              <a:rect l="l" t="t" r="r" b="b"/>
              <a:pathLst>
                <a:path w="445135" h="413384">
                  <a:moveTo>
                    <a:pt x="222299" y="412799"/>
                  </a:moveTo>
                  <a:lnTo>
                    <a:pt x="171328" y="407348"/>
                  </a:lnTo>
                  <a:lnTo>
                    <a:pt x="124538" y="391821"/>
                  </a:lnTo>
                  <a:lnTo>
                    <a:pt x="83262" y="367456"/>
                  </a:lnTo>
                  <a:lnTo>
                    <a:pt x="48836" y="335492"/>
                  </a:lnTo>
                  <a:lnTo>
                    <a:pt x="22594" y="297169"/>
                  </a:lnTo>
                  <a:lnTo>
                    <a:pt x="5871" y="253725"/>
                  </a:lnTo>
                  <a:lnTo>
                    <a:pt x="0" y="206399"/>
                  </a:lnTo>
                  <a:lnTo>
                    <a:pt x="5871" y="159074"/>
                  </a:lnTo>
                  <a:lnTo>
                    <a:pt x="22594" y="115630"/>
                  </a:lnTo>
                  <a:lnTo>
                    <a:pt x="48836" y="77307"/>
                  </a:lnTo>
                  <a:lnTo>
                    <a:pt x="83262" y="45343"/>
                  </a:lnTo>
                  <a:lnTo>
                    <a:pt x="124538" y="20978"/>
                  </a:lnTo>
                  <a:lnTo>
                    <a:pt x="171328" y="5451"/>
                  </a:lnTo>
                  <a:lnTo>
                    <a:pt x="222299" y="0"/>
                  </a:lnTo>
                  <a:lnTo>
                    <a:pt x="273271" y="5451"/>
                  </a:lnTo>
                  <a:lnTo>
                    <a:pt x="320061" y="20978"/>
                  </a:lnTo>
                  <a:lnTo>
                    <a:pt x="361337" y="45343"/>
                  </a:lnTo>
                  <a:lnTo>
                    <a:pt x="395763" y="77307"/>
                  </a:lnTo>
                  <a:lnTo>
                    <a:pt x="422005" y="115630"/>
                  </a:lnTo>
                  <a:lnTo>
                    <a:pt x="438728" y="159074"/>
                  </a:lnTo>
                  <a:lnTo>
                    <a:pt x="444599" y="206399"/>
                  </a:lnTo>
                  <a:lnTo>
                    <a:pt x="438728" y="253725"/>
                  </a:lnTo>
                  <a:lnTo>
                    <a:pt x="422005" y="297169"/>
                  </a:lnTo>
                  <a:lnTo>
                    <a:pt x="395763" y="335492"/>
                  </a:lnTo>
                  <a:lnTo>
                    <a:pt x="361337" y="367456"/>
                  </a:lnTo>
                  <a:lnTo>
                    <a:pt x="320061" y="391821"/>
                  </a:lnTo>
                  <a:lnTo>
                    <a:pt x="273271" y="407348"/>
                  </a:lnTo>
                  <a:lnTo>
                    <a:pt x="222299" y="412799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87350" y="1534813"/>
            <a:ext cx="1417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Reset</a:t>
            </a:r>
            <a:r>
              <a:rPr sz="1400" spc="-2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gate</a:t>
            </a:r>
            <a:r>
              <a:rPr sz="1400" spc="-2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6F6F6"/>
                </a:solidFill>
                <a:latin typeface="Arial"/>
                <a:cs typeface="Arial"/>
              </a:rPr>
              <a:t>vector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92781" y="4046888"/>
            <a:ext cx="884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Reset</a:t>
            </a:r>
            <a:r>
              <a:rPr sz="1400" spc="-2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6F6F6"/>
                </a:solidFill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43118" y="1115722"/>
            <a:ext cx="213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spc="-660" dirty="0">
                <a:solidFill>
                  <a:srgbClr val="272528"/>
                </a:solidFill>
                <a:latin typeface="Tahoma"/>
                <a:cs typeface="Tahoma"/>
              </a:rPr>
              <a:t>y</a:t>
            </a:r>
            <a:r>
              <a:rPr sz="1400" spc="45" dirty="0">
                <a:solidFill>
                  <a:srgbClr val="272528"/>
                </a:solidFill>
                <a:latin typeface="Arial"/>
                <a:cs typeface="Arial"/>
              </a:rPr>
              <a:t>h</a:t>
            </a:r>
            <a:r>
              <a:rPr sz="1350" spc="-307" baseline="-30864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r>
              <a:rPr sz="1575" spc="75" baseline="-31746" dirty="0">
                <a:solidFill>
                  <a:srgbClr val="272528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11246" y="2901869"/>
            <a:ext cx="1822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Tahoma"/>
                <a:cs typeface="Tahoma"/>
              </a:rPr>
              <a:t>ĥ</a:t>
            </a:r>
            <a:r>
              <a:rPr sz="975" spc="-37" baseline="-34188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975" baseline="-34188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Architecture of GRU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71175"/>
            <a:ext cx="5696876" cy="4025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98662" y="2362662"/>
            <a:ext cx="2082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1350" spc="-37" baseline="-33950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27324" y="1059975"/>
            <a:ext cx="3145155" cy="2654300"/>
            <a:chOff x="1427324" y="1059975"/>
            <a:chExt cx="3145155" cy="2654300"/>
          </a:xfrm>
        </p:grpSpPr>
        <p:sp>
          <p:nvSpPr>
            <p:cNvPr id="6" name="object 6"/>
            <p:cNvSpPr/>
            <p:nvPr/>
          </p:nvSpPr>
          <p:spPr>
            <a:xfrm>
              <a:off x="2215134" y="2413612"/>
              <a:ext cx="899794" cy="1300480"/>
            </a:xfrm>
            <a:custGeom>
              <a:avLst/>
              <a:gdLst/>
              <a:ahLst/>
              <a:cxnLst/>
              <a:rect l="l" t="t" r="r" b="b"/>
              <a:pathLst>
                <a:path w="899794" h="1300479">
                  <a:moveTo>
                    <a:pt x="749747" y="1300200"/>
                  </a:moveTo>
                  <a:lnTo>
                    <a:pt x="149953" y="1300200"/>
                  </a:lnTo>
                  <a:lnTo>
                    <a:pt x="102556" y="1292555"/>
                  </a:lnTo>
                  <a:lnTo>
                    <a:pt x="61392" y="1271267"/>
                  </a:lnTo>
                  <a:lnTo>
                    <a:pt x="28932" y="1238807"/>
                  </a:lnTo>
                  <a:lnTo>
                    <a:pt x="7644" y="1197643"/>
                  </a:lnTo>
                  <a:lnTo>
                    <a:pt x="0" y="1150246"/>
                  </a:lnTo>
                  <a:lnTo>
                    <a:pt x="0" y="149952"/>
                  </a:lnTo>
                  <a:lnTo>
                    <a:pt x="7644" y="102556"/>
                  </a:lnTo>
                  <a:lnTo>
                    <a:pt x="28932" y="61392"/>
                  </a:lnTo>
                  <a:lnTo>
                    <a:pt x="61392" y="28932"/>
                  </a:lnTo>
                  <a:lnTo>
                    <a:pt x="102556" y="7644"/>
                  </a:lnTo>
                  <a:lnTo>
                    <a:pt x="149953" y="0"/>
                  </a:lnTo>
                  <a:lnTo>
                    <a:pt x="749747" y="0"/>
                  </a:lnTo>
                  <a:lnTo>
                    <a:pt x="807131" y="11414"/>
                  </a:lnTo>
                  <a:lnTo>
                    <a:pt x="855779" y="43920"/>
                  </a:lnTo>
                  <a:lnTo>
                    <a:pt x="888285" y="92568"/>
                  </a:lnTo>
                  <a:lnTo>
                    <a:pt x="899699" y="149952"/>
                  </a:lnTo>
                  <a:lnTo>
                    <a:pt x="899699" y="1150246"/>
                  </a:lnTo>
                  <a:lnTo>
                    <a:pt x="892055" y="1197643"/>
                  </a:lnTo>
                  <a:lnTo>
                    <a:pt x="870767" y="1238807"/>
                  </a:lnTo>
                  <a:lnTo>
                    <a:pt x="838307" y="1271267"/>
                  </a:lnTo>
                  <a:lnTo>
                    <a:pt x="797143" y="1292555"/>
                  </a:lnTo>
                  <a:lnTo>
                    <a:pt x="749747" y="1300200"/>
                  </a:lnTo>
                  <a:close/>
                </a:path>
              </a:pathLst>
            </a:custGeom>
            <a:solidFill>
              <a:srgbClr val="F1AB4E">
                <a:alpha val="392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4930" y="1787336"/>
              <a:ext cx="0" cy="728345"/>
            </a:xfrm>
            <a:custGeom>
              <a:avLst/>
              <a:gdLst/>
              <a:ahLst/>
              <a:cxnLst/>
              <a:rect l="l" t="t" r="r" b="b"/>
              <a:pathLst>
                <a:path h="728344">
                  <a:moveTo>
                    <a:pt x="0" y="72790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4068" y="1715137"/>
              <a:ext cx="81724" cy="817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7324" y="2413525"/>
              <a:ext cx="655955" cy="1300480"/>
            </a:xfrm>
            <a:custGeom>
              <a:avLst/>
              <a:gdLst/>
              <a:ahLst/>
              <a:cxnLst/>
              <a:rect l="l" t="t" r="r" b="b"/>
              <a:pathLst>
                <a:path w="655955" h="1300479">
                  <a:moveTo>
                    <a:pt x="546247" y="1300199"/>
                  </a:moveTo>
                  <a:lnTo>
                    <a:pt x="109252" y="1300199"/>
                  </a:lnTo>
                  <a:lnTo>
                    <a:pt x="66726" y="1291614"/>
                  </a:lnTo>
                  <a:lnTo>
                    <a:pt x="31999" y="1268200"/>
                  </a:lnTo>
                  <a:lnTo>
                    <a:pt x="8585" y="1233473"/>
                  </a:lnTo>
                  <a:lnTo>
                    <a:pt x="0" y="1190947"/>
                  </a:lnTo>
                  <a:lnTo>
                    <a:pt x="0" y="109252"/>
                  </a:lnTo>
                  <a:lnTo>
                    <a:pt x="8585" y="66726"/>
                  </a:lnTo>
                  <a:lnTo>
                    <a:pt x="31999" y="31999"/>
                  </a:lnTo>
                  <a:lnTo>
                    <a:pt x="66726" y="8585"/>
                  </a:lnTo>
                  <a:lnTo>
                    <a:pt x="109252" y="0"/>
                  </a:lnTo>
                  <a:lnTo>
                    <a:pt x="546247" y="0"/>
                  </a:lnTo>
                  <a:lnTo>
                    <a:pt x="588056" y="8316"/>
                  </a:lnTo>
                  <a:lnTo>
                    <a:pt x="623500" y="31999"/>
                  </a:lnTo>
                  <a:lnTo>
                    <a:pt x="647183" y="67443"/>
                  </a:lnTo>
                  <a:lnTo>
                    <a:pt x="655499" y="109252"/>
                  </a:lnTo>
                  <a:lnTo>
                    <a:pt x="655499" y="1190947"/>
                  </a:lnTo>
                  <a:lnTo>
                    <a:pt x="646914" y="1233473"/>
                  </a:lnTo>
                  <a:lnTo>
                    <a:pt x="623500" y="1268200"/>
                  </a:lnTo>
                  <a:lnTo>
                    <a:pt x="588773" y="1291614"/>
                  </a:lnTo>
                  <a:lnTo>
                    <a:pt x="546247" y="1300199"/>
                  </a:lnTo>
                  <a:close/>
                </a:path>
              </a:pathLst>
            </a:custGeom>
            <a:solidFill>
              <a:srgbClr val="A6BD57">
                <a:alpha val="43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5080" y="1787336"/>
              <a:ext cx="0" cy="728345"/>
            </a:xfrm>
            <a:custGeom>
              <a:avLst/>
              <a:gdLst/>
              <a:ahLst/>
              <a:cxnLst/>
              <a:rect l="l" t="t" r="r" b="b"/>
              <a:pathLst>
                <a:path h="728344">
                  <a:moveTo>
                    <a:pt x="0" y="72790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218" y="1715137"/>
              <a:ext cx="81724" cy="817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27399" y="1059975"/>
              <a:ext cx="445134" cy="413384"/>
            </a:xfrm>
            <a:custGeom>
              <a:avLst/>
              <a:gdLst/>
              <a:ahLst/>
              <a:cxnLst/>
              <a:rect l="l" t="t" r="r" b="b"/>
              <a:pathLst>
                <a:path w="445135" h="413384">
                  <a:moveTo>
                    <a:pt x="222299" y="412799"/>
                  </a:moveTo>
                  <a:lnTo>
                    <a:pt x="171328" y="407348"/>
                  </a:lnTo>
                  <a:lnTo>
                    <a:pt x="124538" y="391821"/>
                  </a:lnTo>
                  <a:lnTo>
                    <a:pt x="83262" y="367456"/>
                  </a:lnTo>
                  <a:lnTo>
                    <a:pt x="48836" y="335492"/>
                  </a:lnTo>
                  <a:lnTo>
                    <a:pt x="22594" y="297169"/>
                  </a:lnTo>
                  <a:lnTo>
                    <a:pt x="5871" y="253725"/>
                  </a:lnTo>
                  <a:lnTo>
                    <a:pt x="0" y="206399"/>
                  </a:lnTo>
                  <a:lnTo>
                    <a:pt x="5871" y="159074"/>
                  </a:lnTo>
                  <a:lnTo>
                    <a:pt x="22594" y="115630"/>
                  </a:lnTo>
                  <a:lnTo>
                    <a:pt x="48836" y="77307"/>
                  </a:lnTo>
                  <a:lnTo>
                    <a:pt x="83262" y="45343"/>
                  </a:lnTo>
                  <a:lnTo>
                    <a:pt x="124538" y="20978"/>
                  </a:lnTo>
                  <a:lnTo>
                    <a:pt x="171328" y="5451"/>
                  </a:lnTo>
                  <a:lnTo>
                    <a:pt x="222299" y="0"/>
                  </a:lnTo>
                  <a:lnTo>
                    <a:pt x="273271" y="5451"/>
                  </a:lnTo>
                  <a:lnTo>
                    <a:pt x="320061" y="20978"/>
                  </a:lnTo>
                  <a:lnTo>
                    <a:pt x="361337" y="45343"/>
                  </a:lnTo>
                  <a:lnTo>
                    <a:pt x="395763" y="77307"/>
                  </a:lnTo>
                  <a:lnTo>
                    <a:pt x="422005" y="115630"/>
                  </a:lnTo>
                  <a:lnTo>
                    <a:pt x="438728" y="159074"/>
                  </a:lnTo>
                  <a:lnTo>
                    <a:pt x="444599" y="206399"/>
                  </a:lnTo>
                  <a:lnTo>
                    <a:pt x="438728" y="253725"/>
                  </a:lnTo>
                  <a:lnTo>
                    <a:pt x="422005" y="297169"/>
                  </a:lnTo>
                  <a:lnTo>
                    <a:pt x="395763" y="335492"/>
                  </a:lnTo>
                  <a:lnTo>
                    <a:pt x="361337" y="367456"/>
                  </a:lnTo>
                  <a:lnTo>
                    <a:pt x="320061" y="391821"/>
                  </a:lnTo>
                  <a:lnTo>
                    <a:pt x="273271" y="407348"/>
                  </a:lnTo>
                  <a:lnTo>
                    <a:pt x="222299" y="412799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87250" y="1433338"/>
            <a:ext cx="884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Reset gate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8150" y="1433338"/>
            <a:ext cx="9937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Update 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9749" y="1115722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1027" baseline="1984" dirty="0">
                <a:solidFill>
                  <a:srgbClr val="272528"/>
                </a:solidFill>
                <a:latin typeface="Arial"/>
                <a:cs typeface="Arial"/>
              </a:rPr>
              <a:t>h</a:t>
            </a:r>
            <a:r>
              <a:rPr sz="1600" spc="-20" dirty="0">
                <a:solidFill>
                  <a:srgbClr val="272528"/>
                </a:solidFill>
                <a:latin typeface="Tahoma"/>
                <a:cs typeface="Tahoma"/>
              </a:rPr>
              <a:t>y</a:t>
            </a:r>
            <a:r>
              <a:rPr sz="1350" spc="-82" baseline="-27777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r>
              <a:rPr sz="1575" spc="135" baseline="-31746" dirty="0">
                <a:solidFill>
                  <a:srgbClr val="272528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73" y="245683"/>
            <a:ext cx="7043227" cy="1066364"/>
          </a:xfrm>
          <a:prstGeom prst="rect">
            <a:avLst/>
          </a:prstGeom>
        </p:spPr>
        <p:txBody>
          <a:bodyPr vert="horz" wrap="square" lIns="0" tIns="141651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GRU : Calculation of Candidate hidden 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8662" y="2362662"/>
            <a:ext cx="2082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1350" spc="-37" baseline="-33950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8549" y="2753224"/>
            <a:ext cx="3225800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R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σ(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R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[X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,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]+</a:t>
            </a:r>
            <a:r>
              <a:rPr sz="1800" spc="-2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R</a:t>
            </a:r>
            <a:r>
              <a:rPr sz="1800" spc="-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63237"/>
            <a:ext cx="5050790" cy="3918585"/>
            <a:chOff x="0" y="963237"/>
            <a:chExt cx="5050790" cy="39185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3237"/>
              <a:ext cx="5050699" cy="39184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22200" y="3858992"/>
              <a:ext cx="13335" cy="503555"/>
            </a:xfrm>
            <a:custGeom>
              <a:avLst/>
              <a:gdLst/>
              <a:ahLst/>
              <a:cxnLst/>
              <a:rect l="l" t="t" r="r" b="b"/>
              <a:pathLst>
                <a:path w="13334" h="503554">
                  <a:moveTo>
                    <a:pt x="0" y="503306"/>
                  </a:moveTo>
                  <a:lnTo>
                    <a:pt x="12979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709" y="3715072"/>
              <a:ext cx="122940" cy="1594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4199" y="2671342"/>
              <a:ext cx="489584" cy="3810"/>
            </a:xfrm>
            <a:custGeom>
              <a:avLst/>
              <a:gdLst/>
              <a:ahLst/>
              <a:cxnLst/>
              <a:rect l="l" t="t" r="r" b="b"/>
              <a:pathLst>
                <a:path w="489584" h="3810">
                  <a:moveTo>
                    <a:pt x="0" y="3332"/>
                  </a:moveTo>
                  <a:lnTo>
                    <a:pt x="489453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045" y="2609857"/>
              <a:ext cx="158569" cy="1229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4750" y="2670179"/>
              <a:ext cx="395605" cy="635"/>
            </a:xfrm>
            <a:custGeom>
              <a:avLst/>
              <a:gdLst/>
              <a:ahLst/>
              <a:cxnLst/>
              <a:rect l="l" t="t" r="r" b="b"/>
              <a:pathLst>
                <a:path w="395605" h="635">
                  <a:moveTo>
                    <a:pt x="0" y="299"/>
                  </a:moveTo>
                  <a:lnTo>
                    <a:pt x="395399" y="0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8931" y="2655887"/>
              <a:ext cx="87074" cy="1569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60999" y="2793525"/>
              <a:ext cx="1270" cy="769620"/>
            </a:xfrm>
            <a:custGeom>
              <a:avLst/>
              <a:gdLst/>
              <a:ahLst/>
              <a:cxnLst/>
              <a:rect l="l" t="t" r="r" b="b"/>
              <a:pathLst>
                <a:path w="1269" h="769620">
                  <a:moveTo>
                    <a:pt x="0" y="0"/>
                  </a:moveTo>
                  <a:lnTo>
                    <a:pt x="899" y="769199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5462" y="3506662"/>
              <a:ext cx="152774" cy="2148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30150" y="3261499"/>
              <a:ext cx="658495" cy="307340"/>
            </a:xfrm>
            <a:custGeom>
              <a:avLst/>
              <a:gdLst/>
              <a:ahLst/>
              <a:cxnLst/>
              <a:rect l="l" t="t" r="r" b="b"/>
              <a:pathLst>
                <a:path w="658494" h="307339">
                  <a:moveTo>
                    <a:pt x="658499" y="295424"/>
                  </a:moveTo>
                  <a:lnTo>
                    <a:pt x="0" y="295424"/>
                  </a:lnTo>
                </a:path>
                <a:path w="658494" h="307339">
                  <a:moveTo>
                    <a:pt x="658499" y="0"/>
                  </a:moveTo>
                  <a:lnTo>
                    <a:pt x="658499" y="307199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78049" y="3104375"/>
              <a:ext cx="421640" cy="199390"/>
            </a:xfrm>
            <a:custGeom>
              <a:avLst/>
              <a:gdLst/>
              <a:ahLst/>
              <a:cxnLst/>
              <a:rect l="l" t="t" r="r" b="b"/>
              <a:pathLst>
                <a:path w="421639" h="199389">
                  <a:moveTo>
                    <a:pt x="387999" y="199199"/>
                  </a:moveTo>
                  <a:lnTo>
                    <a:pt x="33200" y="199199"/>
                  </a:lnTo>
                  <a:lnTo>
                    <a:pt x="20277" y="196590"/>
                  </a:lnTo>
                  <a:lnTo>
                    <a:pt x="9724" y="189475"/>
                  </a:lnTo>
                  <a:lnTo>
                    <a:pt x="2609" y="178922"/>
                  </a:lnTo>
                  <a:lnTo>
                    <a:pt x="0" y="165999"/>
                  </a:lnTo>
                  <a:lnTo>
                    <a:pt x="0" y="33200"/>
                  </a:lnTo>
                  <a:lnTo>
                    <a:pt x="2609" y="20277"/>
                  </a:lnTo>
                  <a:lnTo>
                    <a:pt x="9724" y="9724"/>
                  </a:lnTo>
                  <a:lnTo>
                    <a:pt x="20277" y="2609"/>
                  </a:lnTo>
                  <a:lnTo>
                    <a:pt x="33200" y="0"/>
                  </a:lnTo>
                  <a:lnTo>
                    <a:pt x="387999" y="0"/>
                  </a:lnTo>
                  <a:lnTo>
                    <a:pt x="420556" y="26693"/>
                  </a:lnTo>
                  <a:lnTo>
                    <a:pt x="421199" y="33200"/>
                  </a:lnTo>
                  <a:lnTo>
                    <a:pt x="421199" y="165999"/>
                  </a:lnTo>
                  <a:lnTo>
                    <a:pt x="418590" y="178922"/>
                  </a:lnTo>
                  <a:lnTo>
                    <a:pt x="411475" y="189475"/>
                  </a:lnTo>
                  <a:lnTo>
                    <a:pt x="400922" y="196590"/>
                  </a:lnTo>
                  <a:lnTo>
                    <a:pt x="387999" y="19919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21112" y="3079388"/>
            <a:ext cx="135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σ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8665" y="3076720"/>
            <a:ext cx="197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Cambria Math"/>
                <a:cs typeface="Cambria Math"/>
              </a:rPr>
              <a:t>R</a:t>
            </a:r>
            <a:r>
              <a:rPr sz="975" spc="-37" baseline="-34188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endParaRPr sz="975" baseline="-34188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27400" y="1061525"/>
            <a:ext cx="445134" cy="413384"/>
          </a:xfrm>
          <a:custGeom>
            <a:avLst/>
            <a:gdLst/>
            <a:ahLst/>
            <a:cxnLst/>
            <a:rect l="l" t="t" r="r" b="b"/>
            <a:pathLst>
              <a:path w="445135" h="413384">
                <a:moveTo>
                  <a:pt x="222299" y="412799"/>
                </a:moveTo>
                <a:lnTo>
                  <a:pt x="171328" y="407348"/>
                </a:lnTo>
                <a:lnTo>
                  <a:pt x="124538" y="391821"/>
                </a:lnTo>
                <a:lnTo>
                  <a:pt x="83262" y="367456"/>
                </a:lnTo>
                <a:lnTo>
                  <a:pt x="48836" y="335492"/>
                </a:lnTo>
                <a:lnTo>
                  <a:pt x="22594" y="297169"/>
                </a:lnTo>
                <a:lnTo>
                  <a:pt x="5871" y="253725"/>
                </a:lnTo>
                <a:lnTo>
                  <a:pt x="0" y="206399"/>
                </a:lnTo>
                <a:lnTo>
                  <a:pt x="5871" y="159074"/>
                </a:lnTo>
                <a:lnTo>
                  <a:pt x="22594" y="115630"/>
                </a:lnTo>
                <a:lnTo>
                  <a:pt x="48836" y="77307"/>
                </a:lnTo>
                <a:lnTo>
                  <a:pt x="83262" y="45343"/>
                </a:lnTo>
                <a:lnTo>
                  <a:pt x="124538" y="20978"/>
                </a:lnTo>
                <a:lnTo>
                  <a:pt x="171328" y="5451"/>
                </a:lnTo>
                <a:lnTo>
                  <a:pt x="222299" y="0"/>
                </a:lnTo>
                <a:lnTo>
                  <a:pt x="273271" y="5451"/>
                </a:lnTo>
                <a:lnTo>
                  <a:pt x="320061" y="20978"/>
                </a:lnTo>
                <a:lnTo>
                  <a:pt x="361337" y="45343"/>
                </a:lnTo>
                <a:lnTo>
                  <a:pt x="395763" y="77307"/>
                </a:lnTo>
                <a:lnTo>
                  <a:pt x="422005" y="115630"/>
                </a:lnTo>
                <a:lnTo>
                  <a:pt x="438728" y="159074"/>
                </a:lnTo>
                <a:lnTo>
                  <a:pt x="444599" y="206399"/>
                </a:lnTo>
                <a:lnTo>
                  <a:pt x="438728" y="253725"/>
                </a:lnTo>
                <a:lnTo>
                  <a:pt x="422005" y="297169"/>
                </a:lnTo>
                <a:lnTo>
                  <a:pt x="395763" y="335492"/>
                </a:lnTo>
                <a:lnTo>
                  <a:pt x="361337" y="367456"/>
                </a:lnTo>
                <a:lnTo>
                  <a:pt x="320061" y="391821"/>
                </a:lnTo>
                <a:lnTo>
                  <a:pt x="273271" y="407348"/>
                </a:lnTo>
                <a:lnTo>
                  <a:pt x="222299" y="4127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43118" y="1117272"/>
            <a:ext cx="213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solidFill>
                  <a:srgbClr val="272528"/>
                </a:solidFill>
                <a:latin typeface="Tahoma"/>
                <a:cs typeface="Tahoma"/>
              </a:rPr>
              <a:t>y</a:t>
            </a:r>
            <a:r>
              <a:rPr sz="1575" spc="44" baseline="-31746" dirty="0">
                <a:solidFill>
                  <a:srgbClr val="272528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Architecture of 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19762" y="1541187"/>
            <a:ext cx="3921125" cy="2389505"/>
            <a:chOff x="4919762" y="1541187"/>
            <a:chExt cx="3921125" cy="2389505"/>
          </a:xfrm>
        </p:grpSpPr>
        <p:sp>
          <p:nvSpPr>
            <p:cNvPr id="4" name="object 4"/>
            <p:cNvSpPr/>
            <p:nvPr/>
          </p:nvSpPr>
          <p:spPr>
            <a:xfrm>
              <a:off x="4934049" y="1555475"/>
              <a:ext cx="3892550" cy="462280"/>
            </a:xfrm>
            <a:custGeom>
              <a:avLst/>
              <a:gdLst/>
              <a:ahLst/>
              <a:cxnLst/>
              <a:rect l="l" t="t" r="r" b="b"/>
              <a:pathLst>
                <a:path w="3892550" h="462280">
                  <a:moveTo>
                    <a:pt x="0" y="0"/>
                  </a:moveTo>
                  <a:lnTo>
                    <a:pt x="3892199" y="0"/>
                  </a:lnTo>
                  <a:lnTo>
                    <a:pt x="3892199" y="461699"/>
                  </a:lnTo>
                  <a:lnTo>
                    <a:pt x="0" y="4616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4049" y="2217150"/>
              <a:ext cx="3892550" cy="1704339"/>
            </a:xfrm>
            <a:custGeom>
              <a:avLst/>
              <a:gdLst/>
              <a:ahLst/>
              <a:cxnLst/>
              <a:rect l="l" t="t" r="r" b="b"/>
              <a:pathLst>
                <a:path w="3892550" h="1704339">
                  <a:moveTo>
                    <a:pt x="0" y="0"/>
                  </a:moveTo>
                  <a:lnTo>
                    <a:pt x="3892199" y="0"/>
                  </a:lnTo>
                  <a:lnTo>
                    <a:pt x="3892199" y="461699"/>
                  </a:lnTo>
                  <a:lnTo>
                    <a:pt x="0" y="461699"/>
                  </a:lnTo>
                  <a:lnTo>
                    <a:pt x="0" y="0"/>
                  </a:lnTo>
                  <a:close/>
                </a:path>
                <a:path w="3892550" h="1704339">
                  <a:moveTo>
                    <a:pt x="0" y="661674"/>
                  </a:moveTo>
                  <a:lnTo>
                    <a:pt x="3892199" y="661674"/>
                  </a:lnTo>
                  <a:lnTo>
                    <a:pt x="3892199" y="1123374"/>
                  </a:lnTo>
                  <a:lnTo>
                    <a:pt x="0" y="1123374"/>
                  </a:lnTo>
                  <a:lnTo>
                    <a:pt x="0" y="661674"/>
                  </a:lnTo>
                  <a:close/>
                </a:path>
                <a:path w="3892550" h="1704339">
                  <a:moveTo>
                    <a:pt x="0" y="1242049"/>
                  </a:moveTo>
                  <a:lnTo>
                    <a:pt x="3892199" y="1242049"/>
                  </a:lnTo>
                  <a:lnTo>
                    <a:pt x="3892199" y="1703749"/>
                  </a:lnTo>
                  <a:lnTo>
                    <a:pt x="0" y="1703749"/>
                  </a:lnTo>
                  <a:lnTo>
                    <a:pt x="0" y="1242049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7261" y="1619356"/>
            <a:ext cx="3385820" cy="220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baseline="-30092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179" baseline="-30092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σ(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0092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spc="-7" baseline="-30092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[X</a:t>
            </a:r>
            <a:r>
              <a:rPr sz="1800" baseline="-30092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79" baseline="-30092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,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h</a:t>
            </a:r>
            <a:r>
              <a:rPr sz="1800" spc="-15" baseline="-30092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aseline="-30092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]+</a:t>
            </a:r>
            <a:r>
              <a:rPr sz="1800" spc="-2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baseline="-30092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spc="-7" baseline="-30092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800">
              <a:latin typeface="Cambria Math"/>
              <a:cs typeface="Cambria Math"/>
            </a:endParaRPr>
          </a:p>
          <a:p>
            <a:pPr marL="5003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*(ĥ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Cambria Math"/>
                <a:cs typeface="Cambria Math"/>
              </a:rPr>
              <a:t>(1-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)*h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spc="-75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endParaRPr sz="1800" baseline="-3240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ĥ</a:t>
            </a:r>
            <a:r>
              <a:rPr sz="1800" baseline="-32407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r>
              <a:rPr sz="1800" spc="225" baseline="-32407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tanh</a:t>
            </a:r>
            <a:r>
              <a:rPr sz="1800" spc="-1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(W</a:t>
            </a:r>
            <a:r>
              <a:rPr sz="1800" baseline="-32407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1800" spc="240" baseline="-32407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[</a:t>
            </a:r>
            <a:r>
              <a:rPr sz="1800" spc="-1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x</a:t>
            </a:r>
            <a:r>
              <a:rPr sz="1800" baseline="-32407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r>
              <a:rPr sz="1800" spc="240" baseline="-32407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,</a:t>
            </a:r>
            <a:r>
              <a:rPr sz="1800" spc="-1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R</a:t>
            </a:r>
            <a:r>
              <a:rPr sz="1800" baseline="-32407" dirty="0">
                <a:solidFill>
                  <a:srgbClr val="F6F6F6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*</a:t>
            </a:r>
            <a:r>
              <a:rPr sz="1800" spc="-10" dirty="0">
                <a:solidFill>
                  <a:srgbClr val="F6F6F6"/>
                </a:solidFill>
                <a:latin typeface="Arial"/>
                <a:cs typeface="Arial"/>
              </a:rPr>
              <a:t> h</a:t>
            </a:r>
            <a:r>
              <a:rPr sz="1800" spc="-15" baseline="-32407" dirty="0">
                <a:solidFill>
                  <a:srgbClr val="F6F6F6"/>
                </a:solidFill>
                <a:latin typeface="Arial"/>
                <a:cs typeface="Arial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Arial"/>
                <a:cs typeface="Arial"/>
              </a:rPr>
              <a:t>1</a:t>
            </a:r>
            <a:r>
              <a:rPr sz="1800" spc="240" baseline="-32407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]</a:t>
            </a:r>
            <a:r>
              <a:rPr sz="1800" spc="-1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6F6F6"/>
                </a:solidFill>
                <a:latin typeface="Arial"/>
                <a:cs typeface="Arial"/>
              </a:rPr>
              <a:t>+</a:t>
            </a:r>
            <a:r>
              <a:rPr sz="1800" spc="-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6F6F6"/>
                </a:solidFill>
                <a:latin typeface="Arial"/>
                <a:cs typeface="Arial"/>
              </a:rPr>
              <a:t>b</a:t>
            </a:r>
            <a:r>
              <a:rPr sz="1800" spc="-37" baseline="-32407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1800" spc="-25" dirty="0">
                <a:solidFill>
                  <a:srgbClr val="F6F6F6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800">
              <a:latin typeface="Arial"/>
              <a:cs typeface="Arial"/>
            </a:endParaRPr>
          </a:p>
          <a:p>
            <a:pPr marL="45465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R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σ(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R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[X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,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]+</a:t>
            </a:r>
            <a:r>
              <a:rPr sz="1800" spc="-2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R</a:t>
            </a:r>
            <a:r>
              <a:rPr sz="1800" spc="-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7775" y="1061525"/>
            <a:ext cx="4903470" cy="3774440"/>
            <a:chOff x="147775" y="1061525"/>
            <a:chExt cx="4903470" cy="37744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775" y="1080075"/>
              <a:ext cx="4902926" cy="37558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27399" y="1061525"/>
              <a:ext cx="445134" cy="413384"/>
            </a:xfrm>
            <a:custGeom>
              <a:avLst/>
              <a:gdLst/>
              <a:ahLst/>
              <a:cxnLst/>
              <a:rect l="l" t="t" r="r" b="b"/>
              <a:pathLst>
                <a:path w="445135" h="413384">
                  <a:moveTo>
                    <a:pt x="222299" y="412799"/>
                  </a:moveTo>
                  <a:lnTo>
                    <a:pt x="171328" y="407348"/>
                  </a:lnTo>
                  <a:lnTo>
                    <a:pt x="124538" y="391821"/>
                  </a:lnTo>
                  <a:lnTo>
                    <a:pt x="83262" y="367456"/>
                  </a:lnTo>
                  <a:lnTo>
                    <a:pt x="48836" y="335492"/>
                  </a:lnTo>
                  <a:lnTo>
                    <a:pt x="22594" y="297169"/>
                  </a:lnTo>
                  <a:lnTo>
                    <a:pt x="5871" y="253725"/>
                  </a:lnTo>
                  <a:lnTo>
                    <a:pt x="0" y="206399"/>
                  </a:lnTo>
                  <a:lnTo>
                    <a:pt x="5871" y="159074"/>
                  </a:lnTo>
                  <a:lnTo>
                    <a:pt x="22594" y="115630"/>
                  </a:lnTo>
                  <a:lnTo>
                    <a:pt x="48836" y="77307"/>
                  </a:lnTo>
                  <a:lnTo>
                    <a:pt x="83262" y="45343"/>
                  </a:lnTo>
                  <a:lnTo>
                    <a:pt x="124538" y="20978"/>
                  </a:lnTo>
                  <a:lnTo>
                    <a:pt x="171328" y="5451"/>
                  </a:lnTo>
                  <a:lnTo>
                    <a:pt x="222299" y="0"/>
                  </a:lnTo>
                  <a:lnTo>
                    <a:pt x="273271" y="5451"/>
                  </a:lnTo>
                  <a:lnTo>
                    <a:pt x="320061" y="20978"/>
                  </a:lnTo>
                  <a:lnTo>
                    <a:pt x="361337" y="45343"/>
                  </a:lnTo>
                  <a:lnTo>
                    <a:pt x="395763" y="77307"/>
                  </a:lnTo>
                  <a:lnTo>
                    <a:pt x="422005" y="115630"/>
                  </a:lnTo>
                  <a:lnTo>
                    <a:pt x="438728" y="159074"/>
                  </a:lnTo>
                  <a:lnTo>
                    <a:pt x="444599" y="206399"/>
                  </a:lnTo>
                  <a:lnTo>
                    <a:pt x="438728" y="253725"/>
                  </a:lnTo>
                  <a:lnTo>
                    <a:pt x="422005" y="297169"/>
                  </a:lnTo>
                  <a:lnTo>
                    <a:pt x="395763" y="335492"/>
                  </a:lnTo>
                  <a:lnTo>
                    <a:pt x="361337" y="367456"/>
                  </a:lnTo>
                  <a:lnTo>
                    <a:pt x="320061" y="391821"/>
                  </a:lnTo>
                  <a:lnTo>
                    <a:pt x="273271" y="407348"/>
                  </a:lnTo>
                  <a:lnTo>
                    <a:pt x="222299" y="412799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30418" y="1117272"/>
            <a:ext cx="2387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30" dirty="0">
                <a:solidFill>
                  <a:srgbClr val="272528"/>
                </a:solidFill>
                <a:latin typeface="Tahoma"/>
                <a:cs typeface="Tahoma"/>
              </a:rPr>
              <a:t>y</a:t>
            </a:r>
            <a:r>
              <a:rPr sz="1575" spc="44" baseline="-31746" dirty="0">
                <a:solidFill>
                  <a:srgbClr val="272528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Architecture of GRU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9521" y="1618124"/>
            <a:ext cx="657225" cy="2877820"/>
            <a:chOff x="1739521" y="1618124"/>
            <a:chExt cx="657225" cy="2877820"/>
          </a:xfrm>
        </p:grpSpPr>
        <p:sp>
          <p:nvSpPr>
            <p:cNvPr id="4" name="object 4"/>
            <p:cNvSpPr/>
            <p:nvPr/>
          </p:nvSpPr>
          <p:spPr>
            <a:xfrm>
              <a:off x="1744284" y="3648204"/>
              <a:ext cx="488950" cy="756920"/>
            </a:xfrm>
            <a:custGeom>
              <a:avLst/>
              <a:gdLst/>
              <a:ahLst/>
              <a:cxnLst/>
              <a:rect l="l" t="t" r="r" b="b"/>
              <a:pathLst>
                <a:path w="488950" h="756920">
                  <a:moveTo>
                    <a:pt x="0" y="0"/>
                  </a:moveTo>
                  <a:lnTo>
                    <a:pt x="488699" y="0"/>
                  </a:lnTo>
                  <a:lnTo>
                    <a:pt x="488699" y="756599"/>
                  </a:lnTo>
                  <a:lnTo>
                    <a:pt x="0" y="75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9754" y="1632412"/>
              <a:ext cx="292735" cy="2849245"/>
            </a:xfrm>
            <a:custGeom>
              <a:avLst/>
              <a:gdLst/>
              <a:ahLst/>
              <a:cxnLst/>
              <a:rect l="l" t="t" r="r" b="b"/>
              <a:pathLst>
                <a:path w="292735" h="2849245">
                  <a:moveTo>
                    <a:pt x="0" y="0"/>
                  </a:moveTo>
                  <a:lnTo>
                    <a:pt x="0" y="2848850"/>
                  </a:lnTo>
                </a:path>
                <a:path w="292735" h="2849245">
                  <a:moveTo>
                    <a:pt x="0" y="8900"/>
                  </a:moveTo>
                  <a:lnTo>
                    <a:pt x="292666" y="7204"/>
                  </a:lnTo>
                </a:path>
                <a:path w="292735" h="2849245">
                  <a:moveTo>
                    <a:pt x="0" y="2825364"/>
                  </a:moveTo>
                  <a:lnTo>
                    <a:pt x="292666" y="2823669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26606" y="1625191"/>
            <a:ext cx="974090" cy="2856230"/>
            <a:chOff x="3026606" y="1625191"/>
            <a:chExt cx="974090" cy="2856230"/>
          </a:xfrm>
        </p:grpSpPr>
        <p:sp>
          <p:nvSpPr>
            <p:cNvPr id="7" name="object 7"/>
            <p:cNvSpPr/>
            <p:nvPr/>
          </p:nvSpPr>
          <p:spPr>
            <a:xfrm>
              <a:off x="3040894" y="1632273"/>
              <a:ext cx="292735" cy="2849245"/>
            </a:xfrm>
            <a:custGeom>
              <a:avLst/>
              <a:gdLst/>
              <a:ahLst/>
              <a:cxnLst/>
              <a:rect l="l" t="t" r="r" b="b"/>
              <a:pathLst>
                <a:path w="292735" h="2849245">
                  <a:moveTo>
                    <a:pt x="292666" y="0"/>
                  </a:moveTo>
                  <a:lnTo>
                    <a:pt x="292666" y="2848850"/>
                  </a:lnTo>
                </a:path>
                <a:path w="292735" h="2849245">
                  <a:moveTo>
                    <a:pt x="0" y="8900"/>
                  </a:moveTo>
                  <a:lnTo>
                    <a:pt x="292666" y="7204"/>
                  </a:lnTo>
                </a:path>
                <a:path w="292735" h="2849245">
                  <a:moveTo>
                    <a:pt x="0" y="2825364"/>
                  </a:moveTo>
                  <a:lnTo>
                    <a:pt x="292666" y="2823669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52719" y="1833891"/>
              <a:ext cx="852169" cy="7620"/>
            </a:xfrm>
            <a:custGeom>
              <a:avLst/>
              <a:gdLst/>
              <a:ahLst/>
              <a:cxnLst/>
              <a:rect l="l" t="t" r="r" b="b"/>
              <a:pathLst>
                <a:path w="852170" h="7619">
                  <a:moveTo>
                    <a:pt x="0" y="0"/>
                  </a:moveTo>
                  <a:lnTo>
                    <a:pt x="851704" y="7405"/>
                  </a:lnTo>
                </a:path>
              </a:pathLst>
            </a:custGeom>
            <a:ln w="19049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625" y="1800307"/>
              <a:ext cx="105770" cy="8197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52719" y="2246205"/>
              <a:ext cx="852169" cy="7620"/>
            </a:xfrm>
            <a:custGeom>
              <a:avLst/>
              <a:gdLst/>
              <a:ahLst/>
              <a:cxnLst/>
              <a:rect l="l" t="t" r="r" b="b"/>
              <a:pathLst>
                <a:path w="852170" h="7619">
                  <a:moveTo>
                    <a:pt x="0" y="0"/>
                  </a:moveTo>
                  <a:lnTo>
                    <a:pt x="851704" y="7405"/>
                  </a:lnTo>
                </a:path>
              </a:pathLst>
            </a:custGeom>
            <a:ln w="19049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625" y="2212622"/>
              <a:ext cx="105770" cy="819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52719" y="2705197"/>
              <a:ext cx="852169" cy="7620"/>
            </a:xfrm>
            <a:custGeom>
              <a:avLst/>
              <a:gdLst/>
              <a:ahLst/>
              <a:cxnLst/>
              <a:rect l="l" t="t" r="r" b="b"/>
              <a:pathLst>
                <a:path w="852170" h="7619">
                  <a:moveTo>
                    <a:pt x="0" y="0"/>
                  </a:moveTo>
                  <a:lnTo>
                    <a:pt x="851704" y="7405"/>
                  </a:lnTo>
                </a:path>
              </a:pathLst>
            </a:custGeom>
            <a:ln w="19049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625" y="2671614"/>
              <a:ext cx="105770" cy="8197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52719" y="3706772"/>
              <a:ext cx="852169" cy="7620"/>
            </a:xfrm>
            <a:custGeom>
              <a:avLst/>
              <a:gdLst/>
              <a:ahLst/>
              <a:cxnLst/>
              <a:rect l="l" t="t" r="r" b="b"/>
              <a:pathLst>
                <a:path w="852170" h="7620">
                  <a:moveTo>
                    <a:pt x="0" y="0"/>
                  </a:moveTo>
                  <a:lnTo>
                    <a:pt x="851704" y="7406"/>
                  </a:lnTo>
                </a:path>
              </a:pathLst>
            </a:custGeom>
            <a:ln w="19049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625" y="3673190"/>
              <a:ext cx="105770" cy="8197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52719" y="4138438"/>
              <a:ext cx="852169" cy="7620"/>
            </a:xfrm>
            <a:custGeom>
              <a:avLst/>
              <a:gdLst/>
              <a:ahLst/>
              <a:cxnLst/>
              <a:rect l="l" t="t" r="r" b="b"/>
              <a:pathLst>
                <a:path w="852170" h="7620">
                  <a:moveTo>
                    <a:pt x="0" y="0"/>
                  </a:moveTo>
                  <a:lnTo>
                    <a:pt x="851704" y="7406"/>
                  </a:lnTo>
                </a:path>
              </a:pathLst>
            </a:custGeom>
            <a:ln w="19049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4625" y="4104854"/>
              <a:ext cx="105770" cy="8197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384749" y="1698266"/>
            <a:ext cx="4305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-0.16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4749" y="2124986"/>
            <a:ext cx="4305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-0.05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3999" y="2551706"/>
            <a:ext cx="3714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1.08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35423" y="2903367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599"/>
                </a:lnTo>
              </a:path>
            </a:pathLst>
          </a:custGeom>
          <a:ln w="28574">
            <a:solidFill>
              <a:srgbClr val="F6F6F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63806" y="3592047"/>
            <a:ext cx="3714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6.56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3806" y="4018767"/>
            <a:ext cx="3714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2.45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27503" y="1696163"/>
            <a:ext cx="5791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Quality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1839" y="2061986"/>
            <a:ext cx="6184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Gender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91839" y="2520978"/>
            <a:ext cx="6775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Emotion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91839" y="3608322"/>
            <a:ext cx="954405" cy="58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Power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Enthusiasm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25624" y="1721804"/>
            <a:ext cx="1124585" cy="208279"/>
            <a:chOff x="5225624" y="1721804"/>
            <a:chExt cx="1124585" cy="208279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8468" y="1721804"/>
              <a:ext cx="221258" cy="20824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25624" y="1828075"/>
              <a:ext cx="883285" cy="0"/>
            </a:xfrm>
            <a:custGeom>
              <a:avLst/>
              <a:gdLst/>
              <a:ahLst/>
              <a:cxnLst/>
              <a:rect l="l" t="t" r="r" b="b"/>
              <a:pathLst>
                <a:path w="883285">
                  <a:moveTo>
                    <a:pt x="0" y="0"/>
                  </a:moveTo>
                  <a:lnTo>
                    <a:pt x="883199" y="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28200" y="2521068"/>
            <a:ext cx="60134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650" baseline="20609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2050" dirty="0">
                <a:solidFill>
                  <a:srgbClr val="F6F6F6"/>
                </a:solidFill>
                <a:latin typeface="Arial"/>
                <a:cs typeface="Arial"/>
              </a:rPr>
              <a:t>t-1</a:t>
            </a:r>
            <a:endParaRPr sz="2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77755" y="2417371"/>
            <a:ext cx="36830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3075" baseline="-31165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endParaRPr sz="3075" baseline="-31165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34085" y="3980024"/>
            <a:ext cx="1115695" cy="208279"/>
            <a:chOff x="5234085" y="3980024"/>
            <a:chExt cx="1115695" cy="208279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8469" y="3980024"/>
              <a:ext cx="221258" cy="2082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234085" y="4088579"/>
              <a:ext cx="916305" cy="0"/>
            </a:xfrm>
            <a:custGeom>
              <a:avLst/>
              <a:gdLst/>
              <a:ahLst/>
              <a:cxnLst/>
              <a:rect l="l" t="t" r="r" b="b"/>
              <a:pathLst>
                <a:path w="916304">
                  <a:moveTo>
                    <a:pt x="0" y="0"/>
                  </a:moveTo>
                  <a:lnTo>
                    <a:pt x="916199" y="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234085" y="2087627"/>
            <a:ext cx="1115695" cy="208279"/>
            <a:chOff x="5234085" y="2087627"/>
            <a:chExt cx="1115695" cy="208279"/>
          </a:xfrm>
        </p:grpSpPr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8469" y="2087627"/>
              <a:ext cx="221258" cy="20824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234085" y="2192883"/>
              <a:ext cx="916305" cy="0"/>
            </a:xfrm>
            <a:custGeom>
              <a:avLst/>
              <a:gdLst/>
              <a:ahLst/>
              <a:cxnLst/>
              <a:rect l="l" t="t" r="r" b="b"/>
              <a:pathLst>
                <a:path w="916304">
                  <a:moveTo>
                    <a:pt x="0" y="0"/>
                  </a:moveTo>
                  <a:lnTo>
                    <a:pt x="916199" y="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234085" y="2411748"/>
            <a:ext cx="1912620" cy="509270"/>
            <a:chOff x="5234085" y="2411748"/>
            <a:chExt cx="1912620" cy="509270"/>
          </a:xfrm>
        </p:grpSpPr>
        <p:sp>
          <p:nvSpPr>
            <p:cNvPr id="40" name="object 40"/>
            <p:cNvSpPr/>
            <p:nvPr/>
          </p:nvSpPr>
          <p:spPr>
            <a:xfrm>
              <a:off x="5234085" y="2661156"/>
              <a:ext cx="1249045" cy="16510"/>
            </a:xfrm>
            <a:custGeom>
              <a:avLst/>
              <a:gdLst/>
              <a:ahLst/>
              <a:cxnLst/>
              <a:rect l="l" t="t" r="r" b="b"/>
              <a:pathLst>
                <a:path w="1249045" h="16510">
                  <a:moveTo>
                    <a:pt x="0" y="15975"/>
                  </a:moveTo>
                  <a:lnTo>
                    <a:pt x="916199" y="15975"/>
                  </a:lnTo>
                </a:path>
                <a:path w="1249045" h="16510">
                  <a:moveTo>
                    <a:pt x="808658" y="15975"/>
                  </a:moveTo>
                  <a:lnTo>
                    <a:pt x="1248421" y="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6505" y="2599702"/>
              <a:ext cx="159879" cy="12290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4103" y="2411748"/>
              <a:ext cx="512304" cy="508651"/>
            </a:xfrm>
            <a:prstGeom prst="rect">
              <a:avLst/>
            </a:prstGeom>
          </p:spPr>
        </p:pic>
      </p:grpSp>
      <p:sp>
        <p:nvSpPr>
          <p:cNvPr id="43" name="object 43"/>
          <p:cNvSpPr/>
          <p:nvPr/>
        </p:nvSpPr>
        <p:spPr>
          <a:xfrm>
            <a:off x="4432549" y="1098425"/>
            <a:ext cx="1302385" cy="514350"/>
          </a:xfrm>
          <a:custGeom>
            <a:avLst/>
            <a:gdLst/>
            <a:ahLst/>
            <a:cxnLst/>
            <a:rect l="l" t="t" r="r" b="b"/>
            <a:pathLst>
              <a:path w="1302385" h="514350">
                <a:moveTo>
                  <a:pt x="0" y="514349"/>
                </a:moveTo>
                <a:lnTo>
                  <a:pt x="39013" y="510104"/>
                </a:lnTo>
                <a:lnTo>
                  <a:pt x="92952" y="479083"/>
                </a:lnTo>
                <a:lnTo>
                  <a:pt x="133720" y="424550"/>
                </a:lnTo>
                <a:lnTo>
                  <a:pt x="156271" y="390916"/>
                </a:lnTo>
                <a:lnTo>
                  <a:pt x="184056" y="354343"/>
                </a:lnTo>
                <a:lnTo>
                  <a:pt x="219918" y="315811"/>
                </a:lnTo>
                <a:lnTo>
                  <a:pt x="266699" y="276299"/>
                </a:lnTo>
                <a:lnTo>
                  <a:pt x="317321" y="242395"/>
                </a:lnTo>
                <a:lnTo>
                  <a:pt x="377917" y="209108"/>
                </a:lnTo>
                <a:lnTo>
                  <a:pt x="448351" y="177054"/>
                </a:lnTo>
                <a:lnTo>
                  <a:pt x="487215" y="161683"/>
                </a:lnTo>
                <a:lnTo>
                  <a:pt x="528488" y="146851"/>
                </a:lnTo>
                <a:lnTo>
                  <a:pt x="572153" y="132637"/>
                </a:lnTo>
                <a:lnTo>
                  <a:pt x="618192" y="119116"/>
                </a:lnTo>
                <a:lnTo>
                  <a:pt x="666590" y="106367"/>
                </a:lnTo>
                <a:lnTo>
                  <a:pt x="717327" y="94465"/>
                </a:lnTo>
                <a:lnTo>
                  <a:pt x="770389" y="83490"/>
                </a:lnTo>
                <a:lnTo>
                  <a:pt x="825757" y="73516"/>
                </a:lnTo>
                <a:lnTo>
                  <a:pt x="883416" y="64622"/>
                </a:lnTo>
                <a:lnTo>
                  <a:pt x="943347" y="56885"/>
                </a:lnTo>
                <a:lnTo>
                  <a:pt x="1005533" y="50382"/>
                </a:lnTo>
                <a:lnTo>
                  <a:pt x="1069959" y="45190"/>
                </a:lnTo>
                <a:lnTo>
                  <a:pt x="1136607" y="41385"/>
                </a:lnTo>
                <a:lnTo>
                  <a:pt x="1205459" y="39046"/>
                </a:lnTo>
                <a:lnTo>
                  <a:pt x="1276499" y="38249"/>
                </a:lnTo>
              </a:path>
              <a:path w="1302385" h="514350">
                <a:moveTo>
                  <a:pt x="1200149" y="0"/>
                </a:moveTo>
                <a:lnTo>
                  <a:pt x="1295549" y="49799"/>
                </a:lnTo>
              </a:path>
              <a:path w="1302385" h="514350">
                <a:moveTo>
                  <a:pt x="1216674" y="122474"/>
                </a:moveTo>
                <a:lnTo>
                  <a:pt x="1301874" y="43574"/>
                </a:lnTo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44439" y="995186"/>
            <a:ext cx="717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98724" y="2947203"/>
            <a:ext cx="1280795" cy="328295"/>
            <a:chOff x="598724" y="2947203"/>
            <a:chExt cx="1280795" cy="328295"/>
          </a:xfrm>
        </p:grpSpPr>
        <p:sp>
          <p:nvSpPr>
            <p:cNvPr id="46" name="object 46"/>
            <p:cNvSpPr/>
            <p:nvPr/>
          </p:nvSpPr>
          <p:spPr>
            <a:xfrm>
              <a:off x="636824" y="3111146"/>
              <a:ext cx="859155" cy="15240"/>
            </a:xfrm>
            <a:custGeom>
              <a:avLst/>
              <a:gdLst/>
              <a:ahLst/>
              <a:cxnLst/>
              <a:rect l="l" t="t" r="r" b="b"/>
              <a:pathLst>
                <a:path w="859155" h="15239">
                  <a:moveTo>
                    <a:pt x="0" y="14878"/>
                  </a:moveTo>
                  <a:lnTo>
                    <a:pt x="858668" y="0"/>
                  </a:lnTo>
                </a:path>
              </a:pathLst>
            </a:custGeom>
            <a:ln w="761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93313" y="2985303"/>
              <a:ext cx="347980" cy="252095"/>
            </a:xfrm>
            <a:custGeom>
              <a:avLst/>
              <a:gdLst/>
              <a:ahLst/>
              <a:cxnLst/>
              <a:rect l="l" t="t" r="r" b="b"/>
              <a:pathLst>
                <a:path w="347980" h="252094">
                  <a:moveTo>
                    <a:pt x="4361" y="251686"/>
                  </a:moveTo>
                  <a:lnTo>
                    <a:pt x="0" y="0"/>
                  </a:lnTo>
                  <a:lnTo>
                    <a:pt x="347931" y="119851"/>
                  </a:lnTo>
                  <a:lnTo>
                    <a:pt x="4361" y="251686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93313" y="2985303"/>
              <a:ext cx="347980" cy="252095"/>
            </a:xfrm>
            <a:custGeom>
              <a:avLst/>
              <a:gdLst/>
              <a:ahLst/>
              <a:cxnLst/>
              <a:rect l="l" t="t" r="r" b="b"/>
              <a:pathLst>
                <a:path w="347980" h="252094">
                  <a:moveTo>
                    <a:pt x="4361" y="251686"/>
                  </a:moveTo>
                  <a:lnTo>
                    <a:pt x="347931" y="119851"/>
                  </a:lnTo>
                  <a:lnTo>
                    <a:pt x="0" y="0"/>
                  </a:lnTo>
                  <a:lnTo>
                    <a:pt x="4361" y="251686"/>
                  </a:lnTo>
                  <a:close/>
                </a:path>
              </a:pathLst>
            </a:custGeom>
            <a:ln w="761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228124" y="2947203"/>
            <a:ext cx="1280795" cy="328295"/>
            <a:chOff x="7228124" y="2947203"/>
            <a:chExt cx="1280795" cy="328295"/>
          </a:xfrm>
        </p:grpSpPr>
        <p:sp>
          <p:nvSpPr>
            <p:cNvPr id="50" name="object 50"/>
            <p:cNvSpPr/>
            <p:nvPr/>
          </p:nvSpPr>
          <p:spPr>
            <a:xfrm>
              <a:off x="7266224" y="3111146"/>
              <a:ext cx="859155" cy="15240"/>
            </a:xfrm>
            <a:custGeom>
              <a:avLst/>
              <a:gdLst/>
              <a:ahLst/>
              <a:cxnLst/>
              <a:rect l="l" t="t" r="r" b="b"/>
              <a:pathLst>
                <a:path w="859154" h="15239">
                  <a:moveTo>
                    <a:pt x="0" y="14878"/>
                  </a:moveTo>
                  <a:lnTo>
                    <a:pt x="858668" y="0"/>
                  </a:lnTo>
                </a:path>
              </a:pathLst>
            </a:custGeom>
            <a:ln w="761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22712" y="2985303"/>
              <a:ext cx="347980" cy="252095"/>
            </a:xfrm>
            <a:custGeom>
              <a:avLst/>
              <a:gdLst/>
              <a:ahLst/>
              <a:cxnLst/>
              <a:rect l="l" t="t" r="r" b="b"/>
              <a:pathLst>
                <a:path w="347979" h="252094">
                  <a:moveTo>
                    <a:pt x="4360" y="251686"/>
                  </a:moveTo>
                  <a:lnTo>
                    <a:pt x="0" y="0"/>
                  </a:lnTo>
                  <a:lnTo>
                    <a:pt x="347931" y="119851"/>
                  </a:lnTo>
                  <a:lnTo>
                    <a:pt x="4360" y="251686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122712" y="2985303"/>
              <a:ext cx="347980" cy="252095"/>
            </a:xfrm>
            <a:custGeom>
              <a:avLst/>
              <a:gdLst/>
              <a:ahLst/>
              <a:cxnLst/>
              <a:rect l="l" t="t" r="r" b="b"/>
              <a:pathLst>
                <a:path w="347979" h="252094">
                  <a:moveTo>
                    <a:pt x="4360" y="251686"/>
                  </a:moveTo>
                  <a:lnTo>
                    <a:pt x="347931" y="119851"/>
                  </a:lnTo>
                  <a:lnTo>
                    <a:pt x="0" y="0"/>
                  </a:lnTo>
                  <a:lnTo>
                    <a:pt x="4360" y="251686"/>
                  </a:lnTo>
                  <a:close/>
                </a:path>
              </a:pathLst>
            </a:custGeom>
            <a:ln w="761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234085" y="3478549"/>
            <a:ext cx="1912620" cy="509270"/>
            <a:chOff x="5234085" y="3478549"/>
            <a:chExt cx="1912620" cy="509270"/>
          </a:xfrm>
        </p:grpSpPr>
        <p:sp>
          <p:nvSpPr>
            <p:cNvPr id="54" name="object 54"/>
            <p:cNvSpPr/>
            <p:nvPr/>
          </p:nvSpPr>
          <p:spPr>
            <a:xfrm>
              <a:off x="5234085" y="3727956"/>
              <a:ext cx="1249045" cy="16510"/>
            </a:xfrm>
            <a:custGeom>
              <a:avLst/>
              <a:gdLst/>
              <a:ahLst/>
              <a:cxnLst/>
              <a:rect l="l" t="t" r="r" b="b"/>
              <a:pathLst>
                <a:path w="1249045" h="16510">
                  <a:moveTo>
                    <a:pt x="0" y="15975"/>
                  </a:moveTo>
                  <a:lnTo>
                    <a:pt x="916199" y="15975"/>
                  </a:lnTo>
                </a:path>
                <a:path w="1249045" h="16510">
                  <a:moveTo>
                    <a:pt x="808658" y="15975"/>
                  </a:moveTo>
                  <a:lnTo>
                    <a:pt x="1248421" y="0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6505" y="3666502"/>
              <a:ext cx="159879" cy="12290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4103" y="3478549"/>
              <a:ext cx="512304" cy="5086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125" y="2241310"/>
            <a:ext cx="4377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Up Next: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GRU in Jupyter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808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Advanced RNN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650" y="1336775"/>
            <a:ext cx="3222074" cy="32220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986399" y="2700825"/>
            <a:ext cx="2914650" cy="518795"/>
          </a:xfrm>
          <a:custGeom>
            <a:avLst/>
            <a:gdLst/>
            <a:ahLst/>
            <a:cxnLst/>
            <a:rect l="l" t="t" r="r" b="b"/>
            <a:pathLst>
              <a:path w="2914650" h="518794">
                <a:moveTo>
                  <a:pt x="2827798" y="518399"/>
                </a:moveTo>
                <a:lnTo>
                  <a:pt x="86401" y="518399"/>
                </a:lnTo>
                <a:lnTo>
                  <a:pt x="52770" y="511610"/>
                </a:lnTo>
                <a:lnTo>
                  <a:pt x="25306" y="493093"/>
                </a:lnTo>
                <a:lnTo>
                  <a:pt x="6789" y="465629"/>
                </a:lnTo>
                <a:lnTo>
                  <a:pt x="0" y="431998"/>
                </a:lnTo>
                <a:lnTo>
                  <a:pt x="0" y="86401"/>
                </a:lnTo>
                <a:lnTo>
                  <a:pt x="6789" y="52770"/>
                </a:lnTo>
                <a:lnTo>
                  <a:pt x="25306" y="25306"/>
                </a:lnTo>
                <a:lnTo>
                  <a:pt x="52770" y="6789"/>
                </a:lnTo>
                <a:lnTo>
                  <a:pt x="86401" y="0"/>
                </a:lnTo>
                <a:lnTo>
                  <a:pt x="2827798" y="0"/>
                </a:lnTo>
                <a:lnTo>
                  <a:pt x="2875734" y="14516"/>
                </a:lnTo>
                <a:lnTo>
                  <a:pt x="2907623" y="53337"/>
                </a:lnTo>
                <a:lnTo>
                  <a:pt x="2914199" y="86401"/>
                </a:lnTo>
                <a:lnTo>
                  <a:pt x="2914199" y="431998"/>
                </a:lnTo>
                <a:lnTo>
                  <a:pt x="2907410" y="465629"/>
                </a:lnTo>
                <a:lnTo>
                  <a:pt x="2888893" y="493093"/>
                </a:lnTo>
                <a:lnTo>
                  <a:pt x="2861429" y="511610"/>
                </a:lnTo>
                <a:lnTo>
                  <a:pt x="2827798" y="51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86399" y="3566050"/>
            <a:ext cx="2914650" cy="518795"/>
          </a:xfrm>
          <a:custGeom>
            <a:avLst/>
            <a:gdLst/>
            <a:ahLst/>
            <a:cxnLst/>
            <a:rect l="l" t="t" r="r" b="b"/>
            <a:pathLst>
              <a:path w="2914650" h="518795">
                <a:moveTo>
                  <a:pt x="2827798" y="518399"/>
                </a:moveTo>
                <a:lnTo>
                  <a:pt x="86401" y="518399"/>
                </a:lnTo>
                <a:lnTo>
                  <a:pt x="52770" y="511610"/>
                </a:lnTo>
                <a:lnTo>
                  <a:pt x="25306" y="493093"/>
                </a:lnTo>
                <a:lnTo>
                  <a:pt x="6789" y="465629"/>
                </a:lnTo>
                <a:lnTo>
                  <a:pt x="0" y="431998"/>
                </a:lnTo>
                <a:lnTo>
                  <a:pt x="0" y="86401"/>
                </a:lnTo>
                <a:lnTo>
                  <a:pt x="6789" y="52770"/>
                </a:lnTo>
                <a:lnTo>
                  <a:pt x="25306" y="25306"/>
                </a:lnTo>
                <a:lnTo>
                  <a:pt x="52770" y="6789"/>
                </a:lnTo>
                <a:lnTo>
                  <a:pt x="86401" y="0"/>
                </a:lnTo>
                <a:lnTo>
                  <a:pt x="2827798" y="0"/>
                </a:lnTo>
                <a:lnTo>
                  <a:pt x="2875733" y="14516"/>
                </a:lnTo>
                <a:lnTo>
                  <a:pt x="2907622" y="53337"/>
                </a:lnTo>
                <a:lnTo>
                  <a:pt x="2914199" y="86401"/>
                </a:lnTo>
                <a:lnTo>
                  <a:pt x="2914199" y="431998"/>
                </a:lnTo>
                <a:lnTo>
                  <a:pt x="2907410" y="465629"/>
                </a:lnTo>
                <a:lnTo>
                  <a:pt x="2888893" y="493093"/>
                </a:lnTo>
                <a:lnTo>
                  <a:pt x="2861429" y="511610"/>
                </a:lnTo>
                <a:lnTo>
                  <a:pt x="2827798" y="51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03252" y="2752253"/>
            <a:ext cx="880110" cy="125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272528"/>
                </a:solidFill>
                <a:latin typeface="Tahoma"/>
                <a:cs typeface="Tahoma"/>
              </a:rPr>
              <a:t>GRU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272528"/>
                </a:solidFill>
                <a:latin typeface="Tahoma"/>
                <a:cs typeface="Tahoma"/>
              </a:rPr>
              <a:t>LSTM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67740" y="1490150"/>
            <a:ext cx="3151505" cy="556895"/>
            <a:chOff x="4867740" y="1490150"/>
            <a:chExt cx="3151505" cy="556895"/>
          </a:xfrm>
        </p:grpSpPr>
        <p:sp>
          <p:nvSpPr>
            <p:cNvPr id="8" name="object 8"/>
            <p:cNvSpPr/>
            <p:nvPr/>
          </p:nvSpPr>
          <p:spPr>
            <a:xfrm>
              <a:off x="4886790" y="1509200"/>
              <a:ext cx="3113405" cy="518795"/>
            </a:xfrm>
            <a:custGeom>
              <a:avLst/>
              <a:gdLst/>
              <a:ahLst/>
              <a:cxnLst/>
              <a:rect l="l" t="t" r="r" b="b"/>
              <a:pathLst>
                <a:path w="3113404" h="518794">
                  <a:moveTo>
                    <a:pt x="3026998" y="518399"/>
                  </a:move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026998" y="0"/>
                  </a:lnTo>
                  <a:lnTo>
                    <a:pt x="3074934" y="14516"/>
                  </a:lnTo>
                  <a:lnTo>
                    <a:pt x="3106823" y="53337"/>
                  </a:lnTo>
                  <a:lnTo>
                    <a:pt x="3113399" y="86401"/>
                  </a:lnTo>
                  <a:lnTo>
                    <a:pt x="3113399" y="431998"/>
                  </a:lnTo>
                  <a:lnTo>
                    <a:pt x="3106610" y="465629"/>
                  </a:lnTo>
                  <a:lnTo>
                    <a:pt x="3088093" y="493093"/>
                  </a:lnTo>
                  <a:lnTo>
                    <a:pt x="3060629" y="511610"/>
                  </a:lnTo>
                  <a:lnTo>
                    <a:pt x="3026998" y="5183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86790" y="1509200"/>
              <a:ext cx="3113405" cy="518795"/>
            </a:xfrm>
            <a:custGeom>
              <a:avLst/>
              <a:gdLst/>
              <a:ahLst/>
              <a:cxnLst/>
              <a:rect l="l" t="t" r="r" b="b"/>
              <a:pathLst>
                <a:path w="3113404" h="518794">
                  <a:moveTo>
                    <a:pt x="0" y="86401"/>
                  </a:move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026998" y="0"/>
                  </a:lnTo>
                  <a:lnTo>
                    <a:pt x="3074934" y="14516"/>
                  </a:lnTo>
                  <a:lnTo>
                    <a:pt x="3106823" y="53337"/>
                  </a:lnTo>
                  <a:lnTo>
                    <a:pt x="3113399" y="86401"/>
                  </a:lnTo>
                  <a:lnTo>
                    <a:pt x="3113399" y="431998"/>
                  </a:lnTo>
                  <a:lnTo>
                    <a:pt x="3106610" y="465629"/>
                  </a:lnTo>
                  <a:lnTo>
                    <a:pt x="3088093" y="493093"/>
                  </a:lnTo>
                  <a:lnTo>
                    <a:pt x="3060629" y="511610"/>
                  </a:lnTo>
                  <a:lnTo>
                    <a:pt x="3026998" y="518399"/>
                  </a:ln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06721" y="1560627"/>
            <a:ext cx="673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F6F6F6"/>
                </a:solidFill>
                <a:latin typeface="Tahoma"/>
                <a:cs typeface="Tahoma"/>
              </a:rPr>
              <a:t>RNN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03552" y="2038487"/>
            <a:ext cx="81915" cy="641985"/>
            <a:chOff x="6403552" y="2038487"/>
            <a:chExt cx="81915" cy="641985"/>
          </a:xfrm>
        </p:grpSpPr>
        <p:sp>
          <p:nvSpPr>
            <p:cNvPr id="12" name="object 12"/>
            <p:cNvSpPr/>
            <p:nvPr/>
          </p:nvSpPr>
          <p:spPr>
            <a:xfrm>
              <a:off x="6442450" y="2048012"/>
              <a:ext cx="1905" cy="560705"/>
            </a:xfrm>
            <a:custGeom>
              <a:avLst/>
              <a:gdLst/>
              <a:ahLst/>
              <a:cxnLst/>
              <a:rect l="l" t="t" r="r" b="b"/>
              <a:pathLst>
                <a:path w="1904" h="560705">
                  <a:moveTo>
                    <a:pt x="0" y="0"/>
                  </a:moveTo>
                  <a:lnTo>
                    <a:pt x="1859" y="56020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3552" y="2598688"/>
              <a:ext cx="81723" cy="81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808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Advanced RNN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650" y="1336775"/>
            <a:ext cx="3222074" cy="32220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986399" y="3566050"/>
            <a:ext cx="2914650" cy="518795"/>
          </a:xfrm>
          <a:custGeom>
            <a:avLst/>
            <a:gdLst/>
            <a:ahLst/>
            <a:cxnLst/>
            <a:rect l="l" t="t" r="r" b="b"/>
            <a:pathLst>
              <a:path w="2914650" h="518795">
                <a:moveTo>
                  <a:pt x="2827798" y="518399"/>
                </a:moveTo>
                <a:lnTo>
                  <a:pt x="86401" y="518399"/>
                </a:lnTo>
                <a:lnTo>
                  <a:pt x="52770" y="511610"/>
                </a:lnTo>
                <a:lnTo>
                  <a:pt x="25306" y="493093"/>
                </a:lnTo>
                <a:lnTo>
                  <a:pt x="6789" y="465629"/>
                </a:lnTo>
                <a:lnTo>
                  <a:pt x="0" y="431998"/>
                </a:lnTo>
                <a:lnTo>
                  <a:pt x="0" y="86401"/>
                </a:lnTo>
                <a:lnTo>
                  <a:pt x="6789" y="52770"/>
                </a:lnTo>
                <a:lnTo>
                  <a:pt x="25306" y="25306"/>
                </a:lnTo>
                <a:lnTo>
                  <a:pt x="52770" y="6789"/>
                </a:lnTo>
                <a:lnTo>
                  <a:pt x="86401" y="0"/>
                </a:lnTo>
                <a:lnTo>
                  <a:pt x="2827798" y="0"/>
                </a:lnTo>
                <a:lnTo>
                  <a:pt x="2875733" y="14516"/>
                </a:lnTo>
                <a:lnTo>
                  <a:pt x="2907622" y="53337"/>
                </a:lnTo>
                <a:lnTo>
                  <a:pt x="2914199" y="86401"/>
                </a:lnTo>
                <a:lnTo>
                  <a:pt x="2914199" y="431998"/>
                </a:lnTo>
                <a:lnTo>
                  <a:pt x="2907410" y="465629"/>
                </a:lnTo>
                <a:lnTo>
                  <a:pt x="2888893" y="493093"/>
                </a:lnTo>
                <a:lnTo>
                  <a:pt x="2861429" y="511610"/>
                </a:lnTo>
                <a:lnTo>
                  <a:pt x="2827798" y="51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867740" y="1490150"/>
            <a:ext cx="3151505" cy="1729105"/>
            <a:chOff x="4867740" y="1490150"/>
            <a:chExt cx="3151505" cy="1729105"/>
          </a:xfrm>
        </p:grpSpPr>
        <p:sp>
          <p:nvSpPr>
            <p:cNvPr id="6" name="object 6"/>
            <p:cNvSpPr/>
            <p:nvPr/>
          </p:nvSpPr>
          <p:spPr>
            <a:xfrm>
              <a:off x="4986399" y="2700825"/>
              <a:ext cx="2914650" cy="518795"/>
            </a:xfrm>
            <a:custGeom>
              <a:avLst/>
              <a:gdLst/>
              <a:ahLst/>
              <a:cxnLst/>
              <a:rect l="l" t="t" r="r" b="b"/>
              <a:pathLst>
                <a:path w="2914650" h="518794">
                  <a:moveTo>
                    <a:pt x="2827798" y="518399"/>
                  </a:move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2827798" y="0"/>
                  </a:lnTo>
                  <a:lnTo>
                    <a:pt x="2875734" y="14516"/>
                  </a:lnTo>
                  <a:lnTo>
                    <a:pt x="2907623" y="53337"/>
                  </a:lnTo>
                  <a:lnTo>
                    <a:pt x="2914199" y="86401"/>
                  </a:lnTo>
                  <a:lnTo>
                    <a:pt x="2914199" y="431998"/>
                  </a:lnTo>
                  <a:lnTo>
                    <a:pt x="2907410" y="465629"/>
                  </a:lnTo>
                  <a:lnTo>
                    <a:pt x="2888893" y="493093"/>
                  </a:lnTo>
                  <a:lnTo>
                    <a:pt x="2861429" y="511610"/>
                  </a:lnTo>
                  <a:lnTo>
                    <a:pt x="2827798" y="518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6790" y="1509200"/>
              <a:ext cx="3113405" cy="518795"/>
            </a:xfrm>
            <a:custGeom>
              <a:avLst/>
              <a:gdLst/>
              <a:ahLst/>
              <a:cxnLst/>
              <a:rect l="l" t="t" r="r" b="b"/>
              <a:pathLst>
                <a:path w="3113404" h="518794">
                  <a:moveTo>
                    <a:pt x="3026998" y="518399"/>
                  </a:move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026998" y="0"/>
                  </a:lnTo>
                  <a:lnTo>
                    <a:pt x="3074934" y="14516"/>
                  </a:lnTo>
                  <a:lnTo>
                    <a:pt x="3106823" y="53337"/>
                  </a:lnTo>
                  <a:lnTo>
                    <a:pt x="3113399" y="86401"/>
                  </a:lnTo>
                  <a:lnTo>
                    <a:pt x="3113399" y="431998"/>
                  </a:lnTo>
                  <a:lnTo>
                    <a:pt x="3106610" y="465629"/>
                  </a:lnTo>
                  <a:lnTo>
                    <a:pt x="3088093" y="493093"/>
                  </a:lnTo>
                  <a:lnTo>
                    <a:pt x="3060629" y="511610"/>
                  </a:lnTo>
                  <a:lnTo>
                    <a:pt x="3026998" y="5183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86790" y="1509200"/>
              <a:ext cx="3113405" cy="518795"/>
            </a:xfrm>
            <a:custGeom>
              <a:avLst/>
              <a:gdLst/>
              <a:ahLst/>
              <a:cxnLst/>
              <a:rect l="l" t="t" r="r" b="b"/>
              <a:pathLst>
                <a:path w="3113404" h="518794">
                  <a:moveTo>
                    <a:pt x="0" y="86401"/>
                  </a:move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026998" y="0"/>
                  </a:lnTo>
                  <a:lnTo>
                    <a:pt x="3074934" y="14516"/>
                  </a:lnTo>
                  <a:lnTo>
                    <a:pt x="3106823" y="53337"/>
                  </a:lnTo>
                  <a:lnTo>
                    <a:pt x="3113399" y="86401"/>
                  </a:lnTo>
                  <a:lnTo>
                    <a:pt x="3113399" y="431998"/>
                  </a:lnTo>
                  <a:lnTo>
                    <a:pt x="3106610" y="465629"/>
                  </a:lnTo>
                  <a:lnTo>
                    <a:pt x="3088093" y="493093"/>
                  </a:lnTo>
                  <a:lnTo>
                    <a:pt x="3060629" y="511610"/>
                  </a:lnTo>
                  <a:lnTo>
                    <a:pt x="3026998" y="518399"/>
                  </a:ln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03252" y="3617478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272528"/>
                </a:solidFill>
                <a:latin typeface="Tahoma"/>
                <a:cs typeface="Tahoma"/>
              </a:rPr>
              <a:t>LSTM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3700" y="1560627"/>
            <a:ext cx="679450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F6F6F6"/>
                </a:solidFill>
                <a:latin typeface="Tahoma"/>
                <a:cs typeface="Tahoma"/>
              </a:rPr>
              <a:t>RNN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40" dirty="0">
                <a:solidFill>
                  <a:srgbClr val="F6F6F6"/>
                </a:solidFill>
                <a:latin typeface="Tahoma"/>
                <a:cs typeface="Tahoma"/>
              </a:rPr>
              <a:t>GRU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03552" y="2038487"/>
            <a:ext cx="81915" cy="641985"/>
            <a:chOff x="6403552" y="2038487"/>
            <a:chExt cx="81915" cy="641985"/>
          </a:xfrm>
        </p:grpSpPr>
        <p:sp>
          <p:nvSpPr>
            <p:cNvPr id="12" name="object 12"/>
            <p:cNvSpPr/>
            <p:nvPr/>
          </p:nvSpPr>
          <p:spPr>
            <a:xfrm>
              <a:off x="6442450" y="2048012"/>
              <a:ext cx="1905" cy="560705"/>
            </a:xfrm>
            <a:custGeom>
              <a:avLst/>
              <a:gdLst/>
              <a:ahLst/>
              <a:cxnLst/>
              <a:rect l="l" t="t" r="r" b="b"/>
              <a:pathLst>
                <a:path w="1904" h="560705">
                  <a:moveTo>
                    <a:pt x="0" y="0"/>
                  </a:moveTo>
                  <a:lnTo>
                    <a:pt x="1859" y="56020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3552" y="2598688"/>
              <a:ext cx="81723" cy="81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98" y="374633"/>
            <a:ext cx="8985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1012" y="1177624"/>
            <a:ext cx="3175000" cy="3482975"/>
            <a:chOff x="1301012" y="1177624"/>
            <a:chExt cx="3175000" cy="3482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804" y="2461208"/>
              <a:ext cx="241799" cy="1676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012" y="1177624"/>
              <a:ext cx="2925725" cy="34824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50395" y="2345896"/>
            <a:ext cx="2965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15" baseline="21367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850" spc="-1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850" spc="-6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2349" y="2337225"/>
            <a:ext cx="198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275" spc="-37" baseline="-32679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275" baseline="-3267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2623" y="1558686"/>
            <a:ext cx="274955" cy="278765"/>
          </a:xfrm>
          <a:custGeom>
            <a:avLst/>
            <a:gdLst/>
            <a:ahLst/>
            <a:cxnLst/>
            <a:rect l="l" t="t" r="r" b="b"/>
            <a:pathLst>
              <a:path w="274954" h="278764">
                <a:moveTo>
                  <a:pt x="137399" y="278399"/>
                </a:moveTo>
                <a:lnTo>
                  <a:pt x="93971" y="271303"/>
                </a:lnTo>
                <a:lnTo>
                  <a:pt x="56253" y="251542"/>
                </a:lnTo>
                <a:lnTo>
                  <a:pt x="26510" y="221409"/>
                </a:lnTo>
                <a:lnTo>
                  <a:pt x="7004" y="183197"/>
                </a:lnTo>
                <a:lnTo>
                  <a:pt x="0" y="139199"/>
                </a:lnTo>
                <a:lnTo>
                  <a:pt x="7004" y="95201"/>
                </a:lnTo>
                <a:lnTo>
                  <a:pt x="26510" y="56990"/>
                </a:lnTo>
                <a:lnTo>
                  <a:pt x="56253" y="26857"/>
                </a:lnTo>
                <a:lnTo>
                  <a:pt x="93971" y="7096"/>
                </a:lnTo>
                <a:lnTo>
                  <a:pt x="137399" y="0"/>
                </a:lnTo>
                <a:lnTo>
                  <a:pt x="164330" y="2699"/>
                </a:lnTo>
                <a:lnTo>
                  <a:pt x="213629" y="23387"/>
                </a:lnTo>
                <a:lnTo>
                  <a:pt x="251715" y="61971"/>
                </a:lnTo>
                <a:lnTo>
                  <a:pt x="272135" y="111916"/>
                </a:lnTo>
                <a:lnTo>
                  <a:pt x="274799" y="139199"/>
                </a:lnTo>
                <a:lnTo>
                  <a:pt x="267795" y="183197"/>
                </a:lnTo>
                <a:lnTo>
                  <a:pt x="248289" y="221409"/>
                </a:lnTo>
                <a:lnTo>
                  <a:pt x="218546" y="251542"/>
                </a:lnTo>
                <a:lnTo>
                  <a:pt x="180829" y="271303"/>
                </a:lnTo>
                <a:lnTo>
                  <a:pt x="137399" y="278399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86611" y="1562352"/>
            <a:ext cx="198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350" spc="-37" baseline="-339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7675" y="1099189"/>
            <a:ext cx="3561715" cy="3433445"/>
            <a:chOff x="747675" y="1099189"/>
            <a:chExt cx="3561715" cy="34334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006" y="2555528"/>
              <a:ext cx="385913" cy="1229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4002" y="2555528"/>
              <a:ext cx="385913" cy="1229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7200" y="1378725"/>
              <a:ext cx="3542665" cy="3144520"/>
            </a:xfrm>
            <a:custGeom>
              <a:avLst/>
              <a:gdLst/>
              <a:ahLst/>
              <a:cxnLst/>
              <a:rect l="l" t="t" r="r" b="b"/>
              <a:pathLst>
                <a:path w="3542665" h="3144520">
                  <a:moveTo>
                    <a:pt x="0" y="524010"/>
                  </a:moveTo>
                  <a:lnTo>
                    <a:pt x="2141" y="476314"/>
                  </a:lnTo>
                  <a:lnTo>
                    <a:pt x="8442" y="429818"/>
                  </a:lnTo>
                  <a:lnTo>
                    <a:pt x="18718" y="384707"/>
                  </a:lnTo>
                  <a:lnTo>
                    <a:pt x="32783" y="341166"/>
                  </a:lnTo>
                  <a:lnTo>
                    <a:pt x="50453" y="299379"/>
                  </a:lnTo>
                  <a:lnTo>
                    <a:pt x="71542" y="259532"/>
                  </a:lnTo>
                  <a:lnTo>
                    <a:pt x="95866" y="221809"/>
                  </a:lnTo>
                  <a:lnTo>
                    <a:pt x="123240" y="186397"/>
                  </a:lnTo>
                  <a:lnTo>
                    <a:pt x="153479" y="153479"/>
                  </a:lnTo>
                  <a:lnTo>
                    <a:pt x="186397" y="123240"/>
                  </a:lnTo>
                  <a:lnTo>
                    <a:pt x="221809" y="95866"/>
                  </a:lnTo>
                  <a:lnTo>
                    <a:pt x="259532" y="71542"/>
                  </a:lnTo>
                  <a:lnTo>
                    <a:pt x="299379" y="50453"/>
                  </a:lnTo>
                  <a:lnTo>
                    <a:pt x="341166" y="32783"/>
                  </a:lnTo>
                  <a:lnTo>
                    <a:pt x="384707" y="18718"/>
                  </a:lnTo>
                  <a:lnTo>
                    <a:pt x="429818" y="8442"/>
                  </a:lnTo>
                  <a:lnTo>
                    <a:pt x="476314" y="2141"/>
                  </a:lnTo>
                  <a:lnTo>
                    <a:pt x="524010" y="0"/>
                  </a:lnTo>
                  <a:lnTo>
                    <a:pt x="3018089" y="0"/>
                  </a:lnTo>
                  <a:lnTo>
                    <a:pt x="3069881" y="2564"/>
                  </a:lnTo>
                  <a:lnTo>
                    <a:pt x="3120796" y="10161"/>
                  </a:lnTo>
                  <a:lnTo>
                    <a:pt x="3170490" y="22650"/>
                  </a:lnTo>
                  <a:lnTo>
                    <a:pt x="3218619" y="39887"/>
                  </a:lnTo>
                  <a:lnTo>
                    <a:pt x="3264841" y="61731"/>
                  </a:lnTo>
                  <a:lnTo>
                    <a:pt x="3308810" y="88039"/>
                  </a:lnTo>
                  <a:lnTo>
                    <a:pt x="3350185" y="118669"/>
                  </a:lnTo>
                  <a:lnTo>
                    <a:pt x="3388620" y="153479"/>
                  </a:lnTo>
                  <a:lnTo>
                    <a:pt x="3423430" y="191914"/>
                  </a:lnTo>
                  <a:lnTo>
                    <a:pt x="3454059" y="233289"/>
                  </a:lnTo>
                  <a:lnTo>
                    <a:pt x="3480368" y="277258"/>
                  </a:lnTo>
                  <a:lnTo>
                    <a:pt x="3502211" y="323480"/>
                  </a:lnTo>
                  <a:lnTo>
                    <a:pt x="3519449" y="371609"/>
                  </a:lnTo>
                  <a:lnTo>
                    <a:pt x="3531938" y="421303"/>
                  </a:lnTo>
                  <a:lnTo>
                    <a:pt x="3539535" y="472218"/>
                  </a:lnTo>
                  <a:lnTo>
                    <a:pt x="3542099" y="524010"/>
                  </a:lnTo>
                  <a:lnTo>
                    <a:pt x="3542099" y="2619989"/>
                  </a:lnTo>
                  <a:lnTo>
                    <a:pt x="3539958" y="2667685"/>
                  </a:lnTo>
                  <a:lnTo>
                    <a:pt x="3533657" y="2714181"/>
                  </a:lnTo>
                  <a:lnTo>
                    <a:pt x="3523381" y="2759292"/>
                  </a:lnTo>
                  <a:lnTo>
                    <a:pt x="3509316" y="2802833"/>
                  </a:lnTo>
                  <a:lnTo>
                    <a:pt x="3491646" y="2844620"/>
                  </a:lnTo>
                  <a:lnTo>
                    <a:pt x="3470557" y="2884467"/>
                  </a:lnTo>
                  <a:lnTo>
                    <a:pt x="3446233" y="2922190"/>
                  </a:lnTo>
                  <a:lnTo>
                    <a:pt x="3418859" y="2957602"/>
                  </a:lnTo>
                  <a:lnTo>
                    <a:pt x="3388620" y="2990520"/>
                  </a:lnTo>
                  <a:lnTo>
                    <a:pt x="3355702" y="3020759"/>
                  </a:lnTo>
                  <a:lnTo>
                    <a:pt x="3320290" y="3048133"/>
                  </a:lnTo>
                  <a:lnTo>
                    <a:pt x="3282567" y="3072457"/>
                  </a:lnTo>
                  <a:lnTo>
                    <a:pt x="3242720" y="3093546"/>
                  </a:lnTo>
                  <a:lnTo>
                    <a:pt x="3200933" y="3111216"/>
                  </a:lnTo>
                  <a:lnTo>
                    <a:pt x="3157392" y="3125281"/>
                  </a:lnTo>
                  <a:lnTo>
                    <a:pt x="3112281" y="3135557"/>
                  </a:lnTo>
                  <a:lnTo>
                    <a:pt x="3065785" y="3141858"/>
                  </a:lnTo>
                  <a:lnTo>
                    <a:pt x="3018089" y="3143999"/>
                  </a:lnTo>
                  <a:lnTo>
                    <a:pt x="524010" y="3143999"/>
                  </a:lnTo>
                  <a:lnTo>
                    <a:pt x="476314" y="3141858"/>
                  </a:lnTo>
                  <a:lnTo>
                    <a:pt x="429818" y="3135557"/>
                  </a:lnTo>
                  <a:lnTo>
                    <a:pt x="384707" y="3125281"/>
                  </a:lnTo>
                  <a:lnTo>
                    <a:pt x="341166" y="3111216"/>
                  </a:lnTo>
                  <a:lnTo>
                    <a:pt x="299379" y="3093546"/>
                  </a:lnTo>
                  <a:lnTo>
                    <a:pt x="259532" y="3072457"/>
                  </a:lnTo>
                  <a:lnTo>
                    <a:pt x="221809" y="3048133"/>
                  </a:lnTo>
                  <a:lnTo>
                    <a:pt x="186397" y="3020759"/>
                  </a:lnTo>
                  <a:lnTo>
                    <a:pt x="153479" y="2990520"/>
                  </a:lnTo>
                  <a:lnTo>
                    <a:pt x="123240" y="2957602"/>
                  </a:lnTo>
                  <a:lnTo>
                    <a:pt x="95866" y="2922190"/>
                  </a:lnTo>
                  <a:lnTo>
                    <a:pt x="71542" y="2884467"/>
                  </a:lnTo>
                  <a:lnTo>
                    <a:pt x="50453" y="2844620"/>
                  </a:lnTo>
                  <a:lnTo>
                    <a:pt x="32783" y="2802833"/>
                  </a:lnTo>
                  <a:lnTo>
                    <a:pt x="18718" y="2759292"/>
                  </a:lnTo>
                  <a:lnTo>
                    <a:pt x="8442" y="2714181"/>
                  </a:lnTo>
                  <a:lnTo>
                    <a:pt x="2141" y="2667685"/>
                  </a:lnTo>
                  <a:lnTo>
                    <a:pt x="0" y="2619989"/>
                  </a:lnTo>
                  <a:lnTo>
                    <a:pt x="0" y="52401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9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1301948" y="425099"/>
                  </a:move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9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0" y="70851"/>
                  </a:move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13593" y="1141241"/>
            <a:ext cx="56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Tahoma"/>
                <a:cs typeface="Tahoma"/>
              </a:rPr>
              <a:t>RNN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73" y="245683"/>
            <a:ext cx="823385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V/s GRU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1012" y="1177624"/>
            <a:ext cx="3175000" cy="3482975"/>
            <a:chOff x="1301012" y="1177624"/>
            <a:chExt cx="3175000" cy="3482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804" y="2461208"/>
              <a:ext cx="241799" cy="1676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012" y="1177624"/>
              <a:ext cx="2925725" cy="34824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50395" y="2345896"/>
            <a:ext cx="2965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15" baseline="21367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850" spc="-1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850" spc="-6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2349" y="2337225"/>
            <a:ext cx="198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275" spc="-37" baseline="-32679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275" baseline="-3267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2623" y="1558686"/>
            <a:ext cx="274955" cy="278765"/>
          </a:xfrm>
          <a:custGeom>
            <a:avLst/>
            <a:gdLst/>
            <a:ahLst/>
            <a:cxnLst/>
            <a:rect l="l" t="t" r="r" b="b"/>
            <a:pathLst>
              <a:path w="274954" h="278764">
                <a:moveTo>
                  <a:pt x="137399" y="278399"/>
                </a:moveTo>
                <a:lnTo>
                  <a:pt x="93971" y="271303"/>
                </a:lnTo>
                <a:lnTo>
                  <a:pt x="56253" y="251542"/>
                </a:lnTo>
                <a:lnTo>
                  <a:pt x="26510" y="221409"/>
                </a:lnTo>
                <a:lnTo>
                  <a:pt x="7004" y="183197"/>
                </a:lnTo>
                <a:lnTo>
                  <a:pt x="0" y="139199"/>
                </a:lnTo>
                <a:lnTo>
                  <a:pt x="7004" y="95201"/>
                </a:lnTo>
                <a:lnTo>
                  <a:pt x="26510" y="56990"/>
                </a:lnTo>
                <a:lnTo>
                  <a:pt x="56253" y="26857"/>
                </a:lnTo>
                <a:lnTo>
                  <a:pt x="93971" y="7096"/>
                </a:lnTo>
                <a:lnTo>
                  <a:pt x="137399" y="0"/>
                </a:lnTo>
                <a:lnTo>
                  <a:pt x="164330" y="2699"/>
                </a:lnTo>
                <a:lnTo>
                  <a:pt x="213629" y="23387"/>
                </a:lnTo>
                <a:lnTo>
                  <a:pt x="251715" y="61971"/>
                </a:lnTo>
                <a:lnTo>
                  <a:pt x="272135" y="111916"/>
                </a:lnTo>
                <a:lnTo>
                  <a:pt x="274799" y="139199"/>
                </a:lnTo>
                <a:lnTo>
                  <a:pt x="267795" y="183197"/>
                </a:lnTo>
                <a:lnTo>
                  <a:pt x="248289" y="221409"/>
                </a:lnTo>
                <a:lnTo>
                  <a:pt x="218546" y="251542"/>
                </a:lnTo>
                <a:lnTo>
                  <a:pt x="180829" y="271303"/>
                </a:lnTo>
                <a:lnTo>
                  <a:pt x="137399" y="278399"/>
                </a:lnTo>
                <a:close/>
              </a:path>
            </a:pathLst>
          </a:custGeom>
          <a:solidFill>
            <a:srgbClr val="9F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86611" y="1562352"/>
            <a:ext cx="198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350" spc="-37" baseline="-339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12444" y="1399174"/>
            <a:ext cx="3634104" cy="2950845"/>
            <a:chOff x="4712444" y="1399174"/>
            <a:chExt cx="3634104" cy="2950845"/>
          </a:xfrm>
        </p:grpSpPr>
        <p:sp>
          <p:nvSpPr>
            <p:cNvPr id="11" name="object 11"/>
            <p:cNvSpPr/>
            <p:nvPr/>
          </p:nvSpPr>
          <p:spPr>
            <a:xfrm>
              <a:off x="4786611" y="2460136"/>
              <a:ext cx="321310" cy="193675"/>
            </a:xfrm>
            <a:custGeom>
              <a:avLst/>
              <a:gdLst/>
              <a:ahLst/>
              <a:cxnLst/>
              <a:rect l="l" t="t" r="r" b="b"/>
              <a:pathLst>
                <a:path w="321310" h="193675">
                  <a:moveTo>
                    <a:pt x="288799" y="193199"/>
                  </a:moveTo>
                  <a:lnTo>
                    <a:pt x="32200" y="193199"/>
                  </a:lnTo>
                  <a:lnTo>
                    <a:pt x="19666" y="190669"/>
                  </a:lnTo>
                  <a:lnTo>
                    <a:pt x="9431" y="183768"/>
                  </a:lnTo>
                  <a:lnTo>
                    <a:pt x="2530" y="173533"/>
                  </a:lnTo>
                  <a:lnTo>
                    <a:pt x="0" y="160999"/>
                  </a:lnTo>
                  <a:lnTo>
                    <a:pt x="0" y="32200"/>
                  </a:lnTo>
                  <a:lnTo>
                    <a:pt x="2530" y="19666"/>
                  </a:lnTo>
                  <a:lnTo>
                    <a:pt x="9431" y="9431"/>
                  </a:lnTo>
                  <a:lnTo>
                    <a:pt x="19666" y="2530"/>
                  </a:lnTo>
                  <a:lnTo>
                    <a:pt x="32200" y="0"/>
                  </a:lnTo>
                  <a:lnTo>
                    <a:pt x="297339" y="0"/>
                  </a:lnTo>
                  <a:lnTo>
                    <a:pt x="305529" y="3392"/>
                  </a:lnTo>
                  <a:lnTo>
                    <a:pt x="317607" y="15470"/>
                  </a:lnTo>
                  <a:lnTo>
                    <a:pt x="320999" y="23660"/>
                  </a:lnTo>
                  <a:lnTo>
                    <a:pt x="320999" y="160999"/>
                  </a:lnTo>
                  <a:lnTo>
                    <a:pt x="318469" y="173533"/>
                  </a:lnTo>
                  <a:lnTo>
                    <a:pt x="311568" y="183768"/>
                  </a:lnTo>
                  <a:lnTo>
                    <a:pt x="301333" y="190669"/>
                  </a:lnTo>
                  <a:lnTo>
                    <a:pt x="288799" y="193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2444" y="1399174"/>
              <a:ext cx="3633873" cy="29507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47675" y="1099189"/>
            <a:ext cx="3561715" cy="3433445"/>
            <a:chOff x="747675" y="1099189"/>
            <a:chExt cx="3561715" cy="343344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006" y="2555528"/>
              <a:ext cx="385913" cy="1229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4002" y="2555528"/>
              <a:ext cx="385913" cy="1229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7200" y="1378725"/>
              <a:ext cx="3542665" cy="3144520"/>
            </a:xfrm>
            <a:custGeom>
              <a:avLst/>
              <a:gdLst/>
              <a:ahLst/>
              <a:cxnLst/>
              <a:rect l="l" t="t" r="r" b="b"/>
              <a:pathLst>
                <a:path w="3542665" h="3144520">
                  <a:moveTo>
                    <a:pt x="0" y="524010"/>
                  </a:moveTo>
                  <a:lnTo>
                    <a:pt x="2141" y="476314"/>
                  </a:lnTo>
                  <a:lnTo>
                    <a:pt x="8442" y="429818"/>
                  </a:lnTo>
                  <a:lnTo>
                    <a:pt x="18718" y="384707"/>
                  </a:lnTo>
                  <a:lnTo>
                    <a:pt x="32783" y="341166"/>
                  </a:lnTo>
                  <a:lnTo>
                    <a:pt x="50453" y="299379"/>
                  </a:lnTo>
                  <a:lnTo>
                    <a:pt x="71542" y="259532"/>
                  </a:lnTo>
                  <a:lnTo>
                    <a:pt x="95866" y="221809"/>
                  </a:lnTo>
                  <a:lnTo>
                    <a:pt x="123240" y="186397"/>
                  </a:lnTo>
                  <a:lnTo>
                    <a:pt x="153479" y="153479"/>
                  </a:lnTo>
                  <a:lnTo>
                    <a:pt x="186397" y="123240"/>
                  </a:lnTo>
                  <a:lnTo>
                    <a:pt x="221809" y="95866"/>
                  </a:lnTo>
                  <a:lnTo>
                    <a:pt x="259532" y="71542"/>
                  </a:lnTo>
                  <a:lnTo>
                    <a:pt x="299379" y="50453"/>
                  </a:lnTo>
                  <a:lnTo>
                    <a:pt x="341166" y="32783"/>
                  </a:lnTo>
                  <a:lnTo>
                    <a:pt x="384707" y="18718"/>
                  </a:lnTo>
                  <a:lnTo>
                    <a:pt x="429818" y="8442"/>
                  </a:lnTo>
                  <a:lnTo>
                    <a:pt x="476314" y="2141"/>
                  </a:lnTo>
                  <a:lnTo>
                    <a:pt x="524010" y="0"/>
                  </a:lnTo>
                  <a:lnTo>
                    <a:pt x="3018089" y="0"/>
                  </a:lnTo>
                  <a:lnTo>
                    <a:pt x="3069881" y="2564"/>
                  </a:lnTo>
                  <a:lnTo>
                    <a:pt x="3120796" y="10161"/>
                  </a:lnTo>
                  <a:lnTo>
                    <a:pt x="3170490" y="22650"/>
                  </a:lnTo>
                  <a:lnTo>
                    <a:pt x="3218619" y="39887"/>
                  </a:lnTo>
                  <a:lnTo>
                    <a:pt x="3264841" y="61731"/>
                  </a:lnTo>
                  <a:lnTo>
                    <a:pt x="3308810" y="88039"/>
                  </a:lnTo>
                  <a:lnTo>
                    <a:pt x="3350185" y="118669"/>
                  </a:lnTo>
                  <a:lnTo>
                    <a:pt x="3388620" y="153479"/>
                  </a:lnTo>
                  <a:lnTo>
                    <a:pt x="3423430" y="191914"/>
                  </a:lnTo>
                  <a:lnTo>
                    <a:pt x="3454059" y="233289"/>
                  </a:lnTo>
                  <a:lnTo>
                    <a:pt x="3480368" y="277258"/>
                  </a:lnTo>
                  <a:lnTo>
                    <a:pt x="3502211" y="323480"/>
                  </a:lnTo>
                  <a:lnTo>
                    <a:pt x="3519449" y="371609"/>
                  </a:lnTo>
                  <a:lnTo>
                    <a:pt x="3531938" y="421303"/>
                  </a:lnTo>
                  <a:lnTo>
                    <a:pt x="3539535" y="472218"/>
                  </a:lnTo>
                  <a:lnTo>
                    <a:pt x="3542099" y="524010"/>
                  </a:lnTo>
                  <a:lnTo>
                    <a:pt x="3542099" y="2619989"/>
                  </a:lnTo>
                  <a:lnTo>
                    <a:pt x="3539958" y="2667685"/>
                  </a:lnTo>
                  <a:lnTo>
                    <a:pt x="3533657" y="2714181"/>
                  </a:lnTo>
                  <a:lnTo>
                    <a:pt x="3523381" y="2759292"/>
                  </a:lnTo>
                  <a:lnTo>
                    <a:pt x="3509316" y="2802833"/>
                  </a:lnTo>
                  <a:lnTo>
                    <a:pt x="3491646" y="2844620"/>
                  </a:lnTo>
                  <a:lnTo>
                    <a:pt x="3470557" y="2884467"/>
                  </a:lnTo>
                  <a:lnTo>
                    <a:pt x="3446233" y="2922190"/>
                  </a:lnTo>
                  <a:lnTo>
                    <a:pt x="3418859" y="2957602"/>
                  </a:lnTo>
                  <a:lnTo>
                    <a:pt x="3388620" y="2990520"/>
                  </a:lnTo>
                  <a:lnTo>
                    <a:pt x="3355702" y="3020759"/>
                  </a:lnTo>
                  <a:lnTo>
                    <a:pt x="3320290" y="3048133"/>
                  </a:lnTo>
                  <a:lnTo>
                    <a:pt x="3282567" y="3072457"/>
                  </a:lnTo>
                  <a:lnTo>
                    <a:pt x="3242720" y="3093546"/>
                  </a:lnTo>
                  <a:lnTo>
                    <a:pt x="3200933" y="3111216"/>
                  </a:lnTo>
                  <a:lnTo>
                    <a:pt x="3157392" y="3125281"/>
                  </a:lnTo>
                  <a:lnTo>
                    <a:pt x="3112281" y="3135557"/>
                  </a:lnTo>
                  <a:lnTo>
                    <a:pt x="3065785" y="3141858"/>
                  </a:lnTo>
                  <a:lnTo>
                    <a:pt x="3018089" y="3143999"/>
                  </a:lnTo>
                  <a:lnTo>
                    <a:pt x="524010" y="3143999"/>
                  </a:lnTo>
                  <a:lnTo>
                    <a:pt x="476314" y="3141858"/>
                  </a:lnTo>
                  <a:lnTo>
                    <a:pt x="429818" y="3135557"/>
                  </a:lnTo>
                  <a:lnTo>
                    <a:pt x="384707" y="3125281"/>
                  </a:lnTo>
                  <a:lnTo>
                    <a:pt x="341166" y="3111216"/>
                  </a:lnTo>
                  <a:lnTo>
                    <a:pt x="299379" y="3093546"/>
                  </a:lnTo>
                  <a:lnTo>
                    <a:pt x="259532" y="3072457"/>
                  </a:lnTo>
                  <a:lnTo>
                    <a:pt x="221809" y="3048133"/>
                  </a:lnTo>
                  <a:lnTo>
                    <a:pt x="186397" y="3020759"/>
                  </a:lnTo>
                  <a:lnTo>
                    <a:pt x="153479" y="2990520"/>
                  </a:lnTo>
                  <a:lnTo>
                    <a:pt x="123240" y="2957602"/>
                  </a:lnTo>
                  <a:lnTo>
                    <a:pt x="95866" y="2922190"/>
                  </a:lnTo>
                  <a:lnTo>
                    <a:pt x="71542" y="2884467"/>
                  </a:lnTo>
                  <a:lnTo>
                    <a:pt x="50453" y="2844620"/>
                  </a:lnTo>
                  <a:lnTo>
                    <a:pt x="32783" y="2802833"/>
                  </a:lnTo>
                  <a:lnTo>
                    <a:pt x="18718" y="2759292"/>
                  </a:lnTo>
                  <a:lnTo>
                    <a:pt x="8442" y="2714181"/>
                  </a:lnTo>
                  <a:lnTo>
                    <a:pt x="2141" y="2667685"/>
                  </a:lnTo>
                  <a:lnTo>
                    <a:pt x="0" y="2619989"/>
                  </a:lnTo>
                  <a:lnTo>
                    <a:pt x="0" y="52401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9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1301948" y="425099"/>
                  </a:move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0" y="70851"/>
                  </a:move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02650" y="2360207"/>
            <a:ext cx="198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275" spc="-37" baseline="-32679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275" baseline="-32679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586587" y="1449599"/>
            <a:ext cx="2482850" cy="3002280"/>
            <a:chOff x="5586587" y="1449599"/>
            <a:chExt cx="2482850" cy="3002280"/>
          </a:xfrm>
        </p:grpSpPr>
        <p:sp>
          <p:nvSpPr>
            <p:cNvPr id="21" name="object 21"/>
            <p:cNvSpPr/>
            <p:nvPr/>
          </p:nvSpPr>
          <p:spPr>
            <a:xfrm>
              <a:off x="7731024" y="145436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31024" y="145436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1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8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A4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91349" y="38195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91349" y="38195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99899" y="41330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99899" y="41330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66549" y="3691412"/>
              <a:ext cx="8890" cy="441959"/>
            </a:xfrm>
            <a:custGeom>
              <a:avLst/>
              <a:gdLst/>
              <a:ahLst/>
              <a:cxnLst/>
              <a:rect l="l" t="t" r="r" b="b"/>
              <a:pathLst>
                <a:path w="8889" h="441960">
                  <a:moveTo>
                    <a:pt x="8399" y="0"/>
                  </a:moveTo>
                  <a:lnTo>
                    <a:pt x="0" y="441599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778650" y="1476938"/>
            <a:ext cx="198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350" b="1" spc="-37" baseline="-339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37325" y="4155588"/>
            <a:ext cx="227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72528"/>
                </a:solidFill>
                <a:latin typeface="Arial"/>
                <a:cs typeface="Arial"/>
              </a:rPr>
              <a:t>X</a:t>
            </a:r>
            <a:r>
              <a:rPr sz="1350" spc="-37" baseline="-339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055762" y="2469412"/>
            <a:ext cx="284480" cy="177800"/>
            <a:chOff x="5055762" y="2469412"/>
            <a:chExt cx="284480" cy="177800"/>
          </a:xfrm>
        </p:grpSpPr>
        <p:sp>
          <p:nvSpPr>
            <p:cNvPr id="31" name="object 31"/>
            <p:cNvSpPr/>
            <p:nvPr/>
          </p:nvSpPr>
          <p:spPr>
            <a:xfrm>
              <a:off x="5060524" y="2474174"/>
              <a:ext cx="274955" cy="168275"/>
            </a:xfrm>
            <a:custGeom>
              <a:avLst/>
              <a:gdLst/>
              <a:ahLst/>
              <a:cxnLst/>
              <a:rect l="l" t="t" r="r" b="b"/>
              <a:pathLst>
                <a:path w="274954" h="168275">
                  <a:moveTo>
                    <a:pt x="246849" y="167699"/>
                  </a:moveTo>
                  <a:lnTo>
                    <a:pt x="27950" y="167699"/>
                  </a:lnTo>
                  <a:lnTo>
                    <a:pt x="17070" y="165503"/>
                  </a:lnTo>
                  <a:lnTo>
                    <a:pt x="8186" y="159513"/>
                  </a:lnTo>
                  <a:lnTo>
                    <a:pt x="2196" y="150629"/>
                  </a:lnTo>
                  <a:lnTo>
                    <a:pt x="0" y="139749"/>
                  </a:lnTo>
                  <a:lnTo>
                    <a:pt x="0" y="27950"/>
                  </a:lnTo>
                  <a:lnTo>
                    <a:pt x="2196" y="17070"/>
                  </a:lnTo>
                  <a:lnTo>
                    <a:pt x="8186" y="8186"/>
                  </a:lnTo>
                  <a:lnTo>
                    <a:pt x="17070" y="2196"/>
                  </a:lnTo>
                  <a:lnTo>
                    <a:pt x="27950" y="0"/>
                  </a:lnTo>
                  <a:lnTo>
                    <a:pt x="254262" y="0"/>
                  </a:lnTo>
                  <a:lnTo>
                    <a:pt x="261371" y="2944"/>
                  </a:lnTo>
                  <a:lnTo>
                    <a:pt x="271854" y="13428"/>
                  </a:lnTo>
                  <a:lnTo>
                    <a:pt x="274799" y="20537"/>
                  </a:lnTo>
                  <a:lnTo>
                    <a:pt x="274799" y="139749"/>
                  </a:lnTo>
                  <a:lnTo>
                    <a:pt x="272603" y="150629"/>
                  </a:lnTo>
                  <a:lnTo>
                    <a:pt x="266613" y="159513"/>
                  </a:lnTo>
                  <a:lnTo>
                    <a:pt x="257729" y="165503"/>
                  </a:lnTo>
                  <a:lnTo>
                    <a:pt x="246849" y="1676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60524" y="2474174"/>
              <a:ext cx="274955" cy="168275"/>
            </a:xfrm>
            <a:custGeom>
              <a:avLst/>
              <a:gdLst/>
              <a:ahLst/>
              <a:cxnLst/>
              <a:rect l="l" t="t" r="r" b="b"/>
              <a:pathLst>
                <a:path w="274954" h="168275">
                  <a:moveTo>
                    <a:pt x="0" y="27950"/>
                  </a:moveTo>
                  <a:lnTo>
                    <a:pt x="2196" y="17070"/>
                  </a:lnTo>
                  <a:lnTo>
                    <a:pt x="8186" y="8186"/>
                  </a:lnTo>
                  <a:lnTo>
                    <a:pt x="17070" y="2196"/>
                  </a:lnTo>
                  <a:lnTo>
                    <a:pt x="27950" y="0"/>
                  </a:lnTo>
                  <a:lnTo>
                    <a:pt x="246849" y="0"/>
                  </a:lnTo>
                  <a:lnTo>
                    <a:pt x="254262" y="0"/>
                  </a:lnTo>
                  <a:lnTo>
                    <a:pt x="261371" y="2944"/>
                  </a:lnTo>
                  <a:lnTo>
                    <a:pt x="266613" y="8186"/>
                  </a:lnTo>
                  <a:lnTo>
                    <a:pt x="271854" y="13428"/>
                  </a:lnTo>
                  <a:lnTo>
                    <a:pt x="274799" y="20537"/>
                  </a:lnTo>
                  <a:lnTo>
                    <a:pt x="274799" y="27950"/>
                  </a:lnTo>
                  <a:lnTo>
                    <a:pt x="274799" y="139749"/>
                  </a:lnTo>
                  <a:lnTo>
                    <a:pt x="272603" y="150629"/>
                  </a:lnTo>
                  <a:lnTo>
                    <a:pt x="266613" y="159513"/>
                  </a:lnTo>
                  <a:lnTo>
                    <a:pt x="257729" y="165503"/>
                  </a:lnTo>
                  <a:lnTo>
                    <a:pt x="246849" y="167699"/>
                  </a:lnTo>
                  <a:lnTo>
                    <a:pt x="27950" y="167699"/>
                  </a:lnTo>
                  <a:lnTo>
                    <a:pt x="17070" y="165503"/>
                  </a:lnTo>
                  <a:lnTo>
                    <a:pt x="8186" y="159513"/>
                  </a:lnTo>
                  <a:lnTo>
                    <a:pt x="2196" y="150629"/>
                  </a:lnTo>
                  <a:lnTo>
                    <a:pt x="0" y="139749"/>
                  </a:lnTo>
                  <a:lnTo>
                    <a:pt x="0" y="2795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972220" y="2422096"/>
            <a:ext cx="2965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15" baseline="21367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850" spc="-1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850" spc="-6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862474" y="1099189"/>
            <a:ext cx="3561715" cy="3433445"/>
            <a:chOff x="4862474" y="1099189"/>
            <a:chExt cx="3561715" cy="3433445"/>
          </a:xfrm>
        </p:grpSpPr>
        <p:sp>
          <p:nvSpPr>
            <p:cNvPr id="35" name="object 35"/>
            <p:cNvSpPr/>
            <p:nvPr/>
          </p:nvSpPr>
          <p:spPr>
            <a:xfrm>
              <a:off x="4871999" y="1378725"/>
              <a:ext cx="3542665" cy="3144520"/>
            </a:xfrm>
            <a:custGeom>
              <a:avLst/>
              <a:gdLst/>
              <a:ahLst/>
              <a:cxnLst/>
              <a:rect l="l" t="t" r="r" b="b"/>
              <a:pathLst>
                <a:path w="3542665" h="3144520">
                  <a:moveTo>
                    <a:pt x="0" y="524010"/>
                  </a:moveTo>
                  <a:lnTo>
                    <a:pt x="2141" y="476314"/>
                  </a:lnTo>
                  <a:lnTo>
                    <a:pt x="8442" y="429818"/>
                  </a:lnTo>
                  <a:lnTo>
                    <a:pt x="18718" y="384707"/>
                  </a:lnTo>
                  <a:lnTo>
                    <a:pt x="32783" y="341166"/>
                  </a:lnTo>
                  <a:lnTo>
                    <a:pt x="50453" y="299379"/>
                  </a:lnTo>
                  <a:lnTo>
                    <a:pt x="71542" y="259532"/>
                  </a:lnTo>
                  <a:lnTo>
                    <a:pt x="95866" y="221809"/>
                  </a:lnTo>
                  <a:lnTo>
                    <a:pt x="123240" y="186397"/>
                  </a:lnTo>
                  <a:lnTo>
                    <a:pt x="153479" y="153479"/>
                  </a:lnTo>
                  <a:lnTo>
                    <a:pt x="186397" y="123240"/>
                  </a:lnTo>
                  <a:lnTo>
                    <a:pt x="221809" y="95866"/>
                  </a:lnTo>
                  <a:lnTo>
                    <a:pt x="259532" y="71542"/>
                  </a:lnTo>
                  <a:lnTo>
                    <a:pt x="299379" y="50453"/>
                  </a:lnTo>
                  <a:lnTo>
                    <a:pt x="341166" y="32783"/>
                  </a:lnTo>
                  <a:lnTo>
                    <a:pt x="384707" y="18718"/>
                  </a:lnTo>
                  <a:lnTo>
                    <a:pt x="429818" y="8442"/>
                  </a:lnTo>
                  <a:lnTo>
                    <a:pt x="476314" y="2141"/>
                  </a:lnTo>
                  <a:lnTo>
                    <a:pt x="524010" y="0"/>
                  </a:lnTo>
                  <a:lnTo>
                    <a:pt x="3018089" y="0"/>
                  </a:lnTo>
                  <a:lnTo>
                    <a:pt x="3069881" y="2564"/>
                  </a:lnTo>
                  <a:lnTo>
                    <a:pt x="3120796" y="10161"/>
                  </a:lnTo>
                  <a:lnTo>
                    <a:pt x="3170490" y="22650"/>
                  </a:lnTo>
                  <a:lnTo>
                    <a:pt x="3218619" y="39887"/>
                  </a:lnTo>
                  <a:lnTo>
                    <a:pt x="3264841" y="61731"/>
                  </a:lnTo>
                  <a:lnTo>
                    <a:pt x="3308810" y="88039"/>
                  </a:lnTo>
                  <a:lnTo>
                    <a:pt x="3350185" y="118669"/>
                  </a:lnTo>
                  <a:lnTo>
                    <a:pt x="3388620" y="153479"/>
                  </a:lnTo>
                  <a:lnTo>
                    <a:pt x="3423430" y="191914"/>
                  </a:lnTo>
                  <a:lnTo>
                    <a:pt x="3454060" y="233289"/>
                  </a:lnTo>
                  <a:lnTo>
                    <a:pt x="3480368" y="277258"/>
                  </a:lnTo>
                  <a:lnTo>
                    <a:pt x="3502212" y="323480"/>
                  </a:lnTo>
                  <a:lnTo>
                    <a:pt x="3519449" y="371609"/>
                  </a:lnTo>
                  <a:lnTo>
                    <a:pt x="3531938" y="421303"/>
                  </a:lnTo>
                  <a:lnTo>
                    <a:pt x="3539535" y="472218"/>
                  </a:lnTo>
                  <a:lnTo>
                    <a:pt x="3542099" y="524010"/>
                  </a:lnTo>
                  <a:lnTo>
                    <a:pt x="3542099" y="2619989"/>
                  </a:lnTo>
                  <a:lnTo>
                    <a:pt x="3539958" y="2667685"/>
                  </a:lnTo>
                  <a:lnTo>
                    <a:pt x="3533657" y="2714181"/>
                  </a:lnTo>
                  <a:lnTo>
                    <a:pt x="3523381" y="2759292"/>
                  </a:lnTo>
                  <a:lnTo>
                    <a:pt x="3509316" y="2802833"/>
                  </a:lnTo>
                  <a:lnTo>
                    <a:pt x="3491646" y="2844620"/>
                  </a:lnTo>
                  <a:lnTo>
                    <a:pt x="3470557" y="2884467"/>
                  </a:lnTo>
                  <a:lnTo>
                    <a:pt x="3446233" y="2922190"/>
                  </a:lnTo>
                  <a:lnTo>
                    <a:pt x="3418859" y="2957602"/>
                  </a:lnTo>
                  <a:lnTo>
                    <a:pt x="3388620" y="2990520"/>
                  </a:lnTo>
                  <a:lnTo>
                    <a:pt x="3355702" y="3020759"/>
                  </a:lnTo>
                  <a:lnTo>
                    <a:pt x="3320290" y="3048133"/>
                  </a:lnTo>
                  <a:lnTo>
                    <a:pt x="3282567" y="3072457"/>
                  </a:lnTo>
                  <a:lnTo>
                    <a:pt x="3242720" y="3093546"/>
                  </a:lnTo>
                  <a:lnTo>
                    <a:pt x="3200933" y="3111216"/>
                  </a:lnTo>
                  <a:lnTo>
                    <a:pt x="3157392" y="3125281"/>
                  </a:lnTo>
                  <a:lnTo>
                    <a:pt x="3112281" y="3135557"/>
                  </a:lnTo>
                  <a:lnTo>
                    <a:pt x="3065785" y="3141858"/>
                  </a:lnTo>
                  <a:lnTo>
                    <a:pt x="3018089" y="3143999"/>
                  </a:lnTo>
                  <a:lnTo>
                    <a:pt x="524010" y="3143999"/>
                  </a:lnTo>
                  <a:lnTo>
                    <a:pt x="476314" y="3141858"/>
                  </a:lnTo>
                  <a:lnTo>
                    <a:pt x="429818" y="3135557"/>
                  </a:lnTo>
                  <a:lnTo>
                    <a:pt x="384707" y="3125281"/>
                  </a:lnTo>
                  <a:lnTo>
                    <a:pt x="341166" y="3111216"/>
                  </a:lnTo>
                  <a:lnTo>
                    <a:pt x="299379" y="3093546"/>
                  </a:lnTo>
                  <a:lnTo>
                    <a:pt x="259532" y="3072457"/>
                  </a:lnTo>
                  <a:lnTo>
                    <a:pt x="221809" y="3048133"/>
                  </a:lnTo>
                  <a:lnTo>
                    <a:pt x="186397" y="3020759"/>
                  </a:lnTo>
                  <a:lnTo>
                    <a:pt x="153479" y="2990520"/>
                  </a:lnTo>
                  <a:lnTo>
                    <a:pt x="123240" y="2957602"/>
                  </a:lnTo>
                  <a:lnTo>
                    <a:pt x="95866" y="2922190"/>
                  </a:lnTo>
                  <a:lnTo>
                    <a:pt x="71542" y="2884467"/>
                  </a:lnTo>
                  <a:lnTo>
                    <a:pt x="50453" y="2844620"/>
                  </a:lnTo>
                  <a:lnTo>
                    <a:pt x="32783" y="2802833"/>
                  </a:lnTo>
                  <a:lnTo>
                    <a:pt x="18718" y="2759292"/>
                  </a:lnTo>
                  <a:lnTo>
                    <a:pt x="8442" y="2714181"/>
                  </a:lnTo>
                  <a:lnTo>
                    <a:pt x="2141" y="2667685"/>
                  </a:lnTo>
                  <a:lnTo>
                    <a:pt x="0" y="2619989"/>
                  </a:lnTo>
                  <a:lnTo>
                    <a:pt x="0" y="52401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246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1301948" y="425099"/>
                  </a:moveTo>
                  <a:lnTo>
                    <a:pt x="70850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0" y="0"/>
                  </a:lnTo>
                  <a:lnTo>
                    <a:pt x="1301948" y="0"/>
                  </a:lnTo>
                  <a:lnTo>
                    <a:pt x="1341256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7" y="404348"/>
                  </a:lnTo>
                  <a:lnTo>
                    <a:pt x="1329527" y="419532"/>
                  </a:lnTo>
                  <a:lnTo>
                    <a:pt x="1301948" y="425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246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0" y="70851"/>
                  </a:move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0" y="0"/>
                  </a:lnTo>
                  <a:lnTo>
                    <a:pt x="1301948" y="0"/>
                  </a:lnTo>
                  <a:lnTo>
                    <a:pt x="1341256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7" y="404348"/>
                  </a:lnTo>
                  <a:lnTo>
                    <a:pt x="1329527" y="419532"/>
                  </a:lnTo>
                  <a:lnTo>
                    <a:pt x="1301948" y="425099"/>
                  </a:lnTo>
                  <a:lnTo>
                    <a:pt x="70850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13593" y="1141241"/>
            <a:ext cx="565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latin typeface="Tahoma"/>
                <a:cs typeface="Tahoma"/>
              </a:rPr>
              <a:t>RNN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25868" y="1141241"/>
            <a:ext cx="570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latin typeface="Tahoma"/>
                <a:cs typeface="Tahoma"/>
              </a:rPr>
              <a:t>GRU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Architecture of GRU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971175"/>
            <a:ext cx="5697220" cy="4025900"/>
            <a:chOff x="0" y="971175"/>
            <a:chExt cx="5697220" cy="4025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71175"/>
              <a:ext cx="5696876" cy="4025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15134" y="2413612"/>
              <a:ext cx="899794" cy="1300480"/>
            </a:xfrm>
            <a:custGeom>
              <a:avLst/>
              <a:gdLst/>
              <a:ahLst/>
              <a:cxnLst/>
              <a:rect l="l" t="t" r="r" b="b"/>
              <a:pathLst>
                <a:path w="899794" h="1300479">
                  <a:moveTo>
                    <a:pt x="749747" y="1300200"/>
                  </a:moveTo>
                  <a:lnTo>
                    <a:pt x="149953" y="1300200"/>
                  </a:lnTo>
                  <a:lnTo>
                    <a:pt x="102556" y="1292555"/>
                  </a:lnTo>
                  <a:lnTo>
                    <a:pt x="61392" y="1271267"/>
                  </a:lnTo>
                  <a:lnTo>
                    <a:pt x="28932" y="1238807"/>
                  </a:lnTo>
                  <a:lnTo>
                    <a:pt x="7644" y="1197643"/>
                  </a:lnTo>
                  <a:lnTo>
                    <a:pt x="0" y="1150246"/>
                  </a:lnTo>
                  <a:lnTo>
                    <a:pt x="0" y="149952"/>
                  </a:lnTo>
                  <a:lnTo>
                    <a:pt x="7644" y="102556"/>
                  </a:lnTo>
                  <a:lnTo>
                    <a:pt x="28932" y="61392"/>
                  </a:lnTo>
                  <a:lnTo>
                    <a:pt x="61392" y="28932"/>
                  </a:lnTo>
                  <a:lnTo>
                    <a:pt x="102556" y="7644"/>
                  </a:lnTo>
                  <a:lnTo>
                    <a:pt x="149953" y="0"/>
                  </a:lnTo>
                  <a:lnTo>
                    <a:pt x="749747" y="0"/>
                  </a:lnTo>
                  <a:lnTo>
                    <a:pt x="807131" y="11414"/>
                  </a:lnTo>
                  <a:lnTo>
                    <a:pt x="855779" y="43920"/>
                  </a:lnTo>
                  <a:lnTo>
                    <a:pt x="888285" y="92568"/>
                  </a:lnTo>
                  <a:lnTo>
                    <a:pt x="899699" y="149952"/>
                  </a:lnTo>
                  <a:lnTo>
                    <a:pt x="899699" y="1150246"/>
                  </a:lnTo>
                  <a:lnTo>
                    <a:pt x="892055" y="1197643"/>
                  </a:lnTo>
                  <a:lnTo>
                    <a:pt x="870767" y="1238807"/>
                  </a:lnTo>
                  <a:lnTo>
                    <a:pt x="838307" y="1271267"/>
                  </a:lnTo>
                  <a:lnTo>
                    <a:pt x="797143" y="1292555"/>
                  </a:lnTo>
                  <a:lnTo>
                    <a:pt x="749747" y="1300200"/>
                  </a:lnTo>
                  <a:close/>
                </a:path>
              </a:pathLst>
            </a:custGeom>
            <a:solidFill>
              <a:srgbClr val="F1AB4E">
                <a:alpha val="392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54930" y="1787336"/>
              <a:ext cx="0" cy="728345"/>
            </a:xfrm>
            <a:custGeom>
              <a:avLst/>
              <a:gdLst/>
              <a:ahLst/>
              <a:cxnLst/>
              <a:rect l="l" t="t" r="r" b="b"/>
              <a:pathLst>
                <a:path h="728344">
                  <a:moveTo>
                    <a:pt x="0" y="72790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4068" y="1715137"/>
              <a:ext cx="81724" cy="817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85962" y="1813889"/>
            <a:ext cx="413892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695" marR="17780" indent="-359410">
              <a:lnSpc>
                <a:spcPct val="100000"/>
              </a:lnSpc>
              <a:spcBef>
                <a:spcPts val="100"/>
              </a:spcBef>
              <a:buChar char="●"/>
              <a:tabLst>
                <a:tab pos="696595" algn="l"/>
              </a:tabLst>
            </a:pP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Update</a:t>
            </a:r>
            <a:r>
              <a:rPr sz="1700" spc="-4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gate</a:t>
            </a:r>
            <a:r>
              <a:rPr sz="1700" spc="38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:</a:t>
            </a:r>
            <a:r>
              <a:rPr sz="1700" spc="-4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Select</a:t>
            </a:r>
            <a:r>
              <a:rPr sz="1700" spc="-4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6F6F6"/>
                </a:solidFill>
                <a:latin typeface="Arial"/>
                <a:cs typeface="Arial"/>
              </a:rPr>
              <a:t>component</a:t>
            </a:r>
            <a:r>
              <a:rPr sz="1700" spc="-4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F6F6F6"/>
                </a:solidFill>
                <a:latin typeface="Arial"/>
                <a:cs typeface="Arial"/>
              </a:rPr>
              <a:t>from 	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previous</a:t>
            </a:r>
            <a:r>
              <a:rPr sz="1700" spc="-7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and</a:t>
            </a:r>
            <a:r>
              <a:rPr sz="1700" spc="-7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current</a:t>
            </a:r>
            <a:r>
              <a:rPr sz="1700" spc="-7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6F6F6"/>
                </a:solidFill>
                <a:latin typeface="Arial"/>
                <a:cs typeface="Arial"/>
              </a:rPr>
              <a:t>hidden</a:t>
            </a:r>
            <a:r>
              <a:rPr sz="1700" spc="-7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6F6F6"/>
                </a:solidFill>
                <a:latin typeface="Arial"/>
                <a:cs typeface="Arial"/>
              </a:rPr>
              <a:t>state</a:t>
            </a:r>
            <a:endParaRPr sz="17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40"/>
              </a:spcBef>
            </a:pPr>
            <a:r>
              <a:rPr sz="1400" spc="-25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1350" spc="-37" baseline="-33950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6350" y="1433338"/>
            <a:ext cx="993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Update</a:t>
            </a:r>
            <a:r>
              <a:rPr sz="1400" spc="-3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6F6F6"/>
                </a:solidFill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27400" y="1059975"/>
            <a:ext cx="445134" cy="413384"/>
          </a:xfrm>
          <a:custGeom>
            <a:avLst/>
            <a:gdLst/>
            <a:ahLst/>
            <a:cxnLst/>
            <a:rect l="l" t="t" r="r" b="b"/>
            <a:pathLst>
              <a:path w="445135" h="413384">
                <a:moveTo>
                  <a:pt x="222299" y="412799"/>
                </a:moveTo>
                <a:lnTo>
                  <a:pt x="171328" y="407348"/>
                </a:lnTo>
                <a:lnTo>
                  <a:pt x="124538" y="391821"/>
                </a:lnTo>
                <a:lnTo>
                  <a:pt x="83262" y="367456"/>
                </a:lnTo>
                <a:lnTo>
                  <a:pt x="48836" y="335492"/>
                </a:lnTo>
                <a:lnTo>
                  <a:pt x="22594" y="297169"/>
                </a:lnTo>
                <a:lnTo>
                  <a:pt x="5871" y="253725"/>
                </a:lnTo>
                <a:lnTo>
                  <a:pt x="0" y="206399"/>
                </a:lnTo>
                <a:lnTo>
                  <a:pt x="5871" y="159074"/>
                </a:lnTo>
                <a:lnTo>
                  <a:pt x="22594" y="115630"/>
                </a:lnTo>
                <a:lnTo>
                  <a:pt x="48836" y="77307"/>
                </a:lnTo>
                <a:lnTo>
                  <a:pt x="83262" y="45343"/>
                </a:lnTo>
                <a:lnTo>
                  <a:pt x="124538" y="20978"/>
                </a:lnTo>
                <a:lnTo>
                  <a:pt x="171328" y="5451"/>
                </a:lnTo>
                <a:lnTo>
                  <a:pt x="222299" y="0"/>
                </a:lnTo>
                <a:lnTo>
                  <a:pt x="273271" y="5451"/>
                </a:lnTo>
                <a:lnTo>
                  <a:pt x="320061" y="20978"/>
                </a:lnTo>
                <a:lnTo>
                  <a:pt x="361337" y="45343"/>
                </a:lnTo>
                <a:lnTo>
                  <a:pt x="395763" y="77307"/>
                </a:lnTo>
                <a:lnTo>
                  <a:pt x="422005" y="115630"/>
                </a:lnTo>
                <a:lnTo>
                  <a:pt x="438728" y="159074"/>
                </a:lnTo>
                <a:lnTo>
                  <a:pt x="444599" y="206399"/>
                </a:lnTo>
                <a:lnTo>
                  <a:pt x="438728" y="253725"/>
                </a:lnTo>
                <a:lnTo>
                  <a:pt x="422005" y="297169"/>
                </a:lnTo>
                <a:lnTo>
                  <a:pt x="395763" y="335492"/>
                </a:lnTo>
                <a:lnTo>
                  <a:pt x="361337" y="367456"/>
                </a:lnTo>
                <a:lnTo>
                  <a:pt x="320061" y="391821"/>
                </a:lnTo>
                <a:lnTo>
                  <a:pt x="273271" y="407348"/>
                </a:lnTo>
                <a:lnTo>
                  <a:pt x="222299" y="4127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29749" y="1115722"/>
            <a:ext cx="239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1027" baseline="1984" dirty="0">
                <a:solidFill>
                  <a:srgbClr val="272528"/>
                </a:solidFill>
                <a:latin typeface="Arial"/>
                <a:cs typeface="Arial"/>
              </a:rPr>
              <a:t>h</a:t>
            </a:r>
            <a:r>
              <a:rPr sz="1600" spc="-20" dirty="0">
                <a:solidFill>
                  <a:srgbClr val="272528"/>
                </a:solidFill>
                <a:latin typeface="Tahoma"/>
                <a:cs typeface="Tahoma"/>
              </a:rPr>
              <a:t>y</a:t>
            </a:r>
            <a:r>
              <a:rPr sz="1350" spc="-82" baseline="-27777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r>
              <a:rPr sz="1575" spc="135" baseline="-31746" dirty="0">
                <a:solidFill>
                  <a:srgbClr val="272528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412" y="3955725"/>
            <a:ext cx="81724" cy="817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45275" y="4084525"/>
            <a:ext cx="993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Update</a:t>
            </a:r>
            <a:r>
              <a:rPr sz="1400" spc="-30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6F6F6"/>
                </a:solidFill>
                <a:latin typeface="Arial"/>
                <a:cs typeface="Arial"/>
              </a:rPr>
              <a:t>gate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359999" y="2505687"/>
          <a:ext cx="3226435" cy="1449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645">
                <a:tc gridSpan="3"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h</a:t>
                      </a:r>
                      <a:r>
                        <a:rPr sz="1800" baseline="-32407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t</a:t>
                      </a:r>
                      <a:r>
                        <a:rPr sz="1800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-15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U</a:t>
                      </a:r>
                      <a:r>
                        <a:rPr sz="1800" baseline="-32407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g</a:t>
                      </a:r>
                      <a:r>
                        <a:rPr sz="1800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*(ĥ</a:t>
                      </a:r>
                      <a:r>
                        <a:rPr sz="1800" baseline="-32407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t</a:t>
                      </a:r>
                      <a:r>
                        <a:rPr sz="1800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r>
                        <a:rPr sz="1800" spc="-10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-15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0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(1-</a:t>
                      </a:r>
                      <a:r>
                        <a:rPr sz="1800" spc="-10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U</a:t>
                      </a:r>
                      <a:r>
                        <a:rPr sz="1800" spc="-15" baseline="-32407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g</a:t>
                      </a:r>
                      <a:r>
                        <a:rPr sz="1800" spc="-10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)*h</a:t>
                      </a:r>
                      <a:r>
                        <a:rPr sz="1800" spc="-15" baseline="-32407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t-</a:t>
                      </a:r>
                      <a:r>
                        <a:rPr sz="1800" spc="-75" baseline="-32407" dirty="0">
                          <a:solidFill>
                            <a:srgbClr val="F6F6F6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1800" baseline="-32407">
                        <a:latin typeface="Cambria Math"/>
                        <a:cs typeface="Cambria Math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F6F6F6"/>
                      </a:solidFill>
                      <a:prstDash val="sysDash"/>
                    </a:lnL>
                    <a:lnR w="19050">
                      <a:solidFill>
                        <a:srgbClr val="F6F6F6"/>
                      </a:solidFill>
                      <a:prstDash val="sysDash"/>
                    </a:lnR>
                    <a:lnT w="19050">
                      <a:solidFill>
                        <a:srgbClr val="F6F6F6"/>
                      </a:solidFill>
                      <a:prstDash val="sysDash"/>
                    </a:lnT>
                    <a:lnB w="19050">
                      <a:solidFill>
                        <a:srgbClr val="F6F6F6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6F6F6"/>
                      </a:solidFill>
                      <a:prstDash val="solid"/>
                    </a:lnR>
                    <a:lnT w="19050">
                      <a:solidFill>
                        <a:srgbClr val="F6F6F6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6F6F6"/>
                      </a:solidFill>
                      <a:prstDash val="solid"/>
                    </a:lnL>
                    <a:lnR w="19050">
                      <a:solidFill>
                        <a:srgbClr val="F6F6F6"/>
                      </a:solidFill>
                      <a:prstDash val="solid"/>
                    </a:lnR>
                    <a:lnT w="19050">
                      <a:solidFill>
                        <a:srgbClr val="F6F6F6"/>
                      </a:solidFill>
                      <a:prstDash val="sysDash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6F6F6"/>
                      </a:solidFill>
                      <a:prstDash val="solid"/>
                    </a:lnL>
                    <a:lnT w="19050">
                      <a:solidFill>
                        <a:srgbClr val="F6F6F6"/>
                      </a:solidFill>
                      <a:prstDash val="sysDash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09">
                <a:tc gridSpan="2"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40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Candidate</a:t>
                      </a:r>
                      <a:r>
                        <a:rPr sz="1400" spc="-4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hidden</a:t>
                      </a:r>
                      <a:r>
                        <a:rPr sz="1400" spc="-35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0495" marB="0">
                    <a:lnR w="19050">
                      <a:solidFill>
                        <a:srgbClr val="F6F6F6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6F6F6"/>
                      </a:solidFill>
                      <a:prstDash val="solid"/>
                    </a:lnL>
                    <a:lnT w="19050">
                      <a:solidFill>
                        <a:srgbClr val="F6F6F6"/>
                      </a:solidFill>
                      <a:prstDash val="sysDash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0187" y="3519825"/>
            <a:ext cx="81724" cy="81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GRU : Update gate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94900" y="3388138"/>
            <a:ext cx="553720" cy="81915"/>
            <a:chOff x="5694900" y="3388138"/>
            <a:chExt cx="553720" cy="81915"/>
          </a:xfrm>
        </p:grpSpPr>
        <p:sp>
          <p:nvSpPr>
            <p:cNvPr id="4" name="object 4"/>
            <p:cNvSpPr/>
            <p:nvPr/>
          </p:nvSpPr>
          <p:spPr>
            <a:xfrm>
              <a:off x="5694900" y="3429000"/>
              <a:ext cx="481330" cy="0"/>
            </a:xfrm>
            <a:custGeom>
              <a:avLst/>
              <a:gdLst/>
              <a:ahLst/>
              <a:cxnLst/>
              <a:rect l="l" t="t" r="r" b="b"/>
              <a:pathLst>
                <a:path w="481329">
                  <a:moveTo>
                    <a:pt x="0" y="0"/>
                  </a:moveTo>
                  <a:lnTo>
                    <a:pt x="481300" y="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6675" y="3388138"/>
              <a:ext cx="81724" cy="8172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694900" y="3845338"/>
            <a:ext cx="553720" cy="81915"/>
            <a:chOff x="5694900" y="3845338"/>
            <a:chExt cx="553720" cy="81915"/>
          </a:xfrm>
        </p:grpSpPr>
        <p:sp>
          <p:nvSpPr>
            <p:cNvPr id="7" name="object 7"/>
            <p:cNvSpPr/>
            <p:nvPr/>
          </p:nvSpPr>
          <p:spPr>
            <a:xfrm>
              <a:off x="5694900" y="3886200"/>
              <a:ext cx="481330" cy="0"/>
            </a:xfrm>
            <a:custGeom>
              <a:avLst/>
              <a:gdLst/>
              <a:ahLst/>
              <a:cxnLst/>
              <a:rect l="l" t="t" r="r" b="b"/>
              <a:pathLst>
                <a:path w="481329">
                  <a:moveTo>
                    <a:pt x="0" y="0"/>
                  </a:moveTo>
                  <a:lnTo>
                    <a:pt x="481300" y="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6675" y="3845338"/>
              <a:ext cx="81724" cy="817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44239" y="3294379"/>
            <a:ext cx="3597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094740" algn="l"/>
              </a:tabLst>
            </a:pPr>
            <a:r>
              <a:rPr sz="1500" spc="60" dirty="0">
                <a:solidFill>
                  <a:srgbClr val="F6F6F6"/>
                </a:solidFill>
                <a:latin typeface="Tahoma"/>
                <a:cs typeface="Tahoma"/>
              </a:rPr>
              <a:t>U</a:t>
            </a:r>
            <a:r>
              <a:rPr sz="1500" spc="89" baseline="-30555" dirty="0">
                <a:solidFill>
                  <a:srgbClr val="F6F6F6"/>
                </a:solidFill>
                <a:latin typeface="Tahoma"/>
                <a:cs typeface="Tahoma"/>
              </a:rPr>
              <a:t>g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500" spc="47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Prioritize </a:t>
            </a:r>
            <a:r>
              <a:rPr sz="1500" spc="60" dirty="0">
                <a:solidFill>
                  <a:srgbClr val="F6F6F6"/>
                </a:solidFill>
                <a:latin typeface="Tahoma"/>
                <a:cs typeface="Tahoma"/>
              </a:rPr>
              <a:t>new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6F6F6"/>
                </a:solidFill>
                <a:latin typeface="Tahoma"/>
                <a:cs typeface="Tahoma"/>
              </a:rPr>
              <a:t>information</a:t>
            </a:r>
            <a:endParaRPr sz="15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800"/>
              </a:spcBef>
              <a:tabLst>
                <a:tab pos="1097915" algn="l"/>
              </a:tabLst>
            </a:pPr>
            <a:r>
              <a:rPr sz="1500" spc="60" dirty="0">
                <a:solidFill>
                  <a:srgbClr val="F6F6F6"/>
                </a:solidFill>
                <a:latin typeface="Tahoma"/>
                <a:cs typeface="Tahoma"/>
              </a:rPr>
              <a:t>U</a:t>
            </a:r>
            <a:r>
              <a:rPr sz="1500" spc="89" baseline="-30555" dirty="0">
                <a:solidFill>
                  <a:srgbClr val="F6F6F6"/>
                </a:solidFill>
                <a:latin typeface="Tahoma"/>
                <a:cs typeface="Tahoma"/>
              </a:rPr>
              <a:t>g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500" spc="90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r>
              <a:rPr sz="1500" spc="30" dirty="0">
                <a:solidFill>
                  <a:srgbClr val="F6F6F6"/>
                </a:solidFill>
                <a:latin typeface="Tahoma"/>
                <a:cs typeface="Tahoma"/>
              </a:rPr>
              <a:t> 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Retain</a:t>
            </a:r>
            <a:r>
              <a:rPr sz="15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old</a:t>
            </a:r>
            <a:r>
              <a:rPr sz="15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6F6F6"/>
                </a:solidFill>
                <a:latin typeface="Tahoma"/>
                <a:cs typeface="Tahoma"/>
              </a:rPr>
              <a:t>information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963225"/>
            <a:ext cx="5046980" cy="3918585"/>
            <a:chOff x="0" y="963225"/>
            <a:chExt cx="5046980" cy="39185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3225"/>
              <a:ext cx="5046874" cy="39184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17000" y="3834842"/>
              <a:ext cx="13335" cy="503555"/>
            </a:xfrm>
            <a:custGeom>
              <a:avLst/>
              <a:gdLst/>
              <a:ahLst/>
              <a:cxnLst/>
              <a:rect l="l" t="t" r="r" b="b"/>
              <a:pathLst>
                <a:path w="13334" h="503554">
                  <a:moveTo>
                    <a:pt x="0" y="503306"/>
                  </a:moveTo>
                  <a:lnTo>
                    <a:pt x="12979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509" y="3690922"/>
              <a:ext cx="122940" cy="1594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4025" y="2676392"/>
              <a:ext cx="489584" cy="3810"/>
            </a:xfrm>
            <a:custGeom>
              <a:avLst/>
              <a:gdLst/>
              <a:ahLst/>
              <a:cxnLst/>
              <a:rect l="l" t="t" r="r" b="b"/>
              <a:pathLst>
                <a:path w="489584" h="3810">
                  <a:moveTo>
                    <a:pt x="0" y="3332"/>
                  </a:moveTo>
                  <a:lnTo>
                    <a:pt x="489453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870" y="2614907"/>
              <a:ext cx="158569" cy="12296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3699" y="2678624"/>
              <a:ext cx="2966085" cy="0"/>
            </a:xfrm>
            <a:custGeom>
              <a:avLst/>
              <a:gdLst/>
              <a:ahLst/>
              <a:cxnLst/>
              <a:rect l="l" t="t" r="r" b="b"/>
              <a:pathLst>
                <a:path w="2966085">
                  <a:moveTo>
                    <a:pt x="296579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1175" y="3109250"/>
              <a:ext cx="421640" cy="199390"/>
            </a:xfrm>
            <a:custGeom>
              <a:avLst/>
              <a:gdLst/>
              <a:ahLst/>
              <a:cxnLst/>
              <a:rect l="l" t="t" r="r" b="b"/>
              <a:pathLst>
                <a:path w="421639" h="199389">
                  <a:moveTo>
                    <a:pt x="387999" y="199199"/>
                  </a:moveTo>
                  <a:lnTo>
                    <a:pt x="33200" y="199199"/>
                  </a:lnTo>
                  <a:lnTo>
                    <a:pt x="20277" y="196590"/>
                  </a:lnTo>
                  <a:lnTo>
                    <a:pt x="9724" y="189475"/>
                  </a:lnTo>
                  <a:lnTo>
                    <a:pt x="2609" y="178922"/>
                  </a:lnTo>
                  <a:lnTo>
                    <a:pt x="0" y="165999"/>
                  </a:lnTo>
                  <a:lnTo>
                    <a:pt x="0" y="33200"/>
                  </a:lnTo>
                  <a:lnTo>
                    <a:pt x="2609" y="20277"/>
                  </a:lnTo>
                  <a:lnTo>
                    <a:pt x="9724" y="9724"/>
                  </a:lnTo>
                  <a:lnTo>
                    <a:pt x="20277" y="2609"/>
                  </a:lnTo>
                  <a:lnTo>
                    <a:pt x="33200" y="0"/>
                  </a:lnTo>
                  <a:lnTo>
                    <a:pt x="387999" y="0"/>
                  </a:lnTo>
                  <a:lnTo>
                    <a:pt x="420556" y="26693"/>
                  </a:lnTo>
                  <a:lnTo>
                    <a:pt x="421199" y="33200"/>
                  </a:lnTo>
                  <a:lnTo>
                    <a:pt x="421199" y="165999"/>
                  </a:lnTo>
                  <a:lnTo>
                    <a:pt x="418590" y="178922"/>
                  </a:lnTo>
                  <a:lnTo>
                    <a:pt x="411475" y="189475"/>
                  </a:lnTo>
                  <a:lnTo>
                    <a:pt x="400922" y="196590"/>
                  </a:lnTo>
                  <a:lnTo>
                    <a:pt x="387999" y="19919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44237" y="3084263"/>
            <a:ext cx="135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σ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11635" y="3107445"/>
            <a:ext cx="2006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975" spc="-37" baseline="-34188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endParaRPr sz="975" baseline="-34188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24925" y="2596725"/>
            <a:ext cx="1036319" cy="470534"/>
            <a:chOff x="2624925" y="2596725"/>
            <a:chExt cx="1036319" cy="470534"/>
          </a:xfrm>
        </p:grpSpPr>
        <p:sp>
          <p:nvSpPr>
            <p:cNvPr id="21" name="object 21"/>
            <p:cNvSpPr/>
            <p:nvPr/>
          </p:nvSpPr>
          <p:spPr>
            <a:xfrm>
              <a:off x="2695525" y="2984575"/>
              <a:ext cx="689610" cy="67945"/>
            </a:xfrm>
            <a:custGeom>
              <a:avLst/>
              <a:gdLst/>
              <a:ahLst/>
              <a:cxnLst/>
              <a:rect l="l" t="t" r="r" b="b"/>
              <a:pathLst>
                <a:path w="689610" h="67944">
                  <a:moveTo>
                    <a:pt x="251399" y="0"/>
                  </a:moveTo>
                  <a:lnTo>
                    <a:pt x="179453" y="2913"/>
                  </a:lnTo>
                  <a:lnTo>
                    <a:pt x="120201" y="10593"/>
                  </a:lnTo>
                  <a:lnTo>
                    <a:pt x="74554" y="21452"/>
                  </a:lnTo>
                  <a:lnTo>
                    <a:pt x="26435" y="46347"/>
                  </a:lnTo>
                  <a:lnTo>
                    <a:pt x="18069" y="57206"/>
                  </a:lnTo>
                  <a:lnTo>
                    <a:pt x="11525" y="64886"/>
                  </a:lnTo>
                  <a:lnTo>
                    <a:pt x="0" y="67799"/>
                  </a:lnTo>
                </a:path>
                <a:path w="689610" h="67944">
                  <a:moveTo>
                    <a:pt x="226849" y="0"/>
                  </a:moveTo>
                  <a:lnTo>
                    <a:pt x="689601" y="2188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84903" y="2939566"/>
              <a:ext cx="130175" cy="94615"/>
            </a:xfrm>
            <a:custGeom>
              <a:avLst/>
              <a:gdLst/>
              <a:ahLst/>
              <a:cxnLst/>
              <a:rect l="l" t="t" r="r" b="b"/>
              <a:pathLst>
                <a:path w="130175" h="94614">
                  <a:moveTo>
                    <a:pt x="0" y="94395"/>
                  </a:moveTo>
                  <a:lnTo>
                    <a:pt x="446" y="0"/>
                  </a:lnTo>
                  <a:lnTo>
                    <a:pt x="129897" y="47810"/>
                  </a:lnTo>
                  <a:lnTo>
                    <a:pt x="0" y="94395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84903" y="2939566"/>
              <a:ext cx="130175" cy="94615"/>
            </a:xfrm>
            <a:custGeom>
              <a:avLst/>
              <a:gdLst/>
              <a:ahLst/>
              <a:cxnLst/>
              <a:rect l="l" t="t" r="r" b="b"/>
              <a:pathLst>
                <a:path w="130175" h="94614">
                  <a:moveTo>
                    <a:pt x="0" y="94395"/>
                  </a:moveTo>
                  <a:lnTo>
                    <a:pt x="129897" y="47810"/>
                  </a:lnTo>
                  <a:lnTo>
                    <a:pt x="446" y="0"/>
                  </a:lnTo>
                  <a:lnTo>
                    <a:pt x="0" y="94395"/>
                  </a:lnTo>
                  <a:close/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4925" y="2596725"/>
              <a:ext cx="173699" cy="1637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87375" y="2596725"/>
              <a:ext cx="173990" cy="163830"/>
            </a:xfrm>
            <a:custGeom>
              <a:avLst/>
              <a:gdLst/>
              <a:ahLst/>
              <a:cxnLst/>
              <a:rect l="l" t="t" r="r" b="b"/>
              <a:pathLst>
                <a:path w="173989" h="163830">
                  <a:moveTo>
                    <a:pt x="86849" y="163799"/>
                  </a:moveTo>
                  <a:lnTo>
                    <a:pt x="53044" y="157363"/>
                  </a:lnTo>
                  <a:lnTo>
                    <a:pt x="25437" y="139811"/>
                  </a:lnTo>
                  <a:lnTo>
                    <a:pt x="6825" y="113779"/>
                  </a:lnTo>
                  <a:lnTo>
                    <a:pt x="0" y="81899"/>
                  </a:lnTo>
                  <a:lnTo>
                    <a:pt x="6710" y="50558"/>
                  </a:lnTo>
                  <a:lnTo>
                    <a:pt x="6825" y="50020"/>
                  </a:lnTo>
                  <a:lnTo>
                    <a:pt x="25437" y="23987"/>
                  </a:lnTo>
                  <a:lnTo>
                    <a:pt x="53044" y="6436"/>
                  </a:lnTo>
                  <a:lnTo>
                    <a:pt x="86849" y="0"/>
                  </a:lnTo>
                  <a:lnTo>
                    <a:pt x="103872" y="1588"/>
                  </a:lnTo>
                  <a:lnTo>
                    <a:pt x="148261" y="23987"/>
                  </a:lnTo>
                  <a:lnTo>
                    <a:pt x="172015" y="65847"/>
                  </a:lnTo>
                  <a:lnTo>
                    <a:pt x="173699" y="81899"/>
                  </a:lnTo>
                  <a:lnTo>
                    <a:pt x="166874" y="113779"/>
                  </a:lnTo>
                  <a:lnTo>
                    <a:pt x="148262" y="139811"/>
                  </a:lnTo>
                  <a:lnTo>
                    <a:pt x="120655" y="157363"/>
                  </a:lnTo>
                  <a:lnTo>
                    <a:pt x="86849" y="1637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661750" y="2581137"/>
            <a:ext cx="94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62879" y="2756562"/>
            <a:ext cx="41275" cy="260350"/>
            <a:chOff x="3562879" y="2756562"/>
            <a:chExt cx="41275" cy="260350"/>
          </a:xfrm>
        </p:grpSpPr>
        <p:sp>
          <p:nvSpPr>
            <p:cNvPr id="28" name="object 28"/>
            <p:cNvSpPr/>
            <p:nvPr/>
          </p:nvSpPr>
          <p:spPr>
            <a:xfrm>
              <a:off x="3583375" y="2804550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4">
                  <a:moveTo>
                    <a:pt x="0" y="2071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67642" y="2761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67642" y="2761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507350" y="2551113"/>
            <a:ext cx="1295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23574" y="2897775"/>
            <a:ext cx="173990" cy="163830"/>
          </a:xfrm>
          <a:custGeom>
            <a:avLst/>
            <a:gdLst/>
            <a:ahLst/>
            <a:cxnLst/>
            <a:rect l="l" t="t" r="r" b="b"/>
            <a:pathLst>
              <a:path w="173989" h="163830">
                <a:moveTo>
                  <a:pt x="86849" y="163799"/>
                </a:moveTo>
                <a:lnTo>
                  <a:pt x="53044" y="157363"/>
                </a:lnTo>
                <a:lnTo>
                  <a:pt x="25437" y="139811"/>
                </a:lnTo>
                <a:lnTo>
                  <a:pt x="6825" y="113779"/>
                </a:lnTo>
                <a:lnTo>
                  <a:pt x="0" y="81899"/>
                </a:lnTo>
                <a:lnTo>
                  <a:pt x="6710" y="50558"/>
                </a:lnTo>
                <a:lnTo>
                  <a:pt x="6825" y="50020"/>
                </a:lnTo>
                <a:lnTo>
                  <a:pt x="25437" y="23987"/>
                </a:lnTo>
                <a:lnTo>
                  <a:pt x="53044" y="6436"/>
                </a:lnTo>
                <a:lnTo>
                  <a:pt x="86849" y="0"/>
                </a:lnTo>
                <a:lnTo>
                  <a:pt x="103872" y="1588"/>
                </a:lnTo>
                <a:lnTo>
                  <a:pt x="148261" y="23987"/>
                </a:lnTo>
                <a:lnTo>
                  <a:pt x="172015" y="65847"/>
                </a:lnTo>
                <a:lnTo>
                  <a:pt x="173699" y="81899"/>
                </a:lnTo>
                <a:lnTo>
                  <a:pt x="166874" y="113779"/>
                </a:lnTo>
                <a:lnTo>
                  <a:pt x="148262" y="139811"/>
                </a:lnTo>
                <a:lnTo>
                  <a:pt x="120655" y="157363"/>
                </a:lnTo>
                <a:lnTo>
                  <a:pt x="86849" y="163799"/>
                </a:lnTo>
                <a:close/>
              </a:path>
            </a:pathLst>
          </a:custGeom>
          <a:solidFill>
            <a:srgbClr val="DA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560400" y="2882187"/>
            <a:ext cx="946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55196" y="2965719"/>
            <a:ext cx="1009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F6F6F6"/>
                </a:solidFill>
                <a:latin typeface="Tahoma"/>
                <a:cs typeface="Tahoma"/>
              </a:rPr>
              <a:t>ĥ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0214" y="3055678"/>
            <a:ext cx="5651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65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651222" y="2617139"/>
            <a:ext cx="2216785" cy="506730"/>
            <a:chOff x="2651222" y="2617139"/>
            <a:chExt cx="2216785" cy="506730"/>
          </a:xfrm>
        </p:grpSpPr>
        <p:sp>
          <p:nvSpPr>
            <p:cNvPr id="37" name="object 37"/>
            <p:cNvSpPr/>
            <p:nvPr/>
          </p:nvSpPr>
          <p:spPr>
            <a:xfrm>
              <a:off x="2707424" y="2845290"/>
              <a:ext cx="5715" cy="264160"/>
            </a:xfrm>
            <a:custGeom>
              <a:avLst/>
              <a:gdLst/>
              <a:ahLst/>
              <a:cxnLst/>
              <a:rect l="l" t="t" r="r" b="b"/>
              <a:pathLst>
                <a:path w="5714" h="264160">
                  <a:moveTo>
                    <a:pt x="0" y="263884"/>
                  </a:moveTo>
                  <a:lnTo>
                    <a:pt x="5273" y="0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1222" y="2701353"/>
              <a:ext cx="122952" cy="15916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977774" y="2678625"/>
              <a:ext cx="746125" cy="0"/>
            </a:xfrm>
            <a:custGeom>
              <a:avLst/>
              <a:gdLst/>
              <a:ahLst/>
              <a:cxnLst/>
              <a:rect l="l" t="t" r="r" b="b"/>
              <a:pathLst>
                <a:path w="746125">
                  <a:moveTo>
                    <a:pt x="0" y="0"/>
                  </a:moveTo>
                  <a:lnTo>
                    <a:pt x="745949" y="0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9437" y="2617139"/>
              <a:ext cx="158251" cy="122971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698662" y="2362662"/>
            <a:ext cx="2082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1350" spc="-37" baseline="-33950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127400" y="1059975"/>
            <a:ext cx="445134" cy="413384"/>
          </a:xfrm>
          <a:custGeom>
            <a:avLst/>
            <a:gdLst/>
            <a:ahLst/>
            <a:cxnLst/>
            <a:rect l="l" t="t" r="r" b="b"/>
            <a:pathLst>
              <a:path w="445135" h="413384">
                <a:moveTo>
                  <a:pt x="222299" y="412799"/>
                </a:moveTo>
                <a:lnTo>
                  <a:pt x="171328" y="407348"/>
                </a:lnTo>
                <a:lnTo>
                  <a:pt x="124538" y="391821"/>
                </a:lnTo>
                <a:lnTo>
                  <a:pt x="83262" y="367456"/>
                </a:lnTo>
                <a:lnTo>
                  <a:pt x="48836" y="335492"/>
                </a:lnTo>
                <a:lnTo>
                  <a:pt x="22594" y="297169"/>
                </a:lnTo>
                <a:lnTo>
                  <a:pt x="5871" y="253725"/>
                </a:lnTo>
                <a:lnTo>
                  <a:pt x="0" y="206399"/>
                </a:lnTo>
                <a:lnTo>
                  <a:pt x="5871" y="159074"/>
                </a:lnTo>
                <a:lnTo>
                  <a:pt x="22594" y="115630"/>
                </a:lnTo>
                <a:lnTo>
                  <a:pt x="48836" y="77307"/>
                </a:lnTo>
                <a:lnTo>
                  <a:pt x="83262" y="45343"/>
                </a:lnTo>
                <a:lnTo>
                  <a:pt x="124538" y="20978"/>
                </a:lnTo>
                <a:lnTo>
                  <a:pt x="171328" y="5451"/>
                </a:lnTo>
                <a:lnTo>
                  <a:pt x="222299" y="0"/>
                </a:lnTo>
                <a:lnTo>
                  <a:pt x="273271" y="5451"/>
                </a:lnTo>
                <a:lnTo>
                  <a:pt x="320061" y="20978"/>
                </a:lnTo>
                <a:lnTo>
                  <a:pt x="361337" y="45343"/>
                </a:lnTo>
                <a:lnTo>
                  <a:pt x="395763" y="77307"/>
                </a:lnTo>
                <a:lnTo>
                  <a:pt x="422005" y="115630"/>
                </a:lnTo>
                <a:lnTo>
                  <a:pt x="438728" y="159074"/>
                </a:lnTo>
                <a:lnTo>
                  <a:pt x="444599" y="206399"/>
                </a:lnTo>
                <a:lnTo>
                  <a:pt x="438728" y="253725"/>
                </a:lnTo>
                <a:lnTo>
                  <a:pt x="422005" y="297169"/>
                </a:lnTo>
                <a:lnTo>
                  <a:pt x="395763" y="335492"/>
                </a:lnTo>
                <a:lnTo>
                  <a:pt x="361337" y="367456"/>
                </a:lnTo>
                <a:lnTo>
                  <a:pt x="320061" y="391821"/>
                </a:lnTo>
                <a:lnTo>
                  <a:pt x="273271" y="407348"/>
                </a:lnTo>
                <a:lnTo>
                  <a:pt x="222299" y="4127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230418" y="1115722"/>
            <a:ext cx="2387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635" dirty="0">
                <a:solidFill>
                  <a:srgbClr val="272528"/>
                </a:solidFill>
                <a:latin typeface="Tahoma"/>
                <a:cs typeface="Tahoma"/>
              </a:rPr>
              <a:t>y</a:t>
            </a:r>
            <a:r>
              <a:rPr sz="1400" spc="70" dirty="0">
                <a:solidFill>
                  <a:srgbClr val="272528"/>
                </a:solidFill>
                <a:latin typeface="Arial"/>
                <a:cs typeface="Arial"/>
              </a:rPr>
              <a:t>h</a:t>
            </a:r>
            <a:r>
              <a:rPr sz="1350" spc="-270" baseline="-30864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r>
              <a:rPr sz="1575" spc="112" baseline="-31746" dirty="0">
                <a:solidFill>
                  <a:srgbClr val="272528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69524" y="2515212"/>
            <a:ext cx="3225800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*(ĥ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Cambria Math"/>
                <a:cs typeface="Cambria Math"/>
              </a:rPr>
              <a:t>(1-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)*h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spc="-75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endParaRPr sz="1800" baseline="-32407">
              <a:latin typeface="Cambria Math"/>
              <a:cs typeface="Cambria Math"/>
            </a:endParaRPr>
          </a:p>
        </p:txBody>
      </p:sp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48024" y="2845224"/>
            <a:ext cx="127499" cy="131699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2647700" y="2841911"/>
            <a:ext cx="1162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"/>
                <a:cs typeface="Arial"/>
              </a:rPr>
              <a:t>1-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GRU : Calculation of Update gate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963225"/>
            <a:ext cx="5046980" cy="3918585"/>
            <a:chOff x="0" y="963225"/>
            <a:chExt cx="5046980" cy="391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3225"/>
              <a:ext cx="5046874" cy="3918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17000" y="3834842"/>
              <a:ext cx="13335" cy="503555"/>
            </a:xfrm>
            <a:custGeom>
              <a:avLst/>
              <a:gdLst/>
              <a:ahLst/>
              <a:cxnLst/>
              <a:rect l="l" t="t" r="r" b="b"/>
              <a:pathLst>
                <a:path w="13334" h="503554">
                  <a:moveTo>
                    <a:pt x="0" y="503306"/>
                  </a:moveTo>
                  <a:lnTo>
                    <a:pt x="12979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509" y="3690922"/>
              <a:ext cx="122940" cy="1594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4025" y="2676392"/>
              <a:ext cx="489584" cy="3810"/>
            </a:xfrm>
            <a:custGeom>
              <a:avLst/>
              <a:gdLst/>
              <a:ahLst/>
              <a:cxnLst/>
              <a:rect l="l" t="t" r="r" b="b"/>
              <a:pathLst>
                <a:path w="489584" h="3810">
                  <a:moveTo>
                    <a:pt x="0" y="3332"/>
                  </a:moveTo>
                  <a:lnTo>
                    <a:pt x="489453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870" y="2614907"/>
              <a:ext cx="158569" cy="1229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00474" y="2673875"/>
              <a:ext cx="256540" cy="852169"/>
            </a:xfrm>
            <a:custGeom>
              <a:avLst/>
              <a:gdLst/>
              <a:ahLst/>
              <a:cxnLst/>
              <a:rect l="l" t="t" r="r" b="b"/>
              <a:pathLst>
                <a:path w="256540" h="852170">
                  <a:moveTo>
                    <a:pt x="0" y="2399"/>
                  </a:moveTo>
                  <a:lnTo>
                    <a:pt x="234599" y="2099"/>
                  </a:lnTo>
                </a:path>
                <a:path w="256540" h="852170">
                  <a:moveTo>
                    <a:pt x="215199" y="0"/>
                  </a:moveTo>
                  <a:lnTo>
                    <a:pt x="216695" y="2491"/>
                  </a:lnTo>
                  <a:lnTo>
                    <a:pt x="220637" y="2377"/>
                  </a:lnTo>
                  <a:lnTo>
                    <a:pt x="226210" y="4730"/>
                  </a:lnTo>
                  <a:lnTo>
                    <a:pt x="232599" y="14625"/>
                  </a:lnTo>
                  <a:lnTo>
                    <a:pt x="238989" y="36083"/>
                  </a:lnTo>
                  <a:lnTo>
                    <a:pt x="244562" y="68920"/>
                  </a:lnTo>
                  <a:lnTo>
                    <a:pt x="248504" y="111904"/>
                  </a:lnTo>
                  <a:lnTo>
                    <a:pt x="249999" y="163799"/>
                  </a:lnTo>
                </a:path>
                <a:path w="256540" h="852170">
                  <a:moveTo>
                    <a:pt x="249999" y="160049"/>
                  </a:moveTo>
                  <a:lnTo>
                    <a:pt x="255999" y="851849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0262" y="3482512"/>
              <a:ext cx="152774" cy="2148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25050" y="3550850"/>
              <a:ext cx="1334135" cy="635"/>
            </a:xfrm>
            <a:custGeom>
              <a:avLst/>
              <a:gdLst/>
              <a:ahLst/>
              <a:cxnLst/>
              <a:rect l="l" t="t" r="r" b="b"/>
              <a:pathLst>
                <a:path w="1334135" h="635">
                  <a:moveTo>
                    <a:pt x="1334099" y="2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5837" y="3344037"/>
              <a:ext cx="119774" cy="2277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11325" y="3158099"/>
              <a:ext cx="1270" cy="244475"/>
            </a:xfrm>
            <a:custGeom>
              <a:avLst/>
              <a:gdLst/>
              <a:ahLst/>
              <a:cxnLst/>
              <a:rect l="l" t="t" r="r" b="b"/>
              <a:pathLst>
                <a:path w="1269" h="244475">
                  <a:moveTo>
                    <a:pt x="899" y="0"/>
                  </a:moveTo>
                  <a:lnTo>
                    <a:pt x="0" y="243899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01175" y="3109250"/>
              <a:ext cx="421640" cy="199390"/>
            </a:xfrm>
            <a:custGeom>
              <a:avLst/>
              <a:gdLst/>
              <a:ahLst/>
              <a:cxnLst/>
              <a:rect l="l" t="t" r="r" b="b"/>
              <a:pathLst>
                <a:path w="421639" h="199389">
                  <a:moveTo>
                    <a:pt x="387999" y="199199"/>
                  </a:moveTo>
                  <a:lnTo>
                    <a:pt x="33200" y="199199"/>
                  </a:lnTo>
                  <a:lnTo>
                    <a:pt x="20277" y="196590"/>
                  </a:lnTo>
                  <a:lnTo>
                    <a:pt x="9724" y="189475"/>
                  </a:lnTo>
                  <a:lnTo>
                    <a:pt x="2609" y="178922"/>
                  </a:lnTo>
                  <a:lnTo>
                    <a:pt x="0" y="165999"/>
                  </a:lnTo>
                  <a:lnTo>
                    <a:pt x="0" y="33200"/>
                  </a:lnTo>
                  <a:lnTo>
                    <a:pt x="2609" y="20277"/>
                  </a:lnTo>
                  <a:lnTo>
                    <a:pt x="9724" y="9724"/>
                  </a:lnTo>
                  <a:lnTo>
                    <a:pt x="20277" y="2609"/>
                  </a:lnTo>
                  <a:lnTo>
                    <a:pt x="33200" y="0"/>
                  </a:lnTo>
                  <a:lnTo>
                    <a:pt x="387999" y="0"/>
                  </a:lnTo>
                  <a:lnTo>
                    <a:pt x="420556" y="26693"/>
                  </a:lnTo>
                  <a:lnTo>
                    <a:pt x="421199" y="33200"/>
                  </a:lnTo>
                  <a:lnTo>
                    <a:pt x="421199" y="165999"/>
                  </a:lnTo>
                  <a:lnTo>
                    <a:pt x="418590" y="178922"/>
                  </a:lnTo>
                  <a:lnTo>
                    <a:pt x="411475" y="189475"/>
                  </a:lnTo>
                  <a:lnTo>
                    <a:pt x="400922" y="196590"/>
                  </a:lnTo>
                  <a:lnTo>
                    <a:pt x="387999" y="19919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44237" y="3084263"/>
            <a:ext cx="135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σ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1635" y="3107445"/>
            <a:ext cx="2006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975" spc="-37" baseline="-34188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endParaRPr sz="975" baseline="-341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30562" y="2345437"/>
            <a:ext cx="2082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1350" spc="-37" baseline="-33950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27400" y="1059975"/>
            <a:ext cx="445134" cy="413384"/>
          </a:xfrm>
          <a:custGeom>
            <a:avLst/>
            <a:gdLst/>
            <a:ahLst/>
            <a:cxnLst/>
            <a:rect l="l" t="t" r="r" b="b"/>
            <a:pathLst>
              <a:path w="445135" h="413384">
                <a:moveTo>
                  <a:pt x="222299" y="412799"/>
                </a:moveTo>
                <a:lnTo>
                  <a:pt x="171328" y="407348"/>
                </a:lnTo>
                <a:lnTo>
                  <a:pt x="124538" y="391821"/>
                </a:lnTo>
                <a:lnTo>
                  <a:pt x="83262" y="367456"/>
                </a:lnTo>
                <a:lnTo>
                  <a:pt x="48836" y="335492"/>
                </a:lnTo>
                <a:lnTo>
                  <a:pt x="22594" y="297169"/>
                </a:lnTo>
                <a:lnTo>
                  <a:pt x="5871" y="253725"/>
                </a:lnTo>
                <a:lnTo>
                  <a:pt x="0" y="206399"/>
                </a:lnTo>
                <a:lnTo>
                  <a:pt x="5871" y="159074"/>
                </a:lnTo>
                <a:lnTo>
                  <a:pt x="22594" y="115630"/>
                </a:lnTo>
                <a:lnTo>
                  <a:pt x="48836" y="77307"/>
                </a:lnTo>
                <a:lnTo>
                  <a:pt x="83262" y="45343"/>
                </a:lnTo>
                <a:lnTo>
                  <a:pt x="124538" y="20978"/>
                </a:lnTo>
                <a:lnTo>
                  <a:pt x="171328" y="5451"/>
                </a:lnTo>
                <a:lnTo>
                  <a:pt x="222299" y="0"/>
                </a:lnTo>
                <a:lnTo>
                  <a:pt x="273271" y="5451"/>
                </a:lnTo>
                <a:lnTo>
                  <a:pt x="320061" y="20978"/>
                </a:lnTo>
                <a:lnTo>
                  <a:pt x="361337" y="45343"/>
                </a:lnTo>
                <a:lnTo>
                  <a:pt x="395763" y="77307"/>
                </a:lnTo>
                <a:lnTo>
                  <a:pt x="422005" y="115630"/>
                </a:lnTo>
                <a:lnTo>
                  <a:pt x="438728" y="159074"/>
                </a:lnTo>
                <a:lnTo>
                  <a:pt x="444599" y="206399"/>
                </a:lnTo>
                <a:lnTo>
                  <a:pt x="438728" y="253725"/>
                </a:lnTo>
                <a:lnTo>
                  <a:pt x="422005" y="297169"/>
                </a:lnTo>
                <a:lnTo>
                  <a:pt x="395763" y="335492"/>
                </a:lnTo>
                <a:lnTo>
                  <a:pt x="361337" y="367456"/>
                </a:lnTo>
                <a:lnTo>
                  <a:pt x="320061" y="391821"/>
                </a:lnTo>
                <a:lnTo>
                  <a:pt x="273271" y="407348"/>
                </a:lnTo>
                <a:lnTo>
                  <a:pt x="222299" y="4127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43118" y="1115722"/>
            <a:ext cx="213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spc="-660" dirty="0">
                <a:solidFill>
                  <a:srgbClr val="272528"/>
                </a:solidFill>
                <a:latin typeface="Tahoma"/>
                <a:cs typeface="Tahoma"/>
              </a:rPr>
              <a:t>y</a:t>
            </a:r>
            <a:r>
              <a:rPr sz="1400" spc="45" dirty="0">
                <a:solidFill>
                  <a:srgbClr val="272528"/>
                </a:solidFill>
                <a:latin typeface="Arial"/>
                <a:cs typeface="Arial"/>
              </a:rPr>
              <a:t>h</a:t>
            </a:r>
            <a:r>
              <a:rPr sz="1350" spc="-307" baseline="-30864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r>
              <a:rPr sz="1575" spc="75" baseline="-31746" dirty="0">
                <a:solidFill>
                  <a:srgbClr val="272528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8549" y="2271349"/>
            <a:ext cx="3320415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172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σ(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X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.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xu</a:t>
            </a:r>
            <a:r>
              <a:rPr sz="1800" spc="-22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spc="172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.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hu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spc="-37" baseline="-32407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endParaRPr sz="1800" baseline="-32407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08611" y="2650699"/>
            <a:ext cx="12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GRU : Calculation of Update gate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963225"/>
            <a:ext cx="5046980" cy="3918585"/>
            <a:chOff x="0" y="963225"/>
            <a:chExt cx="5046980" cy="3918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3225"/>
              <a:ext cx="5046874" cy="3918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17000" y="3834842"/>
              <a:ext cx="13335" cy="503555"/>
            </a:xfrm>
            <a:custGeom>
              <a:avLst/>
              <a:gdLst/>
              <a:ahLst/>
              <a:cxnLst/>
              <a:rect l="l" t="t" r="r" b="b"/>
              <a:pathLst>
                <a:path w="13334" h="503554">
                  <a:moveTo>
                    <a:pt x="0" y="503306"/>
                  </a:moveTo>
                  <a:lnTo>
                    <a:pt x="12979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509" y="3690922"/>
              <a:ext cx="122940" cy="1594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4025" y="2676392"/>
              <a:ext cx="489584" cy="3810"/>
            </a:xfrm>
            <a:custGeom>
              <a:avLst/>
              <a:gdLst/>
              <a:ahLst/>
              <a:cxnLst/>
              <a:rect l="l" t="t" r="r" b="b"/>
              <a:pathLst>
                <a:path w="489584" h="3810">
                  <a:moveTo>
                    <a:pt x="0" y="3332"/>
                  </a:moveTo>
                  <a:lnTo>
                    <a:pt x="489453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870" y="2614907"/>
              <a:ext cx="158569" cy="1229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00474" y="2673875"/>
              <a:ext cx="256540" cy="852169"/>
            </a:xfrm>
            <a:custGeom>
              <a:avLst/>
              <a:gdLst/>
              <a:ahLst/>
              <a:cxnLst/>
              <a:rect l="l" t="t" r="r" b="b"/>
              <a:pathLst>
                <a:path w="256540" h="852170">
                  <a:moveTo>
                    <a:pt x="0" y="2399"/>
                  </a:moveTo>
                  <a:lnTo>
                    <a:pt x="234599" y="2099"/>
                  </a:lnTo>
                </a:path>
                <a:path w="256540" h="852170">
                  <a:moveTo>
                    <a:pt x="215199" y="0"/>
                  </a:moveTo>
                  <a:lnTo>
                    <a:pt x="216695" y="2491"/>
                  </a:lnTo>
                  <a:lnTo>
                    <a:pt x="220637" y="2377"/>
                  </a:lnTo>
                  <a:lnTo>
                    <a:pt x="226210" y="4730"/>
                  </a:lnTo>
                  <a:lnTo>
                    <a:pt x="232599" y="14625"/>
                  </a:lnTo>
                  <a:lnTo>
                    <a:pt x="238989" y="36083"/>
                  </a:lnTo>
                  <a:lnTo>
                    <a:pt x="244562" y="68920"/>
                  </a:lnTo>
                  <a:lnTo>
                    <a:pt x="248504" y="111904"/>
                  </a:lnTo>
                  <a:lnTo>
                    <a:pt x="249999" y="163799"/>
                  </a:lnTo>
                </a:path>
                <a:path w="256540" h="852170">
                  <a:moveTo>
                    <a:pt x="249999" y="160049"/>
                  </a:moveTo>
                  <a:lnTo>
                    <a:pt x="255999" y="851849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0262" y="3482512"/>
              <a:ext cx="152774" cy="2148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25050" y="3550850"/>
              <a:ext cx="1334135" cy="635"/>
            </a:xfrm>
            <a:custGeom>
              <a:avLst/>
              <a:gdLst/>
              <a:ahLst/>
              <a:cxnLst/>
              <a:rect l="l" t="t" r="r" b="b"/>
              <a:pathLst>
                <a:path w="1334135" h="635">
                  <a:moveTo>
                    <a:pt x="1334099" y="2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5837" y="3344037"/>
              <a:ext cx="119774" cy="2277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11325" y="3158099"/>
              <a:ext cx="1270" cy="244475"/>
            </a:xfrm>
            <a:custGeom>
              <a:avLst/>
              <a:gdLst/>
              <a:ahLst/>
              <a:cxnLst/>
              <a:rect l="l" t="t" r="r" b="b"/>
              <a:pathLst>
                <a:path w="1269" h="244475">
                  <a:moveTo>
                    <a:pt x="899" y="0"/>
                  </a:moveTo>
                  <a:lnTo>
                    <a:pt x="0" y="243899"/>
                  </a:lnTo>
                </a:path>
              </a:pathLst>
            </a:custGeom>
            <a:ln w="28574">
              <a:solidFill>
                <a:srgbClr val="FCD3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01175" y="3109250"/>
              <a:ext cx="421640" cy="199390"/>
            </a:xfrm>
            <a:custGeom>
              <a:avLst/>
              <a:gdLst/>
              <a:ahLst/>
              <a:cxnLst/>
              <a:rect l="l" t="t" r="r" b="b"/>
              <a:pathLst>
                <a:path w="421639" h="199389">
                  <a:moveTo>
                    <a:pt x="387999" y="199199"/>
                  </a:moveTo>
                  <a:lnTo>
                    <a:pt x="33200" y="199199"/>
                  </a:lnTo>
                  <a:lnTo>
                    <a:pt x="20277" y="196590"/>
                  </a:lnTo>
                  <a:lnTo>
                    <a:pt x="9724" y="189475"/>
                  </a:lnTo>
                  <a:lnTo>
                    <a:pt x="2609" y="178922"/>
                  </a:lnTo>
                  <a:lnTo>
                    <a:pt x="0" y="165999"/>
                  </a:lnTo>
                  <a:lnTo>
                    <a:pt x="0" y="33200"/>
                  </a:lnTo>
                  <a:lnTo>
                    <a:pt x="2609" y="20277"/>
                  </a:lnTo>
                  <a:lnTo>
                    <a:pt x="9724" y="9724"/>
                  </a:lnTo>
                  <a:lnTo>
                    <a:pt x="20277" y="2609"/>
                  </a:lnTo>
                  <a:lnTo>
                    <a:pt x="33200" y="0"/>
                  </a:lnTo>
                  <a:lnTo>
                    <a:pt x="387999" y="0"/>
                  </a:lnTo>
                  <a:lnTo>
                    <a:pt x="420556" y="26693"/>
                  </a:lnTo>
                  <a:lnTo>
                    <a:pt x="421199" y="33200"/>
                  </a:lnTo>
                  <a:lnTo>
                    <a:pt x="421199" y="165999"/>
                  </a:lnTo>
                  <a:lnTo>
                    <a:pt x="418590" y="178922"/>
                  </a:lnTo>
                  <a:lnTo>
                    <a:pt x="411475" y="189475"/>
                  </a:lnTo>
                  <a:lnTo>
                    <a:pt x="400922" y="196590"/>
                  </a:lnTo>
                  <a:lnTo>
                    <a:pt x="387999" y="19919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44237" y="3084263"/>
            <a:ext cx="135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σ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1635" y="3107445"/>
            <a:ext cx="2006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975" spc="-37" baseline="-34188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endParaRPr sz="975" baseline="-34188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08549" y="3134224"/>
            <a:ext cx="3320415" cy="462280"/>
          </a:xfrm>
          <a:custGeom>
            <a:avLst/>
            <a:gdLst/>
            <a:ahLst/>
            <a:cxnLst/>
            <a:rect l="l" t="t" r="r" b="b"/>
            <a:pathLst>
              <a:path w="3320415" h="462279">
                <a:moveTo>
                  <a:pt x="0" y="0"/>
                </a:moveTo>
                <a:lnTo>
                  <a:pt x="3320399" y="0"/>
                </a:lnTo>
                <a:lnTo>
                  <a:pt x="3320399" y="461699"/>
                </a:lnTo>
                <a:lnTo>
                  <a:pt x="0" y="4616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97437" y="3198106"/>
            <a:ext cx="334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6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b="1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b="1" spc="165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b="1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F6F6F6"/>
                </a:solidFill>
                <a:latin typeface="Cambria Math"/>
                <a:cs typeface="Cambria Math"/>
              </a:rPr>
              <a:t>σ(</a:t>
            </a:r>
            <a:r>
              <a:rPr sz="1800" b="1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="1" baseline="-32407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b="1" spc="-22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F6F6F6"/>
                </a:solidFill>
                <a:latin typeface="Cambria Math"/>
                <a:cs typeface="Cambria Math"/>
              </a:rPr>
              <a:t>[X</a:t>
            </a:r>
            <a:r>
              <a:rPr sz="1800" b="1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b="1" spc="165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F6F6F6"/>
                </a:solidFill>
                <a:latin typeface="Cambria Math"/>
                <a:cs typeface="Cambria Math"/>
              </a:rPr>
              <a:t>,</a:t>
            </a:r>
            <a:r>
              <a:rPr sz="1800" b="1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b="1" spc="-1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b="1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="1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b="1" dirty="0">
                <a:solidFill>
                  <a:srgbClr val="F6F6F6"/>
                </a:solidFill>
                <a:latin typeface="Cambria Math"/>
                <a:cs typeface="Cambria Math"/>
              </a:rPr>
              <a:t>]+</a:t>
            </a:r>
            <a:r>
              <a:rPr sz="1800" b="1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b="1" baseline="-32407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b="1" spc="-22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b="1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52149" y="1568499"/>
            <a:ext cx="1011555" cy="808355"/>
            <a:chOff x="6552149" y="1568499"/>
            <a:chExt cx="1011555" cy="808355"/>
          </a:xfrm>
        </p:grpSpPr>
        <p:sp>
          <p:nvSpPr>
            <p:cNvPr id="20" name="object 20"/>
            <p:cNvSpPr/>
            <p:nvPr/>
          </p:nvSpPr>
          <p:spPr>
            <a:xfrm>
              <a:off x="6561674" y="1718499"/>
              <a:ext cx="992505" cy="648335"/>
            </a:xfrm>
            <a:custGeom>
              <a:avLst/>
              <a:gdLst/>
              <a:ahLst/>
              <a:cxnLst/>
              <a:rect l="l" t="t" r="r" b="b"/>
              <a:pathLst>
                <a:path w="992504" h="648335">
                  <a:moveTo>
                    <a:pt x="0" y="648299"/>
                  </a:moveTo>
                  <a:lnTo>
                    <a:pt x="357299" y="0"/>
                  </a:lnTo>
                </a:path>
                <a:path w="992504" h="648335">
                  <a:moveTo>
                    <a:pt x="992174" y="635099"/>
                  </a:moveTo>
                  <a:lnTo>
                    <a:pt x="661574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60074" y="1568499"/>
              <a:ext cx="618490" cy="531495"/>
            </a:xfrm>
            <a:custGeom>
              <a:avLst/>
              <a:gdLst/>
              <a:ahLst/>
              <a:cxnLst/>
              <a:rect l="l" t="t" r="r" b="b"/>
              <a:pathLst>
                <a:path w="618490" h="531494">
                  <a:moveTo>
                    <a:pt x="309149" y="530999"/>
                  </a:moveTo>
                  <a:lnTo>
                    <a:pt x="259004" y="527525"/>
                  </a:lnTo>
                  <a:lnTo>
                    <a:pt x="211434" y="517464"/>
                  </a:lnTo>
                  <a:lnTo>
                    <a:pt x="167077" y="501365"/>
                  </a:lnTo>
                  <a:lnTo>
                    <a:pt x="126569" y="479773"/>
                  </a:lnTo>
                  <a:lnTo>
                    <a:pt x="90547" y="453236"/>
                  </a:lnTo>
                  <a:lnTo>
                    <a:pt x="59647" y="422300"/>
                  </a:lnTo>
                  <a:lnTo>
                    <a:pt x="34506" y="387512"/>
                  </a:lnTo>
                  <a:lnTo>
                    <a:pt x="15760" y="349418"/>
                  </a:lnTo>
                  <a:lnTo>
                    <a:pt x="4046" y="308565"/>
                  </a:lnTo>
                  <a:lnTo>
                    <a:pt x="0" y="265499"/>
                  </a:lnTo>
                  <a:lnTo>
                    <a:pt x="4046" y="222434"/>
                  </a:lnTo>
                  <a:lnTo>
                    <a:pt x="15760" y="181581"/>
                  </a:lnTo>
                  <a:lnTo>
                    <a:pt x="34506" y="143487"/>
                  </a:lnTo>
                  <a:lnTo>
                    <a:pt x="59647" y="108699"/>
                  </a:lnTo>
                  <a:lnTo>
                    <a:pt x="90547" y="77763"/>
                  </a:lnTo>
                  <a:lnTo>
                    <a:pt x="126569" y="51226"/>
                  </a:lnTo>
                  <a:lnTo>
                    <a:pt x="167077" y="29634"/>
                  </a:lnTo>
                  <a:lnTo>
                    <a:pt x="211434" y="13535"/>
                  </a:lnTo>
                  <a:lnTo>
                    <a:pt x="259004" y="3474"/>
                  </a:lnTo>
                  <a:lnTo>
                    <a:pt x="309149" y="0"/>
                  </a:lnTo>
                  <a:lnTo>
                    <a:pt x="359295" y="3474"/>
                  </a:lnTo>
                  <a:lnTo>
                    <a:pt x="406865" y="13535"/>
                  </a:lnTo>
                  <a:lnTo>
                    <a:pt x="451222" y="29634"/>
                  </a:lnTo>
                  <a:lnTo>
                    <a:pt x="491730" y="51226"/>
                  </a:lnTo>
                  <a:lnTo>
                    <a:pt x="527752" y="77763"/>
                  </a:lnTo>
                  <a:lnTo>
                    <a:pt x="558652" y="108699"/>
                  </a:lnTo>
                  <a:lnTo>
                    <a:pt x="583793" y="143487"/>
                  </a:lnTo>
                  <a:lnTo>
                    <a:pt x="602539" y="181581"/>
                  </a:lnTo>
                  <a:lnTo>
                    <a:pt x="614253" y="222434"/>
                  </a:lnTo>
                  <a:lnTo>
                    <a:pt x="618299" y="265499"/>
                  </a:lnTo>
                  <a:lnTo>
                    <a:pt x="614253" y="308565"/>
                  </a:lnTo>
                  <a:lnTo>
                    <a:pt x="602539" y="349418"/>
                  </a:lnTo>
                  <a:lnTo>
                    <a:pt x="583793" y="387512"/>
                  </a:lnTo>
                  <a:lnTo>
                    <a:pt x="558652" y="422300"/>
                  </a:lnTo>
                  <a:lnTo>
                    <a:pt x="527752" y="453236"/>
                  </a:lnTo>
                  <a:lnTo>
                    <a:pt x="491730" y="479773"/>
                  </a:lnTo>
                  <a:lnTo>
                    <a:pt x="451222" y="501365"/>
                  </a:lnTo>
                  <a:lnTo>
                    <a:pt x="406865" y="517464"/>
                  </a:lnTo>
                  <a:lnTo>
                    <a:pt x="359295" y="527525"/>
                  </a:lnTo>
                  <a:lnTo>
                    <a:pt x="309149" y="5309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05922" y="1699379"/>
            <a:ext cx="327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"/>
                <a:cs typeface="Arial"/>
              </a:rPr>
              <a:t>W</a:t>
            </a:r>
            <a:r>
              <a:rPr sz="1500" spc="-37" baseline="-30555" dirty="0">
                <a:latin typeface="Arial"/>
                <a:cs typeface="Arial"/>
              </a:rPr>
              <a:t>u</a:t>
            </a:r>
            <a:endParaRPr sz="1500" baseline="-30555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99024" y="2261824"/>
            <a:ext cx="3339465" cy="906144"/>
            <a:chOff x="5199024" y="2261824"/>
            <a:chExt cx="3339465" cy="906144"/>
          </a:xfrm>
        </p:grpSpPr>
        <p:sp>
          <p:nvSpPr>
            <p:cNvPr id="24" name="object 24"/>
            <p:cNvSpPr/>
            <p:nvPr/>
          </p:nvSpPr>
          <p:spPr>
            <a:xfrm>
              <a:off x="6868749" y="2733049"/>
              <a:ext cx="0" cy="434975"/>
            </a:xfrm>
            <a:custGeom>
              <a:avLst/>
              <a:gdLst/>
              <a:ahLst/>
              <a:cxnLst/>
              <a:rect l="l" t="t" r="r" b="b"/>
              <a:pathLst>
                <a:path h="434975">
                  <a:moveTo>
                    <a:pt x="0" y="0"/>
                  </a:moveTo>
                  <a:lnTo>
                    <a:pt x="0" y="434399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08549" y="2271349"/>
              <a:ext cx="3320415" cy="462280"/>
            </a:xfrm>
            <a:custGeom>
              <a:avLst/>
              <a:gdLst/>
              <a:ahLst/>
              <a:cxnLst/>
              <a:rect l="l" t="t" r="r" b="b"/>
              <a:pathLst>
                <a:path w="3320415" h="462280">
                  <a:moveTo>
                    <a:pt x="0" y="0"/>
                  </a:moveTo>
                  <a:lnTo>
                    <a:pt x="3320399" y="0"/>
                  </a:lnTo>
                  <a:lnTo>
                    <a:pt x="3320399" y="461699"/>
                  </a:lnTo>
                  <a:lnTo>
                    <a:pt x="0" y="461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98662" y="2362662"/>
            <a:ext cx="20827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6F6F6"/>
                </a:solidFill>
                <a:latin typeface="Arial"/>
                <a:cs typeface="Arial"/>
              </a:rPr>
              <a:t>h</a:t>
            </a:r>
            <a:r>
              <a:rPr sz="1350" spc="-37" baseline="-33950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27400" y="1059975"/>
            <a:ext cx="445134" cy="413384"/>
          </a:xfrm>
          <a:custGeom>
            <a:avLst/>
            <a:gdLst/>
            <a:ahLst/>
            <a:cxnLst/>
            <a:rect l="l" t="t" r="r" b="b"/>
            <a:pathLst>
              <a:path w="445135" h="413384">
                <a:moveTo>
                  <a:pt x="222299" y="412799"/>
                </a:moveTo>
                <a:lnTo>
                  <a:pt x="171328" y="407348"/>
                </a:lnTo>
                <a:lnTo>
                  <a:pt x="124538" y="391821"/>
                </a:lnTo>
                <a:lnTo>
                  <a:pt x="83262" y="367456"/>
                </a:lnTo>
                <a:lnTo>
                  <a:pt x="48836" y="335492"/>
                </a:lnTo>
                <a:lnTo>
                  <a:pt x="22594" y="297169"/>
                </a:lnTo>
                <a:lnTo>
                  <a:pt x="5871" y="253725"/>
                </a:lnTo>
                <a:lnTo>
                  <a:pt x="0" y="206399"/>
                </a:lnTo>
                <a:lnTo>
                  <a:pt x="5871" y="159074"/>
                </a:lnTo>
                <a:lnTo>
                  <a:pt x="22594" y="115630"/>
                </a:lnTo>
                <a:lnTo>
                  <a:pt x="48836" y="77307"/>
                </a:lnTo>
                <a:lnTo>
                  <a:pt x="83262" y="45343"/>
                </a:lnTo>
                <a:lnTo>
                  <a:pt x="124538" y="20978"/>
                </a:lnTo>
                <a:lnTo>
                  <a:pt x="171328" y="5451"/>
                </a:lnTo>
                <a:lnTo>
                  <a:pt x="222299" y="0"/>
                </a:lnTo>
                <a:lnTo>
                  <a:pt x="273271" y="5451"/>
                </a:lnTo>
                <a:lnTo>
                  <a:pt x="320061" y="20978"/>
                </a:lnTo>
                <a:lnTo>
                  <a:pt x="361337" y="45343"/>
                </a:lnTo>
                <a:lnTo>
                  <a:pt x="395763" y="77307"/>
                </a:lnTo>
                <a:lnTo>
                  <a:pt x="422005" y="115630"/>
                </a:lnTo>
                <a:lnTo>
                  <a:pt x="438728" y="159074"/>
                </a:lnTo>
                <a:lnTo>
                  <a:pt x="444599" y="206399"/>
                </a:lnTo>
                <a:lnTo>
                  <a:pt x="438728" y="253725"/>
                </a:lnTo>
                <a:lnTo>
                  <a:pt x="422005" y="297169"/>
                </a:lnTo>
                <a:lnTo>
                  <a:pt x="395763" y="335492"/>
                </a:lnTo>
                <a:lnTo>
                  <a:pt x="361337" y="367456"/>
                </a:lnTo>
                <a:lnTo>
                  <a:pt x="320061" y="391821"/>
                </a:lnTo>
                <a:lnTo>
                  <a:pt x="273271" y="407348"/>
                </a:lnTo>
                <a:lnTo>
                  <a:pt x="222299" y="4127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43118" y="1115722"/>
            <a:ext cx="213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spc="-660" dirty="0">
                <a:solidFill>
                  <a:srgbClr val="272528"/>
                </a:solidFill>
                <a:latin typeface="Tahoma"/>
                <a:cs typeface="Tahoma"/>
              </a:rPr>
              <a:t>y</a:t>
            </a:r>
            <a:r>
              <a:rPr sz="1400" spc="45" dirty="0">
                <a:solidFill>
                  <a:srgbClr val="272528"/>
                </a:solidFill>
                <a:latin typeface="Arial"/>
                <a:cs typeface="Arial"/>
              </a:rPr>
              <a:t>h</a:t>
            </a:r>
            <a:r>
              <a:rPr sz="1350" spc="-307" baseline="-30864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r>
              <a:rPr sz="1575" spc="75" baseline="-31746" dirty="0">
                <a:solidFill>
                  <a:srgbClr val="272528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2674" y="2335231"/>
            <a:ext cx="335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172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σ(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X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.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xu</a:t>
            </a:r>
            <a:r>
              <a:rPr sz="1800" spc="-22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spc="172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.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hu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spc="-37" baseline="-32407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endParaRPr sz="1800" baseline="-32407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08611" y="2650699"/>
            <a:ext cx="12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375</Words>
  <Application>Microsoft Office PowerPoint</Application>
  <PresentationFormat>On-screen Show (16:9)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Tahoma</vt:lpstr>
      <vt:lpstr>Times New Roman</vt:lpstr>
      <vt:lpstr>Office Theme</vt:lpstr>
      <vt:lpstr>PowerPoint Presentation</vt:lpstr>
      <vt:lpstr>Advanced RNN</vt:lpstr>
      <vt:lpstr>Advanced RNN</vt:lpstr>
      <vt:lpstr>PowerPoint Presentation</vt:lpstr>
      <vt:lpstr>RNN V/s GRU</vt:lpstr>
      <vt:lpstr>Architecture of GRU</vt:lpstr>
      <vt:lpstr>GRU : Update gate</vt:lpstr>
      <vt:lpstr>GRU : Calculation of Update gate</vt:lpstr>
      <vt:lpstr>GRU : Calculation of Update gate</vt:lpstr>
      <vt:lpstr>GRU : Update gate</vt:lpstr>
      <vt:lpstr>GRU : Calculation of Candidate hidden state</vt:lpstr>
      <vt:lpstr>Architecture of GRU</vt:lpstr>
      <vt:lpstr>GRU : Calculation of Candidate hidden state</vt:lpstr>
      <vt:lpstr>Architecture of GRU</vt:lpstr>
      <vt:lpstr>Architecture of GRU</vt:lpstr>
      <vt:lpstr>Up Next: GRU in Jupyter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V9</dc:title>
  <cp:lastModifiedBy>dell</cp:lastModifiedBy>
  <cp:revision>4</cp:revision>
  <dcterms:created xsi:type="dcterms:W3CDTF">2025-03-04T06:32:10Z</dcterms:created>
  <dcterms:modified xsi:type="dcterms:W3CDTF">2025-03-06T08:56:33Z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