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6F6F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6F6F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222233"/>
            <a:ext cx="656335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4275" y="2052606"/>
            <a:ext cx="3872229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6F6F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852720" y="319889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5424" y="2980732"/>
            <a:ext cx="536511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Mechanism and Transformers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14999"/>
              </a:lnSpc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2: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of Encoder Decoder in Training and Testing Phase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152400" y="4629150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8200" y="2485612"/>
            <a:ext cx="5753100" cy="1630680"/>
            <a:chOff x="2438200" y="2485612"/>
            <a:chExt cx="5753100" cy="1630680"/>
          </a:xfrm>
        </p:grpSpPr>
        <p:sp>
          <p:nvSpPr>
            <p:cNvPr id="3" name="object 3"/>
            <p:cNvSpPr/>
            <p:nvPr/>
          </p:nvSpPr>
          <p:spPr>
            <a:xfrm>
              <a:off x="2438200" y="2655774"/>
              <a:ext cx="5299710" cy="1267460"/>
            </a:xfrm>
            <a:custGeom>
              <a:avLst/>
              <a:gdLst/>
              <a:ahLst/>
              <a:cxnLst/>
              <a:rect l="l" t="t" r="r" b="b"/>
              <a:pathLst>
                <a:path w="5299709" h="1267460">
                  <a:moveTo>
                    <a:pt x="5088295" y="1267199"/>
                  </a:moveTo>
                  <a:lnTo>
                    <a:pt x="211204" y="1267199"/>
                  </a:lnTo>
                  <a:lnTo>
                    <a:pt x="162777" y="1261621"/>
                  </a:lnTo>
                  <a:lnTo>
                    <a:pt x="118321" y="1245732"/>
                  </a:lnTo>
                  <a:lnTo>
                    <a:pt x="79106" y="1220800"/>
                  </a:lnTo>
                  <a:lnTo>
                    <a:pt x="46399" y="1188093"/>
                  </a:lnTo>
                  <a:lnTo>
                    <a:pt x="21467" y="1148877"/>
                  </a:lnTo>
                  <a:lnTo>
                    <a:pt x="5578" y="1104422"/>
                  </a:lnTo>
                  <a:lnTo>
                    <a:pt x="0" y="1055995"/>
                  </a:lnTo>
                  <a:lnTo>
                    <a:pt x="0" y="211204"/>
                  </a:lnTo>
                  <a:lnTo>
                    <a:pt x="5578" y="162777"/>
                  </a:lnTo>
                  <a:lnTo>
                    <a:pt x="21467" y="118321"/>
                  </a:lnTo>
                  <a:lnTo>
                    <a:pt x="46399" y="79106"/>
                  </a:lnTo>
                  <a:lnTo>
                    <a:pt x="79106" y="46399"/>
                  </a:lnTo>
                  <a:lnTo>
                    <a:pt x="118321" y="21467"/>
                  </a:lnTo>
                  <a:lnTo>
                    <a:pt x="162777" y="5578"/>
                  </a:lnTo>
                  <a:lnTo>
                    <a:pt x="211204" y="0"/>
                  </a:lnTo>
                  <a:lnTo>
                    <a:pt x="5088295" y="0"/>
                  </a:lnTo>
                  <a:lnTo>
                    <a:pt x="5129692" y="4095"/>
                  </a:lnTo>
                  <a:lnTo>
                    <a:pt x="5169120" y="16076"/>
                  </a:lnTo>
                  <a:lnTo>
                    <a:pt x="5205472" y="35484"/>
                  </a:lnTo>
                  <a:lnTo>
                    <a:pt x="5237639" y="61860"/>
                  </a:lnTo>
                  <a:lnTo>
                    <a:pt x="5264015" y="94028"/>
                  </a:lnTo>
                  <a:lnTo>
                    <a:pt x="5283423" y="130379"/>
                  </a:lnTo>
                  <a:lnTo>
                    <a:pt x="5295404" y="169807"/>
                  </a:lnTo>
                  <a:lnTo>
                    <a:pt x="5299499" y="211204"/>
                  </a:lnTo>
                  <a:lnTo>
                    <a:pt x="5299499" y="1055995"/>
                  </a:lnTo>
                  <a:lnTo>
                    <a:pt x="5293921" y="1104422"/>
                  </a:lnTo>
                  <a:lnTo>
                    <a:pt x="5278032" y="1148877"/>
                  </a:lnTo>
                  <a:lnTo>
                    <a:pt x="5253100" y="1188093"/>
                  </a:lnTo>
                  <a:lnTo>
                    <a:pt x="5220393" y="1220800"/>
                  </a:lnTo>
                  <a:lnTo>
                    <a:pt x="5181178" y="1245732"/>
                  </a:lnTo>
                  <a:lnTo>
                    <a:pt x="5136723" y="1261621"/>
                  </a:lnTo>
                  <a:lnTo>
                    <a:pt x="5088295" y="1267199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704173" y="2800210"/>
              <a:ext cx="4759325" cy="994410"/>
            </a:xfrm>
            <a:custGeom>
              <a:avLst/>
              <a:gdLst/>
              <a:ahLst/>
              <a:cxnLst/>
              <a:rect l="l" t="t" r="r" b="b"/>
              <a:pathLst>
                <a:path w="4759325" h="994410">
                  <a:moveTo>
                    <a:pt x="491693" y="81953"/>
                  </a:moveTo>
                  <a:lnTo>
                    <a:pt x="477926" y="36487"/>
                  </a:lnTo>
                  <a:lnTo>
                    <a:pt x="441109" y="6235"/>
                  </a:lnTo>
                  <a:lnTo>
                    <a:pt x="409740" y="0"/>
                  </a:lnTo>
                  <a:lnTo>
                    <a:pt x="81953" y="0"/>
                  </a:lnTo>
                  <a:lnTo>
                    <a:pt x="24003" y="24003"/>
                  </a:lnTo>
                  <a:lnTo>
                    <a:pt x="0" y="81953"/>
                  </a:lnTo>
                  <a:lnTo>
                    <a:pt x="0" y="911948"/>
                  </a:lnTo>
                  <a:lnTo>
                    <a:pt x="6438" y="943838"/>
                  </a:lnTo>
                  <a:lnTo>
                    <a:pt x="24003" y="969899"/>
                  </a:lnTo>
                  <a:lnTo>
                    <a:pt x="50050" y="987450"/>
                  </a:lnTo>
                  <a:lnTo>
                    <a:pt x="81953" y="993902"/>
                  </a:lnTo>
                  <a:lnTo>
                    <a:pt x="409740" y="993902"/>
                  </a:lnTo>
                  <a:lnTo>
                    <a:pt x="441642" y="987450"/>
                  </a:lnTo>
                  <a:lnTo>
                    <a:pt x="467690" y="969899"/>
                  </a:lnTo>
                  <a:lnTo>
                    <a:pt x="485254" y="943838"/>
                  </a:lnTo>
                  <a:lnTo>
                    <a:pt x="491693" y="911948"/>
                  </a:lnTo>
                  <a:lnTo>
                    <a:pt x="491693" y="81953"/>
                  </a:lnTo>
                  <a:close/>
                </a:path>
                <a:path w="4759325" h="994410">
                  <a:moveTo>
                    <a:pt x="1558493" y="81953"/>
                  </a:moveTo>
                  <a:lnTo>
                    <a:pt x="1544726" y="36487"/>
                  </a:lnTo>
                  <a:lnTo>
                    <a:pt x="1507909" y="6235"/>
                  </a:lnTo>
                  <a:lnTo>
                    <a:pt x="1476540" y="0"/>
                  </a:lnTo>
                  <a:lnTo>
                    <a:pt x="1148753" y="0"/>
                  </a:lnTo>
                  <a:lnTo>
                    <a:pt x="1090803" y="24003"/>
                  </a:lnTo>
                  <a:lnTo>
                    <a:pt x="1066800" y="81953"/>
                  </a:lnTo>
                  <a:lnTo>
                    <a:pt x="1066800" y="911948"/>
                  </a:lnTo>
                  <a:lnTo>
                    <a:pt x="1073238" y="943838"/>
                  </a:lnTo>
                  <a:lnTo>
                    <a:pt x="1090803" y="969899"/>
                  </a:lnTo>
                  <a:lnTo>
                    <a:pt x="1116850" y="987450"/>
                  </a:lnTo>
                  <a:lnTo>
                    <a:pt x="1148753" y="993902"/>
                  </a:lnTo>
                  <a:lnTo>
                    <a:pt x="1476540" y="993902"/>
                  </a:lnTo>
                  <a:lnTo>
                    <a:pt x="1508442" y="987450"/>
                  </a:lnTo>
                  <a:lnTo>
                    <a:pt x="1534490" y="969899"/>
                  </a:lnTo>
                  <a:lnTo>
                    <a:pt x="1552054" y="943838"/>
                  </a:lnTo>
                  <a:lnTo>
                    <a:pt x="1558493" y="911948"/>
                  </a:lnTo>
                  <a:lnTo>
                    <a:pt x="1558493" y="81953"/>
                  </a:lnTo>
                  <a:close/>
                </a:path>
                <a:path w="4759325" h="994410">
                  <a:moveTo>
                    <a:pt x="2625293" y="81953"/>
                  </a:moveTo>
                  <a:lnTo>
                    <a:pt x="2611526" y="36487"/>
                  </a:lnTo>
                  <a:lnTo>
                    <a:pt x="2574709" y="6235"/>
                  </a:lnTo>
                  <a:lnTo>
                    <a:pt x="2543340" y="0"/>
                  </a:lnTo>
                  <a:lnTo>
                    <a:pt x="2215553" y="0"/>
                  </a:lnTo>
                  <a:lnTo>
                    <a:pt x="2157603" y="24003"/>
                  </a:lnTo>
                  <a:lnTo>
                    <a:pt x="2133600" y="81953"/>
                  </a:lnTo>
                  <a:lnTo>
                    <a:pt x="2133600" y="911948"/>
                  </a:lnTo>
                  <a:lnTo>
                    <a:pt x="2140039" y="943838"/>
                  </a:lnTo>
                  <a:lnTo>
                    <a:pt x="2157603" y="969899"/>
                  </a:lnTo>
                  <a:lnTo>
                    <a:pt x="2183650" y="987450"/>
                  </a:lnTo>
                  <a:lnTo>
                    <a:pt x="2215553" y="993902"/>
                  </a:lnTo>
                  <a:lnTo>
                    <a:pt x="2543340" y="993902"/>
                  </a:lnTo>
                  <a:lnTo>
                    <a:pt x="2575242" y="987450"/>
                  </a:lnTo>
                  <a:lnTo>
                    <a:pt x="2601290" y="969899"/>
                  </a:lnTo>
                  <a:lnTo>
                    <a:pt x="2618854" y="943838"/>
                  </a:lnTo>
                  <a:lnTo>
                    <a:pt x="2625293" y="911948"/>
                  </a:lnTo>
                  <a:lnTo>
                    <a:pt x="2625293" y="81953"/>
                  </a:lnTo>
                  <a:close/>
                </a:path>
                <a:path w="4759325" h="994410">
                  <a:moveTo>
                    <a:pt x="3692093" y="81953"/>
                  </a:moveTo>
                  <a:lnTo>
                    <a:pt x="3678326" y="36487"/>
                  </a:lnTo>
                  <a:lnTo>
                    <a:pt x="3641509" y="6235"/>
                  </a:lnTo>
                  <a:lnTo>
                    <a:pt x="3610140" y="0"/>
                  </a:lnTo>
                  <a:lnTo>
                    <a:pt x="3282353" y="0"/>
                  </a:lnTo>
                  <a:lnTo>
                    <a:pt x="3224403" y="24003"/>
                  </a:lnTo>
                  <a:lnTo>
                    <a:pt x="3200400" y="81953"/>
                  </a:lnTo>
                  <a:lnTo>
                    <a:pt x="3200400" y="911948"/>
                  </a:lnTo>
                  <a:lnTo>
                    <a:pt x="3206839" y="943838"/>
                  </a:lnTo>
                  <a:lnTo>
                    <a:pt x="3224403" y="969899"/>
                  </a:lnTo>
                  <a:lnTo>
                    <a:pt x="3250450" y="987450"/>
                  </a:lnTo>
                  <a:lnTo>
                    <a:pt x="3282353" y="993902"/>
                  </a:lnTo>
                  <a:lnTo>
                    <a:pt x="3610140" y="993902"/>
                  </a:lnTo>
                  <a:lnTo>
                    <a:pt x="3642042" y="987450"/>
                  </a:lnTo>
                  <a:lnTo>
                    <a:pt x="3668090" y="969899"/>
                  </a:lnTo>
                  <a:lnTo>
                    <a:pt x="3685654" y="943838"/>
                  </a:lnTo>
                  <a:lnTo>
                    <a:pt x="3692093" y="911948"/>
                  </a:lnTo>
                  <a:lnTo>
                    <a:pt x="3692093" y="81953"/>
                  </a:lnTo>
                  <a:close/>
                </a:path>
                <a:path w="4759325" h="994410">
                  <a:moveTo>
                    <a:pt x="4758893" y="81953"/>
                  </a:moveTo>
                  <a:lnTo>
                    <a:pt x="4745126" y="36487"/>
                  </a:lnTo>
                  <a:lnTo>
                    <a:pt x="4708309" y="6235"/>
                  </a:lnTo>
                  <a:lnTo>
                    <a:pt x="4676940" y="0"/>
                  </a:lnTo>
                  <a:lnTo>
                    <a:pt x="4349153" y="0"/>
                  </a:lnTo>
                  <a:lnTo>
                    <a:pt x="4291203" y="24003"/>
                  </a:lnTo>
                  <a:lnTo>
                    <a:pt x="4267200" y="81953"/>
                  </a:lnTo>
                  <a:lnTo>
                    <a:pt x="4267200" y="911948"/>
                  </a:lnTo>
                  <a:lnTo>
                    <a:pt x="4273639" y="943838"/>
                  </a:lnTo>
                  <a:lnTo>
                    <a:pt x="4291203" y="969899"/>
                  </a:lnTo>
                  <a:lnTo>
                    <a:pt x="4317250" y="987450"/>
                  </a:lnTo>
                  <a:lnTo>
                    <a:pt x="4349153" y="993902"/>
                  </a:lnTo>
                  <a:lnTo>
                    <a:pt x="4676940" y="993902"/>
                  </a:lnTo>
                  <a:lnTo>
                    <a:pt x="4708842" y="987450"/>
                  </a:lnTo>
                  <a:lnTo>
                    <a:pt x="4734890" y="969899"/>
                  </a:lnTo>
                  <a:lnTo>
                    <a:pt x="4752454" y="943838"/>
                  </a:lnTo>
                  <a:lnTo>
                    <a:pt x="4758893" y="911948"/>
                  </a:lnTo>
                  <a:lnTo>
                    <a:pt x="4758893" y="8195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950025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393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393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50025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393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9393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0168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0061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0061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0168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0061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061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0836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0729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0729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836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0729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0729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1504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1397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1397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1504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1397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1397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2172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2065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2065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2172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2065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2065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2016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7172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7172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2684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7840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7840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3352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8508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8508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4020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5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91761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91761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468931" y="3257491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8156676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156676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7667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335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003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671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33999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36600" y="856948"/>
            <a:ext cx="3733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&lt;Wie&gt;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92350" y="856948"/>
            <a:ext cx="4368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9C8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&lt;geht&gt;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24299" y="856949"/>
            <a:ext cx="2990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&lt;es&gt;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74525" y="856949"/>
            <a:ext cx="3117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&lt;dir&gt;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13701" y="856948"/>
            <a:ext cx="4006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&lt;EOS&gt;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464363" y="4156674"/>
            <a:ext cx="798195" cy="160020"/>
          </a:xfrm>
          <a:custGeom>
            <a:avLst/>
            <a:gdLst/>
            <a:ahLst/>
            <a:cxnLst/>
            <a:rect l="l" t="t" r="r" b="b"/>
            <a:pathLst>
              <a:path w="798195" h="160020">
                <a:moveTo>
                  <a:pt x="0" y="0"/>
                </a:moveTo>
                <a:lnTo>
                  <a:pt x="159599" y="0"/>
                </a:lnTo>
                <a:lnTo>
                  <a:pt x="159599" y="159599"/>
                </a:lnTo>
                <a:lnTo>
                  <a:pt x="0" y="159599"/>
                </a:lnTo>
                <a:lnTo>
                  <a:pt x="0" y="0"/>
                </a:lnTo>
                <a:close/>
              </a:path>
              <a:path w="798195" h="160020">
                <a:moveTo>
                  <a:pt x="161156" y="0"/>
                </a:moveTo>
                <a:lnTo>
                  <a:pt x="320756" y="0"/>
                </a:lnTo>
                <a:lnTo>
                  <a:pt x="320756" y="159599"/>
                </a:lnTo>
                <a:lnTo>
                  <a:pt x="161156" y="159599"/>
                </a:lnTo>
                <a:lnTo>
                  <a:pt x="161156" y="0"/>
                </a:lnTo>
                <a:close/>
              </a:path>
              <a:path w="798195" h="160020">
                <a:moveTo>
                  <a:pt x="322314" y="0"/>
                </a:moveTo>
                <a:lnTo>
                  <a:pt x="481914" y="0"/>
                </a:lnTo>
                <a:lnTo>
                  <a:pt x="481914" y="159599"/>
                </a:lnTo>
                <a:lnTo>
                  <a:pt x="322314" y="159599"/>
                </a:lnTo>
                <a:lnTo>
                  <a:pt x="322314" y="0"/>
                </a:lnTo>
                <a:close/>
              </a:path>
              <a:path w="798195" h="160020">
                <a:moveTo>
                  <a:pt x="480422" y="0"/>
                </a:moveTo>
                <a:lnTo>
                  <a:pt x="640022" y="0"/>
                </a:lnTo>
                <a:lnTo>
                  <a:pt x="640022" y="159599"/>
                </a:lnTo>
                <a:lnTo>
                  <a:pt x="480422" y="159599"/>
                </a:lnTo>
                <a:lnTo>
                  <a:pt x="480422" y="0"/>
                </a:lnTo>
                <a:close/>
              </a:path>
              <a:path w="798195" h="160020">
                <a:moveTo>
                  <a:pt x="638531" y="0"/>
                </a:moveTo>
                <a:lnTo>
                  <a:pt x="798131" y="0"/>
                </a:lnTo>
                <a:lnTo>
                  <a:pt x="798131" y="159599"/>
                </a:lnTo>
                <a:lnTo>
                  <a:pt x="638531" y="159599"/>
                </a:lnTo>
                <a:lnTo>
                  <a:pt x="638531" y="0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771469" y="1542748"/>
            <a:ext cx="45720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y2_pred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43491" y="1542748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y3_pred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02133" y="1542748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y4_pred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78849" y="1542748"/>
            <a:ext cx="4552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y5_pred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10237" y="1445060"/>
            <a:ext cx="7306945" cy="1006475"/>
            <a:chOff x="910237" y="1445060"/>
            <a:chExt cx="7306945" cy="1006475"/>
          </a:xfrm>
        </p:grpSpPr>
        <p:sp>
          <p:nvSpPr>
            <p:cNvPr id="66" name="object 66"/>
            <p:cNvSpPr/>
            <p:nvPr/>
          </p:nvSpPr>
          <p:spPr>
            <a:xfrm>
              <a:off x="2427220" y="2158750"/>
              <a:ext cx="5299710" cy="292735"/>
            </a:xfrm>
            <a:custGeom>
              <a:avLst/>
              <a:gdLst/>
              <a:ahLst/>
              <a:cxnLst/>
              <a:rect l="l" t="t" r="r" b="b"/>
              <a:pathLst>
                <a:path w="5299709" h="292735">
                  <a:moveTo>
                    <a:pt x="52507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8"/>
                  </a:lnTo>
                  <a:lnTo>
                    <a:pt x="0" y="48750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774" y="3831"/>
                  </a:lnTo>
                  <a:lnTo>
                    <a:pt x="48750" y="0"/>
                  </a:lnTo>
                  <a:lnTo>
                    <a:pt x="5250748" y="0"/>
                  </a:lnTo>
                  <a:lnTo>
                    <a:pt x="5291309" y="21704"/>
                  </a:lnTo>
                  <a:lnTo>
                    <a:pt x="5299499" y="48750"/>
                  </a:lnTo>
                  <a:lnTo>
                    <a:pt x="5299499" y="243748"/>
                  </a:lnTo>
                  <a:lnTo>
                    <a:pt x="5295668" y="262725"/>
                  </a:lnTo>
                  <a:lnTo>
                    <a:pt x="5285221" y="278221"/>
                  </a:lnTo>
                  <a:lnTo>
                    <a:pt x="5269724" y="288668"/>
                  </a:lnTo>
                  <a:lnTo>
                    <a:pt x="5250748" y="29249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914999" y="1449822"/>
              <a:ext cx="7297420" cy="0"/>
            </a:xfrm>
            <a:custGeom>
              <a:avLst/>
              <a:gdLst/>
              <a:ahLst/>
              <a:cxnLst/>
              <a:rect l="l" t="t" r="r" b="b"/>
              <a:pathLst>
                <a:path w="7297420">
                  <a:moveTo>
                    <a:pt x="0" y="0"/>
                  </a:moveTo>
                  <a:lnTo>
                    <a:pt x="729719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77618" y="1014959"/>
            <a:ext cx="1105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True/Target Outputs at every timestep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77618" y="1633926"/>
            <a:ext cx="73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Outputs at every timestep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256841" y="4151912"/>
            <a:ext cx="4441190" cy="169545"/>
            <a:chOff x="3256841" y="4151912"/>
            <a:chExt cx="4441190" cy="169545"/>
          </a:xfrm>
        </p:grpSpPr>
        <p:sp>
          <p:nvSpPr>
            <p:cNvPr id="71" name="object 71"/>
            <p:cNvSpPr/>
            <p:nvPr/>
          </p:nvSpPr>
          <p:spPr>
            <a:xfrm>
              <a:off x="3261603" y="4156674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20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3531163" y="4156674"/>
              <a:ext cx="4161790" cy="160020"/>
            </a:xfrm>
            <a:custGeom>
              <a:avLst/>
              <a:gdLst/>
              <a:ahLst/>
              <a:cxnLst/>
              <a:rect l="l" t="t" r="r" b="b"/>
              <a:pathLst>
                <a:path w="4161790" h="160020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  <a:path w="4161790" h="160020">
                  <a:moveTo>
                    <a:pt x="161156" y="0"/>
                  </a:moveTo>
                  <a:lnTo>
                    <a:pt x="320756" y="0"/>
                  </a:lnTo>
                  <a:lnTo>
                    <a:pt x="320756" y="159599"/>
                  </a:lnTo>
                  <a:lnTo>
                    <a:pt x="161156" y="159599"/>
                  </a:lnTo>
                  <a:lnTo>
                    <a:pt x="161156" y="0"/>
                  </a:lnTo>
                  <a:close/>
                </a:path>
                <a:path w="4161790" h="160020">
                  <a:moveTo>
                    <a:pt x="322313" y="0"/>
                  </a:moveTo>
                  <a:lnTo>
                    <a:pt x="481913" y="0"/>
                  </a:lnTo>
                  <a:lnTo>
                    <a:pt x="481913" y="159599"/>
                  </a:lnTo>
                  <a:lnTo>
                    <a:pt x="322313" y="159599"/>
                  </a:lnTo>
                  <a:lnTo>
                    <a:pt x="322313" y="0"/>
                  </a:lnTo>
                  <a:close/>
                </a:path>
                <a:path w="4161790" h="160020">
                  <a:moveTo>
                    <a:pt x="480422" y="0"/>
                  </a:moveTo>
                  <a:lnTo>
                    <a:pt x="640022" y="0"/>
                  </a:lnTo>
                  <a:lnTo>
                    <a:pt x="640022" y="159599"/>
                  </a:lnTo>
                  <a:lnTo>
                    <a:pt x="480422" y="159599"/>
                  </a:lnTo>
                  <a:lnTo>
                    <a:pt x="480422" y="0"/>
                  </a:lnTo>
                  <a:close/>
                </a:path>
                <a:path w="4161790" h="160020">
                  <a:moveTo>
                    <a:pt x="638531" y="0"/>
                  </a:moveTo>
                  <a:lnTo>
                    <a:pt x="798131" y="0"/>
                  </a:lnTo>
                  <a:lnTo>
                    <a:pt x="798131" y="159599"/>
                  </a:lnTo>
                  <a:lnTo>
                    <a:pt x="638531" y="159599"/>
                  </a:lnTo>
                  <a:lnTo>
                    <a:pt x="638531" y="0"/>
                  </a:lnTo>
                  <a:close/>
                </a:path>
                <a:path w="4161790" h="160020">
                  <a:moveTo>
                    <a:pt x="797239" y="0"/>
                  </a:moveTo>
                  <a:lnTo>
                    <a:pt x="956839" y="0"/>
                  </a:lnTo>
                  <a:lnTo>
                    <a:pt x="956839" y="159599"/>
                  </a:lnTo>
                  <a:lnTo>
                    <a:pt x="797239" y="159599"/>
                  </a:lnTo>
                  <a:lnTo>
                    <a:pt x="797239" y="0"/>
                  </a:lnTo>
                  <a:close/>
                </a:path>
                <a:path w="4161790" h="160020">
                  <a:moveTo>
                    <a:pt x="1066799" y="0"/>
                  </a:moveTo>
                  <a:lnTo>
                    <a:pt x="1226399" y="0"/>
                  </a:lnTo>
                  <a:lnTo>
                    <a:pt x="1226399" y="159599"/>
                  </a:lnTo>
                  <a:lnTo>
                    <a:pt x="1066799" y="159599"/>
                  </a:lnTo>
                  <a:lnTo>
                    <a:pt x="1066799" y="0"/>
                  </a:lnTo>
                  <a:close/>
                </a:path>
                <a:path w="4161790" h="160020">
                  <a:moveTo>
                    <a:pt x="1227956" y="0"/>
                  </a:moveTo>
                  <a:lnTo>
                    <a:pt x="1387556" y="0"/>
                  </a:lnTo>
                  <a:lnTo>
                    <a:pt x="1387556" y="159599"/>
                  </a:lnTo>
                  <a:lnTo>
                    <a:pt x="1227956" y="159599"/>
                  </a:lnTo>
                  <a:lnTo>
                    <a:pt x="1227956" y="0"/>
                  </a:lnTo>
                  <a:close/>
                </a:path>
                <a:path w="4161790" h="160020">
                  <a:moveTo>
                    <a:pt x="1389113" y="0"/>
                  </a:moveTo>
                  <a:lnTo>
                    <a:pt x="1548713" y="0"/>
                  </a:lnTo>
                  <a:lnTo>
                    <a:pt x="1548713" y="159599"/>
                  </a:lnTo>
                  <a:lnTo>
                    <a:pt x="1389113" y="159599"/>
                  </a:lnTo>
                  <a:lnTo>
                    <a:pt x="1389113" y="0"/>
                  </a:lnTo>
                  <a:close/>
                </a:path>
                <a:path w="4161790" h="160020">
                  <a:moveTo>
                    <a:pt x="1547222" y="0"/>
                  </a:moveTo>
                  <a:lnTo>
                    <a:pt x="1706822" y="0"/>
                  </a:lnTo>
                  <a:lnTo>
                    <a:pt x="1706822" y="159599"/>
                  </a:lnTo>
                  <a:lnTo>
                    <a:pt x="1547222" y="159599"/>
                  </a:lnTo>
                  <a:lnTo>
                    <a:pt x="1547222" y="0"/>
                  </a:lnTo>
                  <a:close/>
                </a:path>
                <a:path w="4161790" h="160020">
                  <a:moveTo>
                    <a:pt x="1705331" y="0"/>
                  </a:moveTo>
                  <a:lnTo>
                    <a:pt x="1864931" y="0"/>
                  </a:lnTo>
                  <a:lnTo>
                    <a:pt x="1864931" y="159599"/>
                  </a:lnTo>
                  <a:lnTo>
                    <a:pt x="1705331" y="159599"/>
                  </a:lnTo>
                  <a:lnTo>
                    <a:pt x="1705331" y="0"/>
                  </a:lnTo>
                  <a:close/>
                </a:path>
                <a:path w="4161790" h="160020">
                  <a:moveTo>
                    <a:pt x="1864039" y="0"/>
                  </a:moveTo>
                  <a:lnTo>
                    <a:pt x="2023639" y="0"/>
                  </a:lnTo>
                  <a:lnTo>
                    <a:pt x="2023639" y="159599"/>
                  </a:lnTo>
                  <a:lnTo>
                    <a:pt x="1864039" y="159599"/>
                  </a:lnTo>
                  <a:lnTo>
                    <a:pt x="1864039" y="0"/>
                  </a:lnTo>
                  <a:close/>
                </a:path>
                <a:path w="4161790" h="160020">
                  <a:moveTo>
                    <a:pt x="2138113" y="0"/>
                  </a:moveTo>
                  <a:lnTo>
                    <a:pt x="2297713" y="0"/>
                  </a:lnTo>
                  <a:lnTo>
                    <a:pt x="2297713" y="159599"/>
                  </a:lnTo>
                  <a:lnTo>
                    <a:pt x="2138113" y="159599"/>
                  </a:lnTo>
                  <a:lnTo>
                    <a:pt x="2138113" y="0"/>
                  </a:lnTo>
                  <a:close/>
                </a:path>
                <a:path w="4161790" h="160020">
                  <a:moveTo>
                    <a:pt x="2299270" y="0"/>
                  </a:moveTo>
                  <a:lnTo>
                    <a:pt x="2458870" y="0"/>
                  </a:lnTo>
                  <a:lnTo>
                    <a:pt x="2458870" y="159599"/>
                  </a:lnTo>
                  <a:lnTo>
                    <a:pt x="2299270" y="159599"/>
                  </a:lnTo>
                  <a:lnTo>
                    <a:pt x="2299270" y="0"/>
                  </a:lnTo>
                  <a:close/>
                </a:path>
                <a:path w="4161790" h="160020">
                  <a:moveTo>
                    <a:pt x="2460427" y="0"/>
                  </a:moveTo>
                  <a:lnTo>
                    <a:pt x="2620027" y="0"/>
                  </a:lnTo>
                  <a:lnTo>
                    <a:pt x="2620027" y="159599"/>
                  </a:lnTo>
                  <a:lnTo>
                    <a:pt x="2460427" y="159599"/>
                  </a:lnTo>
                  <a:lnTo>
                    <a:pt x="2460427" y="0"/>
                  </a:lnTo>
                  <a:close/>
                </a:path>
                <a:path w="4161790" h="160020">
                  <a:moveTo>
                    <a:pt x="2618536" y="0"/>
                  </a:moveTo>
                  <a:lnTo>
                    <a:pt x="2778136" y="0"/>
                  </a:lnTo>
                  <a:lnTo>
                    <a:pt x="2778136" y="159599"/>
                  </a:lnTo>
                  <a:lnTo>
                    <a:pt x="2618536" y="159599"/>
                  </a:lnTo>
                  <a:lnTo>
                    <a:pt x="2618536" y="0"/>
                  </a:lnTo>
                  <a:close/>
                </a:path>
                <a:path w="4161790" h="160020">
                  <a:moveTo>
                    <a:pt x="2776645" y="0"/>
                  </a:moveTo>
                  <a:lnTo>
                    <a:pt x="2936245" y="0"/>
                  </a:lnTo>
                  <a:lnTo>
                    <a:pt x="2936245" y="159599"/>
                  </a:lnTo>
                  <a:lnTo>
                    <a:pt x="2776645" y="159599"/>
                  </a:lnTo>
                  <a:lnTo>
                    <a:pt x="2776645" y="0"/>
                  </a:lnTo>
                  <a:close/>
                </a:path>
                <a:path w="4161790" h="160020">
                  <a:moveTo>
                    <a:pt x="2935353" y="0"/>
                  </a:moveTo>
                  <a:lnTo>
                    <a:pt x="3094954" y="0"/>
                  </a:lnTo>
                  <a:lnTo>
                    <a:pt x="3094954" y="159599"/>
                  </a:lnTo>
                  <a:lnTo>
                    <a:pt x="2935353" y="159599"/>
                  </a:lnTo>
                  <a:lnTo>
                    <a:pt x="2935353" y="0"/>
                  </a:lnTo>
                  <a:close/>
                </a:path>
                <a:path w="4161790" h="160020">
                  <a:moveTo>
                    <a:pt x="3204914" y="0"/>
                  </a:moveTo>
                  <a:lnTo>
                    <a:pt x="3364514" y="0"/>
                  </a:lnTo>
                  <a:lnTo>
                    <a:pt x="3364514" y="159599"/>
                  </a:lnTo>
                  <a:lnTo>
                    <a:pt x="3204914" y="159599"/>
                  </a:lnTo>
                  <a:lnTo>
                    <a:pt x="3204914" y="0"/>
                  </a:lnTo>
                  <a:close/>
                </a:path>
                <a:path w="4161790" h="160020">
                  <a:moveTo>
                    <a:pt x="3366071" y="0"/>
                  </a:moveTo>
                  <a:lnTo>
                    <a:pt x="3525671" y="0"/>
                  </a:lnTo>
                  <a:lnTo>
                    <a:pt x="3525671" y="159599"/>
                  </a:lnTo>
                  <a:lnTo>
                    <a:pt x="3366071" y="159599"/>
                  </a:lnTo>
                  <a:lnTo>
                    <a:pt x="3366071" y="0"/>
                  </a:lnTo>
                  <a:close/>
                </a:path>
                <a:path w="4161790" h="160020">
                  <a:moveTo>
                    <a:pt x="3527228" y="0"/>
                  </a:moveTo>
                  <a:lnTo>
                    <a:pt x="3686828" y="0"/>
                  </a:lnTo>
                  <a:lnTo>
                    <a:pt x="3686828" y="159599"/>
                  </a:lnTo>
                  <a:lnTo>
                    <a:pt x="3527228" y="159599"/>
                  </a:lnTo>
                  <a:lnTo>
                    <a:pt x="3527228" y="0"/>
                  </a:lnTo>
                  <a:close/>
                </a:path>
                <a:path w="4161790" h="160020">
                  <a:moveTo>
                    <a:pt x="3685336" y="0"/>
                  </a:moveTo>
                  <a:lnTo>
                    <a:pt x="3844936" y="0"/>
                  </a:lnTo>
                  <a:lnTo>
                    <a:pt x="3844936" y="159599"/>
                  </a:lnTo>
                  <a:lnTo>
                    <a:pt x="3685336" y="159599"/>
                  </a:lnTo>
                  <a:lnTo>
                    <a:pt x="3685336" y="0"/>
                  </a:lnTo>
                  <a:close/>
                </a:path>
                <a:path w="4161790" h="160020">
                  <a:moveTo>
                    <a:pt x="3843445" y="0"/>
                  </a:moveTo>
                  <a:lnTo>
                    <a:pt x="4003045" y="0"/>
                  </a:lnTo>
                  <a:lnTo>
                    <a:pt x="4003045" y="159599"/>
                  </a:lnTo>
                  <a:lnTo>
                    <a:pt x="3843445" y="159599"/>
                  </a:lnTo>
                  <a:lnTo>
                    <a:pt x="3843445" y="0"/>
                  </a:lnTo>
                  <a:close/>
                </a:path>
                <a:path w="4161790" h="160020">
                  <a:moveTo>
                    <a:pt x="4002154" y="0"/>
                  </a:moveTo>
                  <a:lnTo>
                    <a:pt x="4161754" y="0"/>
                  </a:lnTo>
                  <a:lnTo>
                    <a:pt x="4161754" y="159599"/>
                  </a:lnTo>
                  <a:lnTo>
                    <a:pt x="4002154" y="159599"/>
                  </a:lnTo>
                  <a:lnTo>
                    <a:pt x="4002154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2484401" y="4175043"/>
          <a:ext cx="5200645" cy="721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9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6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97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52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98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3040">
                <a:tc>
                  <a:txBody>
                    <a:bodyPr/>
                    <a:lstStyle/>
                    <a:p>
                      <a:pPr marL="31750">
                        <a:lnSpc>
                          <a:spcPts val="819"/>
                        </a:lnSpc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700" spc="28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819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819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819"/>
                        </a:lnSpc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700" spc="31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4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819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819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819"/>
                        </a:lnSpc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700" spc="29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819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819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819"/>
                        </a:lnSpc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4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700" spc="31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819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819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819"/>
                        </a:lnSpc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7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8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819"/>
                        </a:lnSpc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955"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b="1" spc="-10" dirty="0">
                          <a:solidFill>
                            <a:srgbClr val="9639B1"/>
                          </a:solidFill>
                          <a:latin typeface="Tahoma"/>
                          <a:cs typeface="Tahoma"/>
                        </a:rPr>
                        <a:t>y0_true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69545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solidFill>
                            <a:srgbClr val="9639B1"/>
                          </a:solidFill>
                          <a:latin typeface="Tahoma"/>
                          <a:cs typeface="Tahoma"/>
                        </a:rPr>
                        <a:t>&lt;START&gt;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y1_true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9539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&lt;Wie&gt;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y2_true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8110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spc="4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&lt;geht&gt;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y3_true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9685" algn="ct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spc="5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y4_true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065" algn="ct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&lt;dir&gt;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4" name="object 74"/>
          <p:cNvGrpSpPr/>
          <p:nvPr/>
        </p:nvGrpSpPr>
        <p:grpSpPr>
          <a:xfrm>
            <a:off x="1787813" y="1116697"/>
            <a:ext cx="5909945" cy="859155"/>
            <a:chOff x="1787813" y="1116697"/>
            <a:chExt cx="5909945" cy="859155"/>
          </a:xfrm>
        </p:grpSpPr>
        <p:sp>
          <p:nvSpPr>
            <p:cNvPr id="75" name="object 75"/>
            <p:cNvSpPr/>
            <p:nvPr/>
          </p:nvSpPr>
          <p:spPr>
            <a:xfrm>
              <a:off x="6736077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6736077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6897235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6897235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7058392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7058392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7216500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7216500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7374609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7374609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7533317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7533317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5669277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5669277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5830434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5830434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5991591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5991591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6149700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6149700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6307809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6307809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6466517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600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600" y="0"/>
                  </a:lnTo>
                  <a:lnTo>
                    <a:pt x="159600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6466517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600" y="0"/>
                  </a:lnTo>
                  <a:lnTo>
                    <a:pt x="159600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579906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79906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741063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741063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02220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4902220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60329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60329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18438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18438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5377146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5377146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3513106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3513106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3674263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3674263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3835420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3835420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3993529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3993529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4151638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4151638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10346" y="1808017"/>
              <a:ext cx="160020" cy="160020"/>
            </a:xfrm>
            <a:custGeom>
              <a:avLst/>
              <a:gdLst/>
              <a:ahLst/>
              <a:cxnLst/>
              <a:rect l="l" t="t" r="r" b="b"/>
              <a:pathLst>
                <a:path w="160020" h="160019">
                  <a:moveTo>
                    <a:pt x="159599" y="159599"/>
                  </a:moveTo>
                  <a:lnTo>
                    <a:pt x="0" y="159599"/>
                  </a:lnTo>
                  <a:lnTo>
                    <a:pt x="0" y="0"/>
                  </a:lnTo>
                  <a:lnTo>
                    <a:pt x="159599" y="0"/>
                  </a:lnTo>
                  <a:lnTo>
                    <a:pt x="159599" y="1595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1792575" y="1121460"/>
              <a:ext cx="2677795" cy="849630"/>
            </a:xfrm>
            <a:custGeom>
              <a:avLst/>
              <a:gdLst/>
              <a:ahLst/>
              <a:cxnLst/>
              <a:rect l="l" t="t" r="r" b="b"/>
              <a:pathLst>
                <a:path w="2677795" h="849630">
                  <a:moveTo>
                    <a:pt x="2517770" y="686557"/>
                  </a:moveTo>
                  <a:lnTo>
                    <a:pt x="2677370" y="686557"/>
                  </a:lnTo>
                  <a:lnTo>
                    <a:pt x="2677370" y="846157"/>
                  </a:lnTo>
                  <a:lnTo>
                    <a:pt x="2517770" y="846157"/>
                  </a:lnTo>
                  <a:lnTo>
                    <a:pt x="2517770" y="686557"/>
                  </a:lnTo>
                  <a:close/>
                </a:path>
                <a:path w="2677795" h="849630">
                  <a:moveTo>
                    <a:pt x="0" y="673014"/>
                  </a:moveTo>
                  <a:lnTo>
                    <a:pt x="272399" y="673014"/>
                  </a:lnTo>
                  <a:lnTo>
                    <a:pt x="272399" y="849114"/>
                  </a:lnTo>
                  <a:lnTo>
                    <a:pt x="0" y="849114"/>
                  </a:lnTo>
                  <a:lnTo>
                    <a:pt x="0" y="673014"/>
                  </a:lnTo>
                  <a:close/>
                </a:path>
                <a:path w="2677795" h="849630">
                  <a:moveTo>
                    <a:pt x="275263" y="673014"/>
                  </a:moveTo>
                  <a:lnTo>
                    <a:pt x="547663" y="673014"/>
                  </a:lnTo>
                  <a:lnTo>
                    <a:pt x="547663" y="849114"/>
                  </a:lnTo>
                  <a:lnTo>
                    <a:pt x="275263" y="849114"/>
                  </a:lnTo>
                  <a:lnTo>
                    <a:pt x="275263" y="673014"/>
                  </a:lnTo>
                  <a:close/>
                </a:path>
                <a:path w="2677795" h="849630">
                  <a:moveTo>
                    <a:pt x="550527" y="673014"/>
                  </a:moveTo>
                  <a:lnTo>
                    <a:pt x="822927" y="673014"/>
                  </a:lnTo>
                  <a:lnTo>
                    <a:pt x="822927" y="849114"/>
                  </a:lnTo>
                  <a:lnTo>
                    <a:pt x="550527" y="849114"/>
                  </a:lnTo>
                  <a:lnTo>
                    <a:pt x="550527" y="673014"/>
                  </a:lnTo>
                  <a:close/>
                </a:path>
                <a:path w="2677795" h="849630">
                  <a:moveTo>
                    <a:pt x="820584" y="673014"/>
                  </a:moveTo>
                  <a:lnTo>
                    <a:pt x="1092984" y="673014"/>
                  </a:lnTo>
                  <a:lnTo>
                    <a:pt x="1092984" y="849114"/>
                  </a:lnTo>
                  <a:lnTo>
                    <a:pt x="820584" y="849114"/>
                  </a:lnTo>
                  <a:lnTo>
                    <a:pt x="820584" y="673014"/>
                  </a:lnTo>
                  <a:close/>
                </a:path>
                <a:path w="2677795" h="849630">
                  <a:moveTo>
                    <a:pt x="1090641" y="673014"/>
                  </a:moveTo>
                  <a:lnTo>
                    <a:pt x="1363041" y="673014"/>
                  </a:lnTo>
                  <a:lnTo>
                    <a:pt x="1363041" y="849114"/>
                  </a:lnTo>
                  <a:lnTo>
                    <a:pt x="1090641" y="849114"/>
                  </a:lnTo>
                  <a:lnTo>
                    <a:pt x="1090641" y="673014"/>
                  </a:lnTo>
                  <a:close/>
                </a:path>
                <a:path w="2677795" h="849630">
                  <a:moveTo>
                    <a:pt x="1363841" y="673014"/>
                  </a:moveTo>
                  <a:lnTo>
                    <a:pt x="1636241" y="673014"/>
                  </a:lnTo>
                  <a:lnTo>
                    <a:pt x="1636241" y="849114"/>
                  </a:lnTo>
                  <a:lnTo>
                    <a:pt x="1363841" y="849114"/>
                  </a:lnTo>
                  <a:lnTo>
                    <a:pt x="1363841" y="673014"/>
                  </a:lnTo>
                  <a:close/>
                </a:path>
                <a:path w="2677795" h="849630">
                  <a:moveTo>
                    <a:pt x="672299" y="0"/>
                  </a:moveTo>
                  <a:lnTo>
                    <a:pt x="831899" y="0"/>
                  </a:lnTo>
                  <a:lnTo>
                    <a:pt x="831899" y="159599"/>
                  </a:lnTo>
                  <a:lnTo>
                    <a:pt x="672299" y="159599"/>
                  </a:lnTo>
                  <a:lnTo>
                    <a:pt x="672299" y="0"/>
                  </a:lnTo>
                  <a:close/>
                </a:path>
                <a:path w="2677795" h="849630">
                  <a:moveTo>
                    <a:pt x="833456" y="0"/>
                  </a:moveTo>
                  <a:lnTo>
                    <a:pt x="993056" y="0"/>
                  </a:lnTo>
                  <a:lnTo>
                    <a:pt x="993056" y="159599"/>
                  </a:lnTo>
                  <a:lnTo>
                    <a:pt x="833456" y="159599"/>
                  </a:lnTo>
                  <a:lnTo>
                    <a:pt x="833456" y="0"/>
                  </a:lnTo>
                  <a:close/>
                </a:path>
                <a:path w="2677795" h="849630">
                  <a:moveTo>
                    <a:pt x="994613" y="0"/>
                  </a:moveTo>
                  <a:lnTo>
                    <a:pt x="1154213" y="0"/>
                  </a:lnTo>
                  <a:lnTo>
                    <a:pt x="1154213" y="159599"/>
                  </a:lnTo>
                  <a:lnTo>
                    <a:pt x="994613" y="159599"/>
                  </a:lnTo>
                  <a:lnTo>
                    <a:pt x="994613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1818627" y="1542748"/>
            <a:ext cx="1529715" cy="495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4715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F9C8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y1_pred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1135380" algn="l"/>
                <a:tab pos="1408430" algn="l"/>
              </a:tabLst>
            </a:pPr>
            <a:r>
              <a:rPr sz="700" dirty="0">
                <a:solidFill>
                  <a:srgbClr val="F9C8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0.02  0.12  </a:t>
            </a:r>
            <a:r>
              <a:rPr sz="700" b="1" dirty="0">
                <a:solidFill>
                  <a:srgbClr val="F9C8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0.36  </a:t>
            </a:r>
            <a:r>
              <a:rPr sz="700" dirty="0">
                <a:solidFill>
                  <a:srgbClr val="F9C8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	0.3	0.1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2940535" y="1116697"/>
            <a:ext cx="4758055" cy="169545"/>
            <a:chOff x="2940535" y="1116697"/>
            <a:chExt cx="4758055" cy="169545"/>
          </a:xfrm>
        </p:grpSpPr>
        <p:sp>
          <p:nvSpPr>
            <p:cNvPr id="125" name="object 125"/>
            <p:cNvSpPr/>
            <p:nvPr/>
          </p:nvSpPr>
          <p:spPr>
            <a:xfrm>
              <a:off x="2945297" y="1121460"/>
              <a:ext cx="476884" cy="160020"/>
            </a:xfrm>
            <a:custGeom>
              <a:avLst/>
              <a:gdLst/>
              <a:ahLst/>
              <a:cxnLst/>
              <a:rect l="l" t="t" r="r" b="b"/>
              <a:pathLst>
                <a:path w="476885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  <a:path w="476885" h="160019">
                  <a:moveTo>
                    <a:pt x="158108" y="0"/>
                  </a:moveTo>
                  <a:lnTo>
                    <a:pt x="317708" y="0"/>
                  </a:lnTo>
                  <a:lnTo>
                    <a:pt x="317708" y="159599"/>
                  </a:lnTo>
                  <a:lnTo>
                    <a:pt x="158108" y="159599"/>
                  </a:lnTo>
                  <a:lnTo>
                    <a:pt x="158108" y="0"/>
                  </a:lnTo>
                  <a:close/>
                </a:path>
                <a:path w="476885" h="160019">
                  <a:moveTo>
                    <a:pt x="316816" y="0"/>
                  </a:moveTo>
                  <a:lnTo>
                    <a:pt x="476417" y="0"/>
                  </a:lnTo>
                  <a:lnTo>
                    <a:pt x="476417" y="159599"/>
                  </a:lnTo>
                  <a:lnTo>
                    <a:pt x="316816" y="159599"/>
                  </a:lnTo>
                  <a:lnTo>
                    <a:pt x="316816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3531675" y="1121460"/>
              <a:ext cx="956944" cy="160020"/>
            </a:xfrm>
            <a:custGeom>
              <a:avLst/>
              <a:gdLst/>
              <a:ahLst/>
              <a:cxnLst/>
              <a:rect l="l" t="t" r="r" b="b"/>
              <a:pathLst>
                <a:path w="956945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  <a:path w="956945" h="160019">
                  <a:moveTo>
                    <a:pt x="161156" y="0"/>
                  </a:moveTo>
                  <a:lnTo>
                    <a:pt x="320756" y="0"/>
                  </a:lnTo>
                  <a:lnTo>
                    <a:pt x="320756" y="159599"/>
                  </a:lnTo>
                  <a:lnTo>
                    <a:pt x="161156" y="159599"/>
                  </a:lnTo>
                  <a:lnTo>
                    <a:pt x="161156" y="0"/>
                  </a:lnTo>
                  <a:close/>
                </a:path>
                <a:path w="956945" h="160019">
                  <a:moveTo>
                    <a:pt x="322313" y="0"/>
                  </a:moveTo>
                  <a:lnTo>
                    <a:pt x="481913" y="0"/>
                  </a:lnTo>
                  <a:lnTo>
                    <a:pt x="481913" y="159599"/>
                  </a:lnTo>
                  <a:lnTo>
                    <a:pt x="322313" y="159599"/>
                  </a:lnTo>
                  <a:lnTo>
                    <a:pt x="322313" y="0"/>
                  </a:lnTo>
                  <a:close/>
                </a:path>
                <a:path w="956945" h="160019">
                  <a:moveTo>
                    <a:pt x="480422" y="0"/>
                  </a:moveTo>
                  <a:lnTo>
                    <a:pt x="640022" y="0"/>
                  </a:lnTo>
                  <a:lnTo>
                    <a:pt x="640022" y="159599"/>
                  </a:lnTo>
                  <a:lnTo>
                    <a:pt x="480422" y="159599"/>
                  </a:lnTo>
                  <a:lnTo>
                    <a:pt x="480422" y="0"/>
                  </a:lnTo>
                  <a:close/>
                </a:path>
                <a:path w="956945" h="160019">
                  <a:moveTo>
                    <a:pt x="638531" y="0"/>
                  </a:moveTo>
                  <a:lnTo>
                    <a:pt x="798131" y="0"/>
                  </a:lnTo>
                  <a:lnTo>
                    <a:pt x="798131" y="159599"/>
                  </a:lnTo>
                  <a:lnTo>
                    <a:pt x="638531" y="159599"/>
                  </a:lnTo>
                  <a:lnTo>
                    <a:pt x="638531" y="0"/>
                  </a:lnTo>
                  <a:close/>
                </a:path>
                <a:path w="956945" h="160019">
                  <a:moveTo>
                    <a:pt x="797239" y="0"/>
                  </a:moveTo>
                  <a:lnTo>
                    <a:pt x="956839" y="0"/>
                  </a:lnTo>
                  <a:lnTo>
                    <a:pt x="956839" y="159599"/>
                  </a:lnTo>
                  <a:lnTo>
                    <a:pt x="797239" y="159599"/>
                  </a:lnTo>
                  <a:lnTo>
                    <a:pt x="797239" y="0"/>
                  </a:lnTo>
                  <a:close/>
                </a:path>
              </a:pathLst>
            </a:custGeom>
            <a:ln w="9524">
              <a:solidFill>
                <a:srgbClr val="F9C82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4598475" y="1121460"/>
              <a:ext cx="3094990" cy="160020"/>
            </a:xfrm>
            <a:custGeom>
              <a:avLst/>
              <a:gdLst/>
              <a:ahLst/>
              <a:cxnLst/>
              <a:rect l="l" t="t" r="r" b="b"/>
              <a:pathLst>
                <a:path w="3094990" h="160019">
                  <a:moveTo>
                    <a:pt x="0" y="0"/>
                  </a:moveTo>
                  <a:lnTo>
                    <a:pt x="159599" y="0"/>
                  </a:lnTo>
                  <a:lnTo>
                    <a:pt x="159599" y="159599"/>
                  </a:lnTo>
                  <a:lnTo>
                    <a:pt x="0" y="159599"/>
                  </a:lnTo>
                  <a:lnTo>
                    <a:pt x="0" y="0"/>
                  </a:lnTo>
                  <a:close/>
                </a:path>
                <a:path w="3094990" h="160019">
                  <a:moveTo>
                    <a:pt x="161156" y="0"/>
                  </a:moveTo>
                  <a:lnTo>
                    <a:pt x="320756" y="0"/>
                  </a:lnTo>
                  <a:lnTo>
                    <a:pt x="320756" y="159599"/>
                  </a:lnTo>
                  <a:lnTo>
                    <a:pt x="161156" y="159599"/>
                  </a:lnTo>
                  <a:lnTo>
                    <a:pt x="161156" y="0"/>
                  </a:lnTo>
                  <a:close/>
                </a:path>
                <a:path w="3094990" h="160019">
                  <a:moveTo>
                    <a:pt x="322313" y="0"/>
                  </a:moveTo>
                  <a:lnTo>
                    <a:pt x="481913" y="0"/>
                  </a:lnTo>
                  <a:lnTo>
                    <a:pt x="481913" y="159599"/>
                  </a:lnTo>
                  <a:lnTo>
                    <a:pt x="322313" y="159599"/>
                  </a:lnTo>
                  <a:lnTo>
                    <a:pt x="322313" y="0"/>
                  </a:lnTo>
                  <a:close/>
                </a:path>
                <a:path w="3094990" h="160019">
                  <a:moveTo>
                    <a:pt x="480422" y="0"/>
                  </a:moveTo>
                  <a:lnTo>
                    <a:pt x="640022" y="0"/>
                  </a:lnTo>
                  <a:lnTo>
                    <a:pt x="640022" y="159599"/>
                  </a:lnTo>
                  <a:lnTo>
                    <a:pt x="480422" y="159599"/>
                  </a:lnTo>
                  <a:lnTo>
                    <a:pt x="480422" y="0"/>
                  </a:lnTo>
                  <a:close/>
                </a:path>
                <a:path w="3094990" h="160019">
                  <a:moveTo>
                    <a:pt x="638531" y="0"/>
                  </a:moveTo>
                  <a:lnTo>
                    <a:pt x="798131" y="0"/>
                  </a:lnTo>
                  <a:lnTo>
                    <a:pt x="798131" y="159599"/>
                  </a:lnTo>
                  <a:lnTo>
                    <a:pt x="638531" y="159599"/>
                  </a:lnTo>
                  <a:lnTo>
                    <a:pt x="638531" y="0"/>
                  </a:lnTo>
                  <a:close/>
                </a:path>
                <a:path w="3094990" h="160019">
                  <a:moveTo>
                    <a:pt x="797239" y="0"/>
                  </a:moveTo>
                  <a:lnTo>
                    <a:pt x="956839" y="0"/>
                  </a:lnTo>
                  <a:lnTo>
                    <a:pt x="956839" y="159599"/>
                  </a:lnTo>
                  <a:lnTo>
                    <a:pt x="797239" y="159599"/>
                  </a:lnTo>
                  <a:lnTo>
                    <a:pt x="797239" y="0"/>
                  </a:lnTo>
                  <a:close/>
                </a:path>
                <a:path w="3094990" h="160019">
                  <a:moveTo>
                    <a:pt x="1071313" y="0"/>
                  </a:moveTo>
                  <a:lnTo>
                    <a:pt x="1230913" y="0"/>
                  </a:lnTo>
                  <a:lnTo>
                    <a:pt x="1230913" y="159599"/>
                  </a:lnTo>
                  <a:lnTo>
                    <a:pt x="1071313" y="159599"/>
                  </a:lnTo>
                  <a:lnTo>
                    <a:pt x="1071313" y="0"/>
                  </a:lnTo>
                  <a:close/>
                </a:path>
                <a:path w="3094990" h="160019">
                  <a:moveTo>
                    <a:pt x="1232470" y="0"/>
                  </a:moveTo>
                  <a:lnTo>
                    <a:pt x="1392070" y="0"/>
                  </a:lnTo>
                  <a:lnTo>
                    <a:pt x="1392070" y="159599"/>
                  </a:lnTo>
                  <a:lnTo>
                    <a:pt x="1232470" y="159599"/>
                  </a:lnTo>
                  <a:lnTo>
                    <a:pt x="1232470" y="0"/>
                  </a:lnTo>
                  <a:close/>
                </a:path>
                <a:path w="3094990" h="160019">
                  <a:moveTo>
                    <a:pt x="1393627" y="0"/>
                  </a:moveTo>
                  <a:lnTo>
                    <a:pt x="1553227" y="0"/>
                  </a:lnTo>
                  <a:lnTo>
                    <a:pt x="1553227" y="159599"/>
                  </a:lnTo>
                  <a:lnTo>
                    <a:pt x="1393627" y="159599"/>
                  </a:lnTo>
                  <a:lnTo>
                    <a:pt x="1393627" y="0"/>
                  </a:lnTo>
                  <a:close/>
                </a:path>
                <a:path w="3094990" h="160019">
                  <a:moveTo>
                    <a:pt x="1551736" y="0"/>
                  </a:moveTo>
                  <a:lnTo>
                    <a:pt x="1711336" y="0"/>
                  </a:lnTo>
                  <a:lnTo>
                    <a:pt x="1711336" y="159599"/>
                  </a:lnTo>
                  <a:lnTo>
                    <a:pt x="1551736" y="159599"/>
                  </a:lnTo>
                  <a:lnTo>
                    <a:pt x="1551736" y="0"/>
                  </a:lnTo>
                  <a:close/>
                </a:path>
                <a:path w="3094990" h="160019">
                  <a:moveTo>
                    <a:pt x="1709845" y="0"/>
                  </a:moveTo>
                  <a:lnTo>
                    <a:pt x="1869445" y="0"/>
                  </a:lnTo>
                  <a:lnTo>
                    <a:pt x="1869445" y="159599"/>
                  </a:lnTo>
                  <a:lnTo>
                    <a:pt x="1709845" y="159599"/>
                  </a:lnTo>
                  <a:lnTo>
                    <a:pt x="1709845" y="0"/>
                  </a:lnTo>
                  <a:close/>
                </a:path>
                <a:path w="3094990" h="160019">
                  <a:moveTo>
                    <a:pt x="1868554" y="0"/>
                  </a:moveTo>
                  <a:lnTo>
                    <a:pt x="2028153" y="0"/>
                  </a:lnTo>
                  <a:lnTo>
                    <a:pt x="2028153" y="159599"/>
                  </a:lnTo>
                  <a:lnTo>
                    <a:pt x="1868554" y="159599"/>
                  </a:lnTo>
                  <a:lnTo>
                    <a:pt x="1868554" y="0"/>
                  </a:lnTo>
                  <a:close/>
                </a:path>
                <a:path w="3094990" h="160019">
                  <a:moveTo>
                    <a:pt x="2138113" y="0"/>
                  </a:moveTo>
                  <a:lnTo>
                    <a:pt x="2297713" y="0"/>
                  </a:lnTo>
                  <a:lnTo>
                    <a:pt x="2297713" y="159599"/>
                  </a:lnTo>
                  <a:lnTo>
                    <a:pt x="2138113" y="159599"/>
                  </a:lnTo>
                  <a:lnTo>
                    <a:pt x="2138113" y="0"/>
                  </a:lnTo>
                  <a:close/>
                </a:path>
                <a:path w="3094990" h="160019">
                  <a:moveTo>
                    <a:pt x="2299270" y="0"/>
                  </a:moveTo>
                  <a:lnTo>
                    <a:pt x="2458870" y="0"/>
                  </a:lnTo>
                  <a:lnTo>
                    <a:pt x="2458870" y="159599"/>
                  </a:lnTo>
                  <a:lnTo>
                    <a:pt x="2299270" y="159599"/>
                  </a:lnTo>
                  <a:lnTo>
                    <a:pt x="2299270" y="0"/>
                  </a:lnTo>
                  <a:close/>
                </a:path>
                <a:path w="3094990" h="160019">
                  <a:moveTo>
                    <a:pt x="2460427" y="0"/>
                  </a:moveTo>
                  <a:lnTo>
                    <a:pt x="2620027" y="0"/>
                  </a:lnTo>
                  <a:lnTo>
                    <a:pt x="2620027" y="159599"/>
                  </a:lnTo>
                  <a:lnTo>
                    <a:pt x="2460427" y="159599"/>
                  </a:lnTo>
                  <a:lnTo>
                    <a:pt x="2460427" y="0"/>
                  </a:lnTo>
                  <a:close/>
                </a:path>
                <a:path w="3094990" h="160019">
                  <a:moveTo>
                    <a:pt x="2618537" y="0"/>
                  </a:moveTo>
                  <a:lnTo>
                    <a:pt x="2778137" y="0"/>
                  </a:lnTo>
                  <a:lnTo>
                    <a:pt x="2778137" y="159599"/>
                  </a:lnTo>
                  <a:lnTo>
                    <a:pt x="2618537" y="159599"/>
                  </a:lnTo>
                  <a:lnTo>
                    <a:pt x="2618537" y="0"/>
                  </a:lnTo>
                  <a:close/>
                </a:path>
                <a:path w="3094990" h="160019">
                  <a:moveTo>
                    <a:pt x="2776645" y="0"/>
                  </a:moveTo>
                  <a:lnTo>
                    <a:pt x="2936245" y="0"/>
                  </a:lnTo>
                  <a:lnTo>
                    <a:pt x="2936245" y="159599"/>
                  </a:lnTo>
                  <a:lnTo>
                    <a:pt x="2776645" y="159599"/>
                  </a:lnTo>
                  <a:lnTo>
                    <a:pt x="2776645" y="0"/>
                  </a:lnTo>
                  <a:close/>
                </a:path>
                <a:path w="3094990" h="160019">
                  <a:moveTo>
                    <a:pt x="2935353" y="0"/>
                  </a:moveTo>
                  <a:lnTo>
                    <a:pt x="3094953" y="0"/>
                  </a:lnTo>
                  <a:lnTo>
                    <a:pt x="3094953" y="159599"/>
                  </a:lnTo>
                  <a:lnTo>
                    <a:pt x="2935353" y="159599"/>
                  </a:lnTo>
                  <a:lnTo>
                    <a:pt x="2935353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2503962" y="1124350"/>
            <a:ext cx="87376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0  1  0  0  0  0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570762" y="1124350"/>
            <a:ext cx="87376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9C8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0  0  </a:t>
            </a:r>
            <a:r>
              <a:rPr sz="700" b="1" dirty="0">
                <a:solidFill>
                  <a:srgbClr val="F9C8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</a:t>
            </a:r>
            <a:r>
              <a:rPr sz="700" dirty="0">
                <a:solidFill>
                  <a:srgbClr val="F9C8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0  0  0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637562" y="1124350"/>
            <a:ext cx="87376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0  0  0  1  0  0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5704362" y="1124350"/>
            <a:ext cx="87376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0  0  0  0  1  0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6771162" y="1124350"/>
            <a:ext cx="859155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0  0  0  0  0  1</a:t>
            </a:r>
            <a:endParaRPr sz="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1960450" y="3242017"/>
            <a:ext cx="727075" cy="31115"/>
            <a:chOff x="1960450" y="3242017"/>
            <a:chExt cx="727075" cy="31115"/>
          </a:xfrm>
        </p:grpSpPr>
        <p:sp>
          <p:nvSpPr>
            <p:cNvPr id="134" name="object 134"/>
            <p:cNvSpPr/>
            <p:nvPr/>
          </p:nvSpPr>
          <p:spPr>
            <a:xfrm>
              <a:off x="1965212" y="3257492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7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265295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265295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2098038" y="3271914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533400" y="837800"/>
            <a:ext cx="8141334" cy="4096385"/>
            <a:chOff x="533400" y="837800"/>
            <a:chExt cx="8141334" cy="4096385"/>
          </a:xfrm>
        </p:grpSpPr>
        <p:sp>
          <p:nvSpPr>
            <p:cNvPr id="139" name="object 139"/>
            <p:cNvSpPr/>
            <p:nvPr/>
          </p:nvSpPr>
          <p:spPr>
            <a:xfrm>
              <a:off x="29500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29393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29393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40168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40061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40061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50836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50729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50729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61504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61397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61397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7217225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72065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72065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3400" y="837800"/>
              <a:ext cx="8141334" cy="4096385"/>
            </a:xfrm>
            <a:custGeom>
              <a:avLst/>
              <a:gdLst/>
              <a:ahLst/>
              <a:cxnLst/>
              <a:rect l="l" t="t" r="r" b="b"/>
              <a:pathLst>
                <a:path w="8141334" h="4096385">
                  <a:moveTo>
                    <a:pt x="7458386" y="4096199"/>
                  </a:moveTo>
                  <a:lnTo>
                    <a:pt x="682713" y="4096199"/>
                  </a:lnTo>
                  <a:lnTo>
                    <a:pt x="633957" y="4094485"/>
                  </a:lnTo>
                  <a:lnTo>
                    <a:pt x="586125" y="4089420"/>
                  </a:lnTo>
                  <a:lnTo>
                    <a:pt x="539335" y="4081118"/>
                  </a:lnTo>
                  <a:lnTo>
                    <a:pt x="493700" y="4069697"/>
                  </a:lnTo>
                  <a:lnTo>
                    <a:pt x="449338" y="4055271"/>
                  </a:lnTo>
                  <a:lnTo>
                    <a:pt x="406363" y="4037955"/>
                  </a:lnTo>
                  <a:lnTo>
                    <a:pt x="364891" y="4017866"/>
                  </a:lnTo>
                  <a:lnTo>
                    <a:pt x="325037" y="3995118"/>
                  </a:lnTo>
                  <a:lnTo>
                    <a:pt x="286917" y="3969828"/>
                  </a:lnTo>
                  <a:lnTo>
                    <a:pt x="250647" y="3942111"/>
                  </a:lnTo>
                  <a:lnTo>
                    <a:pt x="216341" y="3912082"/>
                  </a:lnTo>
                  <a:lnTo>
                    <a:pt x="184117" y="3879858"/>
                  </a:lnTo>
                  <a:lnTo>
                    <a:pt x="154088" y="3845552"/>
                  </a:lnTo>
                  <a:lnTo>
                    <a:pt x="126371" y="3809282"/>
                  </a:lnTo>
                  <a:lnTo>
                    <a:pt x="101081" y="3771162"/>
                  </a:lnTo>
                  <a:lnTo>
                    <a:pt x="78333" y="3731308"/>
                  </a:lnTo>
                  <a:lnTo>
                    <a:pt x="58244" y="3689836"/>
                  </a:lnTo>
                  <a:lnTo>
                    <a:pt x="40928" y="3646861"/>
                  </a:lnTo>
                  <a:lnTo>
                    <a:pt x="26502" y="3602499"/>
                  </a:lnTo>
                  <a:lnTo>
                    <a:pt x="15080" y="3556864"/>
                  </a:lnTo>
                  <a:lnTo>
                    <a:pt x="6779" y="3510074"/>
                  </a:lnTo>
                  <a:lnTo>
                    <a:pt x="1714" y="3462242"/>
                  </a:lnTo>
                  <a:lnTo>
                    <a:pt x="0" y="3413486"/>
                  </a:lnTo>
                  <a:lnTo>
                    <a:pt x="0" y="682713"/>
                  </a:lnTo>
                  <a:lnTo>
                    <a:pt x="1714" y="633957"/>
                  </a:lnTo>
                  <a:lnTo>
                    <a:pt x="6779" y="586125"/>
                  </a:lnTo>
                  <a:lnTo>
                    <a:pt x="15080" y="539335"/>
                  </a:lnTo>
                  <a:lnTo>
                    <a:pt x="26502" y="493700"/>
                  </a:lnTo>
                  <a:lnTo>
                    <a:pt x="40928" y="449338"/>
                  </a:lnTo>
                  <a:lnTo>
                    <a:pt x="58244" y="406363"/>
                  </a:lnTo>
                  <a:lnTo>
                    <a:pt x="78333" y="364891"/>
                  </a:lnTo>
                  <a:lnTo>
                    <a:pt x="101081" y="325037"/>
                  </a:lnTo>
                  <a:lnTo>
                    <a:pt x="126371" y="286917"/>
                  </a:lnTo>
                  <a:lnTo>
                    <a:pt x="154088" y="250647"/>
                  </a:lnTo>
                  <a:lnTo>
                    <a:pt x="184117" y="216341"/>
                  </a:lnTo>
                  <a:lnTo>
                    <a:pt x="216341" y="184117"/>
                  </a:lnTo>
                  <a:lnTo>
                    <a:pt x="250647" y="154088"/>
                  </a:lnTo>
                  <a:lnTo>
                    <a:pt x="286917" y="126371"/>
                  </a:lnTo>
                  <a:lnTo>
                    <a:pt x="325037" y="101081"/>
                  </a:lnTo>
                  <a:lnTo>
                    <a:pt x="364891" y="78333"/>
                  </a:lnTo>
                  <a:lnTo>
                    <a:pt x="406363" y="58244"/>
                  </a:lnTo>
                  <a:lnTo>
                    <a:pt x="449338" y="40928"/>
                  </a:lnTo>
                  <a:lnTo>
                    <a:pt x="493700" y="26502"/>
                  </a:lnTo>
                  <a:lnTo>
                    <a:pt x="539335" y="15080"/>
                  </a:lnTo>
                  <a:lnTo>
                    <a:pt x="586125" y="6779"/>
                  </a:lnTo>
                  <a:lnTo>
                    <a:pt x="633957" y="1714"/>
                  </a:lnTo>
                  <a:lnTo>
                    <a:pt x="682713" y="0"/>
                  </a:lnTo>
                  <a:lnTo>
                    <a:pt x="7458386" y="0"/>
                  </a:lnTo>
                  <a:lnTo>
                    <a:pt x="7507555" y="1771"/>
                  </a:lnTo>
                  <a:lnTo>
                    <a:pt x="7556185" y="7038"/>
                  </a:lnTo>
                  <a:lnTo>
                    <a:pt x="7604102" y="15729"/>
                  </a:lnTo>
                  <a:lnTo>
                    <a:pt x="7651135" y="27772"/>
                  </a:lnTo>
                  <a:lnTo>
                    <a:pt x="7697111" y="43097"/>
                  </a:lnTo>
                  <a:lnTo>
                    <a:pt x="7741858" y="61632"/>
                  </a:lnTo>
                  <a:lnTo>
                    <a:pt x="7785205" y="83306"/>
                  </a:lnTo>
                  <a:lnTo>
                    <a:pt x="7826978" y="108047"/>
                  </a:lnTo>
                  <a:lnTo>
                    <a:pt x="7867006" y="135784"/>
                  </a:lnTo>
                  <a:lnTo>
                    <a:pt x="7905116" y="166446"/>
                  </a:lnTo>
                  <a:lnTo>
                    <a:pt x="7941137" y="199962"/>
                  </a:lnTo>
                  <a:lnTo>
                    <a:pt x="7974652" y="235982"/>
                  </a:lnTo>
                  <a:lnTo>
                    <a:pt x="8005314" y="274093"/>
                  </a:lnTo>
                  <a:lnTo>
                    <a:pt x="8033051" y="314121"/>
                  </a:lnTo>
                  <a:lnTo>
                    <a:pt x="8057793" y="355894"/>
                  </a:lnTo>
                  <a:lnTo>
                    <a:pt x="8079466" y="399241"/>
                  </a:lnTo>
                  <a:lnTo>
                    <a:pt x="8098002" y="443988"/>
                  </a:lnTo>
                  <a:lnTo>
                    <a:pt x="8113327" y="489964"/>
                  </a:lnTo>
                  <a:lnTo>
                    <a:pt x="8125370" y="536997"/>
                  </a:lnTo>
                  <a:lnTo>
                    <a:pt x="8134061" y="584914"/>
                  </a:lnTo>
                  <a:lnTo>
                    <a:pt x="8139328" y="633544"/>
                  </a:lnTo>
                  <a:lnTo>
                    <a:pt x="8141099" y="682713"/>
                  </a:lnTo>
                  <a:lnTo>
                    <a:pt x="8141099" y="3413486"/>
                  </a:lnTo>
                  <a:lnTo>
                    <a:pt x="8139385" y="3462242"/>
                  </a:lnTo>
                  <a:lnTo>
                    <a:pt x="8134320" y="3510074"/>
                  </a:lnTo>
                  <a:lnTo>
                    <a:pt x="8126018" y="3556864"/>
                  </a:lnTo>
                  <a:lnTo>
                    <a:pt x="8114597" y="3602499"/>
                  </a:lnTo>
                  <a:lnTo>
                    <a:pt x="8100171" y="3646861"/>
                  </a:lnTo>
                  <a:lnTo>
                    <a:pt x="8082855" y="3689836"/>
                  </a:lnTo>
                  <a:lnTo>
                    <a:pt x="8062766" y="3731308"/>
                  </a:lnTo>
                  <a:lnTo>
                    <a:pt x="8040018" y="3771162"/>
                  </a:lnTo>
                  <a:lnTo>
                    <a:pt x="8014728" y="3809282"/>
                  </a:lnTo>
                  <a:lnTo>
                    <a:pt x="7987011" y="3845552"/>
                  </a:lnTo>
                  <a:lnTo>
                    <a:pt x="7956983" y="3879858"/>
                  </a:lnTo>
                  <a:lnTo>
                    <a:pt x="7924758" y="3912082"/>
                  </a:lnTo>
                  <a:lnTo>
                    <a:pt x="7890452" y="3942111"/>
                  </a:lnTo>
                  <a:lnTo>
                    <a:pt x="7854182" y="3969828"/>
                  </a:lnTo>
                  <a:lnTo>
                    <a:pt x="7816062" y="3995118"/>
                  </a:lnTo>
                  <a:lnTo>
                    <a:pt x="7776209" y="4017866"/>
                  </a:lnTo>
                  <a:lnTo>
                    <a:pt x="7734736" y="4037955"/>
                  </a:lnTo>
                  <a:lnTo>
                    <a:pt x="7691761" y="4055271"/>
                  </a:lnTo>
                  <a:lnTo>
                    <a:pt x="7647399" y="4069697"/>
                  </a:lnTo>
                  <a:lnTo>
                    <a:pt x="7601765" y="4081118"/>
                  </a:lnTo>
                  <a:lnTo>
                    <a:pt x="7554974" y="4089420"/>
                  </a:lnTo>
                  <a:lnTo>
                    <a:pt x="7507143" y="4094485"/>
                  </a:lnTo>
                  <a:lnTo>
                    <a:pt x="7458386" y="4096199"/>
                  </a:lnTo>
                  <a:close/>
                </a:path>
              </a:pathLst>
            </a:custGeom>
            <a:solidFill>
              <a:srgbClr val="272528">
                <a:alpha val="8164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1654349" y="2147212"/>
              <a:ext cx="6083935" cy="499745"/>
            </a:xfrm>
            <a:custGeom>
              <a:avLst/>
              <a:gdLst/>
              <a:ahLst/>
              <a:cxnLst/>
              <a:rect l="l" t="t" r="r" b="b"/>
              <a:pathLst>
                <a:path w="6083934" h="499744">
                  <a:moveTo>
                    <a:pt x="6000148" y="499499"/>
                  </a:moveTo>
                  <a:lnTo>
                    <a:pt x="83251" y="499499"/>
                  </a:lnTo>
                  <a:lnTo>
                    <a:pt x="50846" y="492957"/>
                  </a:lnTo>
                  <a:lnTo>
                    <a:pt x="24383" y="475116"/>
                  </a:lnTo>
                  <a:lnTo>
                    <a:pt x="6542" y="448653"/>
                  </a:lnTo>
                  <a:lnTo>
                    <a:pt x="0" y="416248"/>
                  </a:lnTo>
                  <a:lnTo>
                    <a:pt x="0" y="83251"/>
                  </a:lnTo>
                  <a:lnTo>
                    <a:pt x="6542" y="50846"/>
                  </a:lnTo>
                  <a:lnTo>
                    <a:pt x="24383" y="24383"/>
                  </a:lnTo>
                  <a:lnTo>
                    <a:pt x="50846" y="6542"/>
                  </a:lnTo>
                  <a:lnTo>
                    <a:pt x="83251" y="0"/>
                  </a:lnTo>
                  <a:lnTo>
                    <a:pt x="6000148" y="0"/>
                  </a:lnTo>
                  <a:lnTo>
                    <a:pt x="6046336" y="13987"/>
                  </a:lnTo>
                  <a:lnTo>
                    <a:pt x="6077062" y="51392"/>
                  </a:lnTo>
                  <a:lnTo>
                    <a:pt x="6083399" y="83251"/>
                  </a:lnTo>
                  <a:lnTo>
                    <a:pt x="6083399" y="416248"/>
                  </a:lnTo>
                  <a:lnTo>
                    <a:pt x="6076857" y="448653"/>
                  </a:lnTo>
                  <a:lnTo>
                    <a:pt x="6059016" y="475116"/>
                  </a:lnTo>
                  <a:lnTo>
                    <a:pt x="6032553" y="492957"/>
                  </a:lnTo>
                  <a:lnTo>
                    <a:pt x="6000148" y="4994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1654349" y="2147212"/>
              <a:ext cx="6083935" cy="499745"/>
            </a:xfrm>
            <a:custGeom>
              <a:avLst/>
              <a:gdLst/>
              <a:ahLst/>
              <a:cxnLst/>
              <a:rect l="l" t="t" r="r" b="b"/>
              <a:pathLst>
                <a:path w="6083934" h="499744">
                  <a:moveTo>
                    <a:pt x="0" y="83251"/>
                  </a:moveTo>
                  <a:lnTo>
                    <a:pt x="6542" y="50846"/>
                  </a:lnTo>
                  <a:lnTo>
                    <a:pt x="24383" y="24383"/>
                  </a:lnTo>
                  <a:lnTo>
                    <a:pt x="50846" y="6542"/>
                  </a:lnTo>
                  <a:lnTo>
                    <a:pt x="83251" y="0"/>
                  </a:lnTo>
                  <a:lnTo>
                    <a:pt x="6000148" y="0"/>
                  </a:lnTo>
                  <a:lnTo>
                    <a:pt x="6046336" y="13987"/>
                  </a:lnTo>
                  <a:lnTo>
                    <a:pt x="6077062" y="51392"/>
                  </a:lnTo>
                  <a:lnTo>
                    <a:pt x="6083399" y="83251"/>
                  </a:lnTo>
                  <a:lnTo>
                    <a:pt x="6083399" y="416248"/>
                  </a:lnTo>
                  <a:lnTo>
                    <a:pt x="6076857" y="448653"/>
                  </a:lnTo>
                  <a:lnTo>
                    <a:pt x="6059016" y="475116"/>
                  </a:lnTo>
                  <a:lnTo>
                    <a:pt x="6032553" y="492957"/>
                  </a:lnTo>
                  <a:lnTo>
                    <a:pt x="6000148" y="499499"/>
                  </a:lnTo>
                  <a:lnTo>
                    <a:pt x="83251" y="499499"/>
                  </a:lnTo>
                  <a:lnTo>
                    <a:pt x="50846" y="492957"/>
                  </a:lnTo>
                  <a:lnTo>
                    <a:pt x="24383" y="475116"/>
                  </a:lnTo>
                  <a:lnTo>
                    <a:pt x="6542" y="448653"/>
                  </a:lnTo>
                  <a:lnTo>
                    <a:pt x="0" y="416248"/>
                  </a:lnTo>
                  <a:lnTo>
                    <a:pt x="0" y="832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7" name="object 157"/>
          <p:cNvSpPr txBox="1"/>
          <p:nvPr/>
        </p:nvSpPr>
        <p:spPr>
          <a:xfrm>
            <a:off x="2049246" y="2272375"/>
            <a:ext cx="5723154" cy="85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we use this predicted va</a:t>
            </a:r>
            <a:r>
              <a:rPr sz="1800" b="1" baseline="37037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800" b="1" baseline="37037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ue</a:t>
            </a:r>
            <a:r>
              <a:rPr sz="1800" b="1" baseline="37037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b="1" baseline="37037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800" b="1" baseline="37037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sz="1800" b="1" baseline="37037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input in time step 2?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36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350" baseline="-33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6563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Teaching Force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200" y="2485612"/>
            <a:ext cx="5753100" cy="1630680"/>
            <a:chOff x="2438200" y="2485612"/>
            <a:chExt cx="5753100" cy="1630680"/>
          </a:xfrm>
        </p:grpSpPr>
        <p:sp>
          <p:nvSpPr>
            <p:cNvPr id="4" name="object 4"/>
            <p:cNvSpPr/>
            <p:nvPr/>
          </p:nvSpPr>
          <p:spPr>
            <a:xfrm>
              <a:off x="2438200" y="2655774"/>
              <a:ext cx="5299710" cy="1267460"/>
            </a:xfrm>
            <a:custGeom>
              <a:avLst/>
              <a:gdLst/>
              <a:ahLst/>
              <a:cxnLst/>
              <a:rect l="l" t="t" r="r" b="b"/>
              <a:pathLst>
                <a:path w="5299709" h="1267460">
                  <a:moveTo>
                    <a:pt x="5088295" y="1267199"/>
                  </a:moveTo>
                  <a:lnTo>
                    <a:pt x="211204" y="1267199"/>
                  </a:lnTo>
                  <a:lnTo>
                    <a:pt x="162777" y="1261621"/>
                  </a:lnTo>
                  <a:lnTo>
                    <a:pt x="118321" y="1245732"/>
                  </a:lnTo>
                  <a:lnTo>
                    <a:pt x="79106" y="1220800"/>
                  </a:lnTo>
                  <a:lnTo>
                    <a:pt x="46399" y="1188093"/>
                  </a:lnTo>
                  <a:lnTo>
                    <a:pt x="21467" y="1148877"/>
                  </a:lnTo>
                  <a:lnTo>
                    <a:pt x="5578" y="1104422"/>
                  </a:lnTo>
                  <a:lnTo>
                    <a:pt x="0" y="1055995"/>
                  </a:lnTo>
                  <a:lnTo>
                    <a:pt x="0" y="211204"/>
                  </a:lnTo>
                  <a:lnTo>
                    <a:pt x="5578" y="162777"/>
                  </a:lnTo>
                  <a:lnTo>
                    <a:pt x="21467" y="118321"/>
                  </a:lnTo>
                  <a:lnTo>
                    <a:pt x="46399" y="79106"/>
                  </a:lnTo>
                  <a:lnTo>
                    <a:pt x="79106" y="46399"/>
                  </a:lnTo>
                  <a:lnTo>
                    <a:pt x="118321" y="21467"/>
                  </a:lnTo>
                  <a:lnTo>
                    <a:pt x="162777" y="5578"/>
                  </a:lnTo>
                  <a:lnTo>
                    <a:pt x="211204" y="0"/>
                  </a:lnTo>
                  <a:lnTo>
                    <a:pt x="5088295" y="0"/>
                  </a:lnTo>
                  <a:lnTo>
                    <a:pt x="5129692" y="4095"/>
                  </a:lnTo>
                  <a:lnTo>
                    <a:pt x="5169120" y="16076"/>
                  </a:lnTo>
                  <a:lnTo>
                    <a:pt x="5205472" y="35484"/>
                  </a:lnTo>
                  <a:lnTo>
                    <a:pt x="5237639" y="61860"/>
                  </a:lnTo>
                  <a:lnTo>
                    <a:pt x="5264015" y="94028"/>
                  </a:lnTo>
                  <a:lnTo>
                    <a:pt x="5283423" y="130379"/>
                  </a:lnTo>
                  <a:lnTo>
                    <a:pt x="5295404" y="169807"/>
                  </a:lnTo>
                  <a:lnTo>
                    <a:pt x="5299499" y="211204"/>
                  </a:lnTo>
                  <a:lnTo>
                    <a:pt x="5299499" y="1055995"/>
                  </a:lnTo>
                  <a:lnTo>
                    <a:pt x="5293921" y="1104422"/>
                  </a:lnTo>
                  <a:lnTo>
                    <a:pt x="5278032" y="1148877"/>
                  </a:lnTo>
                  <a:lnTo>
                    <a:pt x="5253100" y="1188093"/>
                  </a:lnTo>
                  <a:lnTo>
                    <a:pt x="5220393" y="1220800"/>
                  </a:lnTo>
                  <a:lnTo>
                    <a:pt x="5181178" y="1245732"/>
                  </a:lnTo>
                  <a:lnTo>
                    <a:pt x="5136723" y="1261621"/>
                  </a:lnTo>
                  <a:lnTo>
                    <a:pt x="5088295" y="1267199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704173" y="2800210"/>
              <a:ext cx="4759325" cy="994410"/>
            </a:xfrm>
            <a:custGeom>
              <a:avLst/>
              <a:gdLst/>
              <a:ahLst/>
              <a:cxnLst/>
              <a:rect l="l" t="t" r="r" b="b"/>
              <a:pathLst>
                <a:path w="4759325" h="994410">
                  <a:moveTo>
                    <a:pt x="491693" y="81953"/>
                  </a:moveTo>
                  <a:lnTo>
                    <a:pt x="477926" y="36487"/>
                  </a:lnTo>
                  <a:lnTo>
                    <a:pt x="441109" y="6235"/>
                  </a:lnTo>
                  <a:lnTo>
                    <a:pt x="409740" y="0"/>
                  </a:lnTo>
                  <a:lnTo>
                    <a:pt x="81953" y="0"/>
                  </a:lnTo>
                  <a:lnTo>
                    <a:pt x="24003" y="24003"/>
                  </a:lnTo>
                  <a:lnTo>
                    <a:pt x="0" y="81953"/>
                  </a:lnTo>
                  <a:lnTo>
                    <a:pt x="0" y="911948"/>
                  </a:lnTo>
                  <a:lnTo>
                    <a:pt x="6438" y="943838"/>
                  </a:lnTo>
                  <a:lnTo>
                    <a:pt x="24003" y="969899"/>
                  </a:lnTo>
                  <a:lnTo>
                    <a:pt x="50050" y="987450"/>
                  </a:lnTo>
                  <a:lnTo>
                    <a:pt x="81953" y="993902"/>
                  </a:lnTo>
                  <a:lnTo>
                    <a:pt x="409740" y="993902"/>
                  </a:lnTo>
                  <a:lnTo>
                    <a:pt x="441642" y="987450"/>
                  </a:lnTo>
                  <a:lnTo>
                    <a:pt x="467690" y="969899"/>
                  </a:lnTo>
                  <a:lnTo>
                    <a:pt x="485254" y="943838"/>
                  </a:lnTo>
                  <a:lnTo>
                    <a:pt x="491693" y="911948"/>
                  </a:lnTo>
                  <a:lnTo>
                    <a:pt x="491693" y="81953"/>
                  </a:lnTo>
                  <a:close/>
                </a:path>
                <a:path w="4759325" h="994410">
                  <a:moveTo>
                    <a:pt x="1558493" y="81953"/>
                  </a:moveTo>
                  <a:lnTo>
                    <a:pt x="1544726" y="36487"/>
                  </a:lnTo>
                  <a:lnTo>
                    <a:pt x="1507909" y="6235"/>
                  </a:lnTo>
                  <a:lnTo>
                    <a:pt x="1476540" y="0"/>
                  </a:lnTo>
                  <a:lnTo>
                    <a:pt x="1148753" y="0"/>
                  </a:lnTo>
                  <a:lnTo>
                    <a:pt x="1090803" y="24003"/>
                  </a:lnTo>
                  <a:lnTo>
                    <a:pt x="1066800" y="81953"/>
                  </a:lnTo>
                  <a:lnTo>
                    <a:pt x="1066800" y="911948"/>
                  </a:lnTo>
                  <a:lnTo>
                    <a:pt x="1073238" y="943838"/>
                  </a:lnTo>
                  <a:lnTo>
                    <a:pt x="1090803" y="969899"/>
                  </a:lnTo>
                  <a:lnTo>
                    <a:pt x="1116850" y="987450"/>
                  </a:lnTo>
                  <a:lnTo>
                    <a:pt x="1148753" y="993902"/>
                  </a:lnTo>
                  <a:lnTo>
                    <a:pt x="1476540" y="993902"/>
                  </a:lnTo>
                  <a:lnTo>
                    <a:pt x="1508442" y="987450"/>
                  </a:lnTo>
                  <a:lnTo>
                    <a:pt x="1534490" y="969899"/>
                  </a:lnTo>
                  <a:lnTo>
                    <a:pt x="1552054" y="943838"/>
                  </a:lnTo>
                  <a:lnTo>
                    <a:pt x="1558493" y="911948"/>
                  </a:lnTo>
                  <a:lnTo>
                    <a:pt x="1558493" y="81953"/>
                  </a:lnTo>
                  <a:close/>
                </a:path>
                <a:path w="4759325" h="994410">
                  <a:moveTo>
                    <a:pt x="2625293" y="81953"/>
                  </a:moveTo>
                  <a:lnTo>
                    <a:pt x="2611526" y="36487"/>
                  </a:lnTo>
                  <a:lnTo>
                    <a:pt x="2574709" y="6235"/>
                  </a:lnTo>
                  <a:lnTo>
                    <a:pt x="2543340" y="0"/>
                  </a:lnTo>
                  <a:lnTo>
                    <a:pt x="2215553" y="0"/>
                  </a:lnTo>
                  <a:lnTo>
                    <a:pt x="2157603" y="24003"/>
                  </a:lnTo>
                  <a:lnTo>
                    <a:pt x="2133600" y="81953"/>
                  </a:lnTo>
                  <a:lnTo>
                    <a:pt x="2133600" y="911948"/>
                  </a:lnTo>
                  <a:lnTo>
                    <a:pt x="2140039" y="943838"/>
                  </a:lnTo>
                  <a:lnTo>
                    <a:pt x="2157603" y="969899"/>
                  </a:lnTo>
                  <a:lnTo>
                    <a:pt x="2183650" y="987450"/>
                  </a:lnTo>
                  <a:lnTo>
                    <a:pt x="2215553" y="993902"/>
                  </a:lnTo>
                  <a:lnTo>
                    <a:pt x="2543340" y="993902"/>
                  </a:lnTo>
                  <a:lnTo>
                    <a:pt x="2575242" y="987450"/>
                  </a:lnTo>
                  <a:lnTo>
                    <a:pt x="2601290" y="969899"/>
                  </a:lnTo>
                  <a:lnTo>
                    <a:pt x="2618854" y="943838"/>
                  </a:lnTo>
                  <a:lnTo>
                    <a:pt x="2625293" y="911948"/>
                  </a:lnTo>
                  <a:lnTo>
                    <a:pt x="2625293" y="81953"/>
                  </a:lnTo>
                  <a:close/>
                </a:path>
                <a:path w="4759325" h="994410">
                  <a:moveTo>
                    <a:pt x="3692093" y="81953"/>
                  </a:moveTo>
                  <a:lnTo>
                    <a:pt x="3678326" y="36487"/>
                  </a:lnTo>
                  <a:lnTo>
                    <a:pt x="3641509" y="6235"/>
                  </a:lnTo>
                  <a:lnTo>
                    <a:pt x="3610140" y="0"/>
                  </a:lnTo>
                  <a:lnTo>
                    <a:pt x="3282353" y="0"/>
                  </a:lnTo>
                  <a:lnTo>
                    <a:pt x="3224403" y="24003"/>
                  </a:lnTo>
                  <a:lnTo>
                    <a:pt x="3200400" y="81953"/>
                  </a:lnTo>
                  <a:lnTo>
                    <a:pt x="3200400" y="911948"/>
                  </a:lnTo>
                  <a:lnTo>
                    <a:pt x="3206839" y="943838"/>
                  </a:lnTo>
                  <a:lnTo>
                    <a:pt x="3224403" y="969899"/>
                  </a:lnTo>
                  <a:lnTo>
                    <a:pt x="3250450" y="987450"/>
                  </a:lnTo>
                  <a:lnTo>
                    <a:pt x="3282353" y="993902"/>
                  </a:lnTo>
                  <a:lnTo>
                    <a:pt x="3610140" y="993902"/>
                  </a:lnTo>
                  <a:lnTo>
                    <a:pt x="3642042" y="987450"/>
                  </a:lnTo>
                  <a:lnTo>
                    <a:pt x="3668090" y="969899"/>
                  </a:lnTo>
                  <a:lnTo>
                    <a:pt x="3685654" y="943838"/>
                  </a:lnTo>
                  <a:lnTo>
                    <a:pt x="3692093" y="911948"/>
                  </a:lnTo>
                  <a:lnTo>
                    <a:pt x="3692093" y="81953"/>
                  </a:lnTo>
                  <a:close/>
                </a:path>
                <a:path w="4759325" h="994410">
                  <a:moveTo>
                    <a:pt x="4758893" y="81953"/>
                  </a:moveTo>
                  <a:lnTo>
                    <a:pt x="4745126" y="36487"/>
                  </a:lnTo>
                  <a:lnTo>
                    <a:pt x="4708309" y="6235"/>
                  </a:lnTo>
                  <a:lnTo>
                    <a:pt x="4676940" y="0"/>
                  </a:lnTo>
                  <a:lnTo>
                    <a:pt x="4349153" y="0"/>
                  </a:lnTo>
                  <a:lnTo>
                    <a:pt x="4291203" y="24003"/>
                  </a:lnTo>
                  <a:lnTo>
                    <a:pt x="4267200" y="81953"/>
                  </a:lnTo>
                  <a:lnTo>
                    <a:pt x="4267200" y="911948"/>
                  </a:lnTo>
                  <a:lnTo>
                    <a:pt x="4273639" y="943838"/>
                  </a:lnTo>
                  <a:lnTo>
                    <a:pt x="4291203" y="969899"/>
                  </a:lnTo>
                  <a:lnTo>
                    <a:pt x="4317250" y="987450"/>
                  </a:lnTo>
                  <a:lnTo>
                    <a:pt x="4349153" y="993902"/>
                  </a:lnTo>
                  <a:lnTo>
                    <a:pt x="4676940" y="993902"/>
                  </a:lnTo>
                  <a:lnTo>
                    <a:pt x="4708842" y="987450"/>
                  </a:lnTo>
                  <a:lnTo>
                    <a:pt x="4734890" y="969899"/>
                  </a:lnTo>
                  <a:lnTo>
                    <a:pt x="4752454" y="943838"/>
                  </a:lnTo>
                  <a:lnTo>
                    <a:pt x="4758893" y="911948"/>
                  </a:lnTo>
                  <a:lnTo>
                    <a:pt x="4758893" y="8195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50025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393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393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50025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9393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9393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0168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0061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0061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0168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061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0061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0836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0729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729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0836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0729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0729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1504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1397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1397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1504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1397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1397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2172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2065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2065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2172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2065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2065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2016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7172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7172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2684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7840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7840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3352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8508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8508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4020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5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91761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91761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468931" y="3257491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156676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8156676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7667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335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003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671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33999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41799" y="4743148"/>
            <a:ext cx="5283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&lt;START&gt;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03400" y="4743148"/>
            <a:ext cx="3987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&lt;Wie&gt;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59150" y="4743148"/>
            <a:ext cx="4171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&lt;geht&gt;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75136" y="4743149"/>
            <a:ext cx="2990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&lt;es&gt;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051968" y="4743149"/>
            <a:ext cx="3117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&lt;dir&gt;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00922" y="4438348"/>
            <a:ext cx="41719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y0_true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71469" y="4438348"/>
            <a:ext cx="4330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y1_true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843491" y="4438348"/>
            <a:ext cx="4222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y2_true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02133" y="4438348"/>
            <a:ext cx="4241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y3_true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978849" y="4438348"/>
            <a:ext cx="42354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y4_true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2464874" y="873219"/>
          <a:ext cx="5234298" cy="82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49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&lt;Wie&gt;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050"/>
                        </a:lnSpc>
                      </a:pPr>
                      <a:r>
                        <a:rPr sz="900" spc="4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&lt;geht&gt;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spc="5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&lt;dir&gt;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spc="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&lt;EOS&gt;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y1_pred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9C823"/>
                          </a:solidFill>
                          <a:latin typeface="Tahoma"/>
                          <a:cs typeface="Tahoma"/>
                        </a:rPr>
                        <a:t>y2_pred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y3_pred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y4_pred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y5_pred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2427220" y="2158750"/>
            <a:ext cx="5299710" cy="292735"/>
          </a:xfrm>
          <a:custGeom>
            <a:avLst/>
            <a:gdLst/>
            <a:ahLst/>
            <a:cxnLst/>
            <a:rect l="l" t="t" r="r" b="b"/>
            <a:pathLst>
              <a:path w="5299709" h="292735">
                <a:moveTo>
                  <a:pt x="5250748" y="292499"/>
                </a:moveTo>
                <a:lnTo>
                  <a:pt x="48750" y="292499"/>
                </a:lnTo>
                <a:lnTo>
                  <a:pt x="29774" y="288668"/>
                </a:lnTo>
                <a:lnTo>
                  <a:pt x="14278" y="278221"/>
                </a:lnTo>
                <a:lnTo>
                  <a:pt x="3831" y="262725"/>
                </a:lnTo>
                <a:lnTo>
                  <a:pt x="0" y="243748"/>
                </a:lnTo>
                <a:lnTo>
                  <a:pt x="0" y="48750"/>
                </a:lnTo>
                <a:lnTo>
                  <a:pt x="3831" y="29774"/>
                </a:lnTo>
                <a:lnTo>
                  <a:pt x="14278" y="14278"/>
                </a:lnTo>
                <a:lnTo>
                  <a:pt x="29774" y="3831"/>
                </a:lnTo>
                <a:lnTo>
                  <a:pt x="48750" y="0"/>
                </a:lnTo>
                <a:lnTo>
                  <a:pt x="5250748" y="0"/>
                </a:lnTo>
                <a:lnTo>
                  <a:pt x="5291309" y="21704"/>
                </a:lnTo>
                <a:lnTo>
                  <a:pt x="5299499" y="48750"/>
                </a:lnTo>
                <a:lnTo>
                  <a:pt x="5299499" y="243748"/>
                </a:lnTo>
                <a:lnTo>
                  <a:pt x="5295668" y="262725"/>
                </a:lnTo>
                <a:lnTo>
                  <a:pt x="5285221" y="278221"/>
                </a:lnTo>
                <a:lnTo>
                  <a:pt x="5269724" y="288668"/>
                </a:lnTo>
                <a:lnTo>
                  <a:pt x="5250748" y="2924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78160" y="2195716"/>
            <a:ext cx="797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14999" y="1449822"/>
            <a:ext cx="7297420" cy="0"/>
          </a:xfrm>
          <a:custGeom>
            <a:avLst/>
            <a:gdLst/>
            <a:ahLst/>
            <a:cxnLst/>
            <a:rect l="l" t="t" r="r" b="b"/>
            <a:pathLst>
              <a:path w="7297420">
                <a:moveTo>
                  <a:pt x="0" y="0"/>
                </a:moveTo>
                <a:lnTo>
                  <a:pt x="7297199" y="0"/>
                </a:lnTo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7618" y="1014959"/>
            <a:ext cx="1105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True/Target Outputs at every timestep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77624" y="1633930"/>
            <a:ext cx="73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Outputs at every timestep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24596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35264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9639B1"/>
                      </a:solidFill>
                      <a:prstDash val="solid"/>
                    </a:lnL>
                    <a:lnR w="12700">
                      <a:solidFill>
                        <a:srgbClr val="9639B1"/>
                      </a:solidFill>
                      <a:prstDash val="solid"/>
                    </a:lnR>
                    <a:lnT w="9525">
                      <a:solidFill>
                        <a:srgbClr val="9639B1"/>
                      </a:solidFill>
                      <a:prstDash val="solid"/>
                    </a:lnT>
                    <a:lnB w="9525">
                      <a:solidFill>
                        <a:srgbClr val="9639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9639B1"/>
                      </a:solidFill>
                      <a:prstDash val="solid"/>
                    </a:lnL>
                    <a:lnR w="12700">
                      <a:solidFill>
                        <a:srgbClr val="9639B1"/>
                      </a:solidFill>
                      <a:prstDash val="solid"/>
                    </a:lnR>
                    <a:lnT w="9525">
                      <a:solidFill>
                        <a:srgbClr val="9639B1"/>
                      </a:solidFill>
                      <a:prstDash val="solid"/>
                    </a:lnT>
                    <a:lnB w="9525">
                      <a:solidFill>
                        <a:srgbClr val="9639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9639B1"/>
                      </a:solidFill>
                      <a:prstDash val="solid"/>
                    </a:lnL>
                    <a:lnR w="12700">
                      <a:solidFill>
                        <a:srgbClr val="9639B1"/>
                      </a:solidFill>
                      <a:prstDash val="solid"/>
                    </a:lnR>
                    <a:lnT w="9525">
                      <a:solidFill>
                        <a:srgbClr val="9639B1"/>
                      </a:solidFill>
                      <a:prstDash val="solid"/>
                    </a:lnT>
                    <a:lnB w="9525">
                      <a:solidFill>
                        <a:srgbClr val="9639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9639B1"/>
                      </a:solidFill>
                      <a:prstDash val="solid"/>
                    </a:lnL>
                    <a:lnR w="12700">
                      <a:solidFill>
                        <a:srgbClr val="9639B1"/>
                      </a:solidFill>
                      <a:prstDash val="solid"/>
                    </a:lnR>
                    <a:lnT w="9525">
                      <a:solidFill>
                        <a:srgbClr val="9639B1"/>
                      </a:solidFill>
                      <a:prstDash val="solid"/>
                    </a:lnT>
                    <a:lnB w="9525">
                      <a:solidFill>
                        <a:srgbClr val="9639B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9639B1"/>
                      </a:solidFill>
                      <a:prstDash val="solid"/>
                    </a:lnL>
                    <a:lnR w="9525">
                      <a:solidFill>
                        <a:srgbClr val="9639B1"/>
                      </a:solidFill>
                      <a:prstDash val="solid"/>
                    </a:lnR>
                    <a:lnT w="9525">
                      <a:solidFill>
                        <a:srgbClr val="9639B1"/>
                      </a:solidFill>
                      <a:prstDash val="solid"/>
                    </a:lnT>
                    <a:lnB w="9525">
                      <a:solidFill>
                        <a:srgbClr val="9639B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45932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700" spc="254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5664515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6731315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6731315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object 78"/>
          <p:cNvGraphicFramePr>
            <a:graphicFrameLocks noGrp="1"/>
          </p:cNvGraphicFramePr>
          <p:nvPr/>
        </p:nvGraphicFramePr>
        <p:xfrm>
          <a:off x="5664515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4575144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object 80"/>
          <p:cNvGraphicFramePr>
            <a:graphicFrameLocks noGrp="1"/>
          </p:cNvGraphicFramePr>
          <p:nvPr/>
        </p:nvGraphicFramePr>
        <p:xfrm>
          <a:off x="3508344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9525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1787813" y="1789712"/>
          <a:ext cx="1634488" cy="17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0.02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0.12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0.36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0.3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object 82"/>
          <p:cNvGraphicFramePr>
            <a:graphicFrameLocks noGrp="1"/>
          </p:cNvGraphicFramePr>
          <p:nvPr/>
        </p:nvGraphicFramePr>
        <p:xfrm>
          <a:off x="24601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35269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object 84"/>
          <p:cNvGraphicFramePr>
            <a:graphicFrameLocks noGrp="1"/>
          </p:cNvGraphicFramePr>
          <p:nvPr/>
        </p:nvGraphicFramePr>
        <p:xfrm>
          <a:off x="45937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5665026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object 86"/>
          <p:cNvGraphicFramePr>
            <a:graphicFrameLocks noGrp="1"/>
          </p:cNvGraphicFramePr>
          <p:nvPr/>
        </p:nvGraphicFramePr>
        <p:xfrm>
          <a:off x="6731826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7" name="object 87"/>
          <p:cNvGrpSpPr/>
          <p:nvPr/>
        </p:nvGrpSpPr>
        <p:grpSpPr>
          <a:xfrm>
            <a:off x="1960450" y="3242017"/>
            <a:ext cx="727075" cy="31115"/>
            <a:chOff x="1960450" y="3242017"/>
            <a:chExt cx="727075" cy="31115"/>
          </a:xfrm>
        </p:grpSpPr>
        <p:sp>
          <p:nvSpPr>
            <p:cNvPr id="88" name="object 88"/>
            <p:cNvSpPr/>
            <p:nvPr/>
          </p:nvSpPr>
          <p:spPr>
            <a:xfrm>
              <a:off x="1965212" y="3257492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7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65295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265295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098038" y="2890914"/>
            <a:ext cx="2228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098038" y="3271914"/>
            <a:ext cx="2178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934550" y="2005625"/>
            <a:ext cx="4298315" cy="150495"/>
            <a:chOff x="2934550" y="2005625"/>
            <a:chExt cx="4298315" cy="150495"/>
          </a:xfrm>
        </p:grpSpPr>
        <p:sp>
          <p:nvSpPr>
            <p:cNvPr id="94" name="object 94"/>
            <p:cNvSpPr/>
            <p:nvPr/>
          </p:nvSpPr>
          <p:spPr>
            <a:xfrm>
              <a:off x="29500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29393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29393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40168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40061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0061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50836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50729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50729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504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61397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61397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172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065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72065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6425" y="3017424"/>
            <a:ext cx="6736715" cy="621323"/>
          </a:xfrm>
          <a:prstGeom prst="rect">
            <a:avLst/>
          </a:prstGeom>
          <a:ln w="9524">
            <a:solidFill>
              <a:srgbClr val="9639B1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648970" indent="-335915">
              <a:lnSpc>
                <a:spcPct val="100000"/>
              </a:lnSpc>
              <a:spcBef>
                <a:spcPts val="484"/>
              </a:spcBef>
              <a:buFont typeface="Arial"/>
              <a:buChar char="●"/>
              <a:tabLst>
                <a:tab pos="648970" algn="l"/>
              </a:tabLst>
            </a:pPr>
            <a:r>
              <a:rPr sz="14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Y_true = </a:t>
            </a: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[y0_true, y1_true, y2_true, y3_true, y4_true, y5_true]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8970" indent="-335915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648970" algn="l"/>
              </a:tabLst>
            </a:pPr>
            <a:r>
              <a:rPr sz="14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Y_pred = </a:t>
            </a:r>
            <a:r>
              <a:rPr sz="14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[‘&lt;START&gt;’, y1_pred, y2_pred, y3_pred, y4_pred, y5_pred]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6563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Backpropogation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424" y="1251063"/>
            <a:ext cx="7784465" cy="123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indent="-35877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2110" algn="l"/>
              </a:tabLst>
            </a:pP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is calculated on predicted outputs from each time step.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475" indent="-358775">
              <a:lnSpc>
                <a:spcPct val="100000"/>
              </a:lnSpc>
              <a:spcBef>
                <a:spcPts val="1845"/>
              </a:spcBef>
              <a:buFont typeface="Arial"/>
              <a:buChar char="●"/>
              <a:tabLst>
                <a:tab pos="371475" algn="l"/>
              </a:tabLst>
            </a:pP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 are backpropagated through time and the parameters are updated.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475" indent="-358775">
              <a:lnSpc>
                <a:spcPct val="100000"/>
              </a:lnSpc>
              <a:spcBef>
                <a:spcPts val="1560"/>
              </a:spcBef>
              <a:buFont typeface="Arial"/>
              <a:buChar char="●"/>
              <a:tabLst>
                <a:tab pos="371475" algn="l"/>
              </a:tabLst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CCE loss function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used between </a:t>
            </a: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Y_true and Y_pred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64" y="2243342"/>
            <a:ext cx="78206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sz="2400" spc="-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5" dirty="0">
                <a:latin typeface="Arial" panose="020B0604020202020204" pitchFamily="34" charset="0"/>
                <a:cs typeface="Arial" panose="020B0604020202020204" pitchFamily="34" charset="0"/>
              </a:rPr>
              <a:t>Next: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110" dirty="0">
                <a:latin typeface="Arial" panose="020B0604020202020204" pitchFamily="34" charset="0"/>
                <a:cs typeface="Arial" panose="020B0604020202020204" pitchFamily="34" charset="0"/>
              </a:rPr>
              <a:t>Encoder-</a:t>
            </a:r>
            <a:r>
              <a:rPr sz="2400" b="0" spc="14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r>
              <a:rPr sz="2400" b="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400" b="0"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80" dirty="0">
                <a:latin typeface="Arial" panose="020B0604020202020204" pitchFamily="34" charset="0"/>
                <a:cs typeface="Arial" panose="020B0604020202020204" pitchFamily="34" charset="0"/>
              </a:rPr>
              <a:t>Headline</a:t>
            </a:r>
            <a:r>
              <a:rPr sz="2400" b="0"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0" spc="40" dirty="0"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6563359" cy="53604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Functioning of an Encoder Decoder</a:t>
            </a:r>
          </a:p>
        </p:txBody>
      </p:sp>
      <p:sp>
        <p:nvSpPr>
          <p:cNvPr id="3" name="object 3"/>
          <p:cNvSpPr/>
          <p:nvPr/>
        </p:nvSpPr>
        <p:spPr>
          <a:xfrm>
            <a:off x="2625000" y="2012875"/>
            <a:ext cx="3894454" cy="357505"/>
          </a:xfrm>
          <a:custGeom>
            <a:avLst/>
            <a:gdLst/>
            <a:ahLst/>
            <a:cxnLst/>
            <a:rect l="l" t="t" r="r" b="b"/>
            <a:pathLst>
              <a:path w="3894454" h="357505">
                <a:moveTo>
                  <a:pt x="3834498" y="356999"/>
                </a:moveTo>
                <a:lnTo>
                  <a:pt x="59501" y="356999"/>
                </a:lnTo>
                <a:lnTo>
                  <a:pt x="36340" y="352324"/>
                </a:lnTo>
                <a:lnTo>
                  <a:pt x="17427" y="339572"/>
                </a:lnTo>
                <a:lnTo>
                  <a:pt x="4675" y="320659"/>
                </a:lnTo>
                <a:lnTo>
                  <a:pt x="0" y="297498"/>
                </a:lnTo>
                <a:lnTo>
                  <a:pt x="0" y="59501"/>
                </a:lnTo>
                <a:lnTo>
                  <a:pt x="4675" y="36340"/>
                </a:lnTo>
                <a:lnTo>
                  <a:pt x="17427" y="17427"/>
                </a:lnTo>
                <a:lnTo>
                  <a:pt x="36340" y="4675"/>
                </a:lnTo>
                <a:lnTo>
                  <a:pt x="59501" y="0"/>
                </a:lnTo>
                <a:lnTo>
                  <a:pt x="3834498" y="0"/>
                </a:lnTo>
                <a:lnTo>
                  <a:pt x="3876572" y="17427"/>
                </a:lnTo>
                <a:lnTo>
                  <a:pt x="3893999" y="59501"/>
                </a:lnTo>
                <a:lnTo>
                  <a:pt x="3893999" y="297498"/>
                </a:lnTo>
                <a:lnTo>
                  <a:pt x="3889324" y="320659"/>
                </a:lnTo>
                <a:lnTo>
                  <a:pt x="3876572" y="339572"/>
                </a:lnTo>
                <a:lnTo>
                  <a:pt x="3857659" y="352324"/>
                </a:lnTo>
                <a:lnTo>
                  <a:pt x="3834498" y="3569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0537" y="2040498"/>
            <a:ext cx="574421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 the following to German: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3068955" algn="l"/>
              </a:tabLst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"how are you"	</a:t>
            </a: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y_true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"wei geht es dir"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4187" y="2800876"/>
            <a:ext cx="753110" cy="62230"/>
            <a:chOff x="3844187" y="2800876"/>
            <a:chExt cx="753110" cy="62230"/>
          </a:xfrm>
        </p:grpSpPr>
        <p:sp>
          <p:nvSpPr>
            <p:cNvPr id="6" name="object 6"/>
            <p:cNvSpPr/>
            <p:nvPr/>
          </p:nvSpPr>
          <p:spPr>
            <a:xfrm>
              <a:off x="3844187" y="2831824"/>
              <a:ext cx="706120" cy="0"/>
            </a:xfrm>
            <a:custGeom>
              <a:avLst/>
              <a:gdLst/>
              <a:ahLst/>
              <a:cxnLst/>
              <a:rect l="l" t="t" r="r" b="b"/>
              <a:pathLst>
                <a:path w="706120">
                  <a:moveTo>
                    <a:pt x="0" y="0"/>
                  </a:moveTo>
                  <a:lnTo>
                    <a:pt x="706013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28777" y="2810401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80">
                  <a:moveTo>
                    <a:pt x="0" y="42846"/>
                  </a:moveTo>
                  <a:lnTo>
                    <a:pt x="21423" y="21423"/>
                  </a:lnTo>
                  <a:lnTo>
                    <a:pt x="0" y="0"/>
                  </a:lnTo>
                  <a:lnTo>
                    <a:pt x="58860" y="21423"/>
                  </a:lnTo>
                  <a:lnTo>
                    <a:pt x="0" y="4284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8777" y="2810401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80">
                  <a:moveTo>
                    <a:pt x="21423" y="21423"/>
                  </a:moveTo>
                  <a:lnTo>
                    <a:pt x="0" y="42846"/>
                  </a:lnTo>
                  <a:lnTo>
                    <a:pt x="58860" y="21423"/>
                  </a:lnTo>
                  <a:lnTo>
                    <a:pt x="0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6563359" cy="53604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Functioning of an Encoder Decoder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0737" y="2784767"/>
            <a:ext cx="753110" cy="62230"/>
            <a:chOff x="2890737" y="2784767"/>
            <a:chExt cx="753110" cy="62230"/>
          </a:xfrm>
        </p:grpSpPr>
        <p:sp>
          <p:nvSpPr>
            <p:cNvPr id="4" name="object 4"/>
            <p:cNvSpPr/>
            <p:nvPr/>
          </p:nvSpPr>
          <p:spPr>
            <a:xfrm>
              <a:off x="2890737" y="2815716"/>
              <a:ext cx="706120" cy="0"/>
            </a:xfrm>
            <a:custGeom>
              <a:avLst/>
              <a:gdLst/>
              <a:ahLst/>
              <a:cxnLst/>
              <a:rect l="l" t="t" r="r" b="b"/>
              <a:pathLst>
                <a:path w="706120">
                  <a:moveTo>
                    <a:pt x="0" y="0"/>
                  </a:moveTo>
                  <a:lnTo>
                    <a:pt x="706013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5327" y="2794292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80">
                  <a:moveTo>
                    <a:pt x="0" y="42846"/>
                  </a:moveTo>
                  <a:lnTo>
                    <a:pt x="21423" y="21423"/>
                  </a:lnTo>
                  <a:lnTo>
                    <a:pt x="0" y="0"/>
                  </a:lnTo>
                  <a:lnTo>
                    <a:pt x="58860" y="21423"/>
                  </a:lnTo>
                  <a:lnTo>
                    <a:pt x="0" y="4284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5327" y="2794292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80">
                  <a:moveTo>
                    <a:pt x="21423" y="21423"/>
                  </a:moveTo>
                  <a:lnTo>
                    <a:pt x="0" y="42846"/>
                  </a:lnTo>
                  <a:lnTo>
                    <a:pt x="58860" y="21423"/>
                  </a:lnTo>
                  <a:lnTo>
                    <a:pt x="0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038050" y="2012875"/>
            <a:ext cx="5067935" cy="370205"/>
          </a:xfrm>
          <a:custGeom>
            <a:avLst/>
            <a:gdLst/>
            <a:ahLst/>
            <a:cxnLst/>
            <a:rect l="l" t="t" r="r" b="b"/>
            <a:pathLst>
              <a:path w="5067934" h="370205">
                <a:moveTo>
                  <a:pt x="5006198" y="370199"/>
                </a:moveTo>
                <a:lnTo>
                  <a:pt x="61701" y="370199"/>
                </a:lnTo>
                <a:lnTo>
                  <a:pt x="37684" y="365351"/>
                </a:lnTo>
                <a:lnTo>
                  <a:pt x="18071" y="352128"/>
                </a:lnTo>
                <a:lnTo>
                  <a:pt x="4848" y="332515"/>
                </a:lnTo>
                <a:lnTo>
                  <a:pt x="0" y="308498"/>
                </a:lnTo>
                <a:lnTo>
                  <a:pt x="0" y="61701"/>
                </a:lnTo>
                <a:lnTo>
                  <a:pt x="4848" y="37684"/>
                </a:lnTo>
                <a:lnTo>
                  <a:pt x="18071" y="18071"/>
                </a:lnTo>
                <a:lnTo>
                  <a:pt x="37684" y="4848"/>
                </a:lnTo>
                <a:lnTo>
                  <a:pt x="61701" y="0"/>
                </a:lnTo>
                <a:lnTo>
                  <a:pt x="5006198" y="0"/>
                </a:lnTo>
                <a:lnTo>
                  <a:pt x="5049827" y="18071"/>
                </a:lnTo>
                <a:lnTo>
                  <a:pt x="5067899" y="61701"/>
                </a:lnTo>
                <a:lnTo>
                  <a:pt x="5067899" y="308498"/>
                </a:lnTo>
                <a:lnTo>
                  <a:pt x="5063051" y="332515"/>
                </a:lnTo>
                <a:lnTo>
                  <a:pt x="5049828" y="352128"/>
                </a:lnTo>
                <a:lnTo>
                  <a:pt x="5030215" y="365351"/>
                </a:lnTo>
                <a:lnTo>
                  <a:pt x="5006198" y="370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3300" y="2055227"/>
            <a:ext cx="7614920" cy="884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6365">
              <a:lnSpc>
                <a:spcPct val="100000"/>
              </a:lnSpc>
              <a:spcBef>
                <a:spcPts val="100"/>
              </a:spcBef>
              <a:tabLst>
                <a:tab pos="1766570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	Vectorize the data for ease of understanding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tabLst>
                <a:tab pos="3004185" algn="l"/>
              </a:tabLst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"how are you"	</a:t>
            </a: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y_true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"&lt;START&gt; wei geht es dir &lt;END&gt;"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5149" y="2607583"/>
            <a:ext cx="4629150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y_true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(y0_true, y1_true, y2_true, y3_true, y4_true, y5_true)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8087" y="2648747"/>
            <a:ext cx="16021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(x1, x2 ,x3)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9600" y="2012875"/>
            <a:ext cx="6005195" cy="370205"/>
          </a:xfrm>
          <a:custGeom>
            <a:avLst/>
            <a:gdLst/>
            <a:ahLst/>
            <a:cxnLst/>
            <a:rect l="l" t="t" r="r" b="b"/>
            <a:pathLst>
              <a:path w="6005195" h="370205">
                <a:moveTo>
                  <a:pt x="5943098" y="370199"/>
                </a:moveTo>
                <a:lnTo>
                  <a:pt x="61701" y="370199"/>
                </a:lnTo>
                <a:lnTo>
                  <a:pt x="37684" y="365351"/>
                </a:lnTo>
                <a:lnTo>
                  <a:pt x="18071" y="352128"/>
                </a:lnTo>
                <a:lnTo>
                  <a:pt x="4848" y="332515"/>
                </a:lnTo>
                <a:lnTo>
                  <a:pt x="0" y="308498"/>
                </a:lnTo>
                <a:lnTo>
                  <a:pt x="0" y="61701"/>
                </a:lnTo>
                <a:lnTo>
                  <a:pt x="4848" y="37684"/>
                </a:lnTo>
                <a:lnTo>
                  <a:pt x="18071" y="18071"/>
                </a:lnTo>
                <a:lnTo>
                  <a:pt x="37684" y="4848"/>
                </a:lnTo>
                <a:lnTo>
                  <a:pt x="61701" y="0"/>
                </a:lnTo>
                <a:lnTo>
                  <a:pt x="5943098" y="0"/>
                </a:lnTo>
                <a:lnTo>
                  <a:pt x="5986727" y="18071"/>
                </a:lnTo>
                <a:lnTo>
                  <a:pt x="6004799" y="61701"/>
                </a:lnTo>
                <a:lnTo>
                  <a:pt x="6004799" y="308498"/>
                </a:lnTo>
                <a:lnTo>
                  <a:pt x="5999951" y="332515"/>
                </a:lnTo>
                <a:lnTo>
                  <a:pt x="5986728" y="352128"/>
                </a:lnTo>
                <a:lnTo>
                  <a:pt x="5967115" y="365351"/>
                </a:lnTo>
                <a:lnTo>
                  <a:pt x="5943098" y="3701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1646" y="2055227"/>
            <a:ext cx="5804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	Vectorize the input and output using One-Hot Encoding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6563359" cy="53604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Functioning of an Encoder Decoder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890737" y="2784767"/>
            <a:ext cx="753110" cy="62230"/>
            <a:chOff x="2890737" y="2784767"/>
            <a:chExt cx="753110" cy="62230"/>
          </a:xfrm>
        </p:grpSpPr>
        <p:sp>
          <p:nvSpPr>
            <p:cNvPr id="8" name="object 8"/>
            <p:cNvSpPr/>
            <p:nvPr/>
          </p:nvSpPr>
          <p:spPr>
            <a:xfrm>
              <a:off x="2890737" y="2815716"/>
              <a:ext cx="706120" cy="0"/>
            </a:xfrm>
            <a:custGeom>
              <a:avLst/>
              <a:gdLst/>
              <a:ahLst/>
              <a:cxnLst/>
              <a:rect l="l" t="t" r="r" b="b"/>
              <a:pathLst>
                <a:path w="706120">
                  <a:moveTo>
                    <a:pt x="0" y="0"/>
                  </a:moveTo>
                  <a:lnTo>
                    <a:pt x="706013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75327" y="2794292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80">
                  <a:moveTo>
                    <a:pt x="0" y="42846"/>
                  </a:moveTo>
                  <a:lnTo>
                    <a:pt x="21423" y="21423"/>
                  </a:lnTo>
                  <a:lnTo>
                    <a:pt x="0" y="0"/>
                  </a:lnTo>
                  <a:lnTo>
                    <a:pt x="58860" y="21423"/>
                  </a:lnTo>
                  <a:lnTo>
                    <a:pt x="0" y="42846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575327" y="2794292"/>
              <a:ext cx="59055" cy="43180"/>
            </a:xfrm>
            <a:custGeom>
              <a:avLst/>
              <a:gdLst/>
              <a:ahLst/>
              <a:cxnLst/>
              <a:rect l="l" t="t" r="r" b="b"/>
              <a:pathLst>
                <a:path w="59054" h="43180">
                  <a:moveTo>
                    <a:pt x="21423" y="21423"/>
                  </a:moveTo>
                  <a:lnTo>
                    <a:pt x="0" y="42846"/>
                  </a:lnTo>
                  <a:lnTo>
                    <a:pt x="58860" y="21423"/>
                  </a:lnTo>
                  <a:lnTo>
                    <a:pt x="0" y="0"/>
                  </a:lnTo>
                  <a:lnTo>
                    <a:pt x="21423" y="21423"/>
                  </a:lnTo>
                  <a:close/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7912" y="1414400"/>
            <a:ext cx="2572385" cy="370205"/>
          </a:xfrm>
          <a:custGeom>
            <a:avLst/>
            <a:gdLst/>
            <a:ahLst/>
            <a:cxnLst/>
            <a:rect l="l" t="t" r="r" b="b"/>
            <a:pathLst>
              <a:path w="2572385" h="370205">
                <a:moveTo>
                  <a:pt x="2510498" y="370199"/>
                </a:moveTo>
                <a:lnTo>
                  <a:pt x="61701" y="370199"/>
                </a:lnTo>
                <a:lnTo>
                  <a:pt x="37684" y="365351"/>
                </a:lnTo>
                <a:lnTo>
                  <a:pt x="18071" y="352128"/>
                </a:lnTo>
                <a:lnTo>
                  <a:pt x="4848" y="332515"/>
                </a:lnTo>
                <a:lnTo>
                  <a:pt x="0" y="308498"/>
                </a:lnTo>
                <a:lnTo>
                  <a:pt x="0" y="61701"/>
                </a:lnTo>
                <a:lnTo>
                  <a:pt x="4848" y="37684"/>
                </a:lnTo>
                <a:lnTo>
                  <a:pt x="18071" y="18071"/>
                </a:lnTo>
                <a:lnTo>
                  <a:pt x="37684" y="4848"/>
                </a:lnTo>
                <a:lnTo>
                  <a:pt x="61701" y="0"/>
                </a:lnTo>
                <a:lnTo>
                  <a:pt x="2510498" y="0"/>
                </a:lnTo>
                <a:lnTo>
                  <a:pt x="2554127" y="18071"/>
                </a:lnTo>
                <a:lnTo>
                  <a:pt x="2572199" y="61701"/>
                </a:lnTo>
                <a:lnTo>
                  <a:pt x="2572199" y="308498"/>
                </a:lnTo>
                <a:lnTo>
                  <a:pt x="2567351" y="332515"/>
                </a:lnTo>
                <a:lnTo>
                  <a:pt x="2554128" y="352128"/>
                </a:lnTo>
                <a:lnTo>
                  <a:pt x="2534515" y="365351"/>
                </a:lnTo>
                <a:lnTo>
                  <a:pt x="2510498" y="3701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253" y="1456752"/>
            <a:ext cx="2322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input X (English)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6563359" cy="53604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Functioning of an Encoder Decoder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8925" y="2058130"/>
            <a:ext cx="209804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" algn="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‘How’ ⟶ </a:t>
            </a: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[1 0 0]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6350" algn="r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‘are’ ⟶ </a:t>
            </a: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[0 1 0]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‘you’ ⟶ </a:t>
            </a: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[0 0 1]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7474" y="1414400"/>
            <a:ext cx="3154680" cy="370205"/>
          </a:xfrm>
          <a:custGeom>
            <a:avLst/>
            <a:gdLst/>
            <a:ahLst/>
            <a:cxnLst/>
            <a:rect l="l" t="t" r="r" b="b"/>
            <a:pathLst>
              <a:path w="3154679" h="370205">
                <a:moveTo>
                  <a:pt x="3092798" y="370199"/>
                </a:moveTo>
                <a:lnTo>
                  <a:pt x="61701" y="370199"/>
                </a:lnTo>
                <a:lnTo>
                  <a:pt x="37684" y="365351"/>
                </a:lnTo>
                <a:lnTo>
                  <a:pt x="18071" y="352128"/>
                </a:lnTo>
                <a:lnTo>
                  <a:pt x="4848" y="332515"/>
                </a:lnTo>
                <a:lnTo>
                  <a:pt x="0" y="308498"/>
                </a:lnTo>
                <a:lnTo>
                  <a:pt x="0" y="61701"/>
                </a:lnTo>
                <a:lnTo>
                  <a:pt x="4848" y="37684"/>
                </a:lnTo>
                <a:lnTo>
                  <a:pt x="18071" y="18071"/>
                </a:lnTo>
                <a:lnTo>
                  <a:pt x="37684" y="4848"/>
                </a:lnTo>
                <a:lnTo>
                  <a:pt x="61701" y="0"/>
                </a:lnTo>
                <a:lnTo>
                  <a:pt x="3092798" y="0"/>
                </a:lnTo>
                <a:lnTo>
                  <a:pt x="3136427" y="18071"/>
                </a:lnTo>
                <a:lnTo>
                  <a:pt x="3154499" y="61701"/>
                </a:lnTo>
                <a:lnTo>
                  <a:pt x="3154499" y="308498"/>
                </a:lnTo>
                <a:lnTo>
                  <a:pt x="3149651" y="332515"/>
                </a:lnTo>
                <a:lnTo>
                  <a:pt x="3136428" y="352128"/>
                </a:lnTo>
                <a:lnTo>
                  <a:pt x="3116815" y="365351"/>
                </a:lnTo>
                <a:lnTo>
                  <a:pt x="3092798" y="3701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3861" y="1456752"/>
            <a:ext cx="29806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output y_true (German)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58813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‘&lt;START&gt;’ ⟶	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y0_true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[1 0 0 0 0 0]</a:t>
            </a:r>
          </a:p>
          <a:p>
            <a:pPr marR="59690" algn="r">
              <a:lnSpc>
                <a:spcPct val="100000"/>
              </a:lnSpc>
              <a:spcBef>
                <a:spcPts val="1440"/>
              </a:spcBef>
              <a:tabLst>
                <a:tab pos="98107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‘Wie’ ⟶	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y1_true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[0 1 0 0 0 0]</a:t>
            </a:r>
          </a:p>
          <a:p>
            <a:pPr marR="32384" algn="r">
              <a:lnSpc>
                <a:spcPct val="100000"/>
              </a:lnSpc>
              <a:spcBef>
                <a:spcPts val="1440"/>
              </a:spcBef>
              <a:tabLst>
                <a:tab pos="107315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‘geht’ ⟶	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y2_true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[0 0 1 0 0 0]</a:t>
            </a:r>
          </a:p>
          <a:p>
            <a:pPr marR="37465" algn="r">
              <a:lnSpc>
                <a:spcPct val="100000"/>
              </a:lnSpc>
              <a:spcBef>
                <a:spcPts val="1440"/>
              </a:spcBef>
              <a:tabLst>
                <a:tab pos="83248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‘es’ ⟶	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y3_true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[0 0 0 1 0 0]</a:t>
            </a:r>
          </a:p>
          <a:p>
            <a:pPr marR="5080" algn="r">
              <a:lnSpc>
                <a:spcPct val="100000"/>
              </a:lnSpc>
              <a:spcBef>
                <a:spcPts val="1440"/>
              </a:spcBef>
              <a:tabLst>
                <a:tab pos="86106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‘dir’ ⟶	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y4_true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[0 0 0 0 1 0]</a:t>
            </a:r>
          </a:p>
          <a:p>
            <a:pPr marR="20320" algn="r">
              <a:lnSpc>
                <a:spcPct val="100000"/>
              </a:lnSpc>
              <a:spcBef>
                <a:spcPts val="1440"/>
              </a:spcBef>
              <a:tabLst>
                <a:tab pos="135382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‘&lt;END&gt;’ ⟶	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y5_true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[0 0 0 0 0 1]</a:t>
            </a:r>
          </a:p>
        </p:txBody>
      </p:sp>
      <p:sp>
        <p:nvSpPr>
          <p:cNvPr id="9" name="object 9"/>
          <p:cNvSpPr/>
          <p:nvPr/>
        </p:nvSpPr>
        <p:spPr>
          <a:xfrm>
            <a:off x="4289474" y="1241125"/>
            <a:ext cx="4370705" cy="3642360"/>
          </a:xfrm>
          <a:custGeom>
            <a:avLst/>
            <a:gdLst/>
            <a:ahLst/>
            <a:cxnLst/>
            <a:rect l="l" t="t" r="r" b="b"/>
            <a:pathLst>
              <a:path w="4370705" h="3642360">
                <a:moveTo>
                  <a:pt x="0" y="607012"/>
                </a:moveTo>
                <a:lnTo>
                  <a:pt x="1826" y="559574"/>
                </a:lnTo>
                <a:lnTo>
                  <a:pt x="7215" y="513135"/>
                </a:lnTo>
                <a:lnTo>
                  <a:pt x="16031" y="467829"/>
                </a:lnTo>
                <a:lnTo>
                  <a:pt x="28140" y="423792"/>
                </a:lnTo>
                <a:lnTo>
                  <a:pt x="43407" y="381158"/>
                </a:lnTo>
                <a:lnTo>
                  <a:pt x="61697" y="340063"/>
                </a:lnTo>
                <a:lnTo>
                  <a:pt x="82874" y="300641"/>
                </a:lnTo>
                <a:lnTo>
                  <a:pt x="106805" y="263027"/>
                </a:lnTo>
                <a:lnTo>
                  <a:pt x="133353" y="227356"/>
                </a:lnTo>
                <a:lnTo>
                  <a:pt x="162385" y="193764"/>
                </a:lnTo>
                <a:lnTo>
                  <a:pt x="193764" y="162385"/>
                </a:lnTo>
                <a:lnTo>
                  <a:pt x="227357" y="133353"/>
                </a:lnTo>
                <a:lnTo>
                  <a:pt x="263027" y="106805"/>
                </a:lnTo>
                <a:lnTo>
                  <a:pt x="300641" y="82874"/>
                </a:lnTo>
                <a:lnTo>
                  <a:pt x="340063" y="61697"/>
                </a:lnTo>
                <a:lnTo>
                  <a:pt x="381158" y="43407"/>
                </a:lnTo>
                <a:lnTo>
                  <a:pt x="423792" y="28140"/>
                </a:lnTo>
                <a:lnTo>
                  <a:pt x="467829" y="16031"/>
                </a:lnTo>
                <a:lnTo>
                  <a:pt x="513135" y="7215"/>
                </a:lnTo>
                <a:lnTo>
                  <a:pt x="559574" y="1826"/>
                </a:lnTo>
                <a:lnTo>
                  <a:pt x="607011" y="0"/>
                </a:lnTo>
                <a:lnTo>
                  <a:pt x="3763387" y="0"/>
                </a:lnTo>
                <a:lnTo>
                  <a:pt x="3811452" y="1904"/>
                </a:lnTo>
                <a:lnTo>
                  <a:pt x="3858918" y="7561"/>
                </a:lnTo>
                <a:lnTo>
                  <a:pt x="3905581" y="16887"/>
                </a:lnTo>
                <a:lnTo>
                  <a:pt x="3951236" y="29796"/>
                </a:lnTo>
                <a:lnTo>
                  <a:pt x="3995681" y="46206"/>
                </a:lnTo>
                <a:lnTo>
                  <a:pt x="4038711" y="66030"/>
                </a:lnTo>
                <a:lnTo>
                  <a:pt x="4080123" y="89185"/>
                </a:lnTo>
                <a:lnTo>
                  <a:pt x="4119712" y="115586"/>
                </a:lnTo>
                <a:lnTo>
                  <a:pt x="4157276" y="145149"/>
                </a:lnTo>
                <a:lnTo>
                  <a:pt x="4192609" y="177789"/>
                </a:lnTo>
                <a:lnTo>
                  <a:pt x="4225250" y="213123"/>
                </a:lnTo>
                <a:lnTo>
                  <a:pt x="4254813" y="250687"/>
                </a:lnTo>
                <a:lnTo>
                  <a:pt x="4281214" y="290276"/>
                </a:lnTo>
                <a:lnTo>
                  <a:pt x="4304369" y="331688"/>
                </a:lnTo>
                <a:lnTo>
                  <a:pt x="4324193" y="374718"/>
                </a:lnTo>
                <a:lnTo>
                  <a:pt x="4340602" y="419163"/>
                </a:lnTo>
                <a:lnTo>
                  <a:pt x="4353512" y="464818"/>
                </a:lnTo>
                <a:lnTo>
                  <a:pt x="4362838" y="511481"/>
                </a:lnTo>
                <a:lnTo>
                  <a:pt x="4368495" y="558946"/>
                </a:lnTo>
                <a:lnTo>
                  <a:pt x="4370399" y="607012"/>
                </a:lnTo>
                <a:lnTo>
                  <a:pt x="4370399" y="3034987"/>
                </a:lnTo>
                <a:lnTo>
                  <a:pt x="4368573" y="3082425"/>
                </a:lnTo>
                <a:lnTo>
                  <a:pt x="4363184" y="3128864"/>
                </a:lnTo>
                <a:lnTo>
                  <a:pt x="4354368" y="3174170"/>
                </a:lnTo>
                <a:lnTo>
                  <a:pt x="4342259" y="3218207"/>
                </a:lnTo>
                <a:lnTo>
                  <a:pt x="4326992" y="3260841"/>
                </a:lnTo>
                <a:lnTo>
                  <a:pt x="4308702" y="3301936"/>
                </a:lnTo>
                <a:lnTo>
                  <a:pt x="4287524" y="3341358"/>
                </a:lnTo>
                <a:lnTo>
                  <a:pt x="4263594" y="3378972"/>
                </a:lnTo>
                <a:lnTo>
                  <a:pt x="4237046" y="3414642"/>
                </a:lnTo>
                <a:lnTo>
                  <a:pt x="4208014" y="3448235"/>
                </a:lnTo>
                <a:lnTo>
                  <a:pt x="4176635" y="3479614"/>
                </a:lnTo>
                <a:lnTo>
                  <a:pt x="4143042" y="3508646"/>
                </a:lnTo>
                <a:lnTo>
                  <a:pt x="4107372" y="3535194"/>
                </a:lnTo>
                <a:lnTo>
                  <a:pt x="4069758" y="3559125"/>
                </a:lnTo>
                <a:lnTo>
                  <a:pt x="4030336" y="3580302"/>
                </a:lnTo>
                <a:lnTo>
                  <a:pt x="3989240" y="3598592"/>
                </a:lnTo>
                <a:lnTo>
                  <a:pt x="3946607" y="3613859"/>
                </a:lnTo>
                <a:lnTo>
                  <a:pt x="3902569" y="3625968"/>
                </a:lnTo>
                <a:lnTo>
                  <a:pt x="3857264" y="3634784"/>
                </a:lnTo>
                <a:lnTo>
                  <a:pt x="3810825" y="3640173"/>
                </a:lnTo>
                <a:lnTo>
                  <a:pt x="3763387" y="3641999"/>
                </a:lnTo>
                <a:lnTo>
                  <a:pt x="607011" y="3641999"/>
                </a:lnTo>
                <a:lnTo>
                  <a:pt x="559574" y="3640173"/>
                </a:lnTo>
                <a:lnTo>
                  <a:pt x="513135" y="3634784"/>
                </a:lnTo>
                <a:lnTo>
                  <a:pt x="467829" y="3625968"/>
                </a:lnTo>
                <a:lnTo>
                  <a:pt x="423792" y="3613859"/>
                </a:lnTo>
                <a:lnTo>
                  <a:pt x="381158" y="3598592"/>
                </a:lnTo>
                <a:lnTo>
                  <a:pt x="340063" y="3580302"/>
                </a:lnTo>
                <a:lnTo>
                  <a:pt x="300641" y="3559125"/>
                </a:lnTo>
                <a:lnTo>
                  <a:pt x="263027" y="3535194"/>
                </a:lnTo>
                <a:lnTo>
                  <a:pt x="227357" y="3508646"/>
                </a:lnTo>
                <a:lnTo>
                  <a:pt x="193764" y="3479614"/>
                </a:lnTo>
                <a:lnTo>
                  <a:pt x="162385" y="3448235"/>
                </a:lnTo>
                <a:lnTo>
                  <a:pt x="133353" y="3414642"/>
                </a:lnTo>
                <a:lnTo>
                  <a:pt x="106805" y="3378972"/>
                </a:lnTo>
                <a:lnTo>
                  <a:pt x="82874" y="3341358"/>
                </a:lnTo>
                <a:lnTo>
                  <a:pt x="61697" y="3301936"/>
                </a:lnTo>
                <a:lnTo>
                  <a:pt x="43407" y="3260841"/>
                </a:lnTo>
                <a:lnTo>
                  <a:pt x="28140" y="3218207"/>
                </a:lnTo>
                <a:lnTo>
                  <a:pt x="16031" y="3174170"/>
                </a:lnTo>
                <a:lnTo>
                  <a:pt x="7215" y="3128864"/>
                </a:lnTo>
                <a:lnTo>
                  <a:pt x="1826" y="3082425"/>
                </a:lnTo>
                <a:lnTo>
                  <a:pt x="0" y="3034987"/>
                </a:lnTo>
                <a:lnTo>
                  <a:pt x="0" y="607012"/>
                </a:lnTo>
                <a:close/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1275" y="1242300"/>
            <a:ext cx="3760470" cy="3642360"/>
          </a:xfrm>
          <a:custGeom>
            <a:avLst/>
            <a:gdLst/>
            <a:ahLst/>
            <a:cxnLst/>
            <a:rect l="l" t="t" r="r" b="b"/>
            <a:pathLst>
              <a:path w="3760470" h="3642360">
                <a:moveTo>
                  <a:pt x="0" y="607012"/>
                </a:moveTo>
                <a:lnTo>
                  <a:pt x="1826" y="559574"/>
                </a:lnTo>
                <a:lnTo>
                  <a:pt x="7215" y="513135"/>
                </a:lnTo>
                <a:lnTo>
                  <a:pt x="16031" y="467829"/>
                </a:lnTo>
                <a:lnTo>
                  <a:pt x="28140" y="423792"/>
                </a:lnTo>
                <a:lnTo>
                  <a:pt x="43407" y="381158"/>
                </a:lnTo>
                <a:lnTo>
                  <a:pt x="61697" y="340063"/>
                </a:lnTo>
                <a:lnTo>
                  <a:pt x="82874" y="300641"/>
                </a:lnTo>
                <a:lnTo>
                  <a:pt x="106805" y="263027"/>
                </a:lnTo>
                <a:lnTo>
                  <a:pt x="133353" y="227356"/>
                </a:lnTo>
                <a:lnTo>
                  <a:pt x="162385" y="193764"/>
                </a:lnTo>
                <a:lnTo>
                  <a:pt x="193764" y="162385"/>
                </a:lnTo>
                <a:lnTo>
                  <a:pt x="227357" y="133353"/>
                </a:lnTo>
                <a:lnTo>
                  <a:pt x="263027" y="106805"/>
                </a:lnTo>
                <a:lnTo>
                  <a:pt x="300641" y="82874"/>
                </a:lnTo>
                <a:lnTo>
                  <a:pt x="340063" y="61697"/>
                </a:lnTo>
                <a:lnTo>
                  <a:pt x="381158" y="43407"/>
                </a:lnTo>
                <a:lnTo>
                  <a:pt x="423792" y="28140"/>
                </a:lnTo>
                <a:lnTo>
                  <a:pt x="467829" y="16031"/>
                </a:lnTo>
                <a:lnTo>
                  <a:pt x="513135" y="7215"/>
                </a:lnTo>
                <a:lnTo>
                  <a:pt x="559574" y="1826"/>
                </a:lnTo>
                <a:lnTo>
                  <a:pt x="607012" y="0"/>
                </a:lnTo>
                <a:lnTo>
                  <a:pt x="3153187" y="0"/>
                </a:lnTo>
                <a:lnTo>
                  <a:pt x="3201253" y="1904"/>
                </a:lnTo>
                <a:lnTo>
                  <a:pt x="3248718" y="7561"/>
                </a:lnTo>
                <a:lnTo>
                  <a:pt x="3295381" y="16887"/>
                </a:lnTo>
                <a:lnTo>
                  <a:pt x="3341036" y="29796"/>
                </a:lnTo>
                <a:lnTo>
                  <a:pt x="3385481" y="46206"/>
                </a:lnTo>
                <a:lnTo>
                  <a:pt x="3428511" y="66030"/>
                </a:lnTo>
                <a:lnTo>
                  <a:pt x="3469923" y="89185"/>
                </a:lnTo>
                <a:lnTo>
                  <a:pt x="3509512" y="115586"/>
                </a:lnTo>
                <a:lnTo>
                  <a:pt x="3547076" y="145149"/>
                </a:lnTo>
                <a:lnTo>
                  <a:pt x="3582409" y="177789"/>
                </a:lnTo>
                <a:lnTo>
                  <a:pt x="3615050" y="213123"/>
                </a:lnTo>
                <a:lnTo>
                  <a:pt x="3644613" y="250687"/>
                </a:lnTo>
                <a:lnTo>
                  <a:pt x="3671014" y="290276"/>
                </a:lnTo>
                <a:lnTo>
                  <a:pt x="3694169" y="331688"/>
                </a:lnTo>
                <a:lnTo>
                  <a:pt x="3713993" y="374718"/>
                </a:lnTo>
                <a:lnTo>
                  <a:pt x="3730403" y="419163"/>
                </a:lnTo>
                <a:lnTo>
                  <a:pt x="3743312" y="464818"/>
                </a:lnTo>
                <a:lnTo>
                  <a:pt x="3752638" y="511481"/>
                </a:lnTo>
                <a:lnTo>
                  <a:pt x="3758295" y="558946"/>
                </a:lnTo>
                <a:lnTo>
                  <a:pt x="3760199" y="607012"/>
                </a:lnTo>
                <a:lnTo>
                  <a:pt x="3760199" y="3034987"/>
                </a:lnTo>
                <a:lnTo>
                  <a:pt x="3758373" y="3082425"/>
                </a:lnTo>
                <a:lnTo>
                  <a:pt x="3752984" y="3128864"/>
                </a:lnTo>
                <a:lnTo>
                  <a:pt x="3744168" y="3174170"/>
                </a:lnTo>
                <a:lnTo>
                  <a:pt x="3732059" y="3218207"/>
                </a:lnTo>
                <a:lnTo>
                  <a:pt x="3716792" y="3260841"/>
                </a:lnTo>
                <a:lnTo>
                  <a:pt x="3698502" y="3301936"/>
                </a:lnTo>
                <a:lnTo>
                  <a:pt x="3677325" y="3341358"/>
                </a:lnTo>
                <a:lnTo>
                  <a:pt x="3653394" y="3378972"/>
                </a:lnTo>
                <a:lnTo>
                  <a:pt x="3626846" y="3414642"/>
                </a:lnTo>
                <a:lnTo>
                  <a:pt x="3597814" y="3448235"/>
                </a:lnTo>
                <a:lnTo>
                  <a:pt x="3566435" y="3479614"/>
                </a:lnTo>
                <a:lnTo>
                  <a:pt x="3532842" y="3508646"/>
                </a:lnTo>
                <a:lnTo>
                  <a:pt x="3497172" y="3535194"/>
                </a:lnTo>
                <a:lnTo>
                  <a:pt x="3459558" y="3559125"/>
                </a:lnTo>
                <a:lnTo>
                  <a:pt x="3420136" y="3580302"/>
                </a:lnTo>
                <a:lnTo>
                  <a:pt x="3379041" y="3598592"/>
                </a:lnTo>
                <a:lnTo>
                  <a:pt x="3336407" y="3613859"/>
                </a:lnTo>
                <a:lnTo>
                  <a:pt x="3292370" y="3625968"/>
                </a:lnTo>
                <a:lnTo>
                  <a:pt x="3247064" y="3634784"/>
                </a:lnTo>
                <a:lnTo>
                  <a:pt x="3200625" y="3640173"/>
                </a:lnTo>
                <a:lnTo>
                  <a:pt x="3153187" y="3641999"/>
                </a:lnTo>
                <a:lnTo>
                  <a:pt x="607012" y="3641999"/>
                </a:lnTo>
                <a:lnTo>
                  <a:pt x="559574" y="3640173"/>
                </a:lnTo>
                <a:lnTo>
                  <a:pt x="513135" y="3634784"/>
                </a:lnTo>
                <a:lnTo>
                  <a:pt x="467829" y="3625968"/>
                </a:lnTo>
                <a:lnTo>
                  <a:pt x="423792" y="3613859"/>
                </a:lnTo>
                <a:lnTo>
                  <a:pt x="381158" y="3598592"/>
                </a:lnTo>
                <a:lnTo>
                  <a:pt x="340063" y="3580302"/>
                </a:lnTo>
                <a:lnTo>
                  <a:pt x="300641" y="3559125"/>
                </a:lnTo>
                <a:lnTo>
                  <a:pt x="263027" y="3535194"/>
                </a:lnTo>
                <a:lnTo>
                  <a:pt x="227357" y="3508646"/>
                </a:lnTo>
                <a:lnTo>
                  <a:pt x="193764" y="3479614"/>
                </a:lnTo>
                <a:lnTo>
                  <a:pt x="162385" y="3448235"/>
                </a:lnTo>
                <a:lnTo>
                  <a:pt x="133353" y="3414642"/>
                </a:lnTo>
                <a:lnTo>
                  <a:pt x="106805" y="3378972"/>
                </a:lnTo>
                <a:lnTo>
                  <a:pt x="82874" y="3341358"/>
                </a:lnTo>
                <a:lnTo>
                  <a:pt x="61697" y="3301936"/>
                </a:lnTo>
                <a:lnTo>
                  <a:pt x="43407" y="3260841"/>
                </a:lnTo>
                <a:lnTo>
                  <a:pt x="28140" y="3218207"/>
                </a:lnTo>
                <a:lnTo>
                  <a:pt x="16031" y="3174170"/>
                </a:lnTo>
                <a:lnTo>
                  <a:pt x="7215" y="3128864"/>
                </a:lnTo>
                <a:lnTo>
                  <a:pt x="1826" y="3082425"/>
                </a:lnTo>
                <a:lnTo>
                  <a:pt x="0" y="3034987"/>
                </a:lnTo>
                <a:lnTo>
                  <a:pt x="0" y="607012"/>
                </a:lnTo>
                <a:close/>
              </a:path>
            </a:pathLst>
          </a:custGeom>
          <a:ln w="2857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6563359" cy="53604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Decoder in Training 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699" y="1334563"/>
            <a:ext cx="71069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877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1475" algn="l"/>
              </a:tabLst>
            </a:pP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Decoders perform better when  trained through “</a:t>
            </a: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Teacher Forcing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88337" y="1661474"/>
            <a:ext cx="81915" cy="619125"/>
            <a:chOff x="6788337" y="1661474"/>
            <a:chExt cx="81915" cy="619125"/>
          </a:xfrm>
        </p:grpSpPr>
        <p:sp>
          <p:nvSpPr>
            <p:cNvPr id="5" name="object 5"/>
            <p:cNvSpPr/>
            <p:nvPr/>
          </p:nvSpPr>
          <p:spPr>
            <a:xfrm>
              <a:off x="6829200" y="1661474"/>
              <a:ext cx="0" cy="546735"/>
            </a:xfrm>
            <a:custGeom>
              <a:avLst/>
              <a:gdLst/>
              <a:ahLst/>
              <a:cxnLst/>
              <a:rect l="l" t="t" r="r" b="b"/>
              <a:pathLst>
                <a:path h="546735">
                  <a:moveTo>
                    <a:pt x="0" y="0"/>
                  </a:moveTo>
                  <a:lnTo>
                    <a:pt x="0" y="54670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8337" y="2198650"/>
              <a:ext cx="81724" cy="817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46025" y="2311928"/>
            <a:ext cx="7745730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611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sz="12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previous outputs </a:t>
            </a:r>
            <a:r>
              <a:rPr sz="12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12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inputs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1475" indent="-35877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1475" algn="l"/>
              </a:tabLst>
            </a:pP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Decoders work differently in training and testing phase unlike an encoder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6563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Decoder in Training Phase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22749" y="4454619"/>
          <a:ext cx="4798694" cy="441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979">
                <a:tc>
                  <a:txBody>
                    <a:bodyPr/>
                    <a:lstStyle/>
                    <a:p>
                      <a:pPr marL="90805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y0_true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y1_true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y2_true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y3_true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y4_true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31750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&lt;START&gt;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&lt;Wie&gt;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4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&lt;geht&gt;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5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&lt;dir&gt;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64874" y="873219"/>
          <a:ext cx="5234298" cy="82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49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&lt;Wie&gt;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050"/>
                        </a:lnSpc>
                      </a:pPr>
                      <a:r>
                        <a:rPr sz="900" spc="4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&lt;geht&gt;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spc="5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&lt;dir&gt;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spc="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&lt;EOS&gt;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y1_pred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y2_pred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y3_pred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y4_pred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y5_pred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2427220" y="2158750"/>
            <a:ext cx="5763895" cy="1957705"/>
            <a:chOff x="2427220" y="2158750"/>
            <a:chExt cx="5763895" cy="1957705"/>
          </a:xfrm>
        </p:grpSpPr>
        <p:sp>
          <p:nvSpPr>
            <p:cNvPr id="6" name="object 6"/>
            <p:cNvSpPr/>
            <p:nvPr/>
          </p:nvSpPr>
          <p:spPr>
            <a:xfrm>
              <a:off x="2438199" y="2655775"/>
              <a:ext cx="5299710" cy="1267460"/>
            </a:xfrm>
            <a:custGeom>
              <a:avLst/>
              <a:gdLst/>
              <a:ahLst/>
              <a:cxnLst/>
              <a:rect l="l" t="t" r="r" b="b"/>
              <a:pathLst>
                <a:path w="5299709" h="1267460">
                  <a:moveTo>
                    <a:pt x="5088295" y="1267199"/>
                  </a:moveTo>
                  <a:lnTo>
                    <a:pt x="211204" y="1267199"/>
                  </a:lnTo>
                  <a:lnTo>
                    <a:pt x="162777" y="1261621"/>
                  </a:lnTo>
                  <a:lnTo>
                    <a:pt x="118321" y="1245732"/>
                  </a:lnTo>
                  <a:lnTo>
                    <a:pt x="79106" y="1220800"/>
                  </a:lnTo>
                  <a:lnTo>
                    <a:pt x="46399" y="1188093"/>
                  </a:lnTo>
                  <a:lnTo>
                    <a:pt x="21467" y="1148877"/>
                  </a:lnTo>
                  <a:lnTo>
                    <a:pt x="5578" y="1104422"/>
                  </a:lnTo>
                  <a:lnTo>
                    <a:pt x="0" y="1055995"/>
                  </a:lnTo>
                  <a:lnTo>
                    <a:pt x="0" y="211204"/>
                  </a:lnTo>
                  <a:lnTo>
                    <a:pt x="5578" y="162777"/>
                  </a:lnTo>
                  <a:lnTo>
                    <a:pt x="21467" y="118321"/>
                  </a:lnTo>
                  <a:lnTo>
                    <a:pt x="46399" y="79106"/>
                  </a:lnTo>
                  <a:lnTo>
                    <a:pt x="79106" y="46399"/>
                  </a:lnTo>
                  <a:lnTo>
                    <a:pt x="118321" y="21467"/>
                  </a:lnTo>
                  <a:lnTo>
                    <a:pt x="162777" y="5578"/>
                  </a:lnTo>
                  <a:lnTo>
                    <a:pt x="211204" y="0"/>
                  </a:lnTo>
                  <a:lnTo>
                    <a:pt x="5088295" y="0"/>
                  </a:lnTo>
                  <a:lnTo>
                    <a:pt x="5129692" y="4095"/>
                  </a:lnTo>
                  <a:lnTo>
                    <a:pt x="5169120" y="16076"/>
                  </a:lnTo>
                  <a:lnTo>
                    <a:pt x="5205472" y="35484"/>
                  </a:lnTo>
                  <a:lnTo>
                    <a:pt x="5237639" y="61860"/>
                  </a:lnTo>
                  <a:lnTo>
                    <a:pt x="5264015" y="94028"/>
                  </a:lnTo>
                  <a:lnTo>
                    <a:pt x="5283423" y="130379"/>
                  </a:lnTo>
                  <a:lnTo>
                    <a:pt x="5295404" y="169807"/>
                  </a:lnTo>
                  <a:lnTo>
                    <a:pt x="5299499" y="211204"/>
                  </a:lnTo>
                  <a:lnTo>
                    <a:pt x="5299499" y="1055995"/>
                  </a:lnTo>
                  <a:lnTo>
                    <a:pt x="5293921" y="1104422"/>
                  </a:lnTo>
                  <a:lnTo>
                    <a:pt x="5278032" y="1148877"/>
                  </a:lnTo>
                  <a:lnTo>
                    <a:pt x="5253100" y="1188093"/>
                  </a:lnTo>
                  <a:lnTo>
                    <a:pt x="5220393" y="1220800"/>
                  </a:lnTo>
                  <a:lnTo>
                    <a:pt x="5181178" y="1245732"/>
                  </a:lnTo>
                  <a:lnTo>
                    <a:pt x="5136723" y="1261621"/>
                  </a:lnTo>
                  <a:lnTo>
                    <a:pt x="5088295" y="1267199"/>
                  </a:lnTo>
                  <a:close/>
                </a:path>
              </a:pathLst>
            </a:custGeom>
            <a:solidFill>
              <a:srgbClr val="F9C82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04172" y="2800210"/>
              <a:ext cx="4759325" cy="994410"/>
            </a:xfrm>
            <a:custGeom>
              <a:avLst/>
              <a:gdLst/>
              <a:ahLst/>
              <a:cxnLst/>
              <a:rect l="l" t="t" r="r" b="b"/>
              <a:pathLst>
                <a:path w="4759325" h="994410">
                  <a:moveTo>
                    <a:pt x="491693" y="81953"/>
                  </a:moveTo>
                  <a:lnTo>
                    <a:pt x="477926" y="36487"/>
                  </a:lnTo>
                  <a:lnTo>
                    <a:pt x="441109" y="6235"/>
                  </a:lnTo>
                  <a:lnTo>
                    <a:pt x="409740" y="0"/>
                  </a:lnTo>
                  <a:lnTo>
                    <a:pt x="81953" y="0"/>
                  </a:lnTo>
                  <a:lnTo>
                    <a:pt x="24003" y="24003"/>
                  </a:lnTo>
                  <a:lnTo>
                    <a:pt x="0" y="81953"/>
                  </a:lnTo>
                  <a:lnTo>
                    <a:pt x="0" y="911948"/>
                  </a:lnTo>
                  <a:lnTo>
                    <a:pt x="6438" y="943838"/>
                  </a:lnTo>
                  <a:lnTo>
                    <a:pt x="24003" y="969899"/>
                  </a:lnTo>
                  <a:lnTo>
                    <a:pt x="50050" y="987450"/>
                  </a:lnTo>
                  <a:lnTo>
                    <a:pt x="81953" y="993902"/>
                  </a:lnTo>
                  <a:lnTo>
                    <a:pt x="409740" y="993902"/>
                  </a:lnTo>
                  <a:lnTo>
                    <a:pt x="441642" y="987450"/>
                  </a:lnTo>
                  <a:lnTo>
                    <a:pt x="467690" y="969899"/>
                  </a:lnTo>
                  <a:lnTo>
                    <a:pt x="485254" y="943838"/>
                  </a:lnTo>
                  <a:lnTo>
                    <a:pt x="491693" y="911948"/>
                  </a:lnTo>
                  <a:lnTo>
                    <a:pt x="491693" y="81953"/>
                  </a:lnTo>
                  <a:close/>
                </a:path>
                <a:path w="4759325" h="994410">
                  <a:moveTo>
                    <a:pt x="1558493" y="81953"/>
                  </a:moveTo>
                  <a:lnTo>
                    <a:pt x="1544726" y="36487"/>
                  </a:lnTo>
                  <a:lnTo>
                    <a:pt x="1507909" y="6235"/>
                  </a:lnTo>
                  <a:lnTo>
                    <a:pt x="1476540" y="0"/>
                  </a:lnTo>
                  <a:lnTo>
                    <a:pt x="1148753" y="0"/>
                  </a:lnTo>
                  <a:lnTo>
                    <a:pt x="1090803" y="24003"/>
                  </a:lnTo>
                  <a:lnTo>
                    <a:pt x="1066800" y="81953"/>
                  </a:lnTo>
                  <a:lnTo>
                    <a:pt x="1066800" y="911948"/>
                  </a:lnTo>
                  <a:lnTo>
                    <a:pt x="1073238" y="943838"/>
                  </a:lnTo>
                  <a:lnTo>
                    <a:pt x="1090803" y="969899"/>
                  </a:lnTo>
                  <a:lnTo>
                    <a:pt x="1116850" y="987450"/>
                  </a:lnTo>
                  <a:lnTo>
                    <a:pt x="1148753" y="993902"/>
                  </a:lnTo>
                  <a:lnTo>
                    <a:pt x="1476540" y="993902"/>
                  </a:lnTo>
                  <a:lnTo>
                    <a:pt x="1508442" y="987450"/>
                  </a:lnTo>
                  <a:lnTo>
                    <a:pt x="1534490" y="969899"/>
                  </a:lnTo>
                  <a:lnTo>
                    <a:pt x="1552054" y="943838"/>
                  </a:lnTo>
                  <a:lnTo>
                    <a:pt x="1558493" y="911948"/>
                  </a:lnTo>
                  <a:lnTo>
                    <a:pt x="1558493" y="81953"/>
                  </a:lnTo>
                  <a:close/>
                </a:path>
                <a:path w="4759325" h="994410">
                  <a:moveTo>
                    <a:pt x="2625293" y="81953"/>
                  </a:moveTo>
                  <a:lnTo>
                    <a:pt x="2611526" y="36487"/>
                  </a:lnTo>
                  <a:lnTo>
                    <a:pt x="2574709" y="6235"/>
                  </a:lnTo>
                  <a:lnTo>
                    <a:pt x="2543340" y="0"/>
                  </a:lnTo>
                  <a:lnTo>
                    <a:pt x="2215553" y="0"/>
                  </a:lnTo>
                  <a:lnTo>
                    <a:pt x="2157603" y="24003"/>
                  </a:lnTo>
                  <a:lnTo>
                    <a:pt x="2133600" y="81953"/>
                  </a:lnTo>
                  <a:lnTo>
                    <a:pt x="2133600" y="911948"/>
                  </a:lnTo>
                  <a:lnTo>
                    <a:pt x="2140039" y="943838"/>
                  </a:lnTo>
                  <a:lnTo>
                    <a:pt x="2157603" y="969899"/>
                  </a:lnTo>
                  <a:lnTo>
                    <a:pt x="2183650" y="987450"/>
                  </a:lnTo>
                  <a:lnTo>
                    <a:pt x="2215553" y="993902"/>
                  </a:lnTo>
                  <a:lnTo>
                    <a:pt x="2543340" y="993902"/>
                  </a:lnTo>
                  <a:lnTo>
                    <a:pt x="2575242" y="987450"/>
                  </a:lnTo>
                  <a:lnTo>
                    <a:pt x="2601290" y="969899"/>
                  </a:lnTo>
                  <a:lnTo>
                    <a:pt x="2618854" y="943838"/>
                  </a:lnTo>
                  <a:lnTo>
                    <a:pt x="2625293" y="911948"/>
                  </a:lnTo>
                  <a:lnTo>
                    <a:pt x="2625293" y="81953"/>
                  </a:lnTo>
                  <a:close/>
                </a:path>
                <a:path w="4759325" h="994410">
                  <a:moveTo>
                    <a:pt x="3692093" y="81953"/>
                  </a:moveTo>
                  <a:lnTo>
                    <a:pt x="3678326" y="36487"/>
                  </a:lnTo>
                  <a:lnTo>
                    <a:pt x="3641509" y="6235"/>
                  </a:lnTo>
                  <a:lnTo>
                    <a:pt x="3610140" y="0"/>
                  </a:lnTo>
                  <a:lnTo>
                    <a:pt x="3282353" y="0"/>
                  </a:lnTo>
                  <a:lnTo>
                    <a:pt x="3224403" y="24003"/>
                  </a:lnTo>
                  <a:lnTo>
                    <a:pt x="3200400" y="81953"/>
                  </a:lnTo>
                  <a:lnTo>
                    <a:pt x="3200400" y="911948"/>
                  </a:lnTo>
                  <a:lnTo>
                    <a:pt x="3206839" y="943838"/>
                  </a:lnTo>
                  <a:lnTo>
                    <a:pt x="3224403" y="969899"/>
                  </a:lnTo>
                  <a:lnTo>
                    <a:pt x="3250450" y="987450"/>
                  </a:lnTo>
                  <a:lnTo>
                    <a:pt x="3282353" y="993902"/>
                  </a:lnTo>
                  <a:lnTo>
                    <a:pt x="3610140" y="993902"/>
                  </a:lnTo>
                  <a:lnTo>
                    <a:pt x="3642042" y="987450"/>
                  </a:lnTo>
                  <a:lnTo>
                    <a:pt x="3668090" y="969899"/>
                  </a:lnTo>
                  <a:lnTo>
                    <a:pt x="3685654" y="943838"/>
                  </a:lnTo>
                  <a:lnTo>
                    <a:pt x="3692093" y="911948"/>
                  </a:lnTo>
                  <a:lnTo>
                    <a:pt x="3692093" y="81953"/>
                  </a:lnTo>
                  <a:close/>
                </a:path>
                <a:path w="4759325" h="994410">
                  <a:moveTo>
                    <a:pt x="4758893" y="81953"/>
                  </a:moveTo>
                  <a:lnTo>
                    <a:pt x="4745126" y="36487"/>
                  </a:lnTo>
                  <a:lnTo>
                    <a:pt x="4708309" y="6235"/>
                  </a:lnTo>
                  <a:lnTo>
                    <a:pt x="4676940" y="0"/>
                  </a:lnTo>
                  <a:lnTo>
                    <a:pt x="4349153" y="0"/>
                  </a:lnTo>
                  <a:lnTo>
                    <a:pt x="4291203" y="24003"/>
                  </a:lnTo>
                  <a:lnTo>
                    <a:pt x="4267200" y="81953"/>
                  </a:lnTo>
                  <a:lnTo>
                    <a:pt x="4267200" y="911948"/>
                  </a:lnTo>
                  <a:lnTo>
                    <a:pt x="4273639" y="943838"/>
                  </a:lnTo>
                  <a:lnTo>
                    <a:pt x="4291203" y="969899"/>
                  </a:lnTo>
                  <a:lnTo>
                    <a:pt x="4317250" y="987450"/>
                  </a:lnTo>
                  <a:lnTo>
                    <a:pt x="4349153" y="993902"/>
                  </a:lnTo>
                  <a:lnTo>
                    <a:pt x="4676940" y="993902"/>
                  </a:lnTo>
                  <a:lnTo>
                    <a:pt x="4708842" y="987450"/>
                  </a:lnTo>
                  <a:lnTo>
                    <a:pt x="4734890" y="969899"/>
                  </a:lnTo>
                  <a:lnTo>
                    <a:pt x="4752454" y="943838"/>
                  </a:lnTo>
                  <a:lnTo>
                    <a:pt x="4758893" y="911948"/>
                  </a:lnTo>
                  <a:lnTo>
                    <a:pt x="4758893" y="81953"/>
                  </a:lnTo>
                  <a:close/>
                </a:path>
              </a:pathLst>
            </a:custGeom>
            <a:solidFill>
              <a:srgbClr val="FFEEBD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50024" y="250909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393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9393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9500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9393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9393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016824" y="250909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0061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061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0168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0061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0061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83624" y="250909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0729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0729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0836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0729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0729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150424" y="250909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1397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1397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1504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1397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1397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217224" y="2509093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2065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2065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2172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2065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2065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201673" y="3257492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7172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7172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268473" y="3257492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7840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7840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335273" y="3257492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8508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8508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402073" y="3257492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5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91761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91761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468931" y="3257492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8156676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156676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427220" y="2158750"/>
              <a:ext cx="5299710" cy="292735"/>
            </a:xfrm>
            <a:custGeom>
              <a:avLst/>
              <a:gdLst/>
              <a:ahLst/>
              <a:cxnLst/>
              <a:rect l="l" t="t" r="r" b="b"/>
              <a:pathLst>
                <a:path w="5299709" h="292735">
                  <a:moveTo>
                    <a:pt x="5250748" y="292499"/>
                  </a:moveTo>
                  <a:lnTo>
                    <a:pt x="48750" y="292499"/>
                  </a:lnTo>
                  <a:lnTo>
                    <a:pt x="29774" y="288668"/>
                  </a:lnTo>
                  <a:lnTo>
                    <a:pt x="14278" y="278221"/>
                  </a:lnTo>
                  <a:lnTo>
                    <a:pt x="3831" y="262725"/>
                  </a:lnTo>
                  <a:lnTo>
                    <a:pt x="0" y="243748"/>
                  </a:lnTo>
                  <a:lnTo>
                    <a:pt x="0" y="48750"/>
                  </a:lnTo>
                  <a:lnTo>
                    <a:pt x="3831" y="29774"/>
                  </a:lnTo>
                  <a:lnTo>
                    <a:pt x="14278" y="14278"/>
                  </a:lnTo>
                  <a:lnTo>
                    <a:pt x="29774" y="3831"/>
                  </a:lnTo>
                  <a:lnTo>
                    <a:pt x="48750" y="0"/>
                  </a:lnTo>
                  <a:lnTo>
                    <a:pt x="5250748" y="0"/>
                  </a:lnTo>
                  <a:lnTo>
                    <a:pt x="5291309" y="21704"/>
                  </a:lnTo>
                  <a:lnTo>
                    <a:pt x="5299499" y="48750"/>
                  </a:lnTo>
                  <a:lnTo>
                    <a:pt x="5299499" y="243748"/>
                  </a:lnTo>
                  <a:lnTo>
                    <a:pt x="5295668" y="262725"/>
                  </a:lnTo>
                  <a:lnTo>
                    <a:pt x="5285221" y="278221"/>
                  </a:lnTo>
                  <a:lnTo>
                    <a:pt x="5269724" y="288668"/>
                  </a:lnTo>
                  <a:lnTo>
                    <a:pt x="5250748" y="29249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object 54"/>
          <p:cNvSpPr/>
          <p:nvPr/>
        </p:nvSpPr>
        <p:spPr>
          <a:xfrm>
            <a:off x="914999" y="1449822"/>
            <a:ext cx="7297420" cy="0"/>
          </a:xfrm>
          <a:custGeom>
            <a:avLst/>
            <a:gdLst/>
            <a:ahLst/>
            <a:cxnLst/>
            <a:rect l="l" t="t" r="r" b="b"/>
            <a:pathLst>
              <a:path w="7297420">
                <a:moveTo>
                  <a:pt x="0" y="0"/>
                </a:moveTo>
                <a:lnTo>
                  <a:pt x="7297199" y="0"/>
                </a:lnTo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7618" y="1014959"/>
            <a:ext cx="1105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True/Target Outputs at every timestep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7618" y="1633926"/>
            <a:ext cx="73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Outputs at every timestep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24596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35264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45932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700" spc="254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664515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6731315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6731315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5664515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4575144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3508344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6B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787813" y="1789712"/>
          <a:ext cx="1634488" cy="17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0.02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0.12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0.36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0.3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0.1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24601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35269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45937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5665026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6731826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2" name="object 72"/>
          <p:cNvGrpSpPr/>
          <p:nvPr/>
        </p:nvGrpSpPr>
        <p:grpSpPr>
          <a:xfrm>
            <a:off x="1960450" y="2005625"/>
            <a:ext cx="6230620" cy="2093595"/>
            <a:chOff x="1960450" y="2005625"/>
            <a:chExt cx="6230620" cy="2093595"/>
          </a:xfrm>
        </p:grpSpPr>
        <p:sp>
          <p:nvSpPr>
            <p:cNvPr id="73" name="object 73"/>
            <p:cNvSpPr/>
            <p:nvPr/>
          </p:nvSpPr>
          <p:spPr>
            <a:xfrm>
              <a:off x="1965212" y="3257492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7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265295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65295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9500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9393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29393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40168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40061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40061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50836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50729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50729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61504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61397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1397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72172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72065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72065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2438200" y="2637062"/>
              <a:ext cx="5299710" cy="1267460"/>
            </a:xfrm>
            <a:custGeom>
              <a:avLst/>
              <a:gdLst/>
              <a:ahLst/>
              <a:cxnLst/>
              <a:rect l="l" t="t" r="r" b="b"/>
              <a:pathLst>
                <a:path w="5299709" h="1267460">
                  <a:moveTo>
                    <a:pt x="5088295" y="1267199"/>
                  </a:moveTo>
                  <a:lnTo>
                    <a:pt x="211204" y="1267199"/>
                  </a:lnTo>
                  <a:lnTo>
                    <a:pt x="162777" y="1261621"/>
                  </a:lnTo>
                  <a:lnTo>
                    <a:pt x="118321" y="1245732"/>
                  </a:lnTo>
                  <a:lnTo>
                    <a:pt x="79106" y="1220800"/>
                  </a:lnTo>
                  <a:lnTo>
                    <a:pt x="46399" y="1188093"/>
                  </a:lnTo>
                  <a:lnTo>
                    <a:pt x="21467" y="1148877"/>
                  </a:lnTo>
                  <a:lnTo>
                    <a:pt x="5578" y="1104422"/>
                  </a:lnTo>
                  <a:lnTo>
                    <a:pt x="0" y="1055995"/>
                  </a:lnTo>
                  <a:lnTo>
                    <a:pt x="0" y="211204"/>
                  </a:lnTo>
                  <a:lnTo>
                    <a:pt x="5578" y="162777"/>
                  </a:lnTo>
                  <a:lnTo>
                    <a:pt x="21467" y="118321"/>
                  </a:lnTo>
                  <a:lnTo>
                    <a:pt x="46399" y="79106"/>
                  </a:lnTo>
                  <a:lnTo>
                    <a:pt x="79106" y="46399"/>
                  </a:lnTo>
                  <a:lnTo>
                    <a:pt x="118321" y="21467"/>
                  </a:lnTo>
                  <a:lnTo>
                    <a:pt x="162777" y="5578"/>
                  </a:lnTo>
                  <a:lnTo>
                    <a:pt x="211204" y="0"/>
                  </a:lnTo>
                  <a:lnTo>
                    <a:pt x="5088295" y="0"/>
                  </a:lnTo>
                  <a:lnTo>
                    <a:pt x="5129692" y="4095"/>
                  </a:lnTo>
                  <a:lnTo>
                    <a:pt x="5169120" y="16076"/>
                  </a:lnTo>
                  <a:lnTo>
                    <a:pt x="5205472" y="35484"/>
                  </a:lnTo>
                  <a:lnTo>
                    <a:pt x="5237639" y="61860"/>
                  </a:lnTo>
                  <a:lnTo>
                    <a:pt x="5264015" y="94028"/>
                  </a:lnTo>
                  <a:lnTo>
                    <a:pt x="5283423" y="130379"/>
                  </a:lnTo>
                  <a:lnTo>
                    <a:pt x="5295404" y="169807"/>
                  </a:lnTo>
                  <a:lnTo>
                    <a:pt x="5299499" y="211204"/>
                  </a:lnTo>
                  <a:lnTo>
                    <a:pt x="5299499" y="1055995"/>
                  </a:lnTo>
                  <a:lnTo>
                    <a:pt x="5293921" y="1104422"/>
                  </a:lnTo>
                  <a:lnTo>
                    <a:pt x="5278032" y="1148877"/>
                  </a:lnTo>
                  <a:lnTo>
                    <a:pt x="5253100" y="1188093"/>
                  </a:lnTo>
                  <a:lnTo>
                    <a:pt x="5220393" y="1220800"/>
                  </a:lnTo>
                  <a:lnTo>
                    <a:pt x="5181178" y="1245732"/>
                  </a:lnTo>
                  <a:lnTo>
                    <a:pt x="5136723" y="1261621"/>
                  </a:lnTo>
                  <a:lnTo>
                    <a:pt x="5088295" y="1267199"/>
                  </a:lnTo>
                  <a:close/>
                </a:path>
              </a:pathLst>
            </a:custGeom>
            <a:solidFill>
              <a:srgbClr val="F9C82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704173" y="2782938"/>
              <a:ext cx="4759325" cy="994410"/>
            </a:xfrm>
            <a:custGeom>
              <a:avLst/>
              <a:gdLst/>
              <a:ahLst/>
              <a:cxnLst/>
              <a:rect l="l" t="t" r="r" b="b"/>
              <a:pathLst>
                <a:path w="4759325" h="994410">
                  <a:moveTo>
                    <a:pt x="491693" y="81953"/>
                  </a:moveTo>
                  <a:lnTo>
                    <a:pt x="477926" y="36487"/>
                  </a:lnTo>
                  <a:lnTo>
                    <a:pt x="441109" y="6248"/>
                  </a:lnTo>
                  <a:lnTo>
                    <a:pt x="409740" y="0"/>
                  </a:lnTo>
                  <a:lnTo>
                    <a:pt x="81953" y="0"/>
                  </a:lnTo>
                  <a:lnTo>
                    <a:pt x="24003" y="24003"/>
                  </a:lnTo>
                  <a:lnTo>
                    <a:pt x="0" y="81953"/>
                  </a:lnTo>
                  <a:lnTo>
                    <a:pt x="0" y="911948"/>
                  </a:lnTo>
                  <a:lnTo>
                    <a:pt x="6438" y="943851"/>
                  </a:lnTo>
                  <a:lnTo>
                    <a:pt x="24003" y="969899"/>
                  </a:lnTo>
                  <a:lnTo>
                    <a:pt x="50050" y="987463"/>
                  </a:lnTo>
                  <a:lnTo>
                    <a:pt x="81953" y="993902"/>
                  </a:lnTo>
                  <a:lnTo>
                    <a:pt x="409740" y="993902"/>
                  </a:lnTo>
                  <a:lnTo>
                    <a:pt x="441642" y="987463"/>
                  </a:lnTo>
                  <a:lnTo>
                    <a:pt x="467690" y="969899"/>
                  </a:lnTo>
                  <a:lnTo>
                    <a:pt x="485254" y="943851"/>
                  </a:lnTo>
                  <a:lnTo>
                    <a:pt x="491693" y="911948"/>
                  </a:lnTo>
                  <a:lnTo>
                    <a:pt x="491693" y="81953"/>
                  </a:lnTo>
                  <a:close/>
                </a:path>
                <a:path w="4759325" h="994410">
                  <a:moveTo>
                    <a:pt x="1558493" y="81953"/>
                  </a:moveTo>
                  <a:lnTo>
                    <a:pt x="1544726" y="36487"/>
                  </a:lnTo>
                  <a:lnTo>
                    <a:pt x="1507909" y="6248"/>
                  </a:lnTo>
                  <a:lnTo>
                    <a:pt x="1476540" y="0"/>
                  </a:lnTo>
                  <a:lnTo>
                    <a:pt x="1148753" y="0"/>
                  </a:lnTo>
                  <a:lnTo>
                    <a:pt x="1090803" y="24003"/>
                  </a:lnTo>
                  <a:lnTo>
                    <a:pt x="1066800" y="81953"/>
                  </a:lnTo>
                  <a:lnTo>
                    <a:pt x="1066800" y="911948"/>
                  </a:lnTo>
                  <a:lnTo>
                    <a:pt x="1073238" y="943851"/>
                  </a:lnTo>
                  <a:lnTo>
                    <a:pt x="1090803" y="969899"/>
                  </a:lnTo>
                  <a:lnTo>
                    <a:pt x="1116850" y="987463"/>
                  </a:lnTo>
                  <a:lnTo>
                    <a:pt x="1148753" y="993902"/>
                  </a:lnTo>
                  <a:lnTo>
                    <a:pt x="1476540" y="993902"/>
                  </a:lnTo>
                  <a:lnTo>
                    <a:pt x="1508442" y="987463"/>
                  </a:lnTo>
                  <a:lnTo>
                    <a:pt x="1534490" y="969899"/>
                  </a:lnTo>
                  <a:lnTo>
                    <a:pt x="1552054" y="943851"/>
                  </a:lnTo>
                  <a:lnTo>
                    <a:pt x="1558493" y="911948"/>
                  </a:lnTo>
                  <a:lnTo>
                    <a:pt x="1558493" y="81953"/>
                  </a:lnTo>
                  <a:close/>
                </a:path>
                <a:path w="4759325" h="994410">
                  <a:moveTo>
                    <a:pt x="2625293" y="81953"/>
                  </a:moveTo>
                  <a:lnTo>
                    <a:pt x="2611526" y="36487"/>
                  </a:lnTo>
                  <a:lnTo>
                    <a:pt x="2574709" y="6248"/>
                  </a:lnTo>
                  <a:lnTo>
                    <a:pt x="2543340" y="0"/>
                  </a:lnTo>
                  <a:lnTo>
                    <a:pt x="2215553" y="0"/>
                  </a:lnTo>
                  <a:lnTo>
                    <a:pt x="2157603" y="24003"/>
                  </a:lnTo>
                  <a:lnTo>
                    <a:pt x="2133600" y="81953"/>
                  </a:lnTo>
                  <a:lnTo>
                    <a:pt x="2133600" y="911948"/>
                  </a:lnTo>
                  <a:lnTo>
                    <a:pt x="2140039" y="943851"/>
                  </a:lnTo>
                  <a:lnTo>
                    <a:pt x="2157603" y="969899"/>
                  </a:lnTo>
                  <a:lnTo>
                    <a:pt x="2183650" y="987463"/>
                  </a:lnTo>
                  <a:lnTo>
                    <a:pt x="2215553" y="993902"/>
                  </a:lnTo>
                  <a:lnTo>
                    <a:pt x="2543340" y="993902"/>
                  </a:lnTo>
                  <a:lnTo>
                    <a:pt x="2575242" y="987463"/>
                  </a:lnTo>
                  <a:lnTo>
                    <a:pt x="2601290" y="969899"/>
                  </a:lnTo>
                  <a:lnTo>
                    <a:pt x="2618854" y="943851"/>
                  </a:lnTo>
                  <a:lnTo>
                    <a:pt x="2625293" y="911948"/>
                  </a:lnTo>
                  <a:lnTo>
                    <a:pt x="2625293" y="81953"/>
                  </a:lnTo>
                  <a:close/>
                </a:path>
                <a:path w="4759325" h="994410">
                  <a:moveTo>
                    <a:pt x="3692093" y="81953"/>
                  </a:moveTo>
                  <a:lnTo>
                    <a:pt x="3678326" y="36487"/>
                  </a:lnTo>
                  <a:lnTo>
                    <a:pt x="3641509" y="6248"/>
                  </a:lnTo>
                  <a:lnTo>
                    <a:pt x="3610140" y="0"/>
                  </a:lnTo>
                  <a:lnTo>
                    <a:pt x="3282353" y="0"/>
                  </a:lnTo>
                  <a:lnTo>
                    <a:pt x="3224403" y="24003"/>
                  </a:lnTo>
                  <a:lnTo>
                    <a:pt x="3200400" y="81953"/>
                  </a:lnTo>
                  <a:lnTo>
                    <a:pt x="3200400" y="911948"/>
                  </a:lnTo>
                  <a:lnTo>
                    <a:pt x="3206839" y="943851"/>
                  </a:lnTo>
                  <a:lnTo>
                    <a:pt x="3224403" y="969899"/>
                  </a:lnTo>
                  <a:lnTo>
                    <a:pt x="3250450" y="987463"/>
                  </a:lnTo>
                  <a:lnTo>
                    <a:pt x="3282353" y="993902"/>
                  </a:lnTo>
                  <a:lnTo>
                    <a:pt x="3610140" y="993902"/>
                  </a:lnTo>
                  <a:lnTo>
                    <a:pt x="3642042" y="987463"/>
                  </a:lnTo>
                  <a:lnTo>
                    <a:pt x="3668090" y="969899"/>
                  </a:lnTo>
                  <a:lnTo>
                    <a:pt x="3685654" y="943851"/>
                  </a:lnTo>
                  <a:lnTo>
                    <a:pt x="3692093" y="911948"/>
                  </a:lnTo>
                  <a:lnTo>
                    <a:pt x="3692093" y="81953"/>
                  </a:lnTo>
                  <a:close/>
                </a:path>
                <a:path w="4759325" h="994410">
                  <a:moveTo>
                    <a:pt x="4758893" y="81953"/>
                  </a:moveTo>
                  <a:lnTo>
                    <a:pt x="4745126" y="36487"/>
                  </a:lnTo>
                  <a:lnTo>
                    <a:pt x="4708309" y="6248"/>
                  </a:lnTo>
                  <a:lnTo>
                    <a:pt x="4676940" y="0"/>
                  </a:lnTo>
                  <a:lnTo>
                    <a:pt x="4349153" y="0"/>
                  </a:lnTo>
                  <a:lnTo>
                    <a:pt x="4291203" y="24003"/>
                  </a:lnTo>
                  <a:lnTo>
                    <a:pt x="4267200" y="81953"/>
                  </a:lnTo>
                  <a:lnTo>
                    <a:pt x="4267200" y="911948"/>
                  </a:lnTo>
                  <a:lnTo>
                    <a:pt x="4273639" y="943851"/>
                  </a:lnTo>
                  <a:lnTo>
                    <a:pt x="4291203" y="969899"/>
                  </a:lnTo>
                  <a:lnTo>
                    <a:pt x="4317250" y="987463"/>
                  </a:lnTo>
                  <a:lnTo>
                    <a:pt x="4349153" y="993902"/>
                  </a:lnTo>
                  <a:lnTo>
                    <a:pt x="4676940" y="993902"/>
                  </a:lnTo>
                  <a:lnTo>
                    <a:pt x="4708842" y="987463"/>
                  </a:lnTo>
                  <a:lnTo>
                    <a:pt x="4734890" y="969899"/>
                  </a:lnTo>
                  <a:lnTo>
                    <a:pt x="4752454" y="943851"/>
                  </a:lnTo>
                  <a:lnTo>
                    <a:pt x="4758893" y="911948"/>
                  </a:lnTo>
                  <a:lnTo>
                    <a:pt x="4758893" y="81953"/>
                  </a:lnTo>
                  <a:close/>
                </a:path>
              </a:pathLst>
            </a:custGeom>
            <a:solidFill>
              <a:srgbClr val="FFEEBD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950024" y="249183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2939313" y="24731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2939313" y="24731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2950024" y="380933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2939313" y="37906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2939313" y="37906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016824" y="249183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06113" y="24731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06113" y="24731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016824" y="380933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4006113" y="37906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4006113" y="37906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83624" y="249183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5072913" y="24731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5072913" y="24731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5083624" y="380933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72913" y="37906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72913" y="37906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6150424" y="249183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6139713" y="24731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6139713" y="24731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6150424" y="380933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6139713" y="37906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6139713" y="37906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17224" y="249183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06513" y="24731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7206513" y="24731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17224" y="3809330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7206513" y="37906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06513" y="379061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3201673" y="3240229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3717219" y="32295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17219" y="32295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4268473" y="3240229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4784019" y="32295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4784019" y="32295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5335273" y="3240229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5850819" y="32295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5850819" y="32295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6402073" y="3240229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5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6917618" y="32295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6917618" y="32295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68931" y="3258104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8156676" y="324739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8156676" y="324739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2098038" y="2890914"/>
            <a:ext cx="242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2766798" y="3154377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3833598" y="3154377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900398" y="3154377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5967198" y="3154377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7033999" y="3154377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2427220" y="2141487"/>
            <a:ext cx="5299710" cy="292735"/>
          </a:xfrm>
          <a:custGeom>
            <a:avLst/>
            <a:gdLst/>
            <a:ahLst/>
            <a:cxnLst/>
            <a:rect l="l" t="t" r="r" b="b"/>
            <a:pathLst>
              <a:path w="5299709" h="292735">
                <a:moveTo>
                  <a:pt x="5250748" y="292499"/>
                </a:moveTo>
                <a:lnTo>
                  <a:pt x="48750" y="292499"/>
                </a:lnTo>
                <a:lnTo>
                  <a:pt x="29774" y="288668"/>
                </a:lnTo>
                <a:lnTo>
                  <a:pt x="14278" y="278221"/>
                </a:lnTo>
                <a:lnTo>
                  <a:pt x="3831" y="262725"/>
                </a:lnTo>
                <a:lnTo>
                  <a:pt x="0" y="243748"/>
                </a:lnTo>
                <a:lnTo>
                  <a:pt x="0" y="48750"/>
                </a:lnTo>
                <a:lnTo>
                  <a:pt x="3831" y="29774"/>
                </a:lnTo>
                <a:lnTo>
                  <a:pt x="14278" y="14278"/>
                </a:lnTo>
                <a:lnTo>
                  <a:pt x="29774" y="3831"/>
                </a:lnTo>
                <a:lnTo>
                  <a:pt x="48750" y="0"/>
                </a:lnTo>
                <a:lnTo>
                  <a:pt x="5250748" y="0"/>
                </a:lnTo>
                <a:lnTo>
                  <a:pt x="5291309" y="21704"/>
                </a:lnTo>
                <a:lnTo>
                  <a:pt x="5299499" y="48750"/>
                </a:lnTo>
                <a:lnTo>
                  <a:pt x="5299499" y="243748"/>
                </a:lnTo>
                <a:lnTo>
                  <a:pt x="5295668" y="262725"/>
                </a:lnTo>
                <a:lnTo>
                  <a:pt x="5285221" y="278221"/>
                </a:lnTo>
                <a:lnTo>
                  <a:pt x="5269724" y="288668"/>
                </a:lnTo>
                <a:lnTo>
                  <a:pt x="5250748" y="2924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678160" y="2178454"/>
            <a:ext cx="797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1965212" y="3248555"/>
            <a:ext cx="721995" cy="31115"/>
            <a:chOff x="1965212" y="3248555"/>
            <a:chExt cx="721995" cy="31115"/>
          </a:xfrm>
        </p:grpSpPr>
        <p:sp>
          <p:nvSpPr>
            <p:cNvPr id="147" name="object 147"/>
            <p:cNvSpPr/>
            <p:nvPr/>
          </p:nvSpPr>
          <p:spPr>
            <a:xfrm>
              <a:off x="1965212" y="3264029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7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2652958" y="32533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2652958" y="3253317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6563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Decoder in Training Phase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200" y="2485612"/>
            <a:ext cx="5753100" cy="1630680"/>
            <a:chOff x="2438200" y="2485612"/>
            <a:chExt cx="5753100" cy="1630680"/>
          </a:xfrm>
        </p:grpSpPr>
        <p:sp>
          <p:nvSpPr>
            <p:cNvPr id="4" name="object 4"/>
            <p:cNvSpPr/>
            <p:nvPr/>
          </p:nvSpPr>
          <p:spPr>
            <a:xfrm>
              <a:off x="2438200" y="2655774"/>
              <a:ext cx="5299710" cy="1267460"/>
            </a:xfrm>
            <a:custGeom>
              <a:avLst/>
              <a:gdLst/>
              <a:ahLst/>
              <a:cxnLst/>
              <a:rect l="l" t="t" r="r" b="b"/>
              <a:pathLst>
                <a:path w="5299709" h="1267460">
                  <a:moveTo>
                    <a:pt x="5088295" y="1267199"/>
                  </a:moveTo>
                  <a:lnTo>
                    <a:pt x="211204" y="1267199"/>
                  </a:lnTo>
                  <a:lnTo>
                    <a:pt x="162777" y="1261621"/>
                  </a:lnTo>
                  <a:lnTo>
                    <a:pt x="118321" y="1245732"/>
                  </a:lnTo>
                  <a:lnTo>
                    <a:pt x="79106" y="1220800"/>
                  </a:lnTo>
                  <a:lnTo>
                    <a:pt x="46399" y="1188093"/>
                  </a:lnTo>
                  <a:lnTo>
                    <a:pt x="21467" y="1148877"/>
                  </a:lnTo>
                  <a:lnTo>
                    <a:pt x="5578" y="1104422"/>
                  </a:lnTo>
                  <a:lnTo>
                    <a:pt x="0" y="1055995"/>
                  </a:lnTo>
                  <a:lnTo>
                    <a:pt x="0" y="211204"/>
                  </a:lnTo>
                  <a:lnTo>
                    <a:pt x="5578" y="162777"/>
                  </a:lnTo>
                  <a:lnTo>
                    <a:pt x="21467" y="118321"/>
                  </a:lnTo>
                  <a:lnTo>
                    <a:pt x="46399" y="79106"/>
                  </a:lnTo>
                  <a:lnTo>
                    <a:pt x="79106" y="46399"/>
                  </a:lnTo>
                  <a:lnTo>
                    <a:pt x="118321" y="21467"/>
                  </a:lnTo>
                  <a:lnTo>
                    <a:pt x="162777" y="5578"/>
                  </a:lnTo>
                  <a:lnTo>
                    <a:pt x="211204" y="0"/>
                  </a:lnTo>
                  <a:lnTo>
                    <a:pt x="5088295" y="0"/>
                  </a:lnTo>
                  <a:lnTo>
                    <a:pt x="5129692" y="4095"/>
                  </a:lnTo>
                  <a:lnTo>
                    <a:pt x="5169120" y="16076"/>
                  </a:lnTo>
                  <a:lnTo>
                    <a:pt x="5205472" y="35484"/>
                  </a:lnTo>
                  <a:lnTo>
                    <a:pt x="5237639" y="61860"/>
                  </a:lnTo>
                  <a:lnTo>
                    <a:pt x="5264015" y="94028"/>
                  </a:lnTo>
                  <a:lnTo>
                    <a:pt x="5283423" y="130379"/>
                  </a:lnTo>
                  <a:lnTo>
                    <a:pt x="5295404" y="169807"/>
                  </a:lnTo>
                  <a:lnTo>
                    <a:pt x="5299499" y="211204"/>
                  </a:lnTo>
                  <a:lnTo>
                    <a:pt x="5299499" y="1055995"/>
                  </a:lnTo>
                  <a:lnTo>
                    <a:pt x="5293921" y="1104422"/>
                  </a:lnTo>
                  <a:lnTo>
                    <a:pt x="5278032" y="1148877"/>
                  </a:lnTo>
                  <a:lnTo>
                    <a:pt x="5253100" y="1188093"/>
                  </a:lnTo>
                  <a:lnTo>
                    <a:pt x="5220393" y="1220800"/>
                  </a:lnTo>
                  <a:lnTo>
                    <a:pt x="5181178" y="1245732"/>
                  </a:lnTo>
                  <a:lnTo>
                    <a:pt x="5136723" y="1261621"/>
                  </a:lnTo>
                  <a:lnTo>
                    <a:pt x="5088295" y="1267199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704173" y="2800210"/>
              <a:ext cx="4759325" cy="994410"/>
            </a:xfrm>
            <a:custGeom>
              <a:avLst/>
              <a:gdLst/>
              <a:ahLst/>
              <a:cxnLst/>
              <a:rect l="l" t="t" r="r" b="b"/>
              <a:pathLst>
                <a:path w="4759325" h="994410">
                  <a:moveTo>
                    <a:pt x="491693" y="81953"/>
                  </a:moveTo>
                  <a:lnTo>
                    <a:pt x="477926" y="36487"/>
                  </a:lnTo>
                  <a:lnTo>
                    <a:pt x="441109" y="6235"/>
                  </a:lnTo>
                  <a:lnTo>
                    <a:pt x="409740" y="0"/>
                  </a:lnTo>
                  <a:lnTo>
                    <a:pt x="81953" y="0"/>
                  </a:lnTo>
                  <a:lnTo>
                    <a:pt x="24003" y="24003"/>
                  </a:lnTo>
                  <a:lnTo>
                    <a:pt x="0" y="81953"/>
                  </a:lnTo>
                  <a:lnTo>
                    <a:pt x="0" y="911948"/>
                  </a:lnTo>
                  <a:lnTo>
                    <a:pt x="6438" y="943838"/>
                  </a:lnTo>
                  <a:lnTo>
                    <a:pt x="24003" y="969899"/>
                  </a:lnTo>
                  <a:lnTo>
                    <a:pt x="50050" y="987450"/>
                  </a:lnTo>
                  <a:lnTo>
                    <a:pt x="81953" y="993902"/>
                  </a:lnTo>
                  <a:lnTo>
                    <a:pt x="409740" y="993902"/>
                  </a:lnTo>
                  <a:lnTo>
                    <a:pt x="441642" y="987450"/>
                  </a:lnTo>
                  <a:lnTo>
                    <a:pt x="467690" y="969899"/>
                  </a:lnTo>
                  <a:lnTo>
                    <a:pt x="485254" y="943838"/>
                  </a:lnTo>
                  <a:lnTo>
                    <a:pt x="491693" y="911948"/>
                  </a:lnTo>
                  <a:lnTo>
                    <a:pt x="491693" y="81953"/>
                  </a:lnTo>
                  <a:close/>
                </a:path>
                <a:path w="4759325" h="994410">
                  <a:moveTo>
                    <a:pt x="1558493" y="81953"/>
                  </a:moveTo>
                  <a:lnTo>
                    <a:pt x="1544726" y="36487"/>
                  </a:lnTo>
                  <a:lnTo>
                    <a:pt x="1507909" y="6235"/>
                  </a:lnTo>
                  <a:lnTo>
                    <a:pt x="1476540" y="0"/>
                  </a:lnTo>
                  <a:lnTo>
                    <a:pt x="1148753" y="0"/>
                  </a:lnTo>
                  <a:lnTo>
                    <a:pt x="1090803" y="24003"/>
                  </a:lnTo>
                  <a:lnTo>
                    <a:pt x="1066800" y="81953"/>
                  </a:lnTo>
                  <a:lnTo>
                    <a:pt x="1066800" y="911948"/>
                  </a:lnTo>
                  <a:lnTo>
                    <a:pt x="1073238" y="943838"/>
                  </a:lnTo>
                  <a:lnTo>
                    <a:pt x="1090803" y="969899"/>
                  </a:lnTo>
                  <a:lnTo>
                    <a:pt x="1116850" y="987450"/>
                  </a:lnTo>
                  <a:lnTo>
                    <a:pt x="1148753" y="993902"/>
                  </a:lnTo>
                  <a:lnTo>
                    <a:pt x="1476540" y="993902"/>
                  </a:lnTo>
                  <a:lnTo>
                    <a:pt x="1508442" y="987450"/>
                  </a:lnTo>
                  <a:lnTo>
                    <a:pt x="1534490" y="969899"/>
                  </a:lnTo>
                  <a:lnTo>
                    <a:pt x="1552054" y="943838"/>
                  </a:lnTo>
                  <a:lnTo>
                    <a:pt x="1558493" y="911948"/>
                  </a:lnTo>
                  <a:lnTo>
                    <a:pt x="1558493" y="81953"/>
                  </a:lnTo>
                  <a:close/>
                </a:path>
                <a:path w="4759325" h="994410">
                  <a:moveTo>
                    <a:pt x="2625293" y="81953"/>
                  </a:moveTo>
                  <a:lnTo>
                    <a:pt x="2611526" y="36487"/>
                  </a:lnTo>
                  <a:lnTo>
                    <a:pt x="2574709" y="6235"/>
                  </a:lnTo>
                  <a:lnTo>
                    <a:pt x="2543340" y="0"/>
                  </a:lnTo>
                  <a:lnTo>
                    <a:pt x="2215553" y="0"/>
                  </a:lnTo>
                  <a:lnTo>
                    <a:pt x="2157603" y="24003"/>
                  </a:lnTo>
                  <a:lnTo>
                    <a:pt x="2133600" y="81953"/>
                  </a:lnTo>
                  <a:lnTo>
                    <a:pt x="2133600" y="911948"/>
                  </a:lnTo>
                  <a:lnTo>
                    <a:pt x="2140039" y="943838"/>
                  </a:lnTo>
                  <a:lnTo>
                    <a:pt x="2157603" y="969899"/>
                  </a:lnTo>
                  <a:lnTo>
                    <a:pt x="2183650" y="987450"/>
                  </a:lnTo>
                  <a:lnTo>
                    <a:pt x="2215553" y="993902"/>
                  </a:lnTo>
                  <a:lnTo>
                    <a:pt x="2543340" y="993902"/>
                  </a:lnTo>
                  <a:lnTo>
                    <a:pt x="2575242" y="987450"/>
                  </a:lnTo>
                  <a:lnTo>
                    <a:pt x="2601290" y="969899"/>
                  </a:lnTo>
                  <a:lnTo>
                    <a:pt x="2618854" y="943838"/>
                  </a:lnTo>
                  <a:lnTo>
                    <a:pt x="2625293" y="911948"/>
                  </a:lnTo>
                  <a:lnTo>
                    <a:pt x="2625293" y="81953"/>
                  </a:lnTo>
                  <a:close/>
                </a:path>
                <a:path w="4759325" h="994410">
                  <a:moveTo>
                    <a:pt x="3692093" y="81953"/>
                  </a:moveTo>
                  <a:lnTo>
                    <a:pt x="3678326" y="36487"/>
                  </a:lnTo>
                  <a:lnTo>
                    <a:pt x="3641509" y="6235"/>
                  </a:lnTo>
                  <a:lnTo>
                    <a:pt x="3610140" y="0"/>
                  </a:lnTo>
                  <a:lnTo>
                    <a:pt x="3282353" y="0"/>
                  </a:lnTo>
                  <a:lnTo>
                    <a:pt x="3224403" y="24003"/>
                  </a:lnTo>
                  <a:lnTo>
                    <a:pt x="3200400" y="81953"/>
                  </a:lnTo>
                  <a:lnTo>
                    <a:pt x="3200400" y="911948"/>
                  </a:lnTo>
                  <a:lnTo>
                    <a:pt x="3206839" y="943838"/>
                  </a:lnTo>
                  <a:lnTo>
                    <a:pt x="3224403" y="969899"/>
                  </a:lnTo>
                  <a:lnTo>
                    <a:pt x="3250450" y="987450"/>
                  </a:lnTo>
                  <a:lnTo>
                    <a:pt x="3282353" y="993902"/>
                  </a:lnTo>
                  <a:lnTo>
                    <a:pt x="3610140" y="993902"/>
                  </a:lnTo>
                  <a:lnTo>
                    <a:pt x="3642042" y="987450"/>
                  </a:lnTo>
                  <a:lnTo>
                    <a:pt x="3668090" y="969899"/>
                  </a:lnTo>
                  <a:lnTo>
                    <a:pt x="3685654" y="943838"/>
                  </a:lnTo>
                  <a:lnTo>
                    <a:pt x="3692093" y="911948"/>
                  </a:lnTo>
                  <a:lnTo>
                    <a:pt x="3692093" y="81953"/>
                  </a:lnTo>
                  <a:close/>
                </a:path>
                <a:path w="4759325" h="994410">
                  <a:moveTo>
                    <a:pt x="4758893" y="81953"/>
                  </a:moveTo>
                  <a:lnTo>
                    <a:pt x="4745126" y="36487"/>
                  </a:lnTo>
                  <a:lnTo>
                    <a:pt x="4708309" y="6235"/>
                  </a:lnTo>
                  <a:lnTo>
                    <a:pt x="4676940" y="0"/>
                  </a:lnTo>
                  <a:lnTo>
                    <a:pt x="4349153" y="0"/>
                  </a:lnTo>
                  <a:lnTo>
                    <a:pt x="4291203" y="24003"/>
                  </a:lnTo>
                  <a:lnTo>
                    <a:pt x="4267200" y="81953"/>
                  </a:lnTo>
                  <a:lnTo>
                    <a:pt x="4267200" y="911948"/>
                  </a:lnTo>
                  <a:lnTo>
                    <a:pt x="4273639" y="943838"/>
                  </a:lnTo>
                  <a:lnTo>
                    <a:pt x="4291203" y="969899"/>
                  </a:lnTo>
                  <a:lnTo>
                    <a:pt x="4317250" y="987450"/>
                  </a:lnTo>
                  <a:lnTo>
                    <a:pt x="4349153" y="993902"/>
                  </a:lnTo>
                  <a:lnTo>
                    <a:pt x="4676940" y="993902"/>
                  </a:lnTo>
                  <a:lnTo>
                    <a:pt x="4708842" y="987450"/>
                  </a:lnTo>
                  <a:lnTo>
                    <a:pt x="4734890" y="969899"/>
                  </a:lnTo>
                  <a:lnTo>
                    <a:pt x="4752454" y="943838"/>
                  </a:lnTo>
                  <a:lnTo>
                    <a:pt x="4758893" y="911948"/>
                  </a:lnTo>
                  <a:lnTo>
                    <a:pt x="4758893" y="8195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50025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393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393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50025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9393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9393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0168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0061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0061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0168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0061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0061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0836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0729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729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0836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0729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0729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1504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1397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1397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1504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1397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1397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2172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2065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2065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2172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2065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2065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2016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7172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7172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2684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7840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7840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3352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8508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8508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4020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5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91761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91761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468931" y="3257491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156676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8156676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7667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335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003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671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33999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2622749" y="4454619"/>
          <a:ext cx="4798694" cy="441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979">
                <a:tc>
                  <a:txBody>
                    <a:bodyPr/>
                    <a:lstStyle/>
                    <a:p>
                      <a:pPr marL="90805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y0_true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y1_true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y2_true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y3_true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y4_true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31750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&lt;START&gt;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&lt;Wie&gt;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4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&lt;geht&gt;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5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&lt;dir&gt;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2464874" y="873219"/>
          <a:ext cx="5234298" cy="82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49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&lt;Wie&gt;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050"/>
                        </a:lnSpc>
                      </a:pPr>
                      <a:r>
                        <a:rPr sz="900" spc="4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&lt;geht&gt;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spc="5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&lt;dir&gt;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spc="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&lt;EOS&gt;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y1_pred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y2_pred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y3_pred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y4_pred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y5_pred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2427220" y="2158750"/>
            <a:ext cx="5299710" cy="292735"/>
          </a:xfrm>
          <a:custGeom>
            <a:avLst/>
            <a:gdLst/>
            <a:ahLst/>
            <a:cxnLst/>
            <a:rect l="l" t="t" r="r" b="b"/>
            <a:pathLst>
              <a:path w="5299709" h="292735">
                <a:moveTo>
                  <a:pt x="5250748" y="292499"/>
                </a:moveTo>
                <a:lnTo>
                  <a:pt x="48750" y="292499"/>
                </a:lnTo>
                <a:lnTo>
                  <a:pt x="29774" y="288668"/>
                </a:lnTo>
                <a:lnTo>
                  <a:pt x="14278" y="278221"/>
                </a:lnTo>
                <a:lnTo>
                  <a:pt x="3831" y="262725"/>
                </a:lnTo>
                <a:lnTo>
                  <a:pt x="0" y="243748"/>
                </a:lnTo>
                <a:lnTo>
                  <a:pt x="0" y="48750"/>
                </a:lnTo>
                <a:lnTo>
                  <a:pt x="3831" y="29774"/>
                </a:lnTo>
                <a:lnTo>
                  <a:pt x="14278" y="14278"/>
                </a:lnTo>
                <a:lnTo>
                  <a:pt x="29774" y="3831"/>
                </a:lnTo>
                <a:lnTo>
                  <a:pt x="48750" y="0"/>
                </a:lnTo>
                <a:lnTo>
                  <a:pt x="5250748" y="0"/>
                </a:lnTo>
                <a:lnTo>
                  <a:pt x="5291309" y="21704"/>
                </a:lnTo>
                <a:lnTo>
                  <a:pt x="5299499" y="48750"/>
                </a:lnTo>
                <a:lnTo>
                  <a:pt x="5299499" y="243748"/>
                </a:lnTo>
                <a:lnTo>
                  <a:pt x="5295668" y="262725"/>
                </a:lnTo>
                <a:lnTo>
                  <a:pt x="5285221" y="278221"/>
                </a:lnTo>
                <a:lnTo>
                  <a:pt x="5269724" y="288668"/>
                </a:lnTo>
                <a:lnTo>
                  <a:pt x="5250748" y="2924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678160" y="2195716"/>
            <a:ext cx="797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4999" y="1449822"/>
            <a:ext cx="7297420" cy="0"/>
          </a:xfrm>
          <a:custGeom>
            <a:avLst/>
            <a:gdLst/>
            <a:ahLst/>
            <a:cxnLst/>
            <a:rect l="l" t="t" r="r" b="b"/>
            <a:pathLst>
              <a:path w="7297420">
                <a:moveTo>
                  <a:pt x="0" y="0"/>
                </a:moveTo>
                <a:lnTo>
                  <a:pt x="7297199" y="0"/>
                </a:lnTo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77618" y="1014959"/>
            <a:ext cx="1105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True/Target Outputs at every timestep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77618" y="1633926"/>
            <a:ext cx="73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Outputs at every timestep</a:t>
            </a:r>
            <a:endParaRPr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24596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35264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45932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700" spc="254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5664515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6731315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6731315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5664515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575144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3508344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1787813" y="1789712"/>
          <a:ext cx="1634488" cy="17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0.02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9525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0.12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0.36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0.3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9525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24601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35269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45937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5665026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object 77"/>
          <p:cNvGraphicFramePr>
            <a:graphicFrameLocks noGrp="1"/>
          </p:cNvGraphicFramePr>
          <p:nvPr/>
        </p:nvGraphicFramePr>
        <p:xfrm>
          <a:off x="6731826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8" name="object 78"/>
          <p:cNvGrpSpPr/>
          <p:nvPr/>
        </p:nvGrpSpPr>
        <p:grpSpPr>
          <a:xfrm>
            <a:off x="1965212" y="2005625"/>
            <a:ext cx="5267960" cy="1267460"/>
            <a:chOff x="1965212" y="2005625"/>
            <a:chExt cx="5267960" cy="1267460"/>
          </a:xfrm>
        </p:grpSpPr>
        <p:sp>
          <p:nvSpPr>
            <p:cNvPr id="79" name="object 79"/>
            <p:cNvSpPr/>
            <p:nvPr/>
          </p:nvSpPr>
          <p:spPr>
            <a:xfrm>
              <a:off x="1965212" y="3257492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7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65295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265295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29500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9393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29393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40168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40061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40061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50836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50729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50729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61504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61397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61397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72172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72065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72065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2098038" y="2890914"/>
            <a:ext cx="242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350" baseline="-339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1350" baseline="-339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222233"/>
            <a:ext cx="6563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The Decoder in Training Phase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38200" y="2485612"/>
            <a:ext cx="5753100" cy="1630680"/>
            <a:chOff x="2438200" y="2485612"/>
            <a:chExt cx="5753100" cy="1630680"/>
          </a:xfrm>
        </p:grpSpPr>
        <p:sp>
          <p:nvSpPr>
            <p:cNvPr id="4" name="object 4"/>
            <p:cNvSpPr/>
            <p:nvPr/>
          </p:nvSpPr>
          <p:spPr>
            <a:xfrm>
              <a:off x="2438200" y="2655774"/>
              <a:ext cx="5299710" cy="1267460"/>
            </a:xfrm>
            <a:custGeom>
              <a:avLst/>
              <a:gdLst/>
              <a:ahLst/>
              <a:cxnLst/>
              <a:rect l="l" t="t" r="r" b="b"/>
              <a:pathLst>
                <a:path w="5299709" h="1267460">
                  <a:moveTo>
                    <a:pt x="5088295" y="1267199"/>
                  </a:moveTo>
                  <a:lnTo>
                    <a:pt x="211204" y="1267199"/>
                  </a:lnTo>
                  <a:lnTo>
                    <a:pt x="162777" y="1261621"/>
                  </a:lnTo>
                  <a:lnTo>
                    <a:pt x="118321" y="1245732"/>
                  </a:lnTo>
                  <a:lnTo>
                    <a:pt x="79106" y="1220800"/>
                  </a:lnTo>
                  <a:lnTo>
                    <a:pt x="46399" y="1188093"/>
                  </a:lnTo>
                  <a:lnTo>
                    <a:pt x="21467" y="1148877"/>
                  </a:lnTo>
                  <a:lnTo>
                    <a:pt x="5578" y="1104422"/>
                  </a:lnTo>
                  <a:lnTo>
                    <a:pt x="0" y="1055995"/>
                  </a:lnTo>
                  <a:lnTo>
                    <a:pt x="0" y="211204"/>
                  </a:lnTo>
                  <a:lnTo>
                    <a:pt x="5578" y="162777"/>
                  </a:lnTo>
                  <a:lnTo>
                    <a:pt x="21467" y="118321"/>
                  </a:lnTo>
                  <a:lnTo>
                    <a:pt x="46399" y="79106"/>
                  </a:lnTo>
                  <a:lnTo>
                    <a:pt x="79106" y="46399"/>
                  </a:lnTo>
                  <a:lnTo>
                    <a:pt x="118321" y="21467"/>
                  </a:lnTo>
                  <a:lnTo>
                    <a:pt x="162777" y="5578"/>
                  </a:lnTo>
                  <a:lnTo>
                    <a:pt x="211204" y="0"/>
                  </a:lnTo>
                  <a:lnTo>
                    <a:pt x="5088295" y="0"/>
                  </a:lnTo>
                  <a:lnTo>
                    <a:pt x="5129692" y="4095"/>
                  </a:lnTo>
                  <a:lnTo>
                    <a:pt x="5169120" y="16076"/>
                  </a:lnTo>
                  <a:lnTo>
                    <a:pt x="5205472" y="35484"/>
                  </a:lnTo>
                  <a:lnTo>
                    <a:pt x="5237639" y="61860"/>
                  </a:lnTo>
                  <a:lnTo>
                    <a:pt x="5264015" y="94028"/>
                  </a:lnTo>
                  <a:lnTo>
                    <a:pt x="5283423" y="130379"/>
                  </a:lnTo>
                  <a:lnTo>
                    <a:pt x="5295404" y="169807"/>
                  </a:lnTo>
                  <a:lnTo>
                    <a:pt x="5299499" y="211204"/>
                  </a:lnTo>
                  <a:lnTo>
                    <a:pt x="5299499" y="1055995"/>
                  </a:lnTo>
                  <a:lnTo>
                    <a:pt x="5293921" y="1104422"/>
                  </a:lnTo>
                  <a:lnTo>
                    <a:pt x="5278032" y="1148877"/>
                  </a:lnTo>
                  <a:lnTo>
                    <a:pt x="5253100" y="1188093"/>
                  </a:lnTo>
                  <a:lnTo>
                    <a:pt x="5220393" y="1220800"/>
                  </a:lnTo>
                  <a:lnTo>
                    <a:pt x="5181178" y="1245732"/>
                  </a:lnTo>
                  <a:lnTo>
                    <a:pt x="5136723" y="1261621"/>
                  </a:lnTo>
                  <a:lnTo>
                    <a:pt x="5088295" y="1267199"/>
                  </a:lnTo>
                  <a:close/>
                </a:path>
              </a:pathLst>
            </a:custGeom>
            <a:solidFill>
              <a:srgbClr val="6B6B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4173" y="2800210"/>
              <a:ext cx="4759325" cy="994410"/>
            </a:xfrm>
            <a:custGeom>
              <a:avLst/>
              <a:gdLst/>
              <a:ahLst/>
              <a:cxnLst/>
              <a:rect l="l" t="t" r="r" b="b"/>
              <a:pathLst>
                <a:path w="4759325" h="994410">
                  <a:moveTo>
                    <a:pt x="491693" y="81953"/>
                  </a:moveTo>
                  <a:lnTo>
                    <a:pt x="477926" y="36487"/>
                  </a:lnTo>
                  <a:lnTo>
                    <a:pt x="441109" y="6235"/>
                  </a:lnTo>
                  <a:lnTo>
                    <a:pt x="409740" y="0"/>
                  </a:lnTo>
                  <a:lnTo>
                    <a:pt x="81953" y="0"/>
                  </a:lnTo>
                  <a:lnTo>
                    <a:pt x="24003" y="24003"/>
                  </a:lnTo>
                  <a:lnTo>
                    <a:pt x="0" y="81953"/>
                  </a:lnTo>
                  <a:lnTo>
                    <a:pt x="0" y="911948"/>
                  </a:lnTo>
                  <a:lnTo>
                    <a:pt x="6438" y="943838"/>
                  </a:lnTo>
                  <a:lnTo>
                    <a:pt x="24003" y="969899"/>
                  </a:lnTo>
                  <a:lnTo>
                    <a:pt x="50050" y="987450"/>
                  </a:lnTo>
                  <a:lnTo>
                    <a:pt x="81953" y="993902"/>
                  </a:lnTo>
                  <a:lnTo>
                    <a:pt x="409740" y="993902"/>
                  </a:lnTo>
                  <a:lnTo>
                    <a:pt x="441642" y="987450"/>
                  </a:lnTo>
                  <a:lnTo>
                    <a:pt x="467690" y="969899"/>
                  </a:lnTo>
                  <a:lnTo>
                    <a:pt x="485254" y="943838"/>
                  </a:lnTo>
                  <a:lnTo>
                    <a:pt x="491693" y="911948"/>
                  </a:lnTo>
                  <a:lnTo>
                    <a:pt x="491693" y="81953"/>
                  </a:lnTo>
                  <a:close/>
                </a:path>
                <a:path w="4759325" h="994410">
                  <a:moveTo>
                    <a:pt x="1558493" y="81953"/>
                  </a:moveTo>
                  <a:lnTo>
                    <a:pt x="1544726" y="36487"/>
                  </a:lnTo>
                  <a:lnTo>
                    <a:pt x="1507909" y="6235"/>
                  </a:lnTo>
                  <a:lnTo>
                    <a:pt x="1476540" y="0"/>
                  </a:lnTo>
                  <a:lnTo>
                    <a:pt x="1148753" y="0"/>
                  </a:lnTo>
                  <a:lnTo>
                    <a:pt x="1090803" y="24003"/>
                  </a:lnTo>
                  <a:lnTo>
                    <a:pt x="1066800" y="81953"/>
                  </a:lnTo>
                  <a:lnTo>
                    <a:pt x="1066800" y="911948"/>
                  </a:lnTo>
                  <a:lnTo>
                    <a:pt x="1073238" y="943838"/>
                  </a:lnTo>
                  <a:lnTo>
                    <a:pt x="1090803" y="969899"/>
                  </a:lnTo>
                  <a:lnTo>
                    <a:pt x="1116850" y="987450"/>
                  </a:lnTo>
                  <a:lnTo>
                    <a:pt x="1148753" y="993902"/>
                  </a:lnTo>
                  <a:lnTo>
                    <a:pt x="1476540" y="993902"/>
                  </a:lnTo>
                  <a:lnTo>
                    <a:pt x="1508442" y="987450"/>
                  </a:lnTo>
                  <a:lnTo>
                    <a:pt x="1534490" y="969899"/>
                  </a:lnTo>
                  <a:lnTo>
                    <a:pt x="1552054" y="943838"/>
                  </a:lnTo>
                  <a:lnTo>
                    <a:pt x="1558493" y="911948"/>
                  </a:lnTo>
                  <a:lnTo>
                    <a:pt x="1558493" y="81953"/>
                  </a:lnTo>
                  <a:close/>
                </a:path>
                <a:path w="4759325" h="994410">
                  <a:moveTo>
                    <a:pt x="2625293" y="81953"/>
                  </a:moveTo>
                  <a:lnTo>
                    <a:pt x="2611526" y="36487"/>
                  </a:lnTo>
                  <a:lnTo>
                    <a:pt x="2574709" y="6235"/>
                  </a:lnTo>
                  <a:lnTo>
                    <a:pt x="2543340" y="0"/>
                  </a:lnTo>
                  <a:lnTo>
                    <a:pt x="2215553" y="0"/>
                  </a:lnTo>
                  <a:lnTo>
                    <a:pt x="2157603" y="24003"/>
                  </a:lnTo>
                  <a:lnTo>
                    <a:pt x="2133600" y="81953"/>
                  </a:lnTo>
                  <a:lnTo>
                    <a:pt x="2133600" y="911948"/>
                  </a:lnTo>
                  <a:lnTo>
                    <a:pt x="2140039" y="943838"/>
                  </a:lnTo>
                  <a:lnTo>
                    <a:pt x="2157603" y="969899"/>
                  </a:lnTo>
                  <a:lnTo>
                    <a:pt x="2183650" y="987450"/>
                  </a:lnTo>
                  <a:lnTo>
                    <a:pt x="2215553" y="993902"/>
                  </a:lnTo>
                  <a:lnTo>
                    <a:pt x="2543340" y="993902"/>
                  </a:lnTo>
                  <a:lnTo>
                    <a:pt x="2575242" y="987450"/>
                  </a:lnTo>
                  <a:lnTo>
                    <a:pt x="2601290" y="969899"/>
                  </a:lnTo>
                  <a:lnTo>
                    <a:pt x="2618854" y="943838"/>
                  </a:lnTo>
                  <a:lnTo>
                    <a:pt x="2625293" y="911948"/>
                  </a:lnTo>
                  <a:lnTo>
                    <a:pt x="2625293" y="81953"/>
                  </a:lnTo>
                  <a:close/>
                </a:path>
                <a:path w="4759325" h="994410">
                  <a:moveTo>
                    <a:pt x="3692093" y="81953"/>
                  </a:moveTo>
                  <a:lnTo>
                    <a:pt x="3678326" y="36487"/>
                  </a:lnTo>
                  <a:lnTo>
                    <a:pt x="3641509" y="6235"/>
                  </a:lnTo>
                  <a:lnTo>
                    <a:pt x="3610140" y="0"/>
                  </a:lnTo>
                  <a:lnTo>
                    <a:pt x="3282353" y="0"/>
                  </a:lnTo>
                  <a:lnTo>
                    <a:pt x="3224403" y="24003"/>
                  </a:lnTo>
                  <a:lnTo>
                    <a:pt x="3200400" y="81953"/>
                  </a:lnTo>
                  <a:lnTo>
                    <a:pt x="3200400" y="911948"/>
                  </a:lnTo>
                  <a:lnTo>
                    <a:pt x="3206839" y="943838"/>
                  </a:lnTo>
                  <a:lnTo>
                    <a:pt x="3224403" y="969899"/>
                  </a:lnTo>
                  <a:lnTo>
                    <a:pt x="3250450" y="987450"/>
                  </a:lnTo>
                  <a:lnTo>
                    <a:pt x="3282353" y="993902"/>
                  </a:lnTo>
                  <a:lnTo>
                    <a:pt x="3610140" y="993902"/>
                  </a:lnTo>
                  <a:lnTo>
                    <a:pt x="3642042" y="987450"/>
                  </a:lnTo>
                  <a:lnTo>
                    <a:pt x="3668090" y="969899"/>
                  </a:lnTo>
                  <a:lnTo>
                    <a:pt x="3685654" y="943838"/>
                  </a:lnTo>
                  <a:lnTo>
                    <a:pt x="3692093" y="911948"/>
                  </a:lnTo>
                  <a:lnTo>
                    <a:pt x="3692093" y="81953"/>
                  </a:lnTo>
                  <a:close/>
                </a:path>
                <a:path w="4759325" h="994410">
                  <a:moveTo>
                    <a:pt x="4758893" y="81953"/>
                  </a:moveTo>
                  <a:lnTo>
                    <a:pt x="4745126" y="36487"/>
                  </a:lnTo>
                  <a:lnTo>
                    <a:pt x="4708309" y="6235"/>
                  </a:lnTo>
                  <a:lnTo>
                    <a:pt x="4676940" y="0"/>
                  </a:lnTo>
                  <a:lnTo>
                    <a:pt x="4349153" y="0"/>
                  </a:lnTo>
                  <a:lnTo>
                    <a:pt x="4291203" y="24003"/>
                  </a:lnTo>
                  <a:lnTo>
                    <a:pt x="4267200" y="81953"/>
                  </a:lnTo>
                  <a:lnTo>
                    <a:pt x="4267200" y="911948"/>
                  </a:lnTo>
                  <a:lnTo>
                    <a:pt x="4273639" y="943838"/>
                  </a:lnTo>
                  <a:lnTo>
                    <a:pt x="4291203" y="969899"/>
                  </a:lnTo>
                  <a:lnTo>
                    <a:pt x="4317250" y="987450"/>
                  </a:lnTo>
                  <a:lnTo>
                    <a:pt x="4349153" y="993902"/>
                  </a:lnTo>
                  <a:lnTo>
                    <a:pt x="4676940" y="993902"/>
                  </a:lnTo>
                  <a:lnTo>
                    <a:pt x="4708842" y="987450"/>
                  </a:lnTo>
                  <a:lnTo>
                    <a:pt x="4734890" y="969899"/>
                  </a:lnTo>
                  <a:lnTo>
                    <a:pt x="4752454" y="943838"/>
                  </a:lnTo>
                  <a:lnTo>
                    <a:pt x="4758893" y="911948"/>
                  </a:lnTo>
                  <a:lnTo>
                    <a:pt x="4758893" y="81953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50025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93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93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0025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93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393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68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61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61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168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061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061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36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729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29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836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729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729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504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397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397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504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397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397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17224" y="25090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065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06513" y="24903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17224" y="3826592"/>
              <a:ext cx="0" cy="285115"/>
            </a:xfrm>
            <a:custGeom>
              <a:avLst/>
              <a:gdLst/>
              <a:ahLst/>
              <a:cxnLst/>
              <a:rect l="l" t="t" r="r" b="b"/>
              <a:pathLst>
                <a:path h="285114">
                  <a:moveTo>
                    <a:pt x="0" y="284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065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06513" y="3807874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016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172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172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84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840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840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52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4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508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50819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402073" y="3257491"/>
              <a:ext cx="526415" cy="0"/>
            </a:xfrm>
            <a:custGeom>
              <a:avLst/>
              <a:gdLst/>
              <a:ahLst/>
              <a:cxnLst/>
              <a:rect l="l" t="t" r="r" b="b"/>
              <a:pathLst>
                <a:path w="526415">
                  <a:moveTo>
                    <a:pt x="0" y="0"/>
                  </a:moveTo>
                  <a:lnTo>
                    <a:pt x="5262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1761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1761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68931" y="3257491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6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156676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156676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7667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Tahoma"/>
                <a:cs typeface="Tahoma"/>
              </a:rPr>
              <a:t>LSTM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335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Tahoma"/>
                <a:cs typeface="Tahoma"/>
              </a:rPr>
              <a:t>LSTM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003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Tahoma"/>
                <a:cs typeface="Tahoma"/>
              </a:rPr>
              <a:t>LSTM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67198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Tahoma"/>
                <a:cs typeface="Tahoma"/>
              </a:rPr>
              <a:t>LSTM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33999" y="3171639"/>
            <a:ext cx="3460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2261C1"/>
                </a:solidFill>
                <a:latin typeface="Tahoma"/>
                <a:cs typeface="Tahoma"/>
              </a:rPr>
              <a:t>LSTM</a:t>
            </a:r>
            <a:endParaRPr sz="900">
              <a:latin typeface="Tahoma"/>
              <a:cs typeface="Tahoma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2622749" y="4454619"/>
          <a:ext cx="4798694" cy="441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3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979">
                <a:tc>
                  <a:txBody>
                    <a:bodyPr/>
                    <a:lstStyle/>
                    <a:p>
                      <a:pPr marL="90805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y0_true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y1_true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y2_true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y3_true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y4_true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marL="31750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&lt;START&gt;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&lt;Wie&gt;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4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&lt;geht&gt;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5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015"/>
                        </a:lnSpc>
                        <a:spcBef>
                          <a:spcPts val="625"/>
                        </a:spcBef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&lt;dir&gt;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793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2464874" y="873219"/>
          <a:ext cx="5234298" cy="82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49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104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938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655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&lt;Wie&gt;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050"/>
                        </a:lnSpc>
                      </a:pPr>
                      <a:r>
                        <a:rPr sz="900" spc="4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&lt;geht&gt;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spc="55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050"/>
                        </a:lnSpc>
                      </a:pPr>
                      <a:r>
                        <a:rPr sz="900" spc="-1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&lt;dir&gt;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900" spc="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&lt;EOS&gt;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y1_pred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y2_pred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y3_pred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y4_pred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15"/>
                        </a:lnSpc>
                        <a:spcBef>
                          <a:spcPts val="830"/>
                        </a:spcBef>
                      </a:pPr>
                      <a:r>
                        <a:rPr sz="900" b="1" spc="-10" dirty="0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y5_pred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2427220" y="2158750"/>
            <a:ext cx="5299710" cy="292735"/>
          </a:xfrm>
          <a:custGeom>
            <a:avLst/>
            <a:gdLst/>
            <a:ahLst/>
            <a:cxnLst/>
            <a:rect l="l" t="t" r="r" b="b"/>
            <a:pathLst>
              <a:path w="5299709" h="292735">
                <a:moveTo>
                  <a:pt x="5250748" y="292499"/>
                </a:moveTo>
                <a:lnTo>
                  <a:pt x="48750" y="292499"/>
                </a:lnTo>
                <a:lnTo>
                  <a:pt x="29774" y="288668"/>
                </a:lnTo>
                <a:lnTo>
                  <a:pt x="14278" y="278221"/>
                </a:lnTo>
                <a:lnTo>
                  <a:pt x="3831" y="262725"/>
                </a:lnTo>
                <a:lnTo>
                  <a:pt x="0" y="243748"/>
                </a:lnTo>
                <a:lnTo>
                  <a:pt x="0" y="48750"/>
                </a:lnTo>
                <a:lnTo>
                  <a:pt x="3831" y="29774"/>
                </a:lnTo>
                <a:lnTo>
                  <a:pt x="14278" y="14278"/>
                </a:lnTo>
                <a:lnTo>
                  <a:pt x="29774" y="3831"/>
                </a:lnTo>
                <a:lnTo>
                  <a:pt x="48750" y="0"/>
                </a:lnTo>
                <a:lnTo>
                  <a:pt x="5250748" y="0"/>
                </a:lnTo>
                <a:lnTo>
                  <a:pt x="5291309" y="21704"/>
                </a:lnTo>
                <a:lnTo>
                  <a:pt x="5299499" y="48750"/>
                </a:lnTo>
                <a:lnTo>
                  <a:pt x="5299499" y="243748"/>
                </a:lnTo>
                <a:lnTo>
                  <a:pt x="5295668" y="262725"/>
                </a:lnTo>
                <a:lnTo>
                  <a:pt x="5285221" y="278221"/>
                </a:lnTo>
                <a:lnTo>
                  <a:pt x="5269724" y="288668"/>
                </a:lnTo>
                <a:lnTo>
                  <a:pt x="5250748" y="292499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678160" y="2195716"/>
            <a:ext cx="7975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61C1"/>
                </a:solidFill>
                <a:latin typeface="Tahoma"/>
                <a:cs typeface="Tahoma"/>
              </a:rPr>
              <a:t>SOFTMAX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14999" y="1449822"/>
            <a:ext cx="7297420" cy="0"/>
          </a:xfrm>
          <a:custGeom>
            <a:avLst/>
            <a:gdLst/>
            <a:ahLst/>
            <a:cxnLst/>
            <a:rect l="l" t="t" r="r" b="b"/>
            <a:pathLst>
              <a:path w="7297420">
                <a:moveTo>
                  <a:pt x="0" y="0"/>
                </a:moveTo>
                <a:lnTo>
                  <a:pt x="7297199" y="0"/>
                </a:lnTo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77618" y="1014959"/>
            <a:ext cx="11055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Cambria"/>
                <a:cs typeface="Cambria"/>
              </a:rPr>
              <a:t>True/Target Outputs at every timestep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77618" y="1633926"/>
            <a:ext cx="730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F6F6F6"/>
                </a:solidFill>
                <a:latin typeface="Cambria"/>
                <a:cs typeface="Cambria"/>
              </a:rPr>
              <a:t>Predicted Outputs at every timestep</a:t>
            </a:r>
            <a:endParaRPr sz="800">
              <a:latin typeface="Cambria"/>
              <a:cs typeface="Cambria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24596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35264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4593201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r>
                        <a:rPr sz="700" spc="254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5664515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object 67"/>
          <p:cNvGraphicFramePr>
            <a:graphicFrameLocks noGrp="1"/>
          </p:cNvGraphicFramePr>
          <p:nvPr/>
        </p:nvGraphicFramePr>
        <p:xfrm>
          <a:off x="6731315" y="4151912"/>
          <a:ext cx="958214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r>
                        <a:rPr sz="700" spc="26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  </a:t>
                      </a: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object 68"/>
          <p:cNvGraphicFramePr>
            <a:graphicFrameLocks noGrp="1"/>
          </p:cNvGraphicFramePr>
          <p:nvPr/>
        </p:nvGraphicFramePr>
        <p:xfrm>
          <a:off x="24601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35269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593712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object 71"/>
          <p:cNvGraphicFramePr>
            <a:graphicFrameLocks noGrp="1"/>
          </p:cNvGraphicFramePr>
          <p:nvPr/>
        </p:nvGraphicFramePr>
        <p:xfrm>
          <a:off x="5665026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6731826" y="1116697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700" spc="-50" dirty="0">
                          <a:solidFill>
                            <a:srgbClr val="F6F6F6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524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6731315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object 74"/>
          <p:cNvGraphicFramePr>
            <a:graphicFrameLocks noGrp="1"/>
          </p:cNvGraphicFramePr>
          <p:nvPr/>
        </p:nvGraphicFramePr>
        <p:xfrm>
          <a:off x="5664515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4575144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3508344" y="1803255"/>
          <a:ext cx="958849" cy="159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9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12700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6F6F6"/>
                      </a:solidFill>
                      <a:prstDash val="solid"/>
                    </a:lnL>
                    <a:lnR w="9525">
                      <a:solidFill>
                        <a:srgbClr val="F6F6F6"/>
                      </a:solidFill>
                      <a:prstDash val="solid"/>
                    </a:lnR>
                    <a:lnT w="9525">
                      <a:solidFill>
                        <a:srgbClr val="F6F6F6"/>
                      </a:solidFill>
                      <a:prstDash val="solid"/>
                    </a:lnT>
                    <a:lnB w="9525">
                      <a:solidFill>
                        <a:srgbClr val="F6F6F6"/>
                      </a:solidFill>
                      <a:prstDash val="solid"/>
                    </a:lnB>
                    <a:solidFill>
                      <a:srgbClr val="F9C8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7" name="object 77"/>
          <p:cNvGrpSpPr/>
          <p:nvPr/>
        </p:nvGrpSpPr>
        <p:grpSpPr>
          <a:xfrm>
            <a:off x="1503447" y="1943198"/>
            <a:ext cx="5729605" cy="1330325"/>
            <a:chOff x="1503447" y="1943198"/>
            <a:chExt cx="5729605" cy="1330325"/>
          </a:xfrm>
        </p:grpSpPr>
        <p:sp>
          <p:nvSpPr>
            <p:cNvPr id="78" name="object 78"/>
            <p:cNvSpPr/>
            <p:nvPr/>
          </p:nvSpPr>
          <p:spPr>
            <a:xfrm>
              <a:off x="1965212" y="3257491"/>
              <a:ext cx="698500" cy="0"/>
            </a:xfrm>
            <a:custGeom>
              <a:avLst/>
              <a:gdLst/>
              <a:ahLst/>
              <a:cxnLst/>
              <a:rect l="l" t="t" r="r" b="b"/>
              <a:pathLst>
                <a:path w="698500">
                  <a:moveTo>
                    <a:pt x="0" y="0"/>
                  </a:moveTo>
                  <a:lnTo>
                    <a:pt x="698457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5295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52958" y="324678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9500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9393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393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168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061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061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836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0729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729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504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1397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1397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217224" y="2029105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9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2065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A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06513" y="2010387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A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524420" y="1947961"/>
              <a:ext cx="934719" cy="539750"/>
            </a:xfrm>
            <a:custGeom>
              <a:avLst/>
              <a:gdLst/>
              <a:ahLst/>
              <a:cxnLst/>
              <a:rect l="l" t="t" r="r" b="b"/>
              <a:pathLst>
                <a:path w="934719" h="539750">
                  <a:moveTo>
                    <a:pt x="934129" y="0"/>
                  </a:moveTo>
                  <a:lnTo>
                    <a:pt x="0" y="539279"/>
                  </a:lnTo>
                </a:path>
              </a:pathLst>
            </a:custGeom>
            <a:ln w="9524">
              <a:solidFill>
                <a:srgbClr val="F9C8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08209" y="2472608"/>
              <a:ext cx="31115" cy="24130"/>
            </a:xfrm>
            <a:custGeom>
              <a:avLst/>
              <a:gdLst/>
              <a:ahLst/>
              <a:cxnLst/>
              <a:rect l="l" t="t" r="r" b="b"/>
              <a:pathLst>
                <a:path w="31115" h="24130">
                  <a:moveTo>
                    <a:pt x="0" y="23990"/>
                  </a:moveTo>
                  <a:lnTo>
                    <a:pt x="20132" y="0"/>
                  </a:lnTo>
                  <a:lnTo>
                    <a:pt x="16210" y="14632"/>
                  </a:lnTo>
                  <a:lnTo>
                    <a:pt x="30843" y="18553"/>
                  </a:lnTo>
                  <a:lnTo>
                    <a:pt x="0" y="23990"/>
                  </a:lnTo>
                  <a:close/>
                </a:path>
              </a:pathLst>
            </a:custGeom>
            <a:solidFill>
              <a:srgbClr val="F9C8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508209" y="2472608"/>
              <a:ext cx="31115" cy="24130"/>
            </a:xfrm>
            <a:custGeom>
              <a:avLst/>
              <a:gdLst/>
              <a:ahLst/>
              <a:cxnLst/>
              <a:rect l="l" t="t" r="r" b="b"/>
              <a:pathLst>
                <a:path w="31115" h="24130">
                  <a:moveTo>
                    <a:pt x="16210" y="14632"/>
                  </a:moveTo>
                  <a:lnTo>
                    <a:pt x="20132" y="0"/>
                  </a:lnTo>
                  <a:lnTo>
                    <a:pt x="0" y="23990"/>
                  </a:lnTo>
                  <a:lnTo>
                    <a:pt x="30843" y="18553"/>
                  </a:lnTo>
                  <a:lnTo>
                    <a:pt x="16210" y="14632"/>
                  </a:lnTo>
                  <a:close/>
                </a:path>
              </a:pathLst>
            </a:custGeom>
            <a:ln w="9524">
              <a:solidFill>
                <a:srgbClr val="F9C8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9" name="object 99"/>
          <p:cNvGraphicFramePr>
            <a:graphicFrameLocks noGrp="1"/>
          </p:cNvGraphicFramePr>
          <p:nvPr/>
        </p:nvGraphicFramePr>
        <p:xfrm>
          <a:off x="1787813" y="1789712"/>
          <a:ext cx="1634488" cy="17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589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0.02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9525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0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0.12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b="1" spc="-20" dirty="0">
                          <a:solidFill>
                            <a:srgbClr val="F9C823"/>
                          </a:solidFill>
                          <a:latin typeface="Tahoma"/>
                          <a:cs typeface="Tahoma"/>
                        </a:rPr>
                        <a:t>0.36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0.3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12700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700" spc="-25" dirty="0">
                          <a:solidFill>
                            <a:srgbClr val="F9C823"/>
                          </a:solidFill>
                          <a:latin typeface="Cambria"/>
                          <a:cs typeface="Cambria"/>
                        </a:rPr>
                        <a:t>0.1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9C823"/>
                      </a:solidFill>
                      <a:prstDash val="solid"/>
                    </a:lnL>
                    <a:lnR w="9525">
                      <a:solidFill>
                        <a:srgbClr val="F9C823"/>
                      </a:solidFill>
                      <a:prstDash val="solid"/>
                    </a:lnR>
                    <a:lnT w="9525">
                      <a:solidFill>
                        <a:srgbClr val="F9C823"/>
                      </a:solidFill>
                      <a:prstDash val="solid"/>
                    </a:lnT>
                    <a:lnB w="9525">
                      <a:solidFill>
                        <a:srgbClr val="F9C82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object 100"/>
          <p:cNvSpPr txBox="1"/>
          <p:nvPr/>
        </p:nvSpPr>
        <p:spPr>
          <a:xfrm>
            <a:off x="508974" y="2425394"/>
            <a:ext cx="184467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F9C823"/>
                </a:solidFill>
                <a:latin typeface="Tahoma"/>
                <a:cs typeface="Tahoma"/>
              </a:rPr>
              <a:t>Highest Token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ahoma"/>
              <a:cs typeface="Tahoma"/>
            </a:endParaRPr>
          </a:p>
          <a:p>
            <a:pPr marR="43180" algn="r">
              <a:lnSpc>
                <a:spcPct val="100000"/>
              </a:lnSpc>
            </a:pPr>
            <a:r>
              <a:rPr sz="1400" dirty="0">
                <a:solidFill>
                  <a:srgbClr val="F6F6F6"/>
                </a:solidFill>
                <a:latin typeface="Cambria"/>
                <a:cs typeface="Cambria"/>
              </a:rPr>
              <a:t>E</a:t>
            </a:r>
            <a:r>
              <a:rPr sz="1350" baseline="-33950" dirty="0">
                <a:solidFill>
                  <a:srgbClr val="F6F6F6"/>
                </a:solidFill>
                <a:latin typeface="Cambria"/>
                <a:cs typeface="Cambria"/>
              </a:rPr>
              <a:t>s</a:t>
            </a:r>
            <a:endParaRPr sz="1350" baseline="-33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1184</Words>
  <Application>Microsoft Office PowerPoint</Application>
  <PresentationFormat>On-screen Show (16:9)</PresentationFormat>
  <Paragraphs>463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Tahoma</vt:lpstr>
      <vt:lpstr>Times New Roman</vt:lpstr>
      <vt:lpstr>Office Theme</vt:lpstr>
      <vt:lpstr>PowerPoint Presentation</vt:lpstr>
      <vt:lpstr>Functioning of an Encoder Decoder</vt:lpstr>
      <vt:lpstr>Functioning of an Encoder Decoder</vt:lpstr>
      <vt:lpstr>Functioning of an Encoder Decoder</vt:lpstr>
      <vt:lpstr>Functioning of an Encoder Decoder</vt:lpstr>
      <vt:lpstr>The Decoder in Training Phase</vt:lpstr>
      <vt:lpstr>The Decoder in Training Phase</vt:lpstr>
      <vt:lpstr>The Decoder in Training Phase</vt:lpstr>
      <vt:lpstr>The Decoder in Training Phase</vt:lpstr>
      <vt:lpstr>PowerPoint Presentation</vt:lpstr>
      <vt:lpstr>Teaching Force</vt:lpstr>
      <vt:lpstr>Backpropogation</vt:lpstr>
      <vt:lpstr>Up Next: Encoder-Decoder for Headline Extraction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</dc:title>
  <cp:lastModifiedBy>dell</cp:lastModifiedBy>
  <cp:revision>3</cp:revision>
  <dcterms:created xsi:type="dcterms:W3CDTF">2025-03-04T06:33:03Z</dcterms:created>
  <dcterms:modified xsi:type="dcterms:W3CDTF">2025-03-06T10:45:20Z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