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998" y="374633"/>
            <a:ext cx="748474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1550" y="1338620"/>
            <a:ext cx="3743325" cy="2406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 userDrawn="1"/>
        </p:nvGrpSpPr>
        <p:grpSpPr>
          <a:xfrm>
            <a:off x="6882416" y="430648"/>
            <a:ext cx="1783282" cy="370569"/>
            <a:chOff x="478702" y="6051353"/>
            <a:chExt cx="2486753" cy="5167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 userDrawn="1"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 userDrawn="1"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 userDrawn="1"/>
          </p:nvGrpSpPr>
          <p:grpSpPr>
            <a:xfrm>
              <a:off x="2207224" y="6126174"/>
              <a:ext cx="758231" cy="305663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 userDrawn="1"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 userDrawn="1"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 userDrawn="1"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 userDrawn="1"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 userDrawn="1"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 userDrawn="1"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 userDrawn="1"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 userDrawn="1"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 userDrawn="1"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 userDrawn="1"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 userDrawn="1"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 userDrawn="1"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 userDrawn="1"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11" name="Picture 10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 userDrawn="1"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2575" y="2980732"/>
            <a:ext cx="5132705" cy="109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 Mechanism and Transformers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625">
              <a:lnSpc>
                <a:spcPct val="100000"/>
              </a:lnSpc>
              <a:spcBef>
                <a:spcPts val="5"/>
              </a:spcBef>
            </a:pPr>
            <a:r>
              <a:rPr sz="17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7: </a:t>
            </a: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Transformers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/>
        </p:nvGrpSpPr>
        <p:grpSpPr>
          <a:xfrm>
            <a:off x="228600" y="4639581"/>
            <a:ext cx="1783282" cy="370569"/>
            <a:chOff x="478702" y="6051353"/>
            <a:chExt cx="2486753" cy="51675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/>
          </p:nvGrpSpPr>
          <p:grpSpPr>
            <a:xfrm>
              <a:off x="2207224" y="6126174"/>
              <a:ext cx="758231" cy="305663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9" name="Picture 8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74847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Dot Product Attention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9824" y="1683362"/>
            <a:ext cx="1366520" cy="294953"/>
          </a:xfrm>
          <a:prstGeom prst="rect">
            <a:avLst/>
          </a:prstGeom>
          <a:ln w="9524">
            <a:solidFill>
              <a:srgbClr val="F6F6F6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Matrix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5849" y="1391274"/>
            <a:ext cx="2381250" cy="294311"/>
          </a:xfrm>
          <a:prstGeom prst="rect">
            <a:avLst/>
          </a:prstGeom>
          <a:ln w="9524">
            <a:solidFill>
              <a:srgbClr val="F6F6F6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15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Transposed Key Matrix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611887" y="1586612"/>
            <a:ext cx="158750" cy="497205"/>
            <a:chOff x="5611887" y="1586612"/>
            <a:chExt cx="158750" cy="497205"/>
          </a:xfrm>
        </p:grpSpPr>
        <p:sp>
          <p:nvSpPr>
            <p:cNvPr id="6" name="object 6"/>
            <p:cNvSpPr/>
            <p:nvPr/>
          </p:nvSpPr>
          <p:spPr>
            <a:xfrm>
              <a:off x="5616649" y="1591374"/>
              <a:ext cx="134620" cy="445770"/>
            </a:xfrm>
            <a:custGeom>
              <a:avLst/>
              <a:gdLst/>
              <a:ahLst/>
              <a:cxnLst/>
              <a:rect l="l" t="t" r="r" b="b"/>
              <a:pathLst>
                <a:path w="134620" h="445769">
                  <a:moveTo>
                    <a:pt x="0" y="0"/>
                  </a:moveTo>
                  <a:lnTo>
                    <a:pt x="134129" y="445674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735714" y="2032515"/>
              <a:ext cx="30480" cy="46355"/>
            </a:xfrm>
            <a:custGeom>
              <a:avLst/>
              <a:gdLst/>
              <a:ahLst/>
              <a:cxnLst/>
              <a:rect l="l" t="t" r="r" b="b"/>
              <a:pathLst>
                <a:path w="30479" h="46355">
                  <a:moveTo>
                    <a:pt x="27521" y="45925"/>
                  </a:moveTo>
                  <a:lnTo>
                    <a:pt x="0" y="9068"/>
                  </a:lnTo>
                  <a:lnTo>
                    <a:pt x="30130" y="0"/>
                  </a:lnTo>
                  <a:lnTo>
                    <a:pt x="27521" y="459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735714" y="2032515"/>
              <a:ext cx="30480" cy="46355"/>
            </a:xfrm>
            <a:custGeom>
              <a:avLst/>
              <a:gdLst/>
              <a:ahLst/>
              <a:cxnLst/>
              <a:rect l="l" t="t" r="r" b="b"/>
              <a:pathLst>
                <a:path w="30479" h="46355">
                  <a:moveTo>
                    <a:pt x="0" y="9068"/>
                  </a:moveTo>
                  <a:lnTo>
                    <a:pt x="27521" y="45925"/>
                  </a:lnTo>
                  <a:lnTo>
                    <a:pt x="30130" y="0"/>
                  </a:lnTo>
                  <a:lnTo>
                    <a:pt x="0" y="906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43099" y="4150124"/>
            <a:ext cx="3529329" cy="294953"/>
          </a:xfrm>
          <a:prstGeom prst="rect">
            <a:avLst/>
          </a:prstGeom>
          <a:ln w="9524">
            <a:solidFill>
              <a:srgbClr val="F6F6F6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Square root of embedding dimension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76650" y="3997724"/>
            <a:ext cx="1366520" cy="294953"/>
          </a:xfrm>
          <a:prstGeom prst="rect">
            <a:avLst/>
          </a:prstGeom>
          <a:ln w="9524">
            <a:solidFill>
              <a:srgbClr val="F6F6F6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matrix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8628" y="2887722"/>
            <a:ext cx="125412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Vector =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54574" y="1878700"/>
            <a:ext cx="5671820" cy="2476500"/>
            <a:chOff x="2454574" y="1878700"/>
            <a:chExt cx="5671820" cy="247650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4574" y="2133246"/>
              <a:ext cx="5671383" cy="1866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976324" y="1883462"/>
              <a:ext cx="1238885" cy="634365"/>
            </a:xfrm>
            <a:custGeom>
              <a:avLst/>
              <a:gdLst/>
              <a:ahLst/>
              <a:cxnLst/>
              <a:rect l="l" t="t" r="r" b="b"/>
              <a:pathLst>
                <a:path w="1238885" h="634364">
                  <a:moveTo>
                    <a:pt x="0" y="0"/>
                  </a:moveTo>
                  <a:lnTo>
                    <a:pt x="1238829" y="634255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207984" y="2503713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45645" y="33702"/>
                  </a:moveTo>
                  <a:lnTo>
                    <a:pt x="0" y="28007"/>
                  </a:lnTo>
                  <a:lnTo>
                    <a:pt x="14339" y="0"/>
                  </a:lnTo>
                  <a:lnTo>
                    <a:pt x="45645" y="33702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207984" y="2503713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0" y="28007"/>
                  </a:moveTo>
                  <a:lnTo>
                    <a:pt x="45645" y="33702"/>
                  </a:lnTo>
                  <a:lnTo>
                    <a:pt x="14339" y="0"/>
                  </a:lnTo>
                  <a:lnTo>
                    <a:pt x="0" y="28007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443149" y="3568672"/>
              <a:ext cx="106680" cy="629285"/>
            </a:xfrm>
            <a:custGeom>
              <a:avLst/>
              <a:gdLst/>
              <a:ahLst/>
              <a:cxnLst/>
              <a:rect l="l" t="t" r="r" b="b"/>
              <a:pathLst>
                <a:path w="106679" h="629285">
                  <a:moveTo>
                    <a:pt x="0" y="629152"/>
                  </a:moveTo>
                  <a:lnTo>
                    <a:pt x="1065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7534194" y="3526054"/>
              <a:ext cx="31115" cy="45720"/>
            </a:xfrm>
            <a:custGeom>
              <a:avLst/>
              <a:gdLst/>
              <a:ahLst/>
              <a:cxnLst/>
              <a:rect l="l" t="t" r="r" b="b"/>
              <a:pathLst>
                <a:path w="31115" h="45720">
                  <a:moveTo>
                    <a:pt x="31024" y="45245"/>
                  </a:moveTo>
                  <a:lnTo>
                    <a:pt x="0" y="39990"/>
                  </a:lnTo>
                  <a:lnTo>
                    <a:pt x="22730" y="0"/>
                  </a:lnTo>
                  <a:lnTo>
                    <a:pt x="31024" y="4524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534194" y="3526054"/>
              <a:ext cx="31115" cy="45720"/>
            </a:xfrm>
            <a:custGeom>
              <a:avLst/>
              <a:gdLst/>
              <a:ahLst/>
              <a:cxnLst/>
              <a:rect l="l" t="t" r="r" b="b"/>
              <a:pathLst>
                <a:path w="31115" h="45720">
                  <a:moveTo>
                    <a:pt x="31024" y="45245"/>
                  </a:moveTo>
                  <a:lnTo>
                    <a:pt x="22730" y="0"/>
                  </a:lnTo>
                  <a:lnTo>
                    <a:pt x="0" y="39990"/>
                  </a:lnTo>
                  <a:lnTo>
                    <a:pt x="31024" y="4524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671999" y="3857163"/>
              <a:ext cx="246379" cy="493395"/>
            </a:xfrm>
            <a:custGeom>
              <a:avLst/>
              <a:gdLst/>
              <a:ahLst/>
              <a:cxnLst/>
              <a:rect l="l" t="t" r="r" b="b"/>
              <a:pathLst>
                <a:path w="246379" h="493395">
                  <a:moveTo>
                    <a:pt x="0" y="493060"/>
                  </a:moveTo>
                  <a:lnTo>
                    <a:pt x="24598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903908" y="3818485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4" h="45720">
                  <a:moveTo>
                    <a:pt x="28155" y="45702"/>
                  </a:moveTo>
                  <a:lnTo>
                    <a:pt x="0" y="31655"/>
                  </a:lnTo>
                  <a:lnTo>
                    <a:pt x="33374" y="0"/>
                  </a:lnTo>
                  <a:lnTo>
                    <a:pt x="28155" y="45702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4903908" y="3818485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4" h="45720">
                  <a:moveTo>
                    <a:pt x="28155" y="45702"/>
                  </a:moveTo>
                  <a:lnTo>
                    <a:pt x="33374" y="0"/>
                  </a:lnTo>
                  <a:lnTo>
                    <a:pt x="0" y="31655"/>
                  </a:lnTo>
                  <a:lnTo>
                    <a:pt x="28155" y="45702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object 23"/>
          <p:cNvSpPr/>
          <p:nvPr/>
        </p:nvSpPr>
        <p:spPr>
          <a:xfrm>
            <a:off x="7399200" y="1097124"/>
            <a:ext cx="641985" cy="10160"/>
          </a:xfrm>
          <a:custGeom>
            <a:avLst/>
            <a:gdLst/>
            <a:ahLst/>
            <a:cxnLst/>
            <a:rect l="l" t="t" r="r" b="b"/>
            <a:pathLst>
              <a:path w="641984" h="10159">
                <a:moveTo>
                  <a:pt x="0" y="9599"/>
                </a:moveTo>
                <a:lnTo>
                  <a:pt x="641399" y="0"/>
                </a:lnTo>
              </a:path>
            </a:pathLst>
          </a:custGeom>
          <a:ln w="9524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2776" y="3597322"/>
            <a:ext cx="125412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Vector =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849" y="2956174"/>
            <a:ext cx="7764145" cy="1926589"/>
            <a:chOff x="697849" y="2956174"/>
            <a:chExt cx="7764145" cy="19265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8999" y="2983200"/>
              <a:ext cx="4975675" cy="15028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26774" y="4228149"/>
              <a:ext cx="3644265" cy="232410"/>
            </a:xfrm>
            <a:custGeom>
              <a:avLst/>
              <a:gdLst/>
              <a:ahLst/>
              <a:cxnLst/>
              <a:rect l="l" t="t" r="r" b="b"/>
              <a:pathLst>
                <a:path w="3644265" h="232410">
                  <a:moveTo>
                    <a:pt x="0" y="146699"/>
                  </a:moveTo>
                  <a:lnTo>
                    <a:pt x="2359199" y="146699"/>
                  </a:lnTo>
                </a:path>
                <a:path w="3644265" h="232410">
                  <a:moveTo>
                    <a:pt x="0" y="146699"/>
                  </a:moveTo>
                  <a:lnTo>
                    <a:pt x="0" y="0"/>
                  </a:lnTo>
                </a:path>
                <a:path w="3644265" h="232410">
                  <a:moveTo>
                    <a:pt x="2359199" y="146699"/>
                  </a:moveTo>
                  <a:lnTo>
                    <a:pt x="2359199" y="0"/>
                  </a:lnTo>
                </a:path>
                <a:path w="3644265" h="232410">
                  <a:moveTo>
                    <a:pt x="1192424" y="146699"/>
                  </a:moveTo>
                  <a:lnTo>
                    <a:pt x="1191824" y="219899"/>
                  </a:lnTo>
                </a:path>
                <a:path w="3644265" h="232410">
                  <a:moveTo>
                    <a:pt x="2953728" y="159174"/>
                  </a:moveTo>
                  <a:lnTo>
                    <a:pt x="3644030" y="159174"/>
                  </a:lnTo>
                </a:path>
                <a:path w="3644265" h="232410">
                  <a:moveTo>
                    <a:pt x="2953728" y="159174"/>
                  </a:moveTo>
                  <a:lnTo>
                    <a:pt x="2953728" y="12474"/>
                  </a:lnTo>
                </a:path>
                <a:path w="3644265" h="232410">
                  <a:moveTo>
                    <a:pt x="3644030" y="159174"/>
                  </a:moveTo>
                  <a:lnTo>
                    <a:pt x="3644030" y="12474"/>
                  </a:lnTo>
                </a:path>
                <a:path w="3644265" h="232410">
                  <a:moveTo>
                    <a:pt x="3302631" y="159174"/>
                  </a:moveTo>
                  <a:lnTo>
                    <a:pt x="3302456" y="232374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07374" y="2965699"/>
              <a:ext cx="7745095" cy="1907539"/>
            </a:xfrm>
            <a:custGeom>
              <a:avLst/>
              <a:gdLst/>
              <a:ahLst/>
              <a:cxnLst/>
              <a:rect l="l" t="t" r="r" b="b"/>
              <a:pathLst>
                <a:path w="7745095" h="1907539">
                  <a:moveTo>
                    <a:pt x="0" y="317906"/>
                  </a:moveTo>
                  <a:lnTo>
                    <a:pt x="3446" y="270928"/>
                  </a:lnTo>
                  <a:lnTo>
                    <a:pt x="13459" y="226090"/>
                  </a:lnTo>
                  <a:lnTo>
                    <a:pt x="29547" y="183885"/>
                  </a:lnTo>
                  <a:lnTo>
                    <a:pt x="51216" y="144802"/>
                  </a:lnTo>
                  <a:lnTo>
                    <a:pt x="77977" y="109336"/>
                  </a:lnTo>
                  <a:lnTo>
                    <a:pt x="109336" y="77977"/>
                  </a:lnTo>
                  <a:lnTo>
                    <a:pt x="144803" y="51216"/>
                  </a:lnTo>
                  <a:lnTo>
                    <a:pt x="183885" y="29547"/>
                  </a:lnTo>
                  <a:lnTo>
                    <a:pt x="226090" y="13459"/>
                  </a:lnTo>
                  <a:lnTo>
                    <a:pt x="270928" y="3446"/>
                  </a:lnTo>
                  <a:lnTo>
                    <a:pt x="317906" y="0"/>
                  </a:lnTo>
                  <a:lnTo>
                    <a:pt x="7426593" y="0"/>
                  </a:lnTo>
                  <a:lnTo>
                    <a:pt x="7476625" y="3960"/>
                  </a:lnTo>
                  <a:lnTo>
                    <a:pt x="7524974" y="15605"/>
                  </a:lnTo>
                  <a:lnTo>
                    <a:pt x="7570787" y="34581"/>
                  </a:lnTo>
                  <a:lnTo>
                    <a:pt x="7613209" y="60535"/>
                  </a:lnTo>
                  <a:lnTo>
                    <a:pt x="7651387" y="93112"/>
                  </a:lnTo>
                  <a:lnTo>
                    <a:pt x="7683964" y="131290"/>
                  </a:lnTo>
                  <a:lnTo>
                    <a:pt x="7709918" y="173713"/>
                  </a:lnTo>
                  <a:lnTo>
                    <a:pt x="7728894" y="219525"/>
                  </a:lnTo>
                  <a:lnTo>
                    <a:pt x="7740539" y="267874"/>
                  </a:lnTo>
                  <a:lnTo>
                    <a:pt x="7744499" y="317906"/>
                  </a:lnTo>
                  <a:lnTo>
                    <a:pt x="7744499" y="1589493"/>
                  </a:lnTo>
                  <a:lnTo>
                    <a:pt x="7741053" y="1636471"/>
                  </a:lnTo>
                  <a:lnTo>
                    <a:pt x="7731040" y="1681309"/>
                  </a:lnTo>
                  <a:lnTo>
                    <a:pt x="7714952" y="1723514"/>
                  </a:lnTo>
                  <a:lnTo>
                    <a:pt x="7693283" y="1762596"/>
                  </a:lnTo>
                  <a:lnTo>
                    <a:pt x="7666523" y="1798063"/>
                  </a:lnTo>
                  <a:lnTo>
                    <a:pt x="7635163" y="1829422"/>
                  </a:lnTo>
                  <a:lnTo>
                    <a:pt x="7599697" y="1856183"/>
                  </a:lnTo>
                  <a:lnTo>
                    <a:pt x="7560615" y="1877852"/>
                  </a:lnTo>
                  <a:lnTo>
                    <a:pt x="7518409" y="1893940"/>
                  </a:lnTo>
                  <a:lnTo>
                    <a:pt x="7473571" y="1903953"/>
                  </a:lnTo>
                  <a:lnTo>
                    <a:pt x="7426593" y="1907399"/>
                  </a:lnTo>
                  <a:lnTo>
                    <a:pt x="317906" y="1907399"/>
                  </a:lnTo>
                  <a:lnTo>
                    <a:pt x="270928" y="1903953"/>
                  </a:lnTo>
                  <a:lnTo>
                    <a:pt x="226090" y="1893940"/>
                  </a:lnTo>
                  <a:lnTo>
                    <a:pt x="183885" y="1877852"/>
                  </a:lnTo>
                  <a:lnTo>
                    <a:pt x="144803" y="1856183"/>
                  </a:lnTo>
                  <a:lnTo>
                    <a:pt x="109336" y="1829422"/>
                  </a:lnTo>
                  <a:lnTo>
                    <a:pt x="77977" y="1798063"/>
                  </a:lnTo>
                  <a:lnTo>
                    <a:pt x="51216" y="1762596"/>
                  </a:lnTo>
                  <a:lnTo>
                    <a:pt x="29547" y="1723514"/>
                  </a:lnTo>
                  <a:lnTo>
                    <a:pt x="13459" y="1681309"/>
                  </a:lnTo>
                  <a:lnTo>
                    <a:pt x="3446" y="1636471"/>
                  </a:lnTo>
                  <a:lnTo>
                    <a:pt x="0" y="1589493"/>
                  </a:lnTo>
                  <a:lnTo>
                    <a:pt x="0" y="317906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452599" y="4481075"/>
              <a:ext cx="539115" cy="276225"/>
            </a:xfrm>
            <a:custGeom>
              <a:avLst/>
              <a:gdLst/>
              <a:ahLst/>
              <a:cxnLst/>
              <a:rect l="l" t="t" r="r" b="b"/>
              <a:pathLst>
                <a:path w="539114" h="276225">
                  <a:moveTo>
                    <a:pt x="0" y="45950"/>
                  </a:moveTo>
                  <a:lnTo>
                    <a:pt x="3611" y="28064"/>
                  </a:lnTo>
                  <a:lnTo>
                    <a:pt x="13458" y="13458"/>
                  </a:lnTo>
                  <a:lnTo>
                    <a:pt x="28064" y="3611"/>
                  </a:lnTo>
                  <a:lnTo>
                    <a:pt x="45950" y="0"/>
                  </a:lnTo>
                  <a:lnTo>
                    <a:pt x="492849" y="0"/>
                  </a:lnTo>
                  <a:lnTo>
                    <a:pt x="531079" y="20457"/>
                  </a:lnTo>
                  <a:lnTo>
                    <a:pt x="538799" y="45950"/>
                  </a:lnTo>
                  <a:lnTo>
                    <a:pt x="538799" y="229749"/>
                  </a:lnTo>
                  <a:lnTo>
                    <a:pt x="535188" y="247635"/>
                  </a:lnTo>
                  <a:lnTo>
                    <a:pt x="525341" y="262241"/>
                  </a:lnTo>
                  <a:lnTo>
                    <a:pt x="510735" y="272088"/>
                  </a:lnTo>
                  <a:lnTo>
                    <a:pt x="492849" y="275699"/>
                  </a:lnTo>
                  <a:lnTo>
                    <a:pt x="45950" y="275699"/>
                  </a:lnTo>
                  <a:lnTo>
                    <a:pt x="28064" y="272088"/>
                  </a:lnTo>
                  <a:lnTo>
                    <a:pt x="13458" y="262241"/>
                  </a:lnTo>
                  <a:lnTo>
                    <a:pt x="3611" y="247635"/>
                  </a:lnTo>
                  <a:lnTo>
                    <a:pt x="0" y="229749"/>
                  </a:lnTo>
                  <a:lnTo>
                    <a:pt x="0" y="45950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74847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Dot Product Attention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2043500" y="1018900"/>
            <a:ext cx="4403725" cy="1833245"/>
            <a:chOff x="2043500" y="1018900"/>
            <a:chExt cx="4403725" cy="183324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3500" y="1018900"/>
              <a:ext cx="2857825" cy="18329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149949" y="1827324"/>
              <a:ext cx="1282700" cy="533400"/>
            </a:xfrm>
            <a:custGeom>
              <a:avLst/>
              <a:gdLst/>
              <a:ahLst/>
              <a:cxnLst/>
              <a:rect l="l" t="t" r="r" b="b"/>
              <a:pathLst>
                <a:path w="1282700" h="533400">
                  <a:moveTo>
                    <a:pt x="0" y="88801"/>
                  </a:moveTo>
                  <a:lnTo>
                    <a:pt x="6978" y="54236"/>
                  </a:lnTo>
                  <a:lnTo>
                    <a:pt x="26009" y="26009"/>
                  </a:lnTo>
                  <a:lnTo>
                    <a:pt x="54236" y="6978"/>
                  </a:lnTo>
                  <a:lnTo>
                    <a:pt x="88801" y="0"/>
                  </a:lnTo>
                  <a:lnTo>
                    <a:pt x="1193697" y="0"/>
                  </a:lnTo>
                  <a:lnTo>
                    <a:pt x="1242965" y="14919"/>
                  </a:lnTo>
                  <a:lnTo>
                    <a:pt x="1275740" y="54818"/>
                  </a:lnTo>
                  <a:lnTo>
                    <a:pt x="1282499" y="88801"/>
                  </a:lnTo>
                  <a:lnTo>
                    <a:pt x="1282499" y="443998"/>
                  </a:lnTo>
                  <a:lnTo>
                    <a:pt x="1275521" y="478563"/>
                  </a:lnTo>
                  <a:lnTo>
                    <a:pt x="1256490" y="506790"/>
                  </a:lnTo>
                  <a:lnTo>
                    <a:pt x="1228263" y="525821"/>
                  </a:lnTo>
                  <a:lnTo>
                    <a:pt x="1193697" y="532799"/>
                  </a:lnTo>
                  <a:lnTo>
                    <a:pt x="88801" y="532799"/>
                  </a:lnTo>
                  <a:lnTo>
                    <a:pt x="54236" y="525821"/>
                  </a:lnTo>
                  <a:lnTo>
                    <a:pt x="26009" y="506790"/>
                  </a:lnTo>
                  <a:lnTo>
                    <a:pt x="6978" y="478563"/>
                  </a:lnTo>
                  <a:lnTo>
                    <a:pt x="0" y="443998"/>
                  </a:lnTo>
                  <a:lnTo>
                    <a:pt x="0" y="88801"/>
                  </a:lnTo>
                  <a:close/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50525" y="1860073"/>
            <a:ext cx="29019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75" baseline="-3111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sz="1875" baseline="-3111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66170" y="1968846"/>
            <a:ext cx="7048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∑ α</a:t>
            </a:r>
            <a:r>
              <a:rPr sz="1350" baseline="-339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7374" y="963225"/>
            <a:ext cx="7745095" cy="1907539"/>
          </a:xfrm>
          <a:custGeom>
            <a:avLst/>
            <a:gdLst/>
            <a:ahLst/>
            <a:cxnLst/>
            <a:rect l="l" t="t" r="r" b="b"/>
            <a:pathLst>
              <a:path w="7745095" h="1907539">
                <a:moveTo>
                  <a:pt x="0" y="317906"/>
                </a:moveTo>
                <a:lnTo>
                  <a:pt x="3446" y="270928"/>
                </a:lnTo>
                <a:lnTo>
                  <a:pt x="13459" y="226090"/>
                </a:lnTo>
                <a:lnTo>
                  <a:pt x="29547" y="183885"/>
                </a:lnTo>
                <a:lnTo>
                  <a:pt x="51216" y="144803"/>
                </a:lnTo>
                <a:lnTo>
                  <a:pt x="77977" y="109336"/>
                </a:lnTo>
                <a:lnTo>
                  <a:pt x="109336" y="77977"/>
                </a:lnTo>
                <a:lnTo>
                  <a:pt x="144803" y="51216"/>
                </a:lnTo>
                <a:lnTo>
                  <a:pt x="183885" y="29547"/>
                </a:lnTo>
                <a:lnTo>
                  <a:pt x="226090" y="13459"/>
                </a:lnTo>
                <a:lnTo>
                  <a:pt x="270928" y="3446"/>
                </a:lnTo>
                <a:lnTo>
                  <a:pt x="317906" y="0"/>
                </a:lnTo>
                <a:lnTo>
                  <a:pt x="7426593" y="0"/>
                </a:lnTo>
                <a:lnTo>
                  <a:pt x="7476625" y="3960"/>
                </a:lnTo>
                <a:lnTo>
                  <a:pt x="7524974" y="15605"/>
                </a:lnTo>
                <a:lnTo>
                  <a:pt x="7570787" y="34581"/>
                </a:lnTo>
                <a:lnTo>
                  <a:pt x="7613209" y="60535"/>
                </a:lnTo>
                <a:lnTo>
                  <a:pt x="7651387" y="93112"/>
                </a:lnTo>
                <a:lnTo>
                  <a:pt x="7683964" y="131290"/>
                </a:lnTo>
                <a:lnTo>
                  <a:pt x="7709918" y="173713"/>
                </a:lnTo>
                <a:lnTo>
                  <a:pt x="7728894" y="219525"/>
                </a:lnTo>
                <a:lnTo>
                  <a:pt x="7740539" y="267874"/>
                </a:lnTo>
                <a:lnTo>
                  <a:pt x="7744499" y="317906"/>
                </a:lnTo>
                <a:lnTo>
                  <a:pt x="7744499" y="1589493"/>
                </a:lnTo>
                <a:lnTo>
                  <a:pt x="7741053" y="1636471"/>
                </a:lnTo>
                <a:lnTo>
                  <a:pt x="7731040" y="1681309"/>
                </a:lnTo>
                <a:lnTo>
                  <a:pt x="7714952" y="1723514"/>
                </a:lnTo>
                <a:lnTo>
                  <a:pt x="7693283" y="1762596"/>
                </a:lnTo>
                <a:lnTo>
                  <a:pt x="7666523" y="1798063"/>
                </a:lnTo>
                <a:lnTo>
                  <a:pt x="7635163" y="1829422"/>
                </a:lnTo>
                <a:lnTo>
                  <a:pt x="7599697" y="1856183"/>
                </a:lnTo>
                <a:lnTo>
                  <a:pt x="7560615" y="1877852"/>
                </a:lnTo>
                <a:lnTo>
                  <a:pt x="7518409" y="1893940"/>
                </a:lnTo>
                <a:lnTo>
                  <a:pt x="7473571" y="1903953"/>
                </a:lnTo>
                <a:lnTo>
                  <a:pt x="7426593" y="1907399"/>
                </a:lnTo>
                <a:lnTo>
                  <a:pt x="317906" y="1907399"/>
                </a:lnTo>
                <a:lnTo>
                  <a:pt x="270928" y="1903953"/>
                </a:lnTo>
                <a:lnTo>
                  <a:pt x="226090" y="1893940"/>
                </a:lnTo>
                <a:lnTo>
                  <a:pt x="183885" y="1877852"/>
                </a:lnTo>
                <a:lnTo>
                  <a:pt x="144803" y="1856183"/>
                </a:lnTo>
                <a:lnTo>
                  <a:pt x="109336" y="1829422"/>
                </a:lnTo>
                <a:lnTo>
                  <a:pt x="77977" y="1798063"/>
                </a:lnTo>
                <a:lnTo>
                  <a:pt x="51216" y="1762596"/>
                </a:lnTo>
                <a:lnTo>
                  <a:pt x="29547" y="1723514"/>
                </a:lnTo>
                <a:lnTo>
                  <a:pt x="13459" y="1681309"/>
                </a:lnTo>
                <a:lnTo>
                  <a:pt x="3446" y="1636471"/>
                </a:lnTo>
                <a:lnTo>
                  <a:pt x="0" y="1589493"/>
                </a:lnTo>
                <a:lnTo>
                  <a:pt x="0" y="317906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42873" y="4494338"/>
            <a:ext cx="3587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∑α</a:t>
            </a:r>
            <a:r>
              <a:rPr sz="1350" baseline="-339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86200" y="4481074"/>
            <a:ext cx="539115" cy="276225"/>
          </a:xfrm>
          <a:custGeom>
            <a:avLst/>
            <a:gdLst/>
            <a:ahLst/>
            <a:cxnLst/>
            <a:rect l="l" t="t" r="r" b="b"/>
            <a:pathLst>
              <a:path w="539115" h="276225">
                <a:moveTo>
                  <a:pt x="0" y="45950"/>
                </a:moveTo>
                <a:lnTo>
                  <a:pt x="3610" y="28064"/>
                </a:lnTo>
                <a:lnTo>
                  <a:pt x="13458" y="13458"/>
                </a:lnTo>
                <a:lnTo>
                  <a:pt x="28064" y="3611"/>
                </a:lnTo>
                <a:lnTo>
                  <a:pt x="45950" y="0"/>
                </a:lnTo>
                <a:lnTo>
                  <a:pt x="492849" y="0"/>
                </a:lnTo>
                <a:lnTo>
                  <a:pt x="531079" y="20457"/>
                </a:lnTo>
                <a:lnTo>
                  <a:pt x="538799" y="45950"/>
                </a:lnTo>
                <a:lnTo>
                  <a:pt x="538799" y="229749"/>
                </a:lnTo>
                <a:lnTo>
                  <a:pt x="535189" y="247635"/>
                </a:lnTo>
                <a:lnTo>
                  <a:pt x="525341" y="262241"/>
                </a:lnTo>
                <a:lnTo>
                  <a:pt x="510735" y="272088"/>
                </a:lnTo>
                <a:lnTo>
                  <a:pt x="492849" y="275699"/>
                </a:lnTo>
                <a:lnTo>
                  <a:pt x="45950" y="275699"/>
                </a:lnTo>
                <a:lnTo>
                  <a:pt x="28064" y="272088"/>
                </a:lnTo>
                <a:lnTo>
                  <a:pt x="13458" y="262241"/>
                </a:lnTo>
                <a:lnTo>
                  <a:pt x="3610" y="247635"/>
                </a:lnTo>
                <a:lnTo>
                  <a:pt x="0" y="229749"/>
                </a:lnTo>
                <a:lnTo>
                  <a:pt x="0" y="45950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54926" y="4494338"/>
            <a:ext cx="2019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68100" y="4598625"/>
            <a:ext cx="3496945" cy="24765"/>
          </a:xfrm>
          <a:custGeom>
            <a:avLst/>
            <a:gdLst/>
            <a:ahLst/>
            <a:cxnLst/>
            <a:rect l="l" t="t" r="r" b="b"/>
            <a:pathLst>
              <a:path w="3496945" h="24764">
                <a:moveTo>
                  <a:pt x="0" y="24499"/>
                </a:moveTo>
                <a:lnTo>
                  <a:pt x="484499" y="20299"/>
                </a:lnTo>
              </a:path>
              <a:path w="3496945" h="24764">
                <a:moveTo>
                  <a:pt x="3156899" y="12899"/>
                </a:moveTo>
                <a:lnTo>
                  <a:pt x="3496799" y="0"/>
                </a:lnTo>
              </a:path>
            </a:pathLst>
          </a:custGeom>
          <a:ln w="19049">
            <a:solidFill>
              <a:srgbClr val="F6F6F6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14375" y="4455213"/>
            <a:ext cx="13792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 weights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27811" y="3510596"/>
            <a:ext cx="775335" cy="1248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1655" algn="l"/>
              </a:tabLst>
            </a:pPr>
            <a:r>
              <a:rPr sz="2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	Z</a:t>
            </a:r>
            <a:endParaRPr sz="2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225" marR="180975">
              <a:lnSpc>
                <a:spcPct val="100000"/>
              </a:lnSpc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States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74847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Dot Product Attention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0430" y="1465585"/>
            <a:ext cx="531000" cy="531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27156" y="1588337"/>
            <a:ext cx="43491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Vector </a:t>
            </a: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Importance of Relative Words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5568" y="2408667"/>
            <a:ext cx="640724" cy="531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27169" y="2531420"/>
            <a:ext cx="39185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Vector </a:t>
            </a: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Represents Evaluated Word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9630" y="3351774"/>
            <a:ext cx="552574" cy="6325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527157" y="3525314"/>
            <a:ext cx="43942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Vector </a:t>
            </a: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Contains focussed information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5000" y="1469124"/>
            <a:ext cx="3894454" cy="462280"/>
          </a:xfrm>
          <a:custGeom>
            <a:avLst/>
            <a:gdLst/>
            <a:ahLst/>
            <a:cxnLst/>
            <a:rect l="l" t="t" r="r" b="b"/>
            <a:pathLst>
              <a:path w="3894454" h="462280">
                <a:moveTo>
                  <a:pt x="3817048" y="461699"/>
                </a:moveTo>
                <a:lnTo>
                  <a:pt x="76951" y="461699"/>
                </a:lnTo>
                <a:lnTo>
                  <a:pt x="46998" y="455652"/>
                </a:lnTo>
                <a:lnTo>
                  <a:pt x="22538" y="439161"/>
                </a:lnTo>
                <a:lnTo>
                  <a:pt x="6047" y="414701"/>
                </a:lnTo>
                <a:lnTo>
                  <a:pt x="0" y="384748"/>
                </a:lnTo>
                <a:lnTo>
                  <a:pt x="0" y="76951"/>
                </a:lnTo>
                <a:lnTo>
                  <a:pt x="6047" y="46998"/>
                </a:lnTo>
                <a:lnTo>
                  <a:pt x="22538" y="22538"/>
                </a:lnTo>
                <a:lnTo>
                  <a:pt x="46998" y="6047"/>
                </a:lnTo>
                <a:lnTo>
                  <a:pt x="76951" y="0"/>
                </a:lnTo>
                <a:lnTo>
                  <a:pt x="3817048" y="0"/>
                </a:lnTo>
                <a:lnTo>
                  <a:pt x="3859741" y="12928"/>
                </a:lnTo>
                <a:lnTo>
                  <a:pt x="3888142" y="47503"/>
                </a:lnTo>
                <a:lnTo>
                  <a:pt x="3893999" y="76951"/>
                </a:lnTo>
                <a:lnTo>
                  <a:pt x="3893999" y="384748"/>
                </a:lnTo>
                <a:lnTo>
                  <a:pt x="3887952" y="414701"/>
                </a:lnTo>
                <a:lnTo>
                  <a:pt x="3871461" y="439161"/>
                </a:lnTo>
                <a:lnTo>
                  <a:pt x="3847001" y="455652"/>
                </a:lnTo>
                <a:lnTo>
                  <a:pt x="3817048" y="4616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8223" y="1549098"/>
            <a:ext cx="294576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Translate English to German:</a:t>
            </a:r>
            <a:endParaRPr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8342" y="2495550"/>
            <a:ext cx="2058670" cy="362279"/>
          </a:xfrm>
          <a:prstGeom prst="rect">
            <a:avLst/>
          </a:prstGeom>
          <a:ln w="9524">
            <a:solidFill>
              <a:srgbClr val="F6F6F6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665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"How are you?"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0057" y="2495550"/>
            <a:ext cx="2416175" cy="362279"/>
          </a:xfrm>
          <a:prstGeom prst="rect">
            <a:avLst/>
          </a:prstGeom>
          <a:ln w="9524">
            <a:solidFill>
              <a:srgbClr val="F6F6F6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665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"Wie geht es dir?"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86642" y="2705904"/>
            <a:ext cx="1804670" cy="41275"/>
            <a:chOff x="3486642" y="2705904"/>
            <a:chExt cx="1804670" cy="41275"/>
          </a:xfrm>
        </p:grpSpPr>
        <p:sp>
          <p:nvSpPr>
            <p:cNvPr id="7" name="object 7"/>
            <p:cNvSpPr/>
            <p:nvPr/>
          </p:nvSpPr>
          <p:spPr>
            <a:xfrm>
              <a:off x="3486642" y="2726400"/>
              <a:ext cx="1756410" cy="0"/>
            </a:xfrm>
            <a:custGeom>
              <a:avLst/>
              <a:gdLst/>
              <a:ahLst/>
              <a:cxnLst/>
              <a:rect l="l" t="t" r="r" b="b"/>
              <a:pathLst>
                <a:path w="1756410">
                  <a:moveTo>
                    <a:pt x="0" y="0"/>
                  </a:moveTo>
                  <a:lnTo>
                    <a:pt x="1756349" y="0"/>
                  </a:lnTo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242992" y="2710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242992" y="2710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9" y="374633"/>
            <a:ext cx="642620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Encoder-Decoder Dot Product Attention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6224" y="1108400"/>
            <a:ext cx="7263765" cy="1236345"/>
            <a:chOff x="666224" y="1108400"/>
            <a:chExt cx="7263765" cy="12363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224" y="1108400"/>
              <a:ext cx="3990027" cy="12357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703850" y="1488062"/>
              <a:ext cx="2226310" cy="476884"/>
            </a:xfrm>
            <a:custGeom>
              <a:avLst/>
              <a:gdLst/>
              <a:ahLst/>
              <a:cxnLst/>
              <a:rect l="l" t="t" r="r" b="b"/>
              <a:pathLst>
                <a:path w="2226309" h="476885">
                  <a:moveTo>
                    <a:pt x="2146598" y="476399"/>
                  </a:moveTo>
                  <a:lnTo>
                    <a:pt x="79401" y="476399"/>
                  </a:lnTo>
                  <a:lnTo>
                    <a:pt x="48494" y="470160"/>
                  </a:lnTo>
                  <a:lnTo>
                    <a:pt x="23256" y="453143"/>
                  </a:lnTo>
                  <a:lnTo>
                    <a:pt x="6239" y="427905"/>
                  </a:lnTo>
                  <a:lnTo>
                    <a:pt x="0" y="396998"/>
                  </a:lnTo>
                  <a:lnTo>
                    <a:pt x="0" y="79401"/>
                  </a:lnTo>
                  <a:lnTo>
                    <a:pt x="6239" y="48494"/>
                  </a:lnTo>
                  <a:lnTo>
                    <a:pt x="23256" y="23256"/>
                  </a:lnTo>
                  <a:lnTo>
                    <a:pt x="48494" y="6239"/>
                  </a:lnTo>
                  <a:lnTo>
                    <a:pt x="79401" y="0"/>
                  </a:lnTo>
                  <a:lnTo>
                    <a:pt x="2146598" y="0"/>
                  </a:lnTo>
                  <a:lnTo>
                    <a:pt x="2190650" y="13340"/>
                  </a:lnTo>
                  <a:lnTo>
                    <a:pt x="2219955" y="49015"/>
                  </a:lnTo>
                  <a:lnTo>
                    <a:pt x="2225999" y="79401"/>
                  </a:lnTo>
                  <a:lnTo>
                    <a:pt x="2225999" y="396998"/>
                  </a:lnTo>
                  <a:lnTo>
                    <a:pt x="2219760" y="427905"/>
                  </a:lnTo>
                  <a:lnTo>
                    <a:pt x="2202743" y="453143"/>
                  </a:lnTo>
                  <a:lnTo>
                    <a:pt x="2177505" y="470160"/>
                  </a:lnTo>
                  <a:lnTo>
                    <a:pt x="2146598" y="4763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41717" y="1581609"/>
            <a:ext cx="1349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Vector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6225" y="1721512"/>
            <a:ext cx="7268845" cy="1766570"/>
            <a:chOff x="666225" y="1721512"/>
            <a:chExt cx="7268845" cy="1766570"/>
          </a:xfrm>
        </p:grpSpPr>
        <p:sp>
          <p:nvSpPr>
            <p:cNvPr id="8" name="object 8"/>
            <p:cNvSpPr/>
            <p:nvPr/>
          </p:nvSpPr>
          <p:spPr>
            <a:xfrm>
              <a:off x="4656252" y="1726275"/>
              <a:ext cx="1047750" cy="0"/>
            </a:xfrm>
            <a:custGeom>
              <a:avLst/>
              <a:gdLst/>
              <a:ahLst/>
              <a:cxnLst/>
              <a:rect l="l" t="t" r="r" b="b"/>
              <a:pathLst>
                <a:path w="1047750">
                  <a:moveTo>
                    <a:pt x="0" y="0"/>
                  </a:moveTo>
                  <a:lnTo>
                    <a:pt x="1047599" y="0"/>
                  </a:lnTo>
                </a:path>
              </a:pathLst>
            </a:custGeom>
            <a:ln w="9524">
              <a:solidFill>
                <a:srgbClr val="7F7F7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225" y="2377675"/>
              <a:ext cx="3990025" cy="111004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703850" y="2694500"/>
              <a:ext cx="2226310" cy="476884"/>
            </a:xfrm>
            <a:custGeom>
              <a:avLst/>
              <a:gdLst/>
              <a:ahLst/>
              <a:cxnLst/>
              <a:rect l="l" t="t" r="r" b="b"/>
              <a:pathLst>
                <a:path w="2226309" h="476885">
                  <a:moveTo>
                    <a:pt x="2146598" y="476399"/>
                  </a:moveTo>
                  <a:lnTo>
                    <a:pt x="79401" y="476399"/>
                  </a:lnTo>
                  <a:lnTo>
                    <a:pt x="48494" y="470160"/>
                  </a:lnTo>
                  <a:lnTo>
                    <a:pt x="23256" y="453143"/>
                  </a:lnTo>
                  <a:lnTo>
                    <a:pt x="6239" y="427905"/>
                  </a:lnTo>
                  <a:lnTo>
                    <a:pt x="0" y="396998"/>
                  </a:lnTo>
                  <a:lnTo>
                    <a:pt x="0" y="79401"/>
                  </a:lnTo>
                  <a:lnTo>
                    <a:pt x="6239" y="48494"/>
                  </a:lnTo>
                  <a:lnTo>
                    <a:pt x="23256" y="23256"/>
                  </a:lnTo>
                  <a:lnTo>
                    <a:pt x="48494" y="6239"/>
                  </a:lnTo>
                  <a:lnTo>
                    <a:pt x="79401" y="0"/>
                  </a:lnTo>
                  <a:lnTo>
                    <a:pt x="2146598" y="0"/>
                  </a:lnTo>
                  <a:lnTo>
                    <a:pt x="2190650" y="13340"/>
                  </a:lnTo>
                  <a:lnTo>
                    <a:pt x="2219955" y="49015"/>
                  </a:lnTo>
                  <a:lnTo>
                    <a:pt x="2225999" y="79401"/>
                  </a:lnTo>
                  <a:lnTo>
                    <a:pt x="2225999" y="396998"/>
                  </a:lnTo>
                  <a:lnTo>
                    <a:pt x="2219760" y="427905"/>
                  </a:lnTo>
                  <a:lnTo>
                    <a:pt x="2202743" y="453143"/>
                  </a:lnTo>
                  <a:lnTo>
                    <a:pt x="2177505" y="470160"/>
                  </a:lnTo>
                  <a:lnTo>
                    <a:pt x="2146598" y="476399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703850" y="2694500"/>
              <a:ext cx="2226310" cy="476884"/>
            </a:xfrm>
            <a:custGeom>
              <a:avLst/>
              <a:gdLst/>
              <a:ahLst/>
              <a:cxnLst/>
              <a:rect l="l" t="t" r="r" b="b"/>
              <a:pathLst>
                <a:path w="2226309" h="476885">
                  <a:moveTo>
                    <a:pt x="0" y="79401"/>
                  </a:moveTo>
                  <a:lnTo>
                    <a:pt x="6239" y="48494"/>
                  </a:lnTo>
                  <a:lnTo>
                    <a:pt x="23256" y="23256"/>
                  </a:lnTo>
                  <a:lnTo>
                    <a:pt x="48494" y="6239"/>
                  </a:lnTo>
                  <a:lnTo>
                    <a:pt x="79401" y="0"/>
                  </a:lnTo>
                  <a:lnTo>
                    <a:pt x="2146598" y="0"/>
                  </a:lnTo>
                  <a:lnTo>
                    <a:pt x="2190650" y="13340"/>
                  </a:lnTo>
                  <a:lnTo>
                    <a:pt x="2219955" y="49015"/>
                  </a:lnTo>
                  <a:lnTo>
                    <a:pt x="2225999" y="79401"/>
                  </a:lnTo>
                  <a:lnTo>
                    <a:pt x="2225999" y="396998"/>
                  </a:lnTo>
                  <a:lnTo>
                    <a:pt x="2219760" y="427905"/>
                  </a:lnTo>
                  <a:lnTo>
                    <a:pt x="2202743" y="453143"/>
                  </a:lnTo>
                  <a:lnTo>
                    <a:pt x="2177505" y="470160"/>
                  </a:lnTo>
                  <a:lnTo>
                    <a:pt x="2146598" y="476399"/>
                  </a:lnTo>
                  <a:lnTo>
                    <a:pt x="79401" y="476399"/>
                  </a:lnTo>
                  <a:lnTo>
                    <a:pt x="48494" y="470160"/>
                  </a:lnTo>
                  <a:lnTo>
                    <a:pt x="23256" y="453143"/>
                  </a:lnTo>
                  <a:lnTo>
                    <a:pt x="6239" y="427905"/>
                  </a:lnTo>
                  <a:lnTo>
                    <a:pt x="0" y="396998"/>
                  </a:lnTo>
                  <a:lnTo>
                    <a:pt x="0" y="7940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263168" y="2788047"/>
            <a:ext cx="11068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Vector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66225" y="2927937"/>
            <a:ext cx="7268845" cy="1784985"/>
            <a:chOff x="666225" y="2927937"/>
            <a:chExt cx="7268845" cy="1784985"/>
          </a:xfrm>
        </p:grpSpPr>
        <p:sp>
          <p:nvSpPr>
            <p:cNvPr id="14" name="object 14"/>
            <p:cNvSpPr/>
            <p:nvPr/>
          </p:nvSpPr>
          <p:spPr>
            <a:xfrm>
              <a:off x="4656250" y="2932700"/>
              <a:ext cx="1047750" cy="0"/>
            </a:xfrm>
            <a:custGeom>
              <a:avLst/>
              <a:gdLst/>
              <a:ahLst/>
              <a:cxnLst/>
              <a:rect l="l" t="t" r="r" b="b"/>
              <a:pathLst>
                <a:path w="1047750">
                  <a:moveTo>
                    <a:pt x="0" y="0"/>
                  </a:moveTo>
                  <a:lnTo>
                    <a:pt x="1047599" y="0"/>
                  </a:lnTo>
                </a:path>
              </a:pathLst>
            </a:custGeom>
            <a:ln w="9524">
              <a:solidFill>
                <a:srgbClr val="7F7F7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225" y="3521250"/>
              <a:ext cx="3990024" cy="11914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703850" y="3878750"/>
              <a:ext cx="2226310" cy="476884"/>
            </a:xfrm>
            <a:custGeom>
              <a:avLst/>
              <a:gdLst/>
              <a:ahLst/>
              <a:cxnLst/>
              <a:rect l="l" t="t" r="r" b="b"/>
              <a:pathLst>
                <a:path w="2226309" h="476885">
                  <a:moveTo>
                    <a:pt x="2146598" y="476399"/>
                  </a:moveTo>
                  <a:lnTo>
                    <a:pt x="79401" y="476399"/>
                  </a:lnTo>
                  <a:lnTo>
                    <a:pt x="48494" y="470160"/>
                  </a:lnTo>
                  <a:lnTo>
                    <a:pt x="23256" y="453143"/>
                  </a:lnTo>
                  <a:lnTo>
                    <a:pt x="6239" y="427905"/>
                  </a:lnTo>
                  <a:lnTo>
                    <a:pt x="0" y="396998"/>
                  </a:lnTo>
                  <a:lnTo>
                    <a:pt x="0" y="79401"/>
                  </a:lnTo>
                  <a:lnTo>
                    <a:pt x="6239" y="48494"/>
                  </a:lnTo>
                  <a:lnTo>
                    <a:pt x="23256" y="23256"/>
                  </a:lnTo>
                  <a:lnTo>
                    <a:pt x="48494" y="6239"/>
                  </a:lnTo>
                  <a:lnTo>
                    <a:pt x="79401" y="0"/>
                  </a:lnTo>
                  <a:lnTo>
                    <a:pt x="2146598" y="0"/>
                  </a:lnTo>
                  <a:lnTo>
                    <a:pt x="2190650" y="13340"/>
                  </a:lnTo>
                  <a:lnTo>
                    <a:pt x="2219955" y="49015"/>
                  </a:lnTo>
                  <a:lnTo>
                    <a:pt x="2225999" y="79401"/>
                  </a:lnTo>
                  <a:lnTo>
                    <a:pt x="2225999" y="396998"/>
                  </a:lnTo>
                  <a:lnTo>
                    <a:pt x="2219760" y="427905"/>
                  </a:lnTo>
                  <a:lnTo>
                    <a:pt x="2202743" y="453143"/>
                  </a:lnTo>
                  <a:lnTo>
                    <a:pt x="2177505" y="470160"/>
                  </a:lnTo>
                  <a:lnTo>
                    <a:pt x="2146598" y="4763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703850" y="3878750"/>
              <a:ext cx="2226310" cy="476884"/>
            </a:xfrm>
            <a:custGeom>
              <a:avLst/>
              <a:gdLst/>
              <a:ahLst/>
              <a:cxnLst/>
              <a:rect l="l" t="t" r="r" b="b"/>
              <a:pathLst>
                <a:path w="2226309" h="476885">
                  <a:moveTo>
                    <a:pt x="0" y="79401"/>
                  </a:moveTo>
                  <a:lnTo>
                    <a:pt x="6239" y="48494"/>
                  </a:lnTo>
                  <a:lnTo>
                    <a:pt x="23256" y="23256"/>
                  </a:lnTo>
                  <a:lnTo>
                    <a:pt x="48494" y="6239"/>
                  </a:lnTo>
                  <a:lnTo>
                    <a:pt x="79401" y="0"/>
                  </a:lnTo>
                  <a:lnTo>
                    <a:pt x="2146598" y="0"/>
                  </a:lnTo>
                  <a:lnTo>
                    <a:pt x="2190650" y="13340"/>
                  </a:lnTo>
                  <a:lnTo>
                    <a:pt x="2219955" y="49015"/>
                  </a:lnTo>
                  <a:lnTo>
                    <a:pt x="2225999" y="79401"/>
                  </a:lnTo>
                  <a:lnTo>
                    <a:pt x="2225999" y="396998"/>
                  </a:lnTo>
                  <a:lnTo>
                    <a:pt x="2219760" y="427905"/>
                  </a:lnTo>
                  <a:lnTo>
                    <a:pt x="2202743" y="453143"/>
                  </a:lnTo>
                  <a:lnTo>
                    <a:pt x="2177505" y="470160"/>
                  </a:lnTo>
                  <a:lnTo>
                    <a:pt x="2146598" y="476399"/>
                  </a:lnTo>
                  <a:lnTo>
                    <a:pt x="79401" y="476399"/>
                  </a:lnTo>
                  <a:lnTo>
                    <a:pt x="48494" y="470160"/>
                  </a:lnTo>
                  <a:lnTo>
                    <a:pt x="23256" y="453143"/>
                  </a:lnTo>
                  <a:lnTo>
                    <a:pt x="6239" y="427905"/>
                  </a:lnTo>
                  <a:lnTo>
                    <a:pt x="0" y="396998"/>
                  </a:lnTo>
                  <a:lnTo>
                    <a:pt x="0" y="79401"/>
                  </a:lnTo>
                  <a:close/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167582" y="3972297"/>
            <a:ext cx="12979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Vector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56249" y="4116963"/>
            <a:ext cx="1047750" cy="0"/>
          </a:xfrm>
          <a:custGeom>
            <a:avLst/>
            <a:gdLst/>
            <a:ahLst/>
            <a:cxnLst/>
            <a:rect l="l" t="t" r="r" b="b"/>
            <a:pathLst>
              <a:path w="1047750">
                <a:moveTo>
                  <a:pt x="0" y="0"/>
                </a:moveTo>
                <a:lnTo>
                  <a:pt x="1047599" y="0"/>
                </a:lnTo>
              </a:path>
            </a:pathLst>
          </a:custGeom>
          <a:ln w="9524">
            <a:solidFill>
              <a:srgbClr val="7F7F7F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578" y="2530522"/>
            <a:ext cx="125412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Vector =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52975" y="3801262"/>
          <a:ext cx="1531619" cy="1186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B050"/>
                      </a:solidFill>
                      <a:prstDash val="solid"/>
                    </a:lnL>
                    <a:lnR w="28575">
                      <a:solidFill>
                        <a:srgbClr val="00B050"/>
                      </a:solidFill>
                      <a:prstDash val="solid"/>
                    </a:lnR>
                    <a:lnT w="28575">
                      <a:solidFill>
                        <a:srgbClr val="00B050"/>
                      </a:solidFill>
                      <a:prstDash val="solid"/>
                    </a:lnT>
                    <a:lnB w="28575">
                      <a:solidFill>
                        <a:srgbClr val="00B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B050"/>
                      </a:solidFill>
                      <a:prstDash val="solid"/>
                    </a:lnL>
                    <a:lnR w="28575">
                      <a:solidFill>
                        <a:srgbClr val="00B050"/>
                      </a:solidFill>
                      <a:prstDash val="solid"/>
                    </a:lnR>
                    <a:lnT w="28575">
                      <a:solidFill>
                        <a:srgbClr val="00B050"/>
                      </a:solidFill>
                      <a:prstDash val="solid"/>
                    </a:lnT>
                    <a:lnB w="28575">
                      <a:solidFill>
                        <a:srgbClr val="00B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B050"/>
                      </a:solidFill>
                      <a:prstDash val="solid"/>
                    </a:lnL>
                    <a:lnR w="28575">
                      <a:solidFill>
                        <a:srgbClr val="00B050"/>
                      </a:solidFill>
                      <a:prstDash val="solid"/>
                    </a:lnR>
                    <a:lnT w="28575">
                      <a:solidFill>
                        <a:srgbClr val="00B050"/>
                      </a:solidFill>
                      <a:prstDash val="solid"/>
                    </a:lnT>
                    <a:lnB w="28575">
                      <a:solidFill>
                        <a:srgbClr val="00B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B050"/>
                      </a:solidFill>
                      <a:prstDash val="solid"/>
                    </a:lnL>
                    <a:lnR w="28575">
                      <a:solidFill>
                        <a:srgbClr val="00B050"/>
                      </a:solidFill>
                      <a:prstDash val="solid"/>
                    </a:lnR>
                    <a:lnT w="28575">
                      <a:solidFill>
                        <a:srgbClr val="00B050"/>
                      </a:solidFill>
                      <a:prstDash val="solid"/>
                    </a:lnT>
                    <a:lnB w="28575">
                      <a:solidFill>
                        <a:srgbClr val="00B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B050"/>
                      </a:solidFill>
                      <a:prstDash val="solid"/>
                    </a:lnL>
                    <a:lnR w="28575">
                      <a:solidFill>
                        <a:srgbClr val="00B050"/>
                      </a:solidFill>
                      <a:prstDash val="solid"/>
                    </a:lnR>
                    <a:lnT w="28575">
                      <a:solidFill>
                        <a:srgbClr val="00B050"/>
                      </a:solidFill>
                      <a:prstDash val="solid"/>
                    </a:lnT>
                    <a:lnB w="28575">
                      <a:solidFill>
                        <a:srgbClr val="00B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B050"/>
                      </a:solidFill>
                      <a:prstDash val="solid"/>
                    </a:lnL>
                    <a:lnR w="28575">
                      <a:solidFill>
                        <a:srgbClr val="00B050"/>
                      </a:solidFill>
                      <a:prstDash val="solid"/>
                    </a:lnR>
                    <a:lnT w="28575">
                      <a:solidFill>
                        <a:srgbClr val="00B050"/>
                      </a:solidFill>
                      <a:prstDash val="solid"/>
                    </a:lnT>
                    <a:lnB w="28575">
                      <a:solidFill>
                        <a:srgbClr val="00B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B050"/>
                      </a:solidFill>
                      <a:prstDash val="solid"/>
                    </a:lnL>
                    <a:lnR w="28575">
                      <a:solidFill>
                        <a:srgbClr val="00B050"/>
                      </a:solidFill>
                      <a:prstDash val="solid"/>
                    </a:lnR>
                    <a:lnT w="28575">
                      <a:solidFill>
                        <a:srgbClr val="00B050"/>
                      </a:solidFill>
                      <a:prstDash val="solid"/>
                    </a:lnT>
                    <a:lnB w="28575">
                      <a:solidFill>
                        <a:srgbClr val="00B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B050"/>
                      </a:solidFill>
                      <a:prstDash val="solid"/>
                    </a:lnL>
                    <a:lnR w="28575">
                      <a:solidFill>
                        <a:srgbClr val="00B050"/>
                      </a:solidFill>
                      <a:prstDash val="solid"/>
                    </a:lnR>
                    <a:lnT w="28575">
                      <a:solidFill>
                        <a:srgbClr val="00B050"/>
                      </a:solidFill>
                      <a:prstDash val="solid"/>
                    </a:lnT>
                    <a:lnB w="28575">
                      <a:solidFill>
                        <a:srgbClr val="00B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B050"/>
                      </a:solidFill>
                      <a:prstDash val="solid"/>
                    </a:lnL>
                    <a:lnR w="28575">
                      <a:solidFill>
                        <a:srgbClr val="00B050"/>
                      </a:solidFill>
                      <a:prstDash val="solid"/>
                    </a:lnR>
                    <a:lnT w="28575">
                      <a:solidFill>
                        <a:srgbClr val="00B050"/>
                      </a:solidFill>
                      <a:prstDash val="solid"/>
                    </a:lnT>
                    <a:lnB w="28575">
                      <a:solidFill>
                        <a:srgbClr val="00B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B050"/>
                      </a:solidFill>
                      <a:prstDash val="solid"/>
                    </a:lnL>
                    <a:lnR w="28575">
                      <a:solidFill>
                        <a:srgbClr val="00B050"/>
                      </a:solidFill>
                      <a:prstDash val="solid"/>
                    </a:lnR>
                    <a:lnT w="28575">
                      <a:solidFill>
                        <a:srgbClr val="00B050"/>
                      </a:solidFill>
                      <a:prstDash val="solid"/>
                    </a:lnT>
                    <a:lnB w="28575">
                      <a:solidFill>
                        <a:srgbClr val="00B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B050"/>
                      </a:solidFill>
                      <a:prstDash val="solid"/>
                    </a:lnL>
                    <a:lnR w="28575">
                      <a:solidFill>
                        <a:srgbClr val="00B050"/>
                      </a:solidFill>
                      <a:prstDash val="solid"/>
                    </a:lnR>
                    <a:lnT w="28575">
                      <a:solidFill>
                        <a:srgbClr val="00B050"/>
                      </a:solidFill>
                      <a:prstDash val="solid"/>
                    </a:lnT>
                    <a:lnB w="28575">
                      <a:solidFill>
                        <a:srgbClr val="00B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B050"/>
                      </a:solidFill>
                      <a:prstDash val="solid"/>
                    </a:lnL>
                    <a:lnR w="28575">
                      <a:solidFill>
                        <a:srgbClr val="00B050"/>
                      </a:solidFill>
                      <a:prstDash val="solid"/>
                    </a:lnR>
                    <a:lnT w="28575">
                      <a:solidFill>
                        <a:srgbClr val="00B050"/>
                      </a:solidFill>
                      <a:prstDash val="solid"/>
                    </a:lnT>
                    <a:lnB w="28575">
                      <a:solidFill>
                        <a:srgbClr val="00B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746237" y="1625762"/>
            <a:ext cx="5092065" cy="1793875"/>
            <a:chOff x="2746237" y="1625762"/>
            <a:chExt cx="5092065" cy="17938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2399" y="1916400"/>
              <a:ext cx="4975675" cy="15028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50999" y="1630525"/>
              <a:ext cx="641985" cy="10160"/>
            </a:xfrm>
            <a:custGeom>
              <a:avLst/>
              <a:gdLst/>
              <a:ahLst/>
              <a:cxnLst/>
              <a:rect l="l" t="t" r="r" b="b"/>
              <a:pathLst>
                <a:path w="641985" h="10160">
                  <a:moveTo>
                    <a:pt x="0" y="9599"/>
                  </a:moveTo>
                  <a:lnTo>
                    <a:pt x="641399" y="0"/>
                  </a:lnTo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74847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Encoder-Decoder Dot Product Attention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71450" y="3287021"/>
            <a:ext cx="2457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sz="2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96675" y="2431625"/>
            <a:ext cx="1226185" cy="828675"/>
            <a:chOff x="1496675" y="2431625"/>
            <a:chExt cx="1226185" cy="828675"/>
          </a:xfrm>
        </p:grpSpPr>
        <p:sp>
          <p:nvSpPr>
            <p:cNvPr id="10" name="object 10"/>
            <p:cNvSpPr/>
            <p:nvPr/>
          </p:nvSpPr>
          <p:spPr>
            <a:xfrm>
              <a:off x="2102724" y="2819550"/>
              <a:ext cx="15240" cy="332740"/>
            </a:xfrm>
            <a:custGeom>
              <a:avLst/>
              <a:gdLst/>
              <a:ahLst/>
              <a:cxnLst/>
              <a:rect l="l" t="t" r="r" b="b"/>
              <a:pathLst>
                <a:path w="15239" h="332739">
                  <a:moveTo>
                    <a:pt x="0" y="0"/>
                  </a:moveTo>
                  <a:lnTo>
                    <a:pt x="14709" y="332206"/>
                  </a:lnTo>
                </a:path>
              </a:pathLst>
            </a:custGeom>
            <a:ln w="28574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8266" y="3137469"/>
              <a:ext cx="122494" cy="12249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06200" y="2441150"/>
              <a:ext cx="1207135" cy="396240"/>
            </a:xfrm>
            <a:custGeom>
              <a:avLst/>
              <a:gdLst/>
              <a:ahLst/>
              <a:cxnLst/>
              <a:rect l="l" t="t" r="r" b="b"/>
              <a:pathLst>
                <a:path w="1207135" h="396239">
                  <a:moveTo>
                    <a:pt x="0" y="65951"/>
                  </a:moveTo>
                  <a:lnTo>
                    <a:pt x="5182" y="40280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1140648" y="0"/>
                  </a:lnTo>
                  <a:lnTo>
                    <a:pt x="1177238" y="11080"/>
                  </a:lnTo>
                  <a:lnTo>
                    <a:pt x="1201579" y="40712"/>
                  </a:lnTo>
                  <a:lnTo>
                    <a:pt x="1206599" y="65951"/>
                  </a:lnTo>
                  <a:lnTo>
                    <a:pt x="1206599" y="329748"/>
                  </a:lnTo>
                  <a:lnTo>
                    <a:pt x="1201417" y="355419"/>
                  </a:lnTo>
                  <a:lnTo>
                    <a:pt x="1187283" y="376383"/>
                  </a:lnTo>
                  <a:lnTo>
                    <a:pt x="1166319" y="390517"/>
                  </a:lnTo>
                  <a:lnTo>
                    <a:pt x="1140648" y="395699"/>
                  </a:ln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19"/>
                  </a:lnTo>
                  <a:lnTo>
                    <a:pt x="0" y="329748"/>
                  </a:lnTo>
                  <a:lnTo>
                    <a:pt x="0" y="65951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57125" y="1247998"/>
            <a:ext cx="2134235" cy="64579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6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 = Softmax ( Q . K</a:t>
            </a:r>
            <a:r>
              <a:rPr sz="1350" baseline="3086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)* V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37310">
              <a:lnSpc>
                <a:spcPct val="100000"/>
              </a:lnSpc>
              <a:spcBef>
                <a:spcPts val="765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√d</a:t>
            </a:r>
            <a:r>
              <a:rPr sz="1350" baseline="3086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sz="1350" baseline="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44050" y="1215199"/>
            <a:ext cx="2226310" cy="669290"/>
          </a:xfrm>
          <a:custGeom>
            <a:avLst/>
            <a:gdLst/>
            <a:ahLst/>
            <a:cxnLst/>
            <a:rect l="l" t="t" r="r" b="b"/>
            <a:pathLst>
              <a:path w="2226310" h="669289">
                <a:moveTo>
                  <a:pt x="0" y="111502"/>
                </a:moveTo>
                <a:lnTo>
                  <a:pt x="8762" y="68100"/>
                </a:lnTo>
                <a:lnTo>
                  <a:pt x="32658" y="32658"/>
                </a:lnTo>
                <a:lnTo>
                  <a:pt x="68100" y="8762"/>
                </a:lnTo>
                <a:lnTo>
                  <a:pt x="111502" y="0"/>
                </a:lnTo>
                <a:lnTo>
                  <a:pt x="2114497" y="0"/>
                </a:lnTo>
                <a:lnTo>
                  <a:pt x="2157167" y="8487"/>
                </a:lnTo>
                <a:lnTo>
                  <a:pt x="2193341" y="32658"/>
                </a:lnTo>
                <a:lnTo>
                  <a:pt x="2217512" y="68832"/>
                </a:lnTo>
                <a:lnTo>
                  <a:pt x="2225999" y="111502"/>
                </a:lnTo>
                <a:lnTo>
                  <a:pt x="2225999" y="557497"/>
                </a:lnTo>
                <a:lnTo>
                  <a:pt x="2217237" y="600899"/>
                </a:lnTo>
                <a:lnTo>
                  <a:pt x="2193341" y="636341"/>
                </a:lnTo>
                <a:lnTo>
                  <a:pt x="2157899" y="660237"/>
                </a:lnTo>
                <a:lnTo>
                  <a:pt x="2114497" y="668999"/>
                </a:lnTo>
                <a:lnTo>
                  <a:pt x="111502" y="668999"/>
                </a:lnTo>
                <a:lnTo>
                  <a:pt x="68100" y="660237"/>
                </a:lnTo>
                <a:lnTo>
                  <a:pt x="32658" y="636341"/>
                </a:lnTo>
                <a:lnTo>
                  <a:pt x="8762" y="600899"/>
                </a:lnTo>
                <a:lnTo>
                  <a:pt x="0" y="557497"/>
                </a:lnTo>
                <a:lnTo>
                  <a:pt x="0" y="111502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60525" y="1630287"/>
            <a:ext cx="3794125" cy="2489835"/>
            <a:chOff x="2860525" y="1630287"/>
            <a:chExt cx="3794125" cy="2489835"/>
          </a:xfrm>
        </p:grpSpPr>
        <p:sp>
          <p:nvSpPr>
            <p:cNvPr id="3" name="object 3"/>
            <p:cNvSpPr/>
            <p:nvPr/>
          </p:nvSpPr>
          <p:spPr>
            <a:xfrm>
              <a:off x="2860525" y="1635050"/>
              <a:ext cx="948690" cy="826769"/>
            </a:xfrm>
            <a:custGeom>
              <a:avLst/>
              <a:gdLst/>
              <a:ahLst/>
              <a:cxnLst/>
              <a:rect l="l" t="t" r="r" b="b"/>
              <a:pathLst>
                <a:path w="948689" h="826769">
                  <a:moveTo>
                    <a:pt x="948374" y="826674"/>
                  </a:moveTo>
                  <a:lnTo>
                    <a:pt x="0" y="826674"/>
                  </a:lnTo>
                  <a:lnTo>
                    <a:pt x="0" y="0"/>
                  </a:lnTo>
                  <a:lnTo>
                    <a:pt x="948374" y="0"/>
                  </a:lnTo>
                  <a:lnTo>
                    <a:pt x="948374" y="826674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08899" y="1635050"/>
              <a:ext cx="948690" cy="826769"/>
            </a:xfrm>
            <a:custGeom>
              <a:avLst/>
              <a:gdLst/>
              <a:ahLst/>
              <a:cxnLst/>
              <a:rect l="l" t="t" r="r" b="b"/>
              <a:pathLst>
                <a:path w="948689" h="826769">
                  <a:moveTo>
                    <a:pt x="948374" y="826674"/>
                  </a:moveTo>
                  <a:lnTo>
                    <a:pt x="0" y="826674"/>
                  </a:lnTo>
                  <a:lnTo>
                    <a:pt x="0" y="0"/>
                  </a:lnTo>
                  <a:lnTo>
                    <a:pt x="948374" y="0"/>
                  </a:lnTo>
                  <a:lnTo>
                    <a:pt x="948374" y="826674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57274" y="1635050"/>
              <a:ext cx="948690" cy="826769"/>
            </a:xfrm>
            <a:custGeom>
              <a:avLst/>
              <a:gdLst/>
              <a:ahLst/>
              <a:cxnLst/>
              <a:rect l="l" t="t" r="r" b="b"/>
              <a:pathLst>
                <a:path w="948689" h="826769">
                  <a:moveTo>
                    <a:pt x="948374" y="826674"/>
                  </a:moveTo>
                  <a:lnTo>
                    <a:pt x="0" y="826674"/>
                  </a:lnTo>
                  <a:lnTo>
                    <a:pt x="0" y="0"/>
                  </a:lnTo>
                  <a:lnTo>
                    <a:pt x="948374" y="0"/>
                  </a:lnTo>
                  <a:lnTo>
                    <a:pt x="948374" y="826674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05649" y="1635050"/>
              <a:ext cx="948690" cy="826769"/>
            </a:xfrm>
            <a:custGeom>
              <a:avLst/>
              <a:gdLst/>
              <a:ahLst/>
              <a:cxnLst/>
              <a:rect l="l" t="t" r="r" b="b"/>
              <a:pathLst>
                <a:path w="948690" h="826769">
                  <a:moveTo>
                    <a:pt x="948374" y="826674"/>
                  </a:moveTo>
                  <a:lnTo>
                    <a:pt x="0" y="826674"/>
                  </a:lnTo>
                  <a:lnTo>
                    <a:pt x="0" y="0"/>
                  </a:lnTo>
                  <a:lnTo>
                    <a:pt x="948374" y="0"/>
                  </a:lnTo>
                  <a:lnTo>
                    <a:pt x="948374" y="826674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0525" y="2461725"/>
              <a:ext cx="948690" cy="826769"/>
            </a:xfrm>
            <a:custGeom>
              <a:avLst/>
              <a:gdLst/>
              <a:ahLst/>
              <a:cxnLst/>
              <a:rect l="l" t="t" r="r" b="b"/>
              <a:pathLst>
                <a:path w="948689" h="826770">
                  <a:moveTo>
                    <a:pt x="948374" y="826674"/>
                  </a:moveTo>
                  <a:lnTo>
                    <a:pt x="0" y="826674"/>
                  </a:lnTo>
                  <a:lnTo>
                    <a:pt x="0" y="0"/>
                  </a:lnTo>
                  <a:lnTo>
                    <a:pt x="948374" y="0"/>
                  </a:lnTo>
                  <a:lnTo>
                    <a:pt x="948374" y="826674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08895" y="2461729"/>
              <a:ext cx="1896745" cy="826769"/>
            </a:xfrm>
            <a:custGeom>
              <a:avLst/>
              <a:gdLst/>
              <a:ahLst/>
              <a:cxnLst/>
              <a:rect l="l" t="t" r="r" b="b"/>
              <a:pathLst>
                <a:path w="1896745" h="826770">
                  <a:moveTo>
                    <a:pt x="1896745" y="0"/>
                  </a:moveTo>
                  <a:lnTo>
                    <a:pt x="948372" y="0"/>
                  </a:lnTo>
                  <a:lnTo>
                    <a:pt x="0" y="0"/>
                  </a:lnTo>
                  <a:lnTo>
                    <a:pt x="0" y="826681"/>
                  </a:lnTo>
                  <a:lnTo>
                    <a:pt x="948372" y="826681"/>
                  </a:lnTo>
                  <a:lnTo>
                    <a:pt x="1896745" y="826681"/>
                  </a:lnTo>
                  <a:lnTo>
                    <a:pt x="1896745" y="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60522" y="2461729"/>
              <a:ext cx="3793490" cy="1653539"/>
            </a:xfrm>
            <a:custGeom>
              <a:avLst/>
              <a:gdLst/>
              <a:ahLst/>
              <a:cxnLst/>
              <a:rect l="l" t="t" r="r" b="b"/>
              <a:pathLst>
                <a:path w="3793490" h="1653539">
                  <a:moveTo>
                    <a:pt x="948372" y="826681"/>
                  </a:moveTo>
                  <a:lnTo>
                    <a:pt x="0" y="826681"/>
                  </a:lnTo>
                  <a:lnTo>
                    <a:pt x="0" y="1653349"/>
                  </a:lnTo>
                  <a:lnTo>
                    <a:pt x="948372" y="1653349"/>
                  </a:lnTo>
                  <a:lnTo>
                    <a:pt x="948372" y="826681"/>
                  </a:lnTo>
                  <a:close/>
                </a:path>
                <a:path w="3793490" h="1653539">
                  <a:moveTo>
                    <a:pt x="3793490" y="0"/>
                  </a:moveTo>
                  <a:lnTo>
                    <a:pt x="2845117" y="0"/>
                  </a:lnTo>
                  <a:lnTo>
                    <a:pt x="2845117" y="826681"/>
                  </a:lnTo>
                  <a:lnTo>
                    <a:pt x="3793490" y="826681"/>
                  </a:lnTo>
                  <a:lnTo>
                    <a:pt x="379349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08895" y="3288410"/>
              <a:ext cx="1896745" cy="826769"/>
            </a:xfrm>
            <a:custGeom>
              <a:avLst/>
              <a:gdLst/>
              <a:ahLst/>
              <a:cxnLst/>
              <a:rect l="l" t="t" r="r" b="b"/>
              <a:pathLst>
                <a:path w="1896745" h="826770">
                  <a:moveTo>
                    <a:pt x="1896745" y="0"/>
                  </a:moveTo>
                  <a:lnTo>
                    <a:pt x="948372" y="0"/>
                  </a:lnTo>
                  <a:lnTo>
                    <a:pt x="0" y="0"/>
                  </a:lnTo>
                  <a:lnTo>
                    <a:pt x="0" y="826668"/>
                  </a:lnTo>
                  <a:lnTo>
                    <a:pt x="948372" y="826668"/>
                  </a:lnTo>
                  <a:lnTo>
                    <a:pt x="1896745" y="826668"/>
                  </a:lnTo>
                  <a:lnTo>
                    <a:pt x="1896745" y="0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05649" y="3288400"/>
              <a:ext cx="948690" cy="826769"/>
            </a:xfrm>
            <a:custGeom>
              <a:avLst/>
              <a:gdLst/>
              <a:ahLst/>
              <a:cxnLst/>
              <a:rect l="l" t="t" r="r" b="b"/>
              <a:pathLst>
                <a:path w="948690" h="826770">
                  <a:moveTo>
                    <a:pt x="948374" y="826674"/>
                  </a:moveTo>
                  <a:lnTo>
                    <a:pt x="0" y="826674"/>
                  </a:lnTo>
                  <a:lnTo>
                    <a:pt x="0" y="0"/>
                  </a:lnTo>
                  <a:lnTo>
                    <a:pt x="948374" y="0"/>
                  </a:lnTo>
                  <a:lnTo>
                    <a:pt x="948374" y="826674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08899" y="3283649"/>
              <a:ext cx="0" cy="836294"/>
            </a:xfrm>
            <a:custGeom>
              <a:avLst/>
              <a:gdLst/>
              <a:ahLst/>
              <a:cxnLst/>
              <a:rect l="l" t="t" r="r" b="b"/>
              <a:pathLst>
                <a:path h="836295">
                  <a:moveTo>
                    <a:pt x="0" y="0"/>
                  </a:moveTo>
                  <a:lnTo>
                    <a:pt x="0" y="836174"/>
                  </a:lnTo>
                </a:path>
              </a:pathLst>
            </a:custGeom>
            <a:ln w="9524">
              <a:solidFill>
                <a:srgbClr val="FCD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7274" y="1630300"/>
              <a:ext cx="0" cy="826769"/>
            </a:xfrm>
            <a:custGeom>
              <a:avLst/>
              <a:gdLst/>
              <a:ahLst/>
              <a:cxnLst/>
              <a:rect l="l" t="t" r="r" b="b"/>
              <a:pathLst>
                <a:path h="826769">
                  <a:moveTo>
                    <a:pt x="0" y="0"/>
                  </a:moveTo>
                  <a:lnTo>
                    <a:pt x="0" y="826674"/>
                  </a:lnTo>
                </a:path>
              </a:pathLst>
            </a:custGeom>
            <a:ln w="9524">
              <a:solidFill>
                <a:srgbClr val="FFF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57274" y="3283649"/>
              <a:ext cx="0" cy="836294"/>
            </a:xfrm>
            <a:custGeom>
              <a:avLst/>
              <a:gdLst/>
              <a:ahLst/>
              <a:cxnLst/>
              <a:rect l="l" t="t" r="r" b="b"/>
              <a:pathLst>
                <a:path h="836295">
                  <a:moveTo>
                    <a:pt x="0" y="0"/>
                  </a:moveTo>
                  <a:lnTo>
                    <a:pt x="0" y="836174"/>
                  </a:lnTo>
                </a:path>
              </a:pathLst>
            </a:custGeom>
            <a:ln w="9524">
              <a:solidFill>
                <a:srgbClr val="FCD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52525" y="1630300"/>
              <a:ext cx="953135" cy="831850"/>
            </a:xfrm>
            <a:custGeom>
              <a:avLst/>
              <a:gdLst/>
              <a:ahLst/>
              <a:cxnLst/>
              <a:rect l="l" t="t" r="r" b="b"/>
              <a:pathLst>
                <a:path w="953135" h="831850">
                  <a:moveTo>
                    <a:pt x="953124" y="0"/>
                  </a:moveTo>
                  <a:lnTo>
                    <a:pt x="953124" y="826674"/>
                  </a:lnTo>
                </a:path>
                <a:path w="953135" h="831850">
                  <a:moveTo>
                    <a:pt x="0" y="4749"/>
                  </a:moveTo>
                  <a:lnTo>
                    <a:pt x="948374" y="4749"/>
                  </a:lnTo>
                </a:path>
                <a:path w="953135" h="831850">
                  <a:moveTo>
                    <a:pt x="0" y="831424"/>
                  </a:moveTo>
                  <a:lnTo>
                    <a:pt x="948374" y="831424"/>
                  </a:lnTo>
                </a:path>
              </a:pathLst>
            </a:custGeom>
            <a:ln w="9524">
              <a:solidFill>
                <a:srgbClr val="FFF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04149" y="3288400"/>
              <a:ext cx="948690" cy="826769"/>
            </a:xfrm>
            <a:custGeom>
              <a:avLst/>
              <a:gdLst/>
              <a:ahLst/>
              <a:cxnLst/>
              <a:rect l="l" t="t" r="r" b="b"/>
              <a:pathLst>
                <a:path w="948689" h="826770">
                  <a:moveTo>
                    <a:pt x="0" y="0"/>
                  </a:moveTo>
                  <a:lnTo>
                    <a:pt x="948374" y="0"/>
                  </a:lnTo>
                </a:path>
                <a:path w="948689" h="826770">
                  <a:moveTo>
                    <a:pt x="0" y="826674"/>
                  </a:moveTo>
                  <a:lnTo>
                    <a:pt x="948374" y="826674"/>
                  </a:lnTo>
                </a:path>
              </a:pathLst>
            </a:custGeom>
            <a:ln w="9524">
              <a:solidFill>
                <a:srgbClr val="FCD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49939" y="1265380"/>
            <a:ext cx="35750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Wie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93229" y="1265380"/>
            <a:ext cx="42989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geht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89520" y="1265381"/>
            <a:ext cx="233679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es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77029" y="1265381"/>
            <a:ext cx="25463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dir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99956" y="1874980"/>
            <a:ext cx="42862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How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49823" y="2713180"/>
            <a:ext cx="30670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are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60589" y="3703781"/>
            <a:ext cx="34798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you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74847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Encoder-Decoder Dot Product Attention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7149" y="1414050"/>
            <a:ext cx="2896870" cy="1452245"/>
            <a:chOff x="747149" y="1414050"/>
            <a:chExt cx="2896870" cy="1452245"/>
          </a:xfrm>
        </p:grpSpPr>
        <p:sp>
          <p:nvSpPr>
            <p:cNvPr id="3" name="object 3"/>
            <p:cNvSpPr/>
            <p:nvPr/>
          </p:nvSpPr>
          <p:spPr>
            <a:xfrm>
              <a:off x="747299" y="2389549"/>
              <a:ext cx="2896870" cy="476884"/>
            </a:xfrm>
            <a:custGeom>
              <a:avLst/>
              <a:gdLst/>
              <a:ahLst/>
              <a:cxnLst/>
              <a:rect l="l" t="t" r="r" b="b"/>
              <a:pathLst>
                <a:path w="2896870" h="476885">
                  <a:moveTo>
                    <a:pt x="2817098" y="476399"/>
                  </a:moveTo>
                  <a:lnTo>
                    <a:pt x="79401" y="476399"/>
                  </a:lnTo>
                  <a:lnTo>
                    <a:pt x="48494" y="470160"/>
                  </a:lnTo>
                  <a:lnTo>
                    <a:pt x="23256" y="453143"/>
                  </a:lnTo>
                  <a:lnTo>
                    <a:pt x="6239" y="427905"/>
                  </a:lnTo>
                  <a:lnTo>
                    <a:pt x="0" y="396998"/>
                  </a:lnTo>
                  <a:lnTo>
                    <a:pt x="0" y="79401"/>
                  </a:lnTo>
                  <a:lnTo>
                    <a:pt x="6239" y="48494"/>
                  </a:lnTo>
                  <a:lnTo>
                    <a:pt x="23256" y="23256"/>
                  </a:lnTo>
                  <a:lnTo>
                    <a:pt x="48494" y="6239"/>
                  </a:lnTo>
                  <a:lnTo>
                    <a:pt x="79401" y="0"/>
                  </a:lnTo>
                  <a:lnTo>
                    <a:pt x="2817098" y="0"/>
                  </a:lnTo>
                  <a:lnTo>
                    <a:pt x="2861150" y="13340"/>
                  </a:lnTo>
                  <a:lnTo>
                    <a:pt x="2890455" y="49015"/>
                  </a:lnTo>
                  <a:lnTo>
                    <a:pt x="2896499" y="79401"/>
                  </a:lnTo>
                  <a:lnTo>
                    <a:pt x="2896499" y="396998"/>
                  </a:lnTo>
                  <a:lnTo>
                    <a:pt x="2890260" y="427905"/>
                  </a:lnTo>
                  <a:lnTo>
                    <a:pt x="2873243" y="453143"/>
                  </a:lnTo>
                  <a:lnTo>
                    <a:pt x="2848005" y="470160"/>
                  </a:lnTo>
                  <a:lnTo>
                    <a:pt x="2817098" y="4763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747149" y="1414050"/>
              <a:ext cx="2896870" cy="476884"/>
            </a:xfrm>
            <a:custGeom>
              <a:avLst/>
              <a:gdLst/>
              <a:ahLst/>
              <a:cxnLst/>
              <a:rect l="l" t="t" r="r" b="b"/>
              <a:pathLst>
                <a:path w="2896870" h="476885">
                  <a:moveTo>
                    <a:pt x="2817098" y="476399"/>
                  </a:moveTo>
                  <a:lnTo>
                    <a:pt x="79401" y="476399"/>
                  </a:lnTo>
                  <a:lnTo>
                    <a:pt x="48494" y="470160"/>
                  </a:lnTo>
                  <a:lnTo>
                    <a:pt x="23256" y="453143"/>
                  </a:lnTo>
                  <a:lnTo>
                    <a:pt x="6239" y="427905"/>
                  </a:lnTo>
                  <a:lnTo>
                    <a:pt x="0" y="396998"/>
                  </a:lnTo>
                  <a:lnTo>
                    <a:pt x="0" y="79401"/>
                  </a:lnTo>
                  <a:lnTo>
                    <a:pt x="6239" y="48494"/>
                  </a:lnTo>
                  <a:lnTo>
                    <a:pt x="23256" y="23256"/>
                  </a:lnTo>
                  <a:lnTo>
                    <a:pt x="48494" y="6239"/>
                  </a:lnTo>
                  <a:lnTo>
                    <a:pt x="79401" y="0"/>
                  </a:lnTo>
                  <a:lnTo>
                    <a:pt x="2817098" y="0"/>
                  </a:lnTo>
                  <a:lnTo>
                    <a:pt x="2861150" y="13340"/>
                  </a:lnTo>
                  <a:lnTo>
                    <a:pt x="2890455" y="49015"/>
                  </a:lnTo>
                  <a:lnTo>
                    <a:pt x="2896499" y="79401"/>
                  </a:lnTo>
                  <a:lnTo>
                    <a:pt x="2896499" y="396998"/>
                  </a:lnTo>
                  <a:lnTo>
                    <a:pt x="2890260" y="427905"/>
                  </a:lnTo>
                  <a:lnTo>
                    <a:pt x="2873243" y="453143"/>
                  </a:lnTo>
                  <a:lnTo>
                    <a:pt x="2848005" y="470160"/>
                  </a:lnTo>
                  <a:lnTo>
                    <a:pt x="2817098" y="4763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28400" y="2959499"/>
            <a:ext cx="2934970" cy="514984"/>
            <a:chOff x="728400" y="2959499"/>
            <a:chExt cx="2934970" cy="514984"/>
          </a:xfrm>
        </p:grpSpPr>
        <p:sp>
          <p:nvSpPr>
            <p:cNvPr id="6" name="object 6"/>
            <p:cNvSpPr/>
            <p:nvPr/>
          </p:nvSpPr>
          <p:spPr>
            <a:xfrm>
              <a:off x="747450" y="2978549"/>
              <a:ext cx="2896870" cy="476884"/>
            </a:xfrm>
            <a:custGeom>
              <a:avLst/>
              <a:gdLst/>
              <a:ahLst/>
              <a:cxnLst/>
              <a:rect l="l" t="t" r="r" b="b"/>
              <a:pathLst>
                <a:path w="2896870" h="476885">
                  <a:moveTo>
                    <a:pt x="2817098" y="476399"/>
                  </a:moveTo>
                  <a:lnTo>
                    <a:pt x="79401" y="476399"/>
                  </a:lnTo>
                  <a:lnTo>
                    <a:pt x="48494" y="470160"/>
                  </a:lnTo>
                  <a:lnTo>
                    <a:pt x="23256" y="453143"/>
                  </a:lnTo>
                  <a:lnTo>
                    <a:pt x="6239" y="427905"/>
                  </a:lnTo>
                  <a:lnTo>
                    <a:pt x="0" y="396998"/>
                  </a:lnTo>
                  <a:lnTo>
                    <a:pt x="0" y="79401"/>
                  </a:lnTo>
                  <a:lnTo>
                    <a:pt x="6239" y="48494"/>
                  </a:lnTo>
                  <a:lnTo>
                    <a:pt x="23256" y="23256"/>
                  </a:lnTo>
                  <a:lnTo>
                    <a:pt x="48494" y="6239"/>
                  </a:lnTo>
                  <a:lnTo>
                    <a:pt x="79401" y="0"/>
                  </a:lnTo>
                  <a:lnTo>
                    <a:pt x="2817098" y="0"/>
                  </a:lnTo>
                  <a:lnTo>
                    <a:pt x="2861150" y="13340"/>
                  </a:lnTo>
                  <a:lnTo>
                    <a:pt x="2890455" y="49015"/>
                  </a:lnTo>
                  <a:lnTo>
                    <a:pt x="2896499" y="79401"/>
                  </a:lnTo>
                  <a:lnTo>
                    <a:pt x="2896499" y="396998"/>
                  </a:lnTo>
                  <a:lnTo>
                    <a:pt x="2890260" y="427905"/>
                  </a:lnTo>
                  <a:lnTo>
                    <a:pt x="2873243" y="453143"/>
                  </a:lnTo>
                  <a:lnTo>
                    <a:pt x="2848005" y="470160"/>
                  </a:lnTo>
                  <a:lnTo>
                    <a:pt x="2817098" y="476399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47450" y="2978549"/>
              <a:ext cx="2896870" cy="476884"/>
            </a:xfrm>
            <a:custGeom>
              <a:avLst/>
              <a:gdLst/>
              <a:ahLst/>
              <a:cxnLst/>
              <a:rect l="l" t="t" r="r" b="b"/>
              <a:pathLst>
                <a:path w="2896870" h="476885">
                  <a:moveTo>
                    <a:pt x="0" y="79401"/>
                  </a:moveTo>
                  <a:lnTo>
                    <a:pt x="6239" y="48494"/>
                  </a:lnTo>
                  <a:lnTo>
                    <a:pt x="23256" y="23256"/>
                  </a:lnTo>
                  <a:lnTo>
                    <a:pt x="48494" y="6239"/>
                  </a:lnTo>
                  <a:lnTo>
                    <a:pt x="79401" y="0"/>
                  </a:lnTo>
                  <a:lnTo>
                    <a:pt x="2817098" y="0"/>
                  </a:lnTo>
                  <a:lnTo>
                    <a:pt x="2861150" y="13340"/>
                  </a:lnTo>
                  <a:lnTo>
                    <a:pt x="2890455" y="49015"/>
                  </a:lnTo>
                  <a:lnTo>
                    <a:pt x="2896499" y="79401"/>
                  </a:lnTo>
                  <a:lnTo>
                    <a:pt x="2896499" y="396998"/>
                  </a:lnTo>
                  <a:lnTo>
                    <a:pt x="2890260" y="427905"/>
                  </a:lnTo>
                  <a:lnTo>
                    <a:pt x="2873243" y="453143"/>
                  </a:lnTo>
                  <a:lnTo>
                    <a:pt x="2848005" y="470160"/>
                  </a:lnTo>
                  <a:lnTo>
                    <a:pt x="2817098" y="476399"/>
                  </a:lnTo>
                  <a:lnTo>
                    <a:pt x="79401" y="476399"/>
                  </a:lnTo>
                  <a:lnTo>
                    <a:pt x="48494" y="470160"/>
                  </a:lnTo>
                  <a:lnTo>
                    <a:pt x="23256" y="453143"/>
                  </a:lnTo>
                  <a:lnTo>
                    <a:pt x="6239" y="427905"/>
                  </a:lnTo>
                  <a:lnTo>
                    <a:pt x="0" y="396998"/>
                  </a:lnTo>
                  <a:lnTo>
                    <a:pt x="0" y="79401"/>
                  </a:lnTo>
                  <a:close/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object 8"/>
          <p:cNvSpPr/>
          <p:nvPr/>
        </p:nvSpPr>
        <p:spPr>
          <a:xfrm>
            <a:off x="747450" y="3567550"/>
            <a:ext cx="2896870" cy="476884"/>
          </a:xfrm>
          <a:custGeom>
            <a:avLst/>
            <a:gdLst/>
            <a:ahLst/>
            <a:cxnLst/>
            <a:rect l="l" t="t" r="r" b="b"/>
            <a:pathLst>
              <a:path w="2896870" h="476885">
                <a:moveTo>
                  <a:pt x="2817098" y="476399"/>
                </a:moveTo>
                <a:lnTo>
                  <a:pt x="79401" y="476399"/>
                </a:lnTo>
                <a:lnTo>
                  <a:pt x="48494" y="470160"/>
                </a:lnTo>
                <a:lnTo>
                  <a:pt x="23256" y="453143"/>
                </a:lnTo>
                <a:lnTo>
                  <a:pt x="6239" y="427905"/>
                </a:lnTo>
                <a:lnTo>
                  <a:pt x="0" y="396998"/>
                </a:lnTo>
                <a:lnTo>
                  <a:pt x="0" y="79401"/>
                </a:lnTo>
                <a:lnTo>
                  <a:pt x="6239" y="48494"/>
                </a:lnTo>
                <a:lnTo>
                  <a:pt x="23256" y="23256"/>
                </a:lnTo>
                <a:lnTo>
                  <a:pt x="48494" y="6239"/>
                </a:lnTo>
                <a:lnTo>
                  <a:pt x="79401" y="0"/>
                </a:lnTo>
                <a:lnTo>
                  <a:pt x="2817098" y="0"/>
                </a:lnTo>
                <a:lnTo>
                  <a:pt x="2861150" y="13340"/>
                </a:lnTo>
                <a:lnTo>
                  <a:pt x="2890455" y="49015"/>
                </a:lnTo>
                <a:lnTo>
                  <a:pt x="2896499" y="79401"/>
                </a:lnTo>
                <a:lnTo>
                  <a:pt x="2896499" y="396998"/>
                </a:lnTo>
                <a:lnTo>
                  <a:pt x="2890260" y="427905"/>
                </a:lnTo>
                <a:lnTo>
                  <a:pt x="2873243" y="453143"/>
                </a:lnTo>
                <a:lnTo>
                  <a:pt x="2848004" y="470160"/>
                </a:lnTo>
                <a:lnTo>
                  <a:pt x="2817098" y="4763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86313" y="1502326"/>
            <a:ext cx="101790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34369" y="1876162"/>
            <a:ext cx="123189" cy="513715"/>
            <a:chOff x="2134369" y="1876162"/>
            <a:chExt cx="123189" cy="513715"/>
          </a:xfrm>
        </p:grpSpPr>
        <p:sp>
          <p:nvSpPr>
            <p:cNvPr id="11" name="object 11"/>
            <p:cNvSpPr/>
            <p:nvPr/>
          </p:nvSpPr>
          <p:spPr>
            <a:xfrm>
              <a:off x="2195399" y="1890449"/>
              <a:ext cx="635" cy="391160"/>
            </a:xfrm>
            <a:custGeom>
              <a:avLst/>
              <a:gdLst/>
              <a:ahLst/>
              <a:cxnLst/>
              <a:rect l="l" t="t" r="r" b="b"/>
              <a:pathLst>
                <a:path w="635" h="391160">
                  <a:moveTo>
                    <a:pt x="0" y="0"/>
                  </a:moveTo>
                  <a:lnTo>
                    <a:pt x="234" y="390900"/>
                  </a:lnTo>
                </a:path>
              </a:pathLst>
            </a:custGeom>
            <a:ln w="28574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4369" y="2267063"/>
              <a:ext cx="122586" cy="122586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747325" y="4156550"/>
            <a:ext cx="2896870" cy="476884"/>
          </a:xfrm>
          <a:custGeom>
            <a:avLst/>
            <a:gdLst/>
            <a:ahLst/>
            <a:cxnLst/>
            <a:rect l="l" t="t" r="r" b="b"/>
            <a:pathLst>
              <a:path w="2896870" h="476885">
                <a:moveTo>
                  <a:pt x="2817098" y="476399"/>
                </a:moveTo>
                <a:lnTo>
                  <a:pt x="79401" y="476399"/>
                </a:lnTo>
                <a:lnTo>
                  <a:pt x="48494" y="470160"/>
                </a:lnTo>
                <a:lnTo>
                  <a:pt x="23256" y="453143"/>
                </a:lnTo>
                <a:lnTo>
                  <a:pt x="6239" y="427905"/>
                </a:lnTo>
                <a:lnTo>
                  <a:pt x="0" y="396998"/>
                </a:lnTo>
                <a:lnTo>
                  <a:pt x="0" y="79401"/>
                </a:lnTo>
                <a:lnTo>
                  <a:pt x="6239" y="48494"/>
                </a:lnTo>
                <a:lnTo>
                  <a:pt x="23256" y="23256"/>
                </a:lnTo>
                <a:lnTo>
                  <a:pt x="48494" y="6239"/>
                </a:lnTo>
                <a:lnTo>
                  <a:pt x="79401" y="0"/>
                </a:lnTo>
                <a:lnTo>
                  <a:pt x="2817098" y="0"/>
                </a:lnTo>
                <a:lnTo>
                  <a:pt x="2861150" y="13340"/>
                </a:lnTo>
                <a:lnTo>
                  <a:pt x="2890455" y="49015"/>
                </a:lnTo>
                <a:lnTo>
                  <a:pt x="2896499" y="79401"/>
                </a:lnTo>
                <a:lnTo>
                  <a:pt x="2896499" y="396998"/>
                </a:lnTo>
                <a:lnTo>
                  <a:pt x="2890260" y="427905"/>
                </a:lnTo>
                <a:lnTo>
                  <a:pt x="2873243" y="453143"/>
                </a:lnTo>
                <a:lnTo>
                  <a:pt x="2848004" y="470160"/>
                </a:lnTo>
                <a:lnTo>
                  <a:pt x="2817098" y="4763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1178" y="2483097"/>
            <a:ext cx="2627630" cy="1944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Encoder-Decoder Attention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640" marR="286385" indent="-635" algn="ctr">
              <a:lnSpc>
                <a:spcPct val="241600"/>
              </a:lnSpc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 Attention Masked Attention Multi-Head Attention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51047" y="887203"/>
            <a:ext cx="3097270" cy="3746231"/>
            <a:chOff x="3992024" y="0"/>
            <a:chExt cx="4212590" cy="509524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2024" y="0"/>
              <a:ext cx="4212175" cy="50948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599374" y="3265149"/>
              <a:ext cx="945515" cy="476884"/>
            </a:xfrm>
            <a:custGeom>
              <a:avLst/>
              <a:gdLst/>
              <a:ahLst/>
              <a:cxnLst/>
              <a:rect l="l" t="t" r="r" b="b"/>
              <a:pathLst>
                <a:path w="945514" h="476885">
                  <a:moveTo>
                    <a:pt x="0" y="0"/>
                  </a:moveTo>
                  <a:lnTo>
                    <a:pt x="945299" y="0"/>
                  </a:lnTo>
                  <a:lnTo>
                    <a:pt x="945299" y="476399"/>
                  </a:lnTo>
                  <a:lnTo>
                    <a:pt x="0" y="476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74847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Self Attention</a:t>
            </a:r>
          </a:p>
        </p:txBody>
      </p:sp>
      <p:sp>
        <p:nvSpPr>
          <p:cNvPr id="6" name="object 6"/>
          <p:cNvSpPr/>
          <p:nvPr/>
        </p:nvSpPr>
        <p:spPr>
          <a:xfrm>
            <a:off x="1647025" y="2844400"/>
            <a:ext cx="5943600" cy="486409"/>
          </a:xfrm>
          <a:custGeom>
            <a:avLst/>
            <a:gdLst/>
            <a:ahLst/>
            <a:cxnLst/>
            <a:rect l="l" t="t" r="r" b="b"/>
            <a:pathLst>
              <a:path w="5943600" h="486410">
                <a:moveTo>
                  <a:pt x="5862248" y="486299"/>
                </a:moveTo>
                <a:lnTo>
                  <a:pt x="81051" y="486299"/>
                </a:lnTo>
                <a:lnTo>
                  <a:pt x="49502" y="479930"/>
                </a:lnTo>
                <a:lnTo>
                  <a:pt x="23739" y="462560"/>
                </a:lnTo>
                <a:lnTo>
                  <a:pt x="6369" y="436797"/>
                </a:lnTo>
                <a:lnTo>
                  <a:pt x="0" y="405248"/>
                </a:lnTo>
                <a:lnTo>
                  <a:pt x="0" y="81051"/>
                </a:lnTo>
                <a:lnTo>
                  <a:pt x="6369" y="49502"/>
                </a:lnTo>
                <a:lnTo>
                  <a:pt x="23739" y="23739"/>
                </a:lnTo>
                <a:lnTo>
                  <a:pt x="49502" y="6369"/>
                </a:lnTo>
                <a:lnTo>
                  <a:pt x="81051" y="0"/>
                </a:lnTo>
                <a:lnTo>
                  <a:pt x="5862248" y="0"/>
                </a:lnTo>
                <a:lnTo>
                  <a:pt x="5907215" y="13617"/>
                </a:lnTo>
                <a:lnTo>
                  <a:pt x="5937130" y="50034"/>
                </a:lnTo>
                <a:lnTo>
                  <a:pt x="5943299" y="81051"/>
                </a:lnTo>
                <a:lnTo>
                  <a:pt x="5943299" y="405248"/>
                </a:lnTo>
                <a:lnTo>
                  <a:pt x="5936930" y="436797"/>
                </a:lnTo>
                <a:lnTo>
                  <a:pt x="5919560" y="462560"/>
                </a:lnTo>
                <a:lnTo>
                  <a:pt x="5893797" y="479930"/>
                </a:lnTo>
                <a:lnTo>
                  <a:pt x="5862248" y="4862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72149" y="1602981"/>
            <a:ext cx="7108825" cy="1624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spc="65" dirty="0">
                <a:solidFill>
                  <a:srgbClr val="F6F6F6"/>
                </a:solidFill>
                <a:latin typeface="Tahoma"/>
                <a:cs typeface="Tahoma"/>
              </a:rPr>
              <a:t>The</a:t>
            </a:r>
            <a:r>
              <a:rPr sz="1800" spc="-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6F6F6"/>
                </a:solidFill>
                <a:latin typeface="Tahoma"/>
                <a:cs typeface="Tahoma"/>
              </a:rPr>
              <a:t>animal</a:t>
            </a:r>
            <a:r>
              <a:rPr sz="1800" spc="-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6F6F6"/>
                </a:solidFill>
                <a:latin typeface="Tahoma"/>
                <a:cs typeface="Tahoma"/>
              </a:rPr>
              <a:t>didn't</a:t>
            </a:r>
            <a:r>
              <a:rPr sz="1800" spc="-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F6F6F6"/>
                </a:solidFill>
                <a:latin typeface="Tahoma"/>
                <a:cs typeface="Tahoma"/>
              </a:rPr>
              <a:t>cross</a:t>
            </a:r>
            <a:r>
              <a:rPr sz="1800" spc="-1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F6F6F6"/>
                </a:solidFill>
                <a:latin typeface="Tahoma"/>
                <a:cs typeface="Tahoma"/>
              </a:rPr>
              <a:t>the</a:t>
            </a:r>
            <a:r>
              <a:rPr sz="1800" spc="-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F6F6F6"/>
                </a:solidFill>
                <a:latin typeface="Tahoma"/>
                <a:cs typeface="Tahoma"/>
              </a:rPr>
              <a:t>street</a:t>
            </a:r>
            <a:r>
              <a:rPr sz="1800" spc="-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F6F6F6"/>
                </a:solidFill>
                <a:latin typeface="Tahoma"/>
                <a:cs typeface="Tahoma"/>
              </a:rPr>
              <a:t>because</a:t>
            </a:r>
            <a:r>
              <a:rPr sz="1800" spc="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9639B1"/>
                </a:solidFill>
                <a:latin typeface="Tahoma"/>
                <a:cs typeface="Tahoma"/>
              </a:rPr>
              <a:t>it</a:t>
            </a:r>
            <a:r>
              <a:rPr sz="1800" b="1" spc="15" dirty="0">
                <a:solidFill>
                  <a:srgbClr val="9639B1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F6F6F6"/>
                </a:solidFill>
                <a:latin typeface="Tahoma"/>
                <a:cs typeface="Tahoma"/>
              </a:rPr>
              <a:t>was</a:t>
            </a:r>
            <a:r>
              <a:rPr sz="1800" spc="-1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F6F6F6"/>
                </a:solidFill>
                <a:latin typeface="Tahoma"/>
                <a:cs typeface="Tahoma"/>
              </a:rPr>
              <a:t>too</a:t>
            </a:r>
            <a:r>
              <a:rPr sz="1800" spc="-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6F6F6"/>
                </a:solidFill>
                <a:latin typeface="Tahoma"/>
                <a:cs typeface="Tahoma"/>
              </a:rPr>
              <a:t>tired.</a:t>
            </a:r>
            <a:endParaRPr sz="180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1320"/>
              </a:spcBef>
              <a:buFont typeface="Arial"/>
              <a:buChar char="●"/>
              <a:tabLst>
                <a:tab pos="379095" algn="l"/>
              </a:tabLst>
            </a:pPr>
            <a:r>
              <a:rPr sz="1800" spc="65" dirty="0">
                <a:solidFill>
                  <a:srgbClr val="F6F6F6"/>
                </a:solidFill>
                <a:latin typeface="Tahoma"/>
                <a:cs typeface="Tahoma"/>
              </a:rPr>
              <a:t>The</a:t>
            </a:r>
            <a:r>
              <a:rPr sz="1800" spc="-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6F6F6"/>
                </a:solidFill>
                <a:latin typeface="Tahoma"/>
                <a:cs typeface="Tahoma"/>
              </a:rPr>
              <a:t>animal</a:t>
            </a:r>
            <a:r>
              <a:rPr sz="1800" spc="-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6F6F6"/>
                </a:solidFill>
                <a:latin typeface="Tahoma"/>
                <a:cs typeface="Tahoma"/>
              </a:rPr>
              <a:t>didn't</a:t>
            </a:r>
            <a:r>
              <a:rPr sz="1800" spc="-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F6F6F6"/>
                </a:solidFill>
                <a:latin typeface="Tahoma"/>
                <a:cs typeface="Tahoma"/>
              </a:rPr>
              <a:t>cross</a:t>
            </a:r>
            <a:r>
              <a:rPr sz="1800" spc="-1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F6F6F6"/>
                </a:solidFill>
                <a:latin typeface="Tahoma"/>
                <a:cs typeface="Tahoma"/>
              </a:rPr>
              <a:t>the</a:t>
            </a:r>
            <a:r>
              <a:rPr sz="1800" spc="-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F6F6F6"/>
                </a:solidFill>
                <a:latin typeface="Tahoma"/>
                <a:cs typeface="Tahoma"/>
              </a:rPr>
              <a:t>street</a:t>
            </a:r>
            <a:r>
              <a:rPr sz="1800" spc="-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F6F6F6"/>
                </a:solidFill>
                <a:latin typeface="Tahoma"/>
                <a:cs typeface="Tahoma"/>
              </a:rPr>
              <a:t>because</a:t>
            </a:r>
            <a:r>
              <a:rPr sz="1800" spc="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9639B1"/>
                </a:solidFill>
                <a:latin typeface="Tahoma"/>
                <a:cs typeface="Tahoma"/>
              </a:rPr>
              <a:t>it</a:t>
            </a:r>
            <a:r>
              <a:rPr sz="1800" b="1" spc="15" dirty="0">
                <a:solidFill>
                  <a:srgbClr val="9639B1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F6F6F6"/>
                </a:solidFill>
                <a:latin typeface="Tahoma"/>
                <a:cs typeface="Tahoma"/>
              </a:rPr>
              <a:t>was</a:t>
            </a:r>
            <a:r>
              <a:rPr sz="1800" spc="-1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F6F6F6"/>
                </a:solidFill>
                <a:latin typeface="Tahoma"/>
                <a:cs typeface="Tahoma"/>
              </a:rPr>
              <a:t>too</a:t>
            </a:r>
            <a:r>
              <a:rPr sz="1800" spc="-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F6F6F6"/>
                </a:solidFill>
                <a:latin typeface="Tahoma"/>
                <a:cs typeface="Tahoma"/>
              </a:rPr>
              <a:t>crowded.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800">
              <a:latin typeface="Tahoma"/>
              <a:cs typeface="Tahoma"/>
            </a:endParaRPr>
          </a:p>
          <a:p>
            <a:pPr marR="21209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6F6F6"/>
                </a:solidFill>
                <a:latin typeface="Tahoma"/>
                <a:cs typeface="Tahoma"/>
              </a:rPr>
              <a:t>What</a:t>
            </a:r>
            <a:r>
              <a:rPr sz="1800" spc="-2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95" dirty="0">
                <a:solidFill>
                  <a:srgbClr val="F6F6F6"/>
                </a:solidFill>
                <a:latin typeface="Tahoma"/>
                <a:cs typeface="Tahoma"/>
              </a:rPr>
              <a:t>does</a:t>
            </a:r>
            <a:r>
              <a:rPr sz="1800" spc="-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6F6F6"/>
                </a:solidFill>
                <a:latin typeface="Tahoma"/>
                <a:cs typeface="Tahoma"/>
              </a:rPr>
              <a:t>“it”</a:t>
            </a:r>
            <a:r>
              <a:rPr sz="1800" spc="-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6F6F6"/>
                </a:solidFill>
                <a:latin typeface="Tahoma"/>
                <a:cs typeface="Tahoma"/>
              </a:rPr>
              <a:t>refer</a:t>
            </a:r>
            <a:r>
              <a:rPr sz="1800" spc="-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F6F6F6"/>
                </a:solidFill>
                <a:latin typeface="Tahoma"/>
                <a:cs typeface="Tahoma"/>
              </a:rPr>
              <a:t>to</a:t>
            </a:r>
            <a:r>
              <a:rPr sz="1800" spc="-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6F6F6"/>
                </a:solidFill>
                <a:latin typeface="Tahoma"/>
                <a:cs typeface="Tahoma"/>
              </a:rPr>
              <a:t>in</a:t>
            </a:r>
            <a:r>
              <a:rPr sz="1800" spc="-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F6F6F6"/>
                </a:solidFill>
                <a:latin typeface="Tahoma"/>
                <a:cs typeface="Tahoma"/>
              </a:rPr>
              <a:t>these</a:t>
            </a:r>
            <a:r>
              <a:rPr sz="1800" spc="-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F6F6F6"/>
                </a:solidFill>
                <a:latin typeface="Tahoma"/>
                <a:cs typeface="Tahoma"/>
              </a:rPr>
              <a:t>sentences?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F4A396-78DA-B595-3536-42780F43871F}"/>
              </a:ext>
            </a:extLst>
          </p:cNvPr>
          <p:cNvGrpSpPr/>
          <p:nvPr/>
        </p:nvGrpSpPr>
        <p:grpSpPr>
          <a:xfrm>
            <a:off x="6882416" y="430648"/>
            <a:ext cx="1783282" cy="370569"/>
            <a:chOff x="478702" y="6051353"/>
            <a:chExt cx="2486753" cy="51675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4AF64BA-524E-9DEB-1F82-B35BC7517421}"/>
                </a:ext>
              </a:extLst>
            </p:cNvPr>
            <p:cNvSpPr/>
            <p:nvPr userDrawn="1"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DA61029-E138-49CE-C7F4-B0DCE77CDCA9}"/>
                </a:ext>
              </a:extLst>
            </p:cNvPr>
            <p:cNvSpPr/>
            <p:nvPr userDrawn="1"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1CFB6DE-6764-50F7-85D7-989F96488C40}"/>
                </a:ext>
              </a:extLst>
            </p:cNvPr>
            <p:cNvGrpSpPr/>
            <p:nvPr userDrawn="1"/>
          </p:nvGrpSpPr>
          <p:grpSpPr>
            <a:xfrm>
              <a:off x="2207224" y="6126174"/>
              <a:ext cx="758231" cy="305663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2FEB493-56F2-B72D-E85B-C15E6C1070C6}"/>
                  </a:ext>
                </a:extLst>
              </p:cNvPr>
              <p:cNvSpPr/>
              <p:nvPr userDrawn="1"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4FF3C5D-BCB9-5F79-52A2-FAA068A70A41}"/>
                  </a:ext>
                </a:extLst>
              </p:cNvPr>
              <p:cNvSpPr/>
              <p:nvPr userDrawn="1"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EB47003-0A46-C5F1-0FB8-27907C7FB287}"/>
                  </a:ext>
                </a:extLst>
              </p:cNvPr>
              <p:cNvSpPr/>
              <p:nvPr userDrawn="1"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EB0F40B-C93E-CCB1-6A7F-FB7C805608FD}"/>
                  </a:ext>
                </a:extLst>
              </p:cNvPr>
              <p:cNvSpPr/>
              <p:nvPr userDrawn="1"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55333C3-67B5-5BB7-E057-E094E19B4546}"/>
                  </a:ext>
                </a:extLst>
              </p:cNvPr>
              <p:cNvSpPr/>
              <p:nvPr userDrawn="1"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12783EF5-13A4-81D1-6256-908BDEC5ADF6}"/>
                  </a:ext>
                </a:extLst>
              </p:cNvPr>
              <p:cNvSpPr/>
              <p:nvPr userDrawn="1"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8731B2A-FAF6-7352-8A16-7A8C9075352E}"/>
                  </a:ext>
                </a:extLst>
              </p:cNvPr>
              <p:cNvSpPr/>
              <p:nvPr userDrawn="1"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C05D068-9AAD-96DD-7580-F79866E56272}"/>
                  </a:ext>
                </a:extLst>
              </p:cNvPr>
              <p:cNvSpPr/>
              <p:nvPr userDrawn="1"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FD98E6B-FD1C-9530-C044-557C8ACC2ACD}"/>
                  </a:ext>
                </a:extLst>
              </p:cNvPr>
              <p:cNvSpPr/>
              <p:nvPr userDrawn="1"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8E45145-5155-61C4-D90D-B6387FD74F6B}"/>
                  </a:ext>
                </a:extLst>
              </p:cNvPr>
              <p:cNvSpPr/>
              <p:nvPr userDrawn="1"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CE3A6AF-4499-EC55-AB5C-8CBFCAB506EE}"/>
                  </a:ext>
                </a:extLst>
              </p:cNvPr>
              <p:cNvSpPr/>
              <p:nvPr userDrawn="1"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1DE49AA-ABBB-4FB2-D5C4-1A7DF4624E12}"/>
                  </a:ext>
                </a:extLst>
              </p:cNvPr>
              <p:cNvSpPr/>
              <p:nvPr userDrawn="1"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8E1A55B-0493-74DF-214F-B138B36A0295}"/>
                  </a:ext>
                </a:extLst>
              </p:cNvPr>
              <p:cNvSpPr/>
              <p:nvPr userDrawn="1"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31" name="Picture 30" descr="A blue and black logo&#10;&#10;Description automatically generated">
              <a:extLst>
                <a:ext uri="{FF2B5EF4-FFF2-40B4-BE49-F238E27FC236}">
                  <a16:creationId xmlns:a16="http://schemas.microsoft.com/office/drawing/2014/main" id="{6F58D6BA-F3BC-34C7-1AF6-099119FDC1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1D318BF-199E-6638-A14F-018BAE4F338C}"/>
                </a:ext>
              </a:extLst>
            </p:cNvPr>
            <p:cNvCxnSpPr/>
            <p:nvPr userDrawn="1"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74847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Self Attention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875" y="980596"/>
            <a:ext cx="319405" cy="213360"/>
          </a:xfrm>
          <a:prstGeom prst="rect">
            <a:avLst/>
          </a:prstGeom>
          <a:solidFill>
            <a:srgbClr val="5EC5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spc="30" dirty="0">
                <a:solidFill>
                  <a:srgbClr val="F6F6F6"/>
                </a:solidFill>
                <a:latin typeface="Tahoma"/>
                <a:cs typeface="Tahoma"/>
              </a:rPr>
              <a:t>The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2875" y="1285396"/>
            <a:ext cx="565150" cy="213360"/>
          </a:xfrm>
          <a:custGeom>
            <a:avLst/>
            <a:gdLst/>
            <a:ahLst/>
            <a:cxnLst/>
            <a:rect l="l" t="t" r="r" b="b"/>
            <a:pathLst>
              <a:path w="565150" h="213359">
                <a:moveTo>
                  <a:pt x="564724" y="213359"/>
                </a:moveTo>
                <a:lnTo>
                  <a:pt x="0" y="213359"/>
                </a:lnTo>
                <a:lnTo>
                  <a:pt x="0" y="0"/>
                </a:lnTo>
                <a:lnTo>
                  <a:pt x="564724" y="0"/>
                </a:lnTo>
                <a:lnTo>
                  <a:pt x="564724" y="21335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0175" y="1174144"/>
            <a:ext cx="5899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sz="1400" b="1" spc="-65" dirty="0">
                <a:solidFill>
                  <a:srgbClr val="F6F6F6"/>
                </a:solidFill>
                <a:latin typeface="Tahoma"/>
                <a:cs typeface="Tahoma"/>
              </a:rPr>
              <a:t>animal </a:t>
            </a:r>
            <a:r>
              <a:rPr sz="1400" spc="-10" dirty="0">
                <a:solidFill>
                  <a:srgbClr val="F6F6F6"/>
                </a:solidFill>
                <a:latin typeface="Tahoma"/>
                <a:cs typeface="Tahoma"/>
              </a:rPr>
              <a:t>didn’t </a:t>
            </a:r>
            <a:r>
              <a:rPr sz="1400" spc="50" dirty="0">
                <a:solidFill>
                  <a:srgbClr val="F6F6F6"/>
                </a:solidFill>
                <a:latin typeface="Tahoma"/>
                <a:cs typeface="Tahoma"/>
              </a:rPr>
              <a:t>cross </a:t>
            </a:r>
            <a:r>
              <a:rPr sz="1400" spc="-25" dirty="0">
                <a:solidFill>
                  <a:srgbClr val="F6F6F6"/>
                </a:solidFill>
                <a:latin typeface="Tahoma"/>
                <a:cs typeface="Tahoma"/>
              </a:rPr>
              <a:t>the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875" y="2504596"/>
            <a:ext cx="485775" cy="213360"/>
          </a:xfrm>
          <a:prstGeom prst="rect">
            <a:avLst/>
          </a:prstGeom>
          <a:solidFill>
            <a:srgbClr val="008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spc="-10" dirty="0">
                <a:solidFill>
                  <a:srgbClr val="F6F6F6"/>
                </a:solidFill>
                <a:latin typeface="Tahoma"/>
                <a:cs typeface="Tahoma"/>
              </a:rPr>
              <a:t>street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2875" y="3114196"/>
            <a:ext cx="105410" cy="213360"/>
          </a:xfrm>
          <a:custGeom>
            <a:avLst/>
            <a:gdLst/>
            <a:ahLst/>
            <a:cxnLst/>
            <a:rect l="l" t="t" r="r" b="b"/>
            <a:pathLst>
              <a:path w="105409" h="213360">
                <a:moveTo>
                  <a:pt x="104880" y="213359"/>
                </a:moveTo>
                <a:lnTo>
                  <a:pt x="0" y="213359"/>
                </a:lnTo>
                <a:lnTo>
                  <a:pt x="0" y="0"/>
                </a:lnTo>
                <a:lnTo>
                  <a:pt x="104880" y="0"/>
                </a:lnTo>
                <a:lnTo>
                  <a:pt x="104880" y="213359"/>
                </a:lnTo>
                <a:close/>
              </a:path>
            </a:pathLst>
          </a:custGeom>
          <a:solidFill>
            <a:srgbClr val="5EC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0175" y="2698144"/>
            <a:ext cx="7321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sz="1400" spc="55" dirty="0">
                <a:solidFill>
                  <a:srgbClr val="F6F6F6"/>
                </a:solidFill>
                <a:latin typeface="Tahoma"/>
                <a:cs typeface="Tahoma"/>
              </a:rPr>
              <a:t>because </a:t>
            </a:r>
            <a:r>
              <a:rPr sz="1400" spc="-25" dirty="0">
                <a:solidFill>
                  <a:srgbClr val="F6F6F6"/>
                </a:solidFill>
                <a:latin typeface="Tahoma"/>
                <a:cs typeface="Tahoma"/>
              </a:rPr>
              <a:t>it</a:t>
            </a:r>
            <a:endParaRPr sz="1400">
              <a:latin typeface="Tahoma"/>
              <a:cs typeface="Tahoma"/>
            </a:endParaRPr>
          </a:p>
          <a:p>
            <a:pPr marL="12700" marR="378460">
              <a:lnSpc>
                <a:spcPct val="142900"/>
              </a:lnSpc>
            </a:pPr>
            <a:r>
              <a:rPr sz="1400" spc="40" dirty="0">
                <a:solidFill>
                  <a:srgbClr val="F6F6F6"/>
                </a:solidFill>
                <a:latin typeface="Tahoma"/>
                <a:cs typeface="Tahoma"/>
              </a:rPr>
              <a:t>was </a:t>
            </a:r>
            <a:r>
              <a:rPr sz="1400" spc="-25" dirty="0">
                <a:solidFill>
                  <a:srgbClr val="F6F6F6"/>
                </a:solidFill>
                <a:latin typeface="Tahoma"/>
                <a:cs typeface="Tahoma"/>
              </a:rPr>
              <a:t>too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2875" y="4028596"/>
            <a:ext cx="377825" cy="213360"/>
          </a:xfrm>
          <a:prstGeom prst="rect">
            <a:avLst/>
          </a:prstGeom>
          <a:solidFill>
            <a:srgbClr val="5EC5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spc="-10" dirty="0">
                <a:solidFill>
                  <a:srgbClr val="F6F6F6"/>
                </a:solidFill>
                <a:latin typeface="Tahoma"/>
                <a:cs typeface="Tahoma"/>
              </a:rPr>
              <a:t>tired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56651" y="3114196"/>
            <a:ext cx="105410" cy="213360"/>
          </a:xfrm>
          <a:custGeom>
            <a:avLst/>
            <a:gdLst/>
            <a:ahLst/>
            <a:cxnLst/>
            <a:rect l="l" t="t" r="r" b="b"/>
            <a:pathLst>
              <a:path w="105410" h="213360">
                <a:moveTo>
                  <a:pt x="104880" y="213359"/>
                </a:moveTo>
                <a:lnTo>
                  <a:pt x="0" y="213359"/>
                </a:lnTo>
                <a:lnTo>
                  <a:pt x="0" y="0"/>
                </a:lnTo>
                <a:lnTo>
                  <a:pt x="104880" y="0"/>
                </a:lnTo>
                <a:lnTo>
                  <a:pt x="104880" y="21335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43951" y="869344"/>
            <a:ext cx="73215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sz="1400" spc="30" dirty="0">
                <a:solidFill>
                  <a:srgbClr val="F6F6F6"/>
                </a:solidFill>
                <a:latin typeface="Tahoma"/>
                <a:cs typeface="Tahoma"/>
              </a:rPr>
              <a:t>The </a:t>
            </a:r>
            <a:r>
              <a:rPr sz="1400" spc="-10" dirty="0">
                <a:solidFill>
                  <a:srgbClr val="F6F6F6"/>
                </a:solidFill>
                <a:latin typeface="Tahoma"/>
                <a:cs typeface="Tahoma"/>
              </a:rPr>
              <a:t>animal didn’t </a:t>
            </a:r>
            <a:r>
              <a:rPr sz="1400" spc="50" dirty="0">
                <a:solidFill>
                  <a:srgbClr val="F6F6F6"/>
                </a:solidFill>
                <a:latin typeface="Tahoma"/>
                <a:cs typeface="Tahoma"/>
              </a:rPr>
              <a:t>cross </a:t>
            </a:r>
            <a:r>
              <a:rPr sz="1400" spc="-25" dirty="0">
                <a:solidFill>
                  <a:srgbClr val="F6F6F6"/>
                </a:solidFill>
                <a:latin typeface="Tahoma"/>
                <a:cs typeface="Tahoma"/>
              </a:rPr>
              <a:t>the </a:t>
            </a:r>
            <a:r>
              <a:rPr sz="1400" spc="-10" dirty="0">
                <a:solidFill>
                  <a:srgbClr val="F6F6F6"/>
                </a:solidFill>
                <a:latin typeface="Tahoma"/>
                <a:cs typeface="Tahoma"/>
              </a:rPr>
              <a:t>street </a:t>
            </a:r>
            <a:r>
              <a:rPr sz="1400" spc="55" dirty="0">
                <a:solidFill>
                  <a:srgbClr val="F6F6F6"/>
                </a:solidFill>
                <a:latin typeface="Tahoma"/>
                <a:cs typeface="Tahoma"/>
              </a:rPr>
              <a:t>because </a:t>
            </a:r>
            <a:r>
              <a:rPr sz="1400" spc="-25" dirty="0">
                <a:solidFill>
                  <a:srgbClr val="F6F6F6"/>
                </a:solidFill>
                <a:latin typeface="Tahoma"/>
                <a:cs typeface="Tahoma"/>
              </a:rPr>
              <a:t>it</a:t>
            </a:r>
            <a:endParaRPr sz="1400">
              <a:latin typeface="Tahoma"/>
              <a:cs typeface="Tahoma"/>
            </a:endParaRPr>
          </a:p>
          <a:p>
            <a:pPr marL="12700" marR="334010">
              <a:lnSpc>
                <a:spcPct val="142900"/>
              </a:lnSpc>
            </a:pPr>
            <a:r>
              <a:rPr sz="1400" spc="40" dirty="0">
                <a:solidFill>
                  <a:srgbClr val="F6F6F6"/>
                </a:solidFill>
                <a:latin typeface="Tahoma"/>
                <a:cs typeface="Tahoma"/>
              </a:rPr>
              <a:t>was </a:t>
            </a:r>
            <a:r>
              <a:rPr sz="1400" spc="-25" dirty="0">
                <a:solidFill>
                  <a:srgbClr val="F6F6F6"/>
                </a:solidFill>
                <a:latin typeface="Tahoma"/>
                <a:cs typeface="Tahoma"/>
              </a:rPr>
              <a:t>too </a:t>
            </a:r>
            <a:r>
              <a:rPr sz="1400" spc="-10" dirty="0">
                <a:solidFill>
                  <a:srgbClr val="F6F6F6"/>
                </a:solidFill>
                <a:latin typeface="Tahoma"/>
                <a:cs typeface="Tahoma"/>
              </a:rPr>
              <a:t>tired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400" spc="-50" dirty="0">
                <a:solidFill>
                  <a:srgbClr val="F6F6F6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92774" y="911953"/>
            <a:ext cx="0" cy="4017010"/>
          </a:xfrm>
          <a:custGeom>
            <a:avLst/>
            <a:gdLst/>
            <a:ahLst/>
            <a:cxnLst/>
            <a:rect l="l" t="t" r="r" b="b"/>
            <a:pathLst>
              <a:path h="4017010">
                <a:moveTo>
                  <a:pt x="0" y="0"/>
                </a:moveTo>
                <a:lnTo>
                  <a:pt x="0" y="4016400"/>
                </a:lnTo>
              </a:path>
            </a:pathLst>
          </a:custGeom>
          <a:ln w="19049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848" y="4635150"/>
            <a:ext cx="3757929" cy="278765"/>
          </a:xfrm>
          <a:custGeom>
            <a:avLst/>
            <a:gdLst/>
            <a:ahLst/>
            <a:cxnLst/>
            <a:rect l="l" t="t" r="r" b="b"/>
            <a:pathLst>
              <a:path w="3757929" h="278764">
                <a:moveTo>
                  <a:pt x="3711049" y="278699"/>
                </a:moveTo>
                <a:lnTo>
                  <a:pt x="46450" y="278699"/>
                </a:lnTo>
                <a:lnTo>
                  <a:pt x="28370" y="275049"/>
                </a:lnTo>
                <a:lnTo>
                  <a:pt x="13605" y="265094"/>
                </a:lnTo>
                <a:lnTo>
                  <a:pt x="3650" y="250329"/>
                </a:lnTo>
                <a:lnTo>
                  <a:pt x="0" y="232249"/>
                </a:lnTo>
                <a:lnTo>
                  <a:pt x="0" y="46450"/>
                </a:lnTo>
                <a:lnTo>
                  <a:pt x="3650" y="28370"/>
                </a:lnTo>
                <a:lnTo>
                  <a:pt x="13605" y="13605"/>
                </a:lnTo>
                <a:lnTo>
                  <a:pt x="28370" y="3650"/>
                </a:lnTo>
                <a:lnTo>
                  <a:pt x="46450" y="0"/>
                </a:lnTo>
                <a:lnTo>
                  <a:pt x="3711049" y="0"/>
                </a:lnTo>
                <a:lnTo>
                  <a:pt x="3749695" y="20679"/>
                </a:lnTo>
                <a:lnTo>
                  <a:pt x="3757499" y="46450"/>
                </a:lnTo>
                <a:lnTo>
                  <a:pt x="3757499" y="232249"/>
                </a:lnTo>
                <a:lnTo>
                  <a:pt x="3753849" y="250329"/>
                </a:lnTo>
                <a:lnTo>
                  <a:pt x="3743894" y="265094"/>
                </a:lnTo>
                <a:lnTo>
                  <a:pt x="3729129" y="275049"/>
                </a:lnTo>
                <a:lnTo>
                  <a:pt x="3711049" y="2786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8613" y="4313584"/>
            <a:ext cx="3509645" cy="54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F6F6F6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The</a:t>
            </a:r>
            <a:r>
              <a:rPr sz="1000" spc="6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animal</a:t>
            </a:r>
            <a:r>
              <a:rPr sz="1000" spc="6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didn't</a:t>
            </a:r>
            <a:r>
              <a:rPr sz="1000" spc="6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cross</a:t>
            </a:r>
            <a:r>
              <a:rPr sz="1000" spc="6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the</a:t>
            </a:r>
            <a:r>
              <a:rPr sz="1000" spc="6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street</a:t>
            </a:r>
            <a:r>
              <a:rPr sz="1000" spc="6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000" spc="45" dirty="0">
                <a:solidFill>
                  <a:srgbClr val="F6F6F6"/>
                </a:solidFill>
                <a:latin typeface="Tahoma"/>
                <a:cs typeface="Tahoma"/>
              </a:rPr>
              <a:t>because</a:t>
            </a:r>
            <a:r>
              <a:rPr sz="1000" spc="8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000" b="1" spc="-10" dirty="0">
                <a:solidFill>
                  <a:srgbClr val="F6F6F6"/>
                </a:solidFill>
                <a:latin typeface="Tahoma"/>
                <a:cs typeface="Tahoma"/>
              </a:rPr>
              <a:t>it</a:t>
            </a:r>
            <a:r>
              <a:rPr sz="1000" b="1" spc="8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was</a:t>
            </a:r>
            <a:r>
              <a:rPr sz="1000" spc="6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too</a:t>
            </a:r>
            <a:r>
              <a:rPr sz="1000" spc="6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6F6F6"/>
                </a:solidFill>
                <a:latin typeface="Tahoma"/>
                <a:cs typeface="Tahoma"/>
              </a:rPr>
              <a:t>tired.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48675" y="980596"/>
            <a:ext cx="319405" cy="213360"/>
          </a:xfrm>
          <a:custGeom>
            <a:avLst/>
            <a:gdLst/>
            <a:ahLst/>
            <a:cxnLst/>
            <a:rect l="l" t="t" r="r" b="b"/>
            <a:pathLst>
              <a:path w="319404" h="213359">
                <a:moveTo>
                  <a:pt x="319247" y="213359"/>
                </a:moveTo>
                <a:lnTo>
                  <a:pt x="0" y="213359"/>
                </a:lnTo>
                <a:lnTo>
                  <a:pt x="0" y="0"/>
                </a:lnTo>
                <a:lnTo>
                  <a:pt x="319247" y="0"/>
                </a:lnTo>
                <a:lnTo>
                  <a:pt x="319247" y="213359"/>
                </a:lnTo>
                <a:close/>
              </a:path>
            </a:pathLst>
          </a:custGeom>
          <a:solidFill>
            <a:srgbClr val="5EC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870825" y="1089546"/>
            <a:ext cx="2234565" cy="3058795"/>
            <a:chOff x="870825" y="1089546"/>
            <a:chExt cx="2234565" cy="3058795"/>
          </a:xfrm>
        </p:grpSpPr>
        <p:sp>
          <p:nvSpPr>
            <p:cNvPr id="17" name="object 17"/>
            <p:cNvSpPr/>
            <p:nvPr/>
          </p:nvSpPr>
          <p:spPr>
            <a:xfrm>
              <a:off x="1161841" y="1099071"/>
              <a:ext cx="1933575" cy="2135505"/>
            </a:xfrm>
            <a:custGeom>
              <a:avLst/>
              <a:gdLst/>
              <a:ahLst/>
              <a:cxnLst/>
              <a:rect l="l" t="t" r="r" b="b"/>
              <a:pathLst>
                <a:path w="1933575" h="2135505">
                  <a:moveTo>
                    <a:pt x="0" y="0"/>
                  </a:moveTo>
                  <a:lnTo>
                    <a:pt x="1933500" y="2135100"/>
                  </a:lnTo>
                </a:path>
              </a:pathLst>
            </a:custGeom>
            <a:ln w="19049">
              <a:solidFill>
                <a:srgbClr val="5EC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50914" y="1468824"/>
              <a:ext cx="1744980" cy="1775460"/>
            </a:xfrm>
            <a:custGeom>
              <a:avLst/>
              <a:gdLst/>
              <a:ahLst/>
              <a:cxnLst/>
              <a:rect l="l" t="t" r="r" b="b"/>
              <a:pathLst>
                <a:path w="1744980" h="1775460">
                  <a:moveTo>
                    <a:pt x="0" y="0"/>
                  </a:moveTo>
                  <a:lnTo>
                    <a:pt x="1744499" y="1775099"/>
                  </a:lnTo>
                </a:path>
              </a:pathLst>
            </a:custGeom>
            <a:ln w="1904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77317" y="2643123"/>
              <a:ext cx="1818639" cy="601345"/>
            </a:xfrm>
            <a:custGeom>
              <a:avLst/>
              <a:gdLst/>
              <a:ahLst/>
              <a:cxnLst/>
              <a:rect l="l" t="t" r="r" b="b"/>
              <a:pathLst>
                <a:path w="1818639" h="601344">
                  <a:moveTo>
                    <a:pt x="0" y="0"/>
                  </a:moveTo>
                  <a:lnTo>
                    <a:pt x="1818299" y="600899"/>
                  </a:lnTo>
                </a:path>
              </a:pathLst>
            </a:custGeom>
            <a:ln w="1904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0350" y="3228722"/>
              <a:ext cx="2215515" cy="909955"/>
            </a:xfrm>
            <a:custGeom>
              <a:avLst/>
              <a:gdLst/>
              <a:ahLst/>
              <a:cxnLst/>
              <a:rect l="l" t="t" r="r" b="b"/>
              <a:pathLst>
                <a:path w="2215515" h="909954">
                  <a:moveTo>
                    <a:pt x="0" y="0"/>
                  </a:moveTo>
                  <a:lnTo>
                    <a:pt x="2215199" y="15299"/>
                  </a:lnTo>
                </a:path>
                <a:path w="2215515" h="909954">
                  <a:moveTo>
                    <a:pt x="232899" y="909627"/>
                  </a:moveTo>
                  <a:lnTo>
                    <a:pt x="2214999" y="15327"/>
                  </a:lnTo>
                </a:path>
              </a:pathLst>
            </a:custGeom>
            <a:ln w="19049">
              <a:solidFill>
                <a:srgbClr val="5EC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135975" y="960784"/>
            <a:ext cx="344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rgbClr val="F6F6F6"/>
                </a:solidFill>
                <a:latin typeface="Tahoma"/>
                <a:cs typeface="Tahoma"/>
              </a:rPr>
              <a:t>The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48675" y="1285396"/>
            <a:ext cx="535940" cy="213360"/>
          </a:xfrm>
          <a:custGeom>
            <a:avLst/>
            <a:gdLst/>
            <a:ahLst/>
            <a:cxnLst/>
            <a:rect l="l" t="t" r="r" b="b"/>
            <a:pathLst>
              <a:path w="535939" h="213359">
                <a:moveTo>
                  <a:pt x="535318" y="213359"/>
                </a:moveTo>
                <a:lnTo>
                  <a:pt x="0" y="213359"/>
                </a:lnTo>
                <a:lnTo>
                  <a:pt x="0" y="0"/>
                </a:lnTo>
                <a:lnTo>
                  <a:pt x="535318" y="0"/>
                </a:lnTo>
                <a:lnTo>
                  <a:pt x="535318" y="213359"/>
                </a:lnTo>
                <a:close/>
              </a:path>
            </a:pathLst>
          </a:custGeom>
          <a:solidFill>
            <a:srgbClr val="008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135975" y="1265584"/>
            <a:ext cx="5613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6F6F6"/>
                </a:solidFill>
                <a:latin typeface="Tahoma"/>
                <a:cs typeface="Tahoma"/>
              </a:rPr>
              <a:t>animal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35975" y="1478944"/>
            <a:ext cx="4851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2900"/>
              </a:lnSpc>
              <a:spcBef>
                <a:spcPts val="100"/>
              </a:spcBef>
            </a:pPr>
            <a:r>
              <a:rPr sz="1400" spc="-10" dirty="0">
                <a:solidFill>
                  <a:srgbClr val="F6F6F6"/>
                </a:solidFill>
                <a:latin typeface="Tahoma"/>
                <a:cs typeface="Tahoma"/>
              </a:rPr>
              <a:t>didn’t </a:t>
            </a:r>
            <a:r>
              <a:rPr sz="1400" spc="50" dirty="0">
                <a:solidFill>
                  <a:srgbClr val="F6F6F6"/>
                </a:solidFill>
                <a:latin typeface="Tahoma"/>
                <a:cs typeface="Tahoma"/>
              </a:rPr>
              <a:t>cross </a:t>
            </a:r>
            <a:r>
              <a:rPr sz="1400" spc="-25" dirty="0">
                <a:solidFill>
                  <a:srgbClr val="F6F6F6"/>
                </a:solidFill>
                <a:latin typeface="Tahoma"/>
                <a:cs typeface="Tahoma"/>
              </a:rPr>
              <a:t>the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48675" y="2504596"/>
            <a:ext cx="509905" cy="213360"/>
          </a:xfrm>
          <a:custGeom>
            <a:avLst/>
            <a:gdLst/>
            <a:ahLst/>
            <a:cxnLst/>
            <a:rect l="l" t="t" r="r" b="b"/>
            <a:pathLst>
              <a:path w="509904" h="213360">
                <a:moveTo>
                  <a:pt x="509695" y="213359"/>
                </a:moveTo>
                <a:lnTo>
                  <a:pt x="0" y="213359"/>
                </a:lnTo>
                <a:lnTo>
                  <a:pt x="0" y="0"/>
                </a:lnTo>
                <a:lnTo>
                  <a:pt x="509695" y="0"/>
                </a:lnTo>
                <a:lnTo>
                  <a:pt x="509695" y="21335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135975" y="2484784"/>
            <a:ext cx="5346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solidFill>
                  <a:srgbClr val="F6F6F6"/>
                </a:solidFill>
                <a:latin typeface="Tahoma"/>
                <a:cs typeface="Tahoma"/>
              </a:rPr>
              <a:t>street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35975" y="2789584"/>
            <a:ext cx="7321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5" dirty="0">
                <a:solidFill>
                  <a:srgbClr val="F6F6F6"/>
                </a:solidFill>
                <a:latin typeface="Tahoma"/>
                <a:cs typeface="Tahoma"/>
              </a:rPr>
              <a:t>because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48675" y="3114196"/>
            <a:ext cx="105410" cy="213360"/>
          </a:xfrm>
          <a:custGeom>
            <a:avLst/>
            <a:gdLst/>
            <a:ahLst/>
            <a:cxnLst/>
            <a:rect l="l" t="t" r="r" b="b"/>
            <a:pathLst>
              <a:path w="105410" h="213360">
                <a:moveTo>
                  <a:pt x="104880" y="213359"/>
                </a:moveTo>
                <a:lnTo>
                  <a:pt x="0" y="213359"/>
                </a:lnTo>
                <a:lnTo>
                  <a:pt x="0" y="0"/>
                </a:lnTo>
                <a:lnTo>
                  <a:pt x="104880" y="0"/>
                </a:lnTo>
                <a:lnTo>
                  <a:pt x="104880" y="213359"/>
                </a:lnTo>
                <a:close/>
              </a:path>
            </a:pathLst>
          </a:custGeom>
          <a:solidFill>
            <a:srgbClr val="5EC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135975" y="3094384"/>
            <a:ext cx="130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6F6F6"/>
                </a:solidFill>
                <a:latin typeface="Tahoma"/>
                <a:cs typeface="Tahoma"/>
              </a:rPr>
              <a:t>it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48675" y="4028596"/>
            <a:ext cx="721995" cy="213360"/>
          </a:xfrm>
          <a:custGeom>
            <a:avLst/>
            <a:gdLst/>
            <a:ahLst/>
            <a:cxnLst/>
            <a:rect l="l" t="t" r="r" b="b"/>
            <a:pathLst>
              <a:path w="721995" h="213360">
                <a:moveTo>
                  <a:pt x="721850" y="213359"/>
                </a:moveTo>
                <a:lnTo>
                  <a:pt x="0" y="213359"/>
                </a:lnTo>
                <a:lnTo>
                  <a:pt x="0" y="0"/>
                </a:lnTo>
                <a:lnTo>
                  <a:pt x="721850" y="0"/>
                </a:lnTo>
                <a:lnTo>
                  <a:pt x="721850" y="213359"/>
                </a:lnTo>
                <a:close/>
              </a:path>
            </a:pathLst>
          </a:custGeom>
          <a:solidFill>
            <a:srgbClr val="5EC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135975" y="3307744"/>
            <a:ext cx="7473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3700">
              <a:lnSpc>
                <a:spcPct val="142900"/>
              </a:lnSpc>
              <a:spcBef>
                <a:spcPts val="100"/>
              </a:spcBef>
            </a:pPr>
            <a:r>
              <a:rPr sz="1400" spc="40" dirty="0">
                <a:solidFill>
                  <a:srgbClr val="F6F6F6"/>
                </a:solidFill>
                <a:latin typeface="Tahoma"/>
                <a:cs typeface="Tahoma"/>
              </a:rPr>
              <a:t>was </a:t>
            </a:r>
            <a:r>
              <a:rPr sz="1400" spc="-25" dirty="0">
                <a:solidFill>
                  <a:srgbClr val="F6F6F6"/>
                </a:solidFill>
                <a:latin typeface="Tahoma"/>
                <a:cs typeface="Tahoma"/>
              </a:rPr>
              <a:t>too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spc="45" dirty="0">
                <a:solidFill>
                  <a:srgbClr val="F6F6F6"/>
                </a:solidFill>
                <a:latin typeface="Tahoma"/>
                <a:cs typeface="Tahoma"/>
              </a:rPr>
              <a:t>crowded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35975" y="4313584"/>
            <a:ext cx="73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F6F6F6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652450" y="3114196"/>
            <a:ext cx="105410" cy="213360"/>
          </a:xfrm>
          <a:custGeom>
            <a:avLst/>
            <a:gdLst/>
            <a:ahLst/>
            <a:cxnLst/>
            <a:rect l="l" t="t" r="r" b="b"/>
            <a:pathLst>
              <a:path w="105409" h="213360">
                <a:moveTo>
                  <a:pt x="104880" y="213359"/>
                </a:moveTo>
                <a:lnTo>
                  <a:pt x="0" y="213359"/>
                </a:lnTo>
                <a:lnTo>
                  <a:pt x="0" y="0"/>
                </a:lnTo>
                <a:lnTo>
                  <a:pt x="104880" y="0"/>
                </a:lnTo>
                <a:lnTo>
                  <a:pt x="104880" y="21335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5366625" y="1089546"/>
            <a:ext cx="2234565" cy="3058795"/>
            <a:chOff x="5366625" y="1089546"/>
            <a:chExt cx="2234565" cy="3058795"/>
          </a:xfrm>
        </p:grpSpPr>
        <p:sp>
          <p:nvSpPr>
            <p:cNvPr id="35" name="object 35"/>
            <p:cNvSpPr/>
            <p:nvPr/>
          </p:nvSpPr>
          <p:spPr>
            <a:xfrm>
              <a:off x="5657641" y="1099071"/>
              <a:ext cx="1933575" cy="2135505"/>
            </a:xfrm>
            <a:custGeom>
              <a:avLst/>
              <a:gdLst/>
              <a:ahLst/>
              <a:cxnLst/>
              <a:rect l="l" t="t" r="r" b="b"/>
              <a:pathLst>
                <a:path w="1933575" h="2135505">
                  <a:moveTo>
                    <a:pt x="0" y="0"/>
                  </a:moveTo>
                  <a:lnTo>
                    <a:pt x="1933499" y="2135100"/>
                  </a:lnTo>
                </a:path>
              </a:pathLst>
            </a:custGeom>
            <a:ln w="19049">
              <a:solidFill>
                <a:srgbClr val="5EC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46714" y="1468824"/>
              <a:ext cx="1744980" cy="1775460"/>
            </a:xfrm>
            <a:custGeom>
              <a:avLst/>
              <a:gdLst/>
              <a:ahLst/>
              <a:cxnLst/>
              <a:rect l="l" t="t" r="r" b="b"/>
              <a:pathLst>
                <a:path w="1744979" h="1775460">
                  <a:moveTo>
                    <a:pt x="0" y="0"/>
                  </a:moveTo>
                  <a:lnTo>
                    <a:pt x="1744499" y="1775099"/>
                  </a:lnTo>
                </a:path>
              </a:pathLst>
            </a:custGeom>
            <a:ln w="1904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73118" y="2643123"/>
              <a:ext cx="1818639" cy="601345"/>
            </a:xfrm>
            <a:custGeom>
              <a:avLst/>
              <a:gdLst/>
              <a:ahLst/>
              <a:cxnLst/>
              <a:rect l="l" t="t" r="r" b="b"/>
              <a:pathLst>
                <a:path w="1818640" h="601344">
                  <a:moveTo>
                    <a:pt x="0" y="0"/>
                  </a:moveTo>
                  <a:lnTo>
                    <a:pt x="1818299" y="600899"/>
                  </a:lnTo>
                </a:path>
              </a:pathLst>
            </a:custGeom>
            <a:ln w="1904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76150" y="3228722"/>
              <a:ext cx="2215515" cy="909955"/>
            </a:xfrm>
            <a:custGeom>
              <a:avLst/>
              <a:gdLst/>
              <a:ahLst/>
              <a:cxnLst/>
              <a:rect l="l" t="t" r="r" b="b"/>
              <a:pathLst>
                <a:path w="2215515" h="909954">
                  <a:moveTo>
                    <a:pt x="0" y="0"/>
                  </a:moveTo>
                  <a:lnTo>
                    <a:pt x="2215199" y="15299"/>
                  </a:lnTo>
                </a:path>
                <a:path w="2215515" h="909954">
                  <a:moveTo>
                    <a:pt x="232899" y="909627"/>
                  </a:moveTo>
                  <a:lnTo>
                    <a:pt x="2214999" y="15327"/>
                  </a:lnTo>
                </a:path>
              </a:pathLst>
            </a:custGeom>
            <a:ln w="19049">
              <a:solidFill>
                <a:srgbClr val="5EC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4833598" y="4635150"/>
            <a:ext cx="3757929" cy="278765"/>
          </a:xfrm>
          <a:custGeom>
            <a:avLst/>
            <a:gdLst/>
            <a:ahLst/>
            <a:cxnLst/>
            <a:rect l="l" t="t" r="r" b="b"/>
            <a:pathLst>
              <a:path w="3757929" h="278764">
                <a:moveTo>
                  <a:pt x="3711048" y="278699"/>
                </a:moveTo>
                <a:lnTo>
                  <a:pt x="46450" y="278699"/>
                </a:lnTo>
                <a:lnTo>
                  <a:pt x="28370" y="275049"/>
                </a:lnTo>
                <a:lnTo>
                  <a:pt x="13605" y="265094"/>
                </a:lnTo>
                <a:lnTo>
                  <a:pt x="3650" y="250329"/>
                </a:lnTo>
                <a:lnTo>
                  <a:pt x="0" y="232249"/>
                </a:lnTo>
                <a:lnTo>
                  <a:pt x="0" y="46450"/>
                </a:lnTo>
                <a:lnTo>
                  <a:pt x="3650" y="28370"/>
                </a:lnTo>
                <a:lnTo>
                  <a:pt x="13605" y="13605"/>
                </a:lnTo>
                <a:lnTo>
                  <a:pt x="28370" y="3650"/>
                </a:lnTo>
                <a:lnTo>
                  <a:pt x="46450" y="0"/>
                </a:lnTo>
                <a:lnTo>
                  <a:pt x="3711048" y="0"/>
                </a:lnTo>
                <a:lnTo>
                  <a:pt x="3749695" y="20679"/>
                </a:lnTo>
                <a:lnTo>
                  <a:pt x="3757500" y="46450"/>
                </a:lnTo>
                <a:lnTo>
                  <a:pt x="3757500" y="232249"/>
                </a:lnTo>
                <a:lnTo>
                  <a:pt x="3753850" y="250329"/>
                </a:lnTo>
                <a:lnTo>
                  <a:pt x="3743895" y="265094"/>
                </a:lnTo>
                <a:lnTo>
                  <a:pt x="3729130" y="275049"/>
                </a:lnTo>
                <a:lnTo>
                  <a:pt x="3711048" y="2786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950555" y="869344"/>
            <a:ext cx="3523615" cy="3989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1290" marR="107314">
              <a:lnSpc>
                <a:spcPct val="142900"/>
              </a:lnSpc>
              <a:spcBef>
                <a:spcPts val="100"/>
              </a:spcBef>
            </a:pPr>
            <a:r>
              <a:rPr sz="1400" spc="30" dirty="0">
                <a:solidFill>
                  <a:srgbClr val="F6F6F6"/>
                </a:solidFill>
                <a:latin typeface="Tahoma"/>
                <a:cs typeface="Tahoma"/>
              </a:rPr>
              <a:t>The </a:t>
            </a:r>
            <a:r>
              <a:rPr sz="1400" spc="-10" dirty="0">
                <a:solidFill>
                  <a:srgbClr val="F6F6F6"/>
                </a:solidFill>
                <a:latin typeface="Tahoma"/>
                <a:cs typeface="Tahoma"/>
              </a:rPr>
              <a:t>animal didn’t </a:t>
            </a:r>
            <a:r>
              <a:rPr sz="1400" spc="50" dirty="0">
                <a:solidFill>
                  <a:srgbClr val="F6F6F6"/>
                </a:solidFill>
                <a:latin typeface="Tahoma"/>
                <a:cs typeface="Tahoma"/>
              </a:rPr>
              <a:t>cross </a:t>
            </a:r>
            <a:r>
              <a:rPr sz="1400" spc="-25" dirty="0">
                <a:solidFill>
                  <a:srgbClr val="F6F6F6"/>
                </a:solidFill>
                <a:latin typeface="Tahoma"/>
                <a:cs typeface="Tahoma"/>
              </a:rPr>
              <a:t>the</a:t>
            </a:r>
            <a:r>
              <a:rPr sz="1400" spc="-10" dirty="0">
                <a:solidFill>
                  <a:srgbClr val="F6F6F6"/>
                </a:solidFill>
                <a:latin typeface="Tahoma"/>
                <a:cs typeface="Tahoma"/>
              </a:rPr>
              <a:t> street </a:t>
            </a:r>
            <a:r>
              <a:rPr sz="1400" spc="55" dirty="0">
                <a:solidFill>
                  <a:srgbClr val="F6F6F6"/>
                </a:solidFill>
                <a:latin typeface="Tahoma"/>
                <a:cs typeface="Tahoma"/>
              </a:rPr>
              <a:t>because </a:t>
            </a:r>
            <a:r>
              <a:rPr sz="1400" spc="-25" dirty="0">
                <a:solidFill>
                  <a:srgbClr val="F6F6F6"/>
                </a:solidFill>
                <a:latin typeface="Tahoma"/>
                <a:cs typeface="Tahoma"/>
              </a:rPr>
              <a:t>it</a:t>
            </a:r>
            <a:endParaRPr sz="1400">
              <a:latin typeface="Tahoma"/>
              <a:cs typeface="Tahoma"/>
            </a:endParaRPr>
          </a:p>
          <a:p>
            <a:pPr marL="2701290" marR="480695">
              <a:lnSpc>
                <a:spcPct val="142900"/>
              </a:lnSpc>
            </a:pPr>
            <a:r>
              <a:rPr sz="1400" spc="40" dirty="0">
                <a:solidFill>
                  <a:srgbClr val="F6F6F6"/>
                </a:solidFill>
                <a:latin typeface="Tahoma"/>
                <a:cs typeface="Tahoma"/>
              </a:rPr>
              <a:t>was </a:t>
            </a:r>
            <a:r>
              <a:rPr sz="1400" spc="-25" dirty="0">
                <a:solidFill>
                  <a:srgbClr val="F6F6F6"/>
                </a:solidFill>
                <a:latin typeface="Tahoma"/>
                <a:cs typeface="Tahoma"/>
              </a:rPr>
              <a:t>too</a:t>
            </a:r>
            <a:endParaRPr sz="1400">
              <a:latin typeface="Tahoma"/>
              <a:cs typeface="Tahoma"/>
            </a:endParaRPr>
          </a:p>
          <a:p>
            <a:pPr marL="2701290">
              <a:lnSpc>
                <a:spcPct val="100000"/>
              </a:lnSpc>
              <a:spcBef>
                <a:spcPts val="715"/>
              </a:spcBef>
            </a:pPr>
            <a:r>
              <a:rPr sz="1400" spc="45" dirty="0">
                <a:solidFill>
                  <a:srgbClr val="F6F6F6"/>
                </a:solidFill>
                <a:latin typeface="Tahoma"/>
                <a:cs typeface="Tahoma"/>
              </a:rPr>
              <a:t>crowded</a:t>
            </a:r>
            <a:endParaRPr sz="1400">
              <a:latin typeface="Tahoma"/>
              <a:cs typeface="Tahoma"/>
            </a:endParaRPr>
          </a:p>
          <a:p>
            <a:pPr marL="2701290">
              <a:lnSpc>
                <a:spcPct val="100000"/>
              </a:lnSpc>
              <a:spcBef>
                <a:spcPts val="720"/>
              </a:spcBef>
            </a:pPr>
            <a:r>
              <a:rPr sz="1400" spc="-50" dirty="0">
                <a:solidFill>
                  <a:srgbClr val="F6F6F6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The</a:t>
            </a:r>
            <a:r>
              <a:rPr sz="1000" spc="6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animal</a:t>
            </a:r>
            <a:r>
              <a:rPr sz="1000" spc="6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didn't</a:t>
            </a:r>
            <a:r>
              <a:rPr sz="1000" spc="6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cross</a:t>
            </a:r>
            <a:r>
              <a:rPr sz="1000" spc="6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the</a:t>
            </a:r>
            <a:r>
              <a:rPr sz="1000" spc="6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street</a:t>
            </a:r>
            <a:r>
              <a:rPr sz="1000" spc="6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000" spc="45" dirty="0">
                <a:solidFill>
                  <a:srgbClr val="F6F6F6"/>
                </a:solidFill>
                <a:latin typeface="Tahoma"/>
                <a:cs typeface="Tahoma"/>
              </a:rPr>
              <a:t>because</a:t>
            </a:r>
            <a:r>
              <a:rPr sz="1000" spc="8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000" b="1" spc="-10" dirty="0">
                <a:solidFill>
                  <a:srgbClr val="F6F6F6"/>
                </a:solidFill>
                <a:latin typeface="Tahoma"/>
                <a:cs typeface="Tahoma"/>
              </a:rPr>
              <a:t>it</a:t>
            </a:r>
            <a:r>
              <a:rPr sz="1000" b="1" spc="8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was</a:t>
            </a:r>
            <a:r>
              <a:rPr sz="1000" spc="6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too</a:t>
            </a:r>
            <a:r>
              <a:rPr sz="1000" spc="6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6F6F6"/>
                </a:solidFill>
                <a:latin typeface="Tahoma"/>
                <a:cs typeface="Tahoma"/>
              </a:rPr>
              <a:t>wide.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1743" y="975008"/>
            <a:ext cx="4227224" cy="40170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1860550"/>
            <a:ext cx="16764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0" dirty="0">
                <a:latin typeface="Arial"/>
                <a:cs typeface="Arial"/>
              </a:rPr>
              <a:t>IN</a:t>
            </a:r>
            <a:r>
              <a:rPr sz="4500" b="0" spc="-260" dirty="0">
                <a:latin typeface="Arial"/>
                <a:cs typeface="Arial"/>
              </a:rPr>
              <a:t> </a:t>
            </a:r>
            <a:r>
              <a:rPr sz="4500" b="0" spc="-25" dirty="0">
                <a:latin typeface="Arial"/>
                <a:cs typeface="Arial"/>
              </a:rPr>
              <a:t>AIR</a:t>
            </a:r>
            <a:endParaRPr sz="4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74847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Self Attention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875" y="980596"/>
            <a:ext cx="319405" cy="213360"/>
          </a:xfrm>
          <a:prstGeom prst="rect">
            <a:avLst/>
          </a:prstGeom>
          <a:solidFill>
            <a:srgbClr val="5EC5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2875" y="1285396"/>
            <a:ext cx="565150" cy="213360"/>
          </a:xfrm>
          <a:custGeom>
            <a:avLst/>
            <a:gdLst/>
            <a:ahLst/>
            <a:cxnLst/>
            <a:rect l="l" t="t" r="r" b="b"/>
            <a:pathLst>
              <a:path w="565150" h="213359">
                <a:moveTo>
                  <a:pt x="564724" y="213359"/>
                </a:moveTo>
                <a:lnTo>
                  <a:pt x="0" y="213359"/>
                </a:lnTo>
                <a:lnTo>
                  <a:pt x="0" y="0"/>
                </a:lnTo>
                <a:lnTo>
                  <a:pt x="564724" y="0"/>
                </a:lnTo>
                <a:lnTo>
                  <a:pt x="564724" y="21335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175" y="1174144"/>
            <a:ext cx="5899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 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didn’t cross the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875" y="2504596"/>
            <a:ext cx="485775" cy="213360"/>
          </a:xfrm>
          <a:prstGeom prst="rect">
            <a:avLst/>
          </a:prstGeom>
          <a:solidFill>
            <a:srgbClr val="008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street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2875" y="3114196"/>
            <a:ext cx="105410" cy="213360"/>
          </a:xfrm>
          <a:custGeom>
            <a:avLst/>
            <a:gdLst/>
            <a:ahLst/>
            <a:cxnLst/>
            <a:rect l="l" t="t" r="r" b="b"/>
            <a:pathLst>
              <a:path w="105409" h="213360">
                <a:moveTo>
                  <a:pt x="104880" y="213359"/>
                </a:moveTo>
                <a:lnTo>
                  <a:pt x="0" y="213359"/>
                </a:lnTo>
                <a:lnTo>
                  <a:pt x="0" y="0"/>
                </a:lnTo>
                <a:lnTo>
                  <a:pt x="104880" y="0"/>
                </a:lnTo>
                <a:lnTo>
                  <a:pt x="104880" y="213359"/>
                </a:lnTo>
                <a:close/>
              </a:path>
            </a:pathLst>
          </a:custGeom>
          <a:solidFill>
            <a:srgbClr val="5EC5F6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175" y="2698144"/>
            <a:ext cx="7321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it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378460">
              <a:lnSpc>
                <a:spcPct val="142900"/>
              </a:lnSpc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too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2875" y="4028596"/>
            <a:ext cx="377825" cy="213360"/>
          </a:xfrm>
          <a:prstGeom prst="rect">
            <a:avLst/>
          </a:prstGeom>
          <a:solidFill>
            <a:srgbClr val="5EC5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tired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56651" y="3114196"/>
            <a:ext cx="105410" cy="213360"/>
          </a:xfrm>
          <a:custGeom>
            <a:avLst/>
            <a:gdLst/>
            <a:ahLst/>
            <a:cxnLst/>
            <a:rect l="l" t="t" r="r" b="b"/>
            <a:pathLst>
              <a:path w="105410" h="213360">
                <a:moveTo>
                  <a:pt x="104880" y="213359"/>
                </a:moveTo>
                <a:lnTo>
                  <a:pt x="0" y="213359"/>
                </a:lnTo>
                <a:lnTo>
                  <a:pt x="0" y="0"/>
                </a:lnTo>
                <a:lnTo>
                  <a:pt x="104880" y="0"/>
                </a:lnTo>
                <a:lnTo>
                  <a:pt x="104880" y="21335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43951" y="869344"/>
            <a:ext cx="732155" cy="3707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animal didn’t cross the street because it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334010">
              <a:lnSpc>
                <a:spcPct val="142900"/>
              </a:lnSpc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too tired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92774" y="911953"/>
            <a:ext cx="0" cy="4017010"/>
          </a:xfrm>
          <a:custGeom>
            <a:avLst/>
            <a:gdLst/>
            <a:ahLst/>
            <a:cxnLst/>
            <a:rect l="l" t="t" r="r" b="b"/>
            <a:pathLst>
              <a:path h="4017010">
                <a:moveTo>
                  <a:pt x="0" y="0"/>
                </a:moveTo>
                <a:lnTo>
                  <a:pt x="0" y="4016400"/>
                </a:lnTo>
              </a:path>
            </a:pathLst>
          </a:custGeom>
          <a:ln w="19049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4848" y="4635150"/>
            <a:ext cx="3757929" cy="278765"/>
          </a:xfrm>
          <a:custGeom>
            <a:avLst/>
            <a:gdLst/>
            <a:ahLst/>
            <a:cxnLst/>
            <a:rect l="l" t="t" r="r" b="b"/>
            <a:pathLst>
              <a:path w="3757929" h="278764">
                <a:moveTo>
                  <a:pt x="3711049" y="278699"/>
                </a:moveTo>
                <a:lnTo>
                  <a:pt x="46450" y="278699"/>
                </a:lnTo>
                <a:lnTo>
                  <a:pt x="28370" y="275049"/>
                </a:lnTo>
                <a:lnTo>
                  <a:pt x="13605" y="265094"/>
                </a:lnTo>
                <a:lnTo>
                  <a:pt x="3650" y="250329"/>
                </a:lnTo>
                <a:lnTo>
                  <a:pt x="0" y="232249"/>
                </a:lnTo>
                <a:lnTo>
                  <a:pt x="0" y="46450"/>
                </a:lnTo>
                <a:lnTo>
                  <a:pt x="3650" y="28370"/>
                </a:lnTo>
                <a:lnTo>
                  <a:pt x="13605" y="13605"/>
                </a:lnTo>
                <a:lnTo>
                  <a:pt x="28370" y="3650"/>
                </a:lnTo>
                <a:lnTo>
                  <a:pt x="46450" y="0"/>
                </a:lnTo>
                <a:lnTo>
                  <a:pt x="3711049" y="0"/>
                </a:lnTo>
                <a:lnTo>
                  <a:pt x="3749695" y="20679"/>
                </a:lnTo>
                <a:lnTo>
                  <a:pt x="3757499" y="46450"/>
                </a:lnTo>
                <a:lnTo>
                  <a:pt x="3757499" y="232249"/>
                </a:lnTo>
                <a:lnTo>
                  <a:pt x="3753849" y="250329"/>
                </a:lnTo>
                <a:lnTo>
                  <a:pt x="3743894" y="265094"/>
                </a:lnTo>
                <a:lnTo>
                  <a:pt x="3729129" y="275049"/>
                </a:lnTo>
                <a:lnTo>
                  <a:pt x="3711049" y="2786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8613" y="4313584"/>
            <a:ext cx="3509645" cy="54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animal didn't cross the street because </a:t>
            </a:r>
            <a:r>
              <a:rPr sz="10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too tired.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70825" y="1089546"/>
            <a:ext cx="2234565" cy="3058795"/>
            <a:chOff x="870825" y="1089546"/>
            <a:chExt cx="2234565" cy="3058795"/>
          </a:xfrm>
        </p:grpSpPr>
        <p:sp>
          <p:nvSpPr>
            <p:cNvPr id="16" name="object 16"/>
            <p:cNvSpPr/>
            <p:nvPr/>
          </p:nvSpPr>
          <p:spPr>
            <a:xfrm>
              <a:off x="1161841" y="1099071"/>
              <a:ext cx="1933575" cy="2135505"/>
            </a:xfrm>
            <a:custGeom>
              <a:avLst/>
              <a:gdLst/>
              <a:ahLst/>
              <a:cxnLst/>
              <a:rect l="l" t="t" r="r" b="b"/>
              <a:pathLst>
                <a:path w="1933575" h="2135505">
                  <a:moveTo>
                    <a:pt x="0" y="0"/>
                  </a:moveTo>
                  <a:lnTo>
                    <a:pt x="1933500" y="2135100"/>
                  </a:lnTo>
                </a:path>
              </a:pathLst>
            </a:custGeom>
            <a:ln w="19049">
              <a:solidFill>
                <a:srgbClr val="5EC5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350914" y="1468824"/>
              <a:ext cx="1744980" cy="1775460"/>
            </a:xfrm>
            <a:custGeom>
              <a:avLst/>
              <a:gdLst/>
              <a:ahLst/>
              <a:cxnLst/>
              <a:rect l="l" t="t" r="r" b="b"/>
              <a:pathLst>
                <a:path w="1744980" h="1775460">
                  <a:moveTo>
                    <a:pt x="0" y="0"/>
                  </a:moveTo>
                  <a:lnTo>
                    <a:pt x="1744499" y="1775099"/>
                  </a:lnTo>
                </a:path>
              </a:pathLst>
            </a:custGeom>
            <a:ln w="1904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277317" y="2643123"/>
              <a:ext cx="1818639" cy="601345"/>
            </a:xfrm>
            <a:custGeom>
              <a:avLst/>
              <a:gdLst/>
              <a:ahLst/>
              <a:cxnLst/>
              <a:rect l="l" t="t" r="r" b="b"/>
              <a:pathLst>
                <a:path w="1818639" h="601344">
                  <a:moveTo>
                    <a:pt x="0" y="0"/>
                  </a:moveTo>
                  <a:lnTo>
                    <a:pt x="1818299" y="600899"/>
                  </a:lnTo>
                </a:path>
              </a:pathLst>
            </a:custGeom>
            <a:ln w="1904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80350" y="3228722"/>
              <a:ext cx="2215515" cy="909955"/>
            </a:xfrm>
            <a:custGeom>
              <a:avLst/>
              <a:gdLst/>
              <a:ahLst/>
              <a:cxnLst/>
              <a:rect l="l" t="t" r="r" b="b"/>
              <a:pathLst>
                <a:path w="2215515" h="909954">
                  <a:moveTo>
                    <a:pt x="0" y="0"/>
                  </a:moveTo>
                  <a:lnTo>
                    <a:pt x="2215199" y="15299"/>
                  </a:lnTo>
                </a:path>
                <a:path w="2215515" h="909954">
                  <a:moveTo>
                    <a:pt x="232899" y="909627"/>
                  </a:moveTo>
                  <a:lnTo>
                    <a:pt x="2214999" y="15327"/>
                  </a:lnTo>
                </a:path>
              </a:pathLst>
            </a:custGeom>
            <a:ln w="19049">
              <a:solidFill>
                <a:srgbClr val="5EC5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148675" y="980596"/>
            <a:ext cx="319405" cy="213360"/>
          </a:xfrm>
          <a:prstGeom prst="rect">
            <a:avLst/>
          </a:prstGeom>
          <a:solidFill>
            <a:srgbClr val="5EC5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48675" y="1285396"/>
            <a:ext cx="535940" cy="213360"/>
          </a:xfrm>
          <a:custGeom>
            <a:avLst/>
            <a:gdLst/>
            <a:ahLst/>
            <a:cxnLst/>
            <a:rect l="l" t="t" r="r" b="b"/>
            <a:pathLst>
              <a:path w="535939" h="213359">
                <a:moveTo>
                  <a:pt x="535318" y="213359"/>
                </a:moveTo>
                <a:lnTo>
                  <a:pt x="0" y="213359"/>
                </a:lnTo>
                <a:lnTo>
                  <a:pt x="0" y="0"/>
                </a:lnTo>
                <a:lnTo>
                  <a:pt x="535318" y="0"/>
                </a:lnTo>
                <a:lnTo>
                  <a:pt x="535318" y="213359"/>
                </a:lnTo>
                <a:close/>
              </a:path>
            </a:pathLst>
          </a:custGeom>
          <a:solidFill>
            <a:srgbClr val="008CCC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35975" y="1265584"/>
            <a:ext cx="5613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35975" y="1478944"/>
            <a:ext cx="485140" cy="8969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29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didn’t cross the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48675" y="2504596"/>
            <a:ext cx="509905" cy="205184"/>
          </a:xfrm>
          <a:prstGeom prst="rect">
            <a:avLst/>
          </a:prstGeom>
          <a:solidFill>
            <a:srgbClr val="2261C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street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35975" y="2789584"/>
            <a:ext cx="7321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148675" y="3114196"/>
            <a:ext cx="105410" cy="213360"/>
          </a:xfrm>
          <a:custGeom>
            <a:avLst/>
            <a:gdLst/>
            <a:ahLst/>
            <a:cxnLst/>
            <a:rect l="l" t="t" r="r" b="b"/>
            <a:pathLst>
              <a:path w="105410" h="213360">
                <a:moveTo>
                  <a:pt x="104880" y="213359"/>
                </a:moveTo>
                <a:lnTo>
                  <a:pt x="0" y="213359"/>
                </a:lnTo>
                <a:lnTo>
                  <a:pt x="0" y="0"/>
                </a:lnTo>
                <a:lnTo>
                  <a:pt x="104880" y="0"/>
                </a:lnTo>
                <a:lnTo>
                  <a:pt x="104880" y="213359"/>
                </a:lnTo>
                <a:close/>
              </a:path>
            </a:pathLst>
          </a:custGeom>
          <a:solidFill>
            <a:srgbClr val="5EC5F6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35975" y="3094384"/>
            <a:ext cx="1308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35975" y="3307744"/>
            <a:ext cx="358775" cy="588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too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148675" y="4028596"/>
            <a:ext cx="721995" cy="213360"/>
          </a:xfrm>
          <a:custGeom>
            <a:avLst/>
            <a:gdLst/>
            <a:ahLst/>
            <a:cxnLst/>
            <a:rect l="l" t="t" r="r" b="b"/>
            <a:pathLst>
              <a:path w="721995" h="213360">
                <a:moveTo>
                  <a:pt x="721850" y="213359"/>
                </a:moveTo>
                <a:lnTo>
                  <a:pt x="0" y="213359"/>
                </a:lnTo>
                <a:lnTo>
                  <a:pt x="0" y="0"/>
                </a:lnTo>
                <a:lnTo>
                  <a:pt x="721850" y="0"/>
                </a:lnTo>
                <a:lnTo>
                  <a:pt x="721850" y="213359"/>
                </a:lnTo>
                <a:close/>
              </a:path>
            </a:pathLst>
          </a:custGeom>
          <a:solidFill>
            <a:srgbClr val="5EC5F6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35975" y="4008784"/>
            <a:ext cx="7473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crowded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35975" y="4313584"/>
            <a:ext cx="736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652450" y="3114196"/>
            <a:ext cx="105410" cy="213360"/>
          </a:xfrm>
          <a:custGeom>
            <a:avLst/>
            <a:gdLst/>
            <a:ahLst/>
            <a:cxnLst/>
            <a:rect l="l" t="t" r="r" b="b"/>
            <a:pathLst>
              <a:path w="105409" h="213360">
                <a:moveTo>
                  <a:pt x="104880" y="213359"/>
                </a:moveTo>
                <a:lnTo>
                  <a:pt x="0" y="213359"/>
                </a:lnTo>
                <a:lnTo>
                  <a:pt x="0" y="0"/>
                </a:lnTo>
                <a:lnTo>
                  <a:pt x="104880" y="0"/>
                </a:lnTo>
                <a:lnTo>
                  <a:pt x="104880" y="21335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366625" y="1089546"/>
            <a:ext cx="2234565" cy="3058795"/>
            <a:chOff x="5366625" y="1089546"/>
            <a:chExt cx="2234565" cy="3058795"/>
          </a:xfrm>
        </p:grpSpPr>
        <p:sp>
          <p:nvSpPr>
            <p:cNvPr id="34" name="object 34"/>
            <p:cNvSpPr/>
            <p:nvPr/>
          </p:nvSpPr>
          <p:spPr>
            <a:xfrm>
              <a:off x="5657641" y="1099071"/>
              <a:ext cx="1933575" cy="2135505"/>
            </a:xfrm>
            <a:custGeom>
              <a:avLst/>
              <a:gdLst/>
              <a:ahLst/>
              <a:cxnLst/>
              <a:rect l="l" t="t" r="r" b="b"/>
              <a:pathLst>
                <a:path w="1933575" h="2135505">
                  <a:moveTo>
                    <a:pt x="0" y="0"/>
                  </a:moveTo>
                  <a:lnTo>
                    <a:pt x="1933499" y="2135100"/>
                  </a:lnTo>
                </a:path>
              </a:pathLst>
            </a:custGeom>
            <a:ln w="19049">
              <a:solidFill>
                <a:srgbClr val="5EC5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5846714" y="1468824"/>
              <a:ext cx="1744980" cy="1775460"/>
            </a:xfrm>
            <a:custGeom>
              <a:avLst/>
              <a:gdLst/>
              <a:ahLst/>
              <a:cxnLst/>
              <a:rect l="l" t="t" r="r" b="b"/>
              <a:pathLst>
                <a:path w="1744979" h="1775460">
                  <a:moveTo>
                    <a:pt x="0" y="0"/>
                  </a:moveTo>
                  <a:lnTo>
                    <a:pt x="1744499" y="1775099"/>
                  </a:lnTo>
                </a:path>
              </a:pathLst>
            </a:custGeom>
            <a:ln w="1904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5773118" y="2643123"/>
              <a:ext cx="1818639" cy="601345"/>
            </a:xfrm>
            <a:custGeom>
              <a:avLst/>
              <a:gdLst/>
              <a:ahLst/>
              <a:cxnLst/>
              <a:rect l="l" t="t" r="r" b="b"/>
              <a:pathLst>
                <a:path w="1818640" h="601344">
                  <a:moveTo>
                    <a:pt x="0" y="0"/>
                  </a:moveTo>
                  <a:lnTo>
                    <a:pt x="1818299" y="600899"/>
                  </a:lnTo>
                </a:path>
              </a:pathLst>
            </a:custGeom>
            <a:ln w="1904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5376150" y="3228722"/>
              <a:ext cx="2215515" cy="909955"/>
            </a:xfrm>
            <a:custGeom>
              <a:avLst/>
              <a:gdLst/>
              <a:ahLst/>
              <a:cxnLst/>
              <a:rect l="l" t="t" r="r" b="b"/>
              <a:pathLst>
                <a:path w="2215515" h="909954">
                  <a:moveTo>
                    <a:pt x="0" y="0"/>
                  </a:moveTo>
                  <a:lnTo>
                    <a:pt x="2215199" y="15299"/>
                  </a:lnTo>
                </a:path>
                <a:path w="2215515" h="909954">
                  <a:moveTo>
                    <a:pt x="232899" y="909627"/>
                  </a:moveTo>
                  <a:lnTo>
                    <a:pt x="2214999" y="15327"/>
                  </a:lnTo>
                </a:path>
              </a:pathLst>
            </a:custGeom>
            <a:ln w="19049">
              <a:solidFill>
                <a:srgbClr val="5EC5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object 38"/>
          <p:cNvSpPr/>
          <p:nvPr/>
        </p:nvSpPr>
        <p:spPr>
          <a:xfrm>
            <a:off x="4833598" y="4635150"/>
            <a:ext cx="3757929" cy="278765"/>
          </a:xfrm>
          <a:custGeom>
            <a:avLst/>
            <a:gdLst/>
            <a:ahLst/>
            <a:cxnLst/>
            <a:rect l="l" t="t" r="r" b="b"/>
            <a:pathLst>
              <a:path w="3757929" h="278764">
                <a:moveTo>
                  <a:pt x="3711048" y="278699"/>
                </a:moveTo>
                <a:lnTo>
                  <a:pt x="46450" y="278699"/>
                </a:lnTo>
                <a:lnTo>
                  <a:pt x="28370" y="275049"/>
                </a:lnTo>
                <a:lnTo>
                  <a:pt x="13605" y="265094"/>
                </a:lnTo>
                <a:lnTo>
                  <a:pt x="3650" y="250329"/>
                </a:lnTo>
                <a:lnTo>
                  <a:pt x="0" y="232249"/>
                </a:lnTo>
                <a:lnTo>
                  <a:pt x="0" y="46450"/>
                </a:lnTo>
                <a:lnTo>
                  <a:pt x="3650" y="28370"/>
                </a:lnTo>
                <a:lnTo>
                  <a:pt x="13605" y="13605"/>
                </a:lnTo>
                <a:lnTo>
                  <a:pt x="28370" y="3650"/>
                </a:lnTo>
                <a:lnTo>
                  <a:pt x="46450" y="0"/>
                </a:lnTo>
                <a:lnTo>
                  <a:pt x="3711048" y="0"/>
                </a:lnTo>
                <a:lnTo>
                  <a:pt x="3749695" y="20679"/>
                </a:lnTo>
                <a:lnTo>
                  <a:pt x="3757500" y="46450"/>
                </a:lnTo>
                <a:lnTo>
                  <a:pt x="3757500" y="232249"/>
                </a:lnTo>
                <a:lnTo>
                  <a:pt x="3753850" y="250329"/>
                </a:lnTo>
                <a:lnTo>
                  <a:pt x="3743895" y="265094"/>
                </a:lnTo>
                <a:lnTo>
                  <a:pt x="3729130" y="275049"/>
                </a:lnTo>
                <a:lnTo>
                  <a:pt x="3711048" y="2786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50555" y="869344"/>
            <a:ext cx="3523615" cy="40119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1290" marR="107314">
              <a:lnSpc>
                <a:spcPct val="1429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animal didn’t cross the street because it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01290" marR="480695">
              <a:lnSpc>
                <a:spcPct val="142900"/>
              </a:lnSpc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too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01290">
              <a:lnSpc>
                <a:spcPct val="100000"/>
              </a:lnSpc>
              <a:spcBef>
                <a:spcPts val="715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crowded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0129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animal didn't cross the street because </a:t>
            </a:r>
            <a:r>
              <a:rPr sz="10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too wide.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74847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Self Attention</a:t>
            </a:r>
          </a:p>
        </p:txBody>
      </p:sp>
      <p:sp>
        <p:nvSpPr>
          <p:cNvPr id="3" name="object 3"/>
          <p:cNvSpPr/>
          <p:nvPr/>
        </p:nvSpPr>
        <p:spPr>
          <a:xfrm>
            <a:off x="4717724" y="1919044"/>
            <a:ext cx="1120775" cy="5715"/>
          </a:xfrm>
          <a:custGeom>
            <a:avLst/>
            <a:gdLst/>
            <a:ahLst/>
            <a:cxnLst/>
            <a:rect l="l" t="t" r="r" b="b"/>
            <a:pathLst>
              <a:path w="1120775" h="5714">
                <a:moveTo>
                  <a:pt x="0" y="5699"/>
                </a:moveTo>
                <a:lnTo>
                  <a:pt x="1120499" y="0"/>
                </a:lnTo>
              </a:path>
            </a:pathLst>
          </a:custGeom>
          <a:ln w="19049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611550" y="1338620"/>
            <a:ext cx="3743325" cy="2293577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2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aseline="-31250" dirty="0"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= Softmax ( Q . K</a:t>
            </a:r>
            <a:r>
              <a:rPr sz="2400" baseline="3125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)* V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68220">
              <a:lnSpc>
                <a:spcPct val="100000"/>
              </a:lnSpc>
              <a:spcBef>
                <a:spcPts val="112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√d</a:t>
            </a:r>
            <a:r>
              <a:rPr sz="2400" baseline="3125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sz="2400" baseline="312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2400" baseline="312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8255" marR="784860" algn="ctr">
              <a:lnSpc>
                <a:spcPct val="100000"/>
              </a:lnSpc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Q = Query Vector K = Key vector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5775" algn="ctr">
              <a:lnSpc>
                <a:spcPct val="100000"/>
              </a:lnSpc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V = Value vector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5140" algn="ctr">
              <a:lnSpc>
                <a:spcPct val="100000"/>
              </a:lnSpc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575" baseline="31746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= dimension of key vector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95774" y="1342575"/>
            <a:ext cx="4083050" cy="1149350"/>
          </a:xfrm>
          <a:custGeom>
            <a:avLst/>
            <a:gdLst/>
            <a:ahLst/>
            <a:cxnLst/>
            <a:rect l="l" t="t" r="r" b="b"/>
            <a:pathLst>
              <a:path w="4083050" h="1149350">
                <a:moveTo>
                  <a:pt x="0" y="191503"/>
                </a:moveTo>
                <a:lnTo>
                  <a:pt x="5057" y="147593"/>
                </a:lnTo>
                <a:lnTo>
                  <a:pt x="19464" y="107285"/>
                </a:lnTo>
                <a:lnTo>
                  <a:pt x="42071" y="71727"/>
                </a:lnTo>
                <a:lnTo>
                  <a:pt x="71728" y="42071"/>
                </a:lnTo>
                <a:lnTo>
                  <a:pt x="107285" y="19464"/>
                </a:lnTo>
                <a:lnTo>
                  <a:pt x="147593" y="5057"/>
                </a:lnTo>
                <a:lnTo>
                  <a:pt x="191503" y="0"/>
                </a:lnTo>
                <a:lnTo>
                  <a:pt x="3891195" y="0"/>
                </a:lnTo>
                <a:lnTo>
                  <a:pt x="3964481" y="14577"/>
                </a:lnTo>
                <a:lnTo>
                  <a:pt x="4026609" y="56090"/>
                </a:lnTo>
                <a:lnTo>
                  <a:pt x="4068122" y="118218"/>
                </a:lnTo>
                <a:lnTo>
                  <a:pt x="4082699" y="191503"/>
                </a:lnTo>
                <a:lnTo>
                  <a:pt x="4082699" y="957495"/>
                </a:lnTo>
                <a:lnTo>
                  <a:pt x="4077642" y="1001406"/>
                </a:lnTo>
                <a:lnTo>
                  <a:pt x="4063235" y="1041714"/>
                </a:lnTo>
                <a:lnTo>
                  <a:pt x="4040628" y="1077271"/>
                </a:lnTo>
                <a:lnTo>
                  <a:pt x="4010972" y="1106928"/>
                </a:lnTo>
                <a:lnTo>
                  <a:pt x="3975414" y="1129535"/>
                </a:lnTo>
                <a:lnTo>
                  <a:pt x="3935106" y="1143942"/>
                </a:lnTo>
                <a:lnTo>
                  <a:pt x="3891195" y="1148999"/>
                </a:lnTo>
                <a:lnTo>
                  <a:pt x="191503" y="1148999"/>
                </a:lnTo>
                <a:lnTo>
                  <a:pt x="147593" y="1143942"/>
                </a:lnTo>
                <a:lnTo>
                  <a:pt x="107285" y="1129535"/>
                </a:lnTo>
                <a:lnTo>
                  <a:pt x="71728" y="1106928"/>
                </a:lnTo>
                <a:lnTo>
                  <a:pt x="42071" y="1077271"/>
                </a:lnTo>
                <a:lnTo>
                  <a:pt x="19464" y="1041714"/>
                </a:lnTo>
                <a:lnTo>
                  <a:pt x="5057" y="1001406"/>
                </a:lnTo>
                <a:lnTo>
                  <a:pt x="0" y="957495"/>
                </a:lnTo>
                <a:lnTo>
                  <a:pt x="0" y="191503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74847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Self Attention</a:t>
            </a:r>
          </a:p>
        </p:txBody>
      </p:sp>
      <p:sp>
        <p:nvSpPr>
          <p:cNvPr id="3" name="object 3"/>
          <p:cNvSpPr/>
          <p:nvPr/>
        </p:nvSpPr>
        <p:spPr>
          <a:xfrm>
            <a:off x="5703849" y="1488062"/>
            <a:ext cx="2226310" cy="476884"/>
          </a:xfrm>
          <a:custGeom>
            <a:avLst/>
            <a:gdLst/>
            <a:ahLst/>
            <a:cxnLst/>
            <a:rect l="l" t="t" r="r" b="b"/>
            <a:pathLst>
              <a:path w="2226309" h="476885">
                <a:moveTo>
                  <a:pt x="2146598" y="476399"/>
                </a:moveTo>
                <a:lnTo>
                  <a:pt x="79401" y="476399"/>
                </a:lnTo>
                <a:lnTo>
                  <a:pt x="48494" y="470160"/>
                </a:lnTo>
                <a:lnTo>
                  <a:pt x="23256" y="453143"/>
                </a:lnTo>
                <a:lnTo>
                  <a:pt x="6239" y="427905"/>
                </a:lnTo>
                <a:lnTo>
                  <a:pt x="0" y="396998"/>
                </a:lnTo>
                <a:lnTo>
                  <a:pt x="0" y="79401"/>
                </a:lnTo>
                <a:lnTo>
                  <a:pt x="6239" y="48494"/>
                </a:lnTo>
                <a:lnTo>
                  <a:pt x="23256" y="23256"/>
                </a:lnTo>
                <a:lnTo>
                  <a:pt x="48494" y="6239"/>
                </a:lnTo>
                <a:lnTo>
                  <a:pt x="79401" y="0"/>
                </a:lnTo>
                <a:lnTo>
                  <a:pt x="2146598" y="0"/>
                </a:lnTo>
                <a:lnTo>
                  <a:pt x="2190650" y="13340"/>
                </a:lnTo>
                <a:lnTo>
                  <a:pt x="2219955" y="49015"/>
                </a:lnTo>
                <a:lnTo>
                  <a:pt x="2225999" y="79401"/>
                </a:lnTo>
                <a:lnTo>
                  <a:pt x="2225999" y="396998"/>
                </a:lnTo>
                <a:lnTo>
                  <a:pt x="2219760" y="427905"/>
                </a:lnTo>
                <a:lnTo>
                  <a:pt x="2202743" y="453143"/>
                </a:lnTo>
                <a:lnTo>
                  <a:pt x="2177505" y="470160"/>
                </a:lnTo>
                <a:lnTo>
                  <a:pt x="2146598" y="4763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1717" y="1581609"/>
            <a:ext cx="1349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Vector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66225" y="2377675"/>
            <a:ext cx="7268845" cy="1110615"/>
            <a:chOff x="666225" y="2377675"/>
            <a:chExt cx="7268845" cy="11106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225" y="2377675"/>
              <a:ext cx="3990025" cy="11100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703850" y="2694500"/>
              <a:ext cx="2226310" cy="476884"/>
            </a:xfrm>
            <a:custGeom>
              <a:avLst/>
              <a:gdLst/>
              <a:ahLst/>
              <a:cxnLst/>
              <a:rect l="l" t="t" r="r" b="b"/>
              <a:pathLst>
                <a:path w="2226309" h="476885">
                  <a:moveTo>
                    <a:pt x="2146598" y="476399"/>
                  </a:moveTo>
                  <a:lnTo>
                    <a:pt x="79401" y="476399"/>
                  </a:lnTo>
                  <a:lnTo>
                    <a:pt x="48494" y="470160"/>
                  </a:lnTo>
                  <a:lnTo>
                    <a:pt x="23256" y="453143"/>
                  </a:lnTo>
                  <a:lnTo>
                    <a:pt x="6239" y="427905"/>
                  </a:lnTo>
                  <a:lnTo>
                    <a:pt x="0" y="396998"/>
                  </a:lnTo>
                  <a:lnTo>
                    <a:pt x="0" y="79401"/>
                  </a:lnTo>
                  <a:lnTo>
                    <a:pt x="6239" y="48494"/>
                  </a:lnTo>
                  <a:lnTo>
                    <a:pt x="23256" y="23256"/>
                  </a:lnTo>
                  <a:lnTo>
                    <a:pt x="48494" y="6239"/>
                  </a:lnTo>
                  <a:lnTo>
                    <a:pt x="79401" y="0"/>
                  </a:lnTo>
                  <a:lnTo>
                    <a:pt x="2146598" y="0"/>
                  </a:lnTo>
                  <a:lnTo>
                    <a:pt x="2190650" y="13340"/>
                  </a:lnTo>
                  <a:lnTo>
                    <a:pt x="2219955" y="49015"/>
                  </a:lnTo>
                  <a:lnTo>
                    <a:pt x="2225999" y="79401"/>
                  </a:lnTo>
                  <a:lnTo>
                    <a:pt x="2225999" y="396998"/>
                  </a:lnTo>
                  <a:lnTo>
                    <a:pt x="2219760" y="427905"/>
                  </a:lnTo>
                  <a:lnTo>
                    <a:pt x="2202743" y="453143"/>
                  </a:lnTo>
                  <a:lnTo>
                    <a:pt x="2177505" y="470160"/>
                  </a:lnTo>
                  <a:lnTo>
                    <a:pt x="2146598" y="476399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703850" y="2694500"/>
              <a:ext cx="2226310" cy="476884"/>
            </a:xfrm>
            <a:custGeom>
              <a:avLst/>
              <a:gdLst/>
              <a:ahLst/>
              <a:cxnLst/>
              <a:rect l="l" t="t" r="r" b="b"/>
              <a:pathLst>
                <a:path w="2226309" h="476885">
                  <a:moveTo>
                    <a:pt x="0" y="79401"/>
                  </a:moveTo>
                  <a:lnTo>
                    <a:pt x="6239" y="48494"/>
                  </a:lnTo>
                  <a:lnTo>
                    <a:pt x="23256" y="23256"/>
                  </a:lnTo>
                  <a:lnTo>
                    <a:pt x="48494" y="6239"/>
                  </a:lnTo>
                  <a:lnTo>
                    <a:pt x="79401" y="0"/>
                  </a:lnTo>
                  <a:lnTo>
                    <a:pt x="2146598" y="0"/>
                  </a:lnTo>
                  <a:lnTo>
                    <a:pt x="2190650" y="13340"/>
                  </a:lnTo>
                  <a:lnTo>
                    <a:pt x="2219955" y="49015"/>
                  </a:lnTo>
                  <a:lnTo>
                    <a:pt x="2225999" y="79401"/>
                  </a:lnTo>
                  <a:lnTo>
                    <a:pt x="2225999" y="396998"/>
                  </a:lnTo>
                  <a:lnTo>
                    <a:pt x="2219760" y="427905"/>
                  </a:lnTo>
                  <a:lnTo>
                    <a:pt x="2202743" y="453143"/>
                  </a:lnTo>
                  <a:lnTo>
                    <a:pt x="2177505" y="470160"/>
                  </a:lnTo>
                  <a:lnTo>
                    <a:pt x="2146598" y="476399"/>
                  </a:lnTo>
                  <a:lnTo>
                    <a:pt x="79401" y="476399"/>
                  </a:lnTo>
                  <a:lnTo>
                    <a:pt x="48494" y="470160"/>
                  </a:lnTo>
                  <a:lnTo>
                    <a:pt x="23256" y="453143"/>
                  </a:lnTo>
                  <a:lnTo>
                    <a:pt x="6239" y="427905"/>
                  </a:lnTo>
                  <a:lnTo>
                    <a:pt x="0" y="396998"/>
                  </a:lnTo>
                  <a:lnTo>
                    <a:pt x="0" y="7940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63375" y="997624"/>
            <a:ext cx="8241665" cy="1313815"/>
            <a:chOff x="363375" y="997624"/>
            <a:chExt cx="8241665" cy="1313815"/>
          </a:xfrm>
        </p:grpSpPr>
        <p:sp>
          <p:nvSpPr>
            <p:cNvPr id="10" name="object 10"/>
            <p:cNvSpPr/>
            <p:nvPr/>
          </p:nvSpPr>
          <p:spPr>
            <a:xfrm>
              <a:off x="4656250" y="1726262"/>
              <a:ext cx="1047750" cy="0"/>
            </a:xfrm>
            <a:custGeom>
              <a:avLst/>
              <a:gdLst/>
              <a:ahLst/>
              <a:cxnLst/>
              <a:rect l="l" t="t" r="r" b="b"/>
              <a:pathLst>
                <a:path w="1047750">
                  <a:moveTo>
                    <a:pt x="0" y="0"/>
                  </a:moveTo>
                  <a:lnTo>
                    <a:pt x="1047599" y="0"/>
                  </a:lnTo>
                </a:path>
              </a:pathLst>
            </a:custGeom>
            <a:ln w="9524">
              <a:solidFill>
                <a:srgbClr val="7F7F7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675" y="1171249"/>
              <a:ext cx="3974325" cy="111004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72900" y="1007149"/>
              <a:ext cx="8222615" cy="1294765"/>
            </a:xfrm>
            <a:custGeom>
              <a:avLst/>
              <a:gdLst/>
              <a:ahLst/>
              <a:cxnLst/>
              <a:rect l="l" t="t" r="r" b="b"/>
              <a:pathLst>
                <a:path w="8222615" h="1294764">
                  <a:moveTo>
                    <a:pt x="0" y="215704"/>
                  </a:moveTo>
                  <a:lnTo>
                    <a:pt x="5696" y="166245"/>
                  </a:lnTo>
                  <a:lnTo>
                    <a:pt x="21924" y="120843"/>
                  </a:lnTo>
                  <a:lnTo>
                    <a:pt x="47387" y="80792"/>
                  </a:lnTo>
                  <a:lnTo>
                    <a:pt x="80792" y="47387"/>
                  </a:lnTo>
                  <a:lnTo>
                    <a:pt x="120843" y="21924"/>
                  </a:lnTo>
                  <a:lnTo>
                    <a:pt x="166245" y="5696"/>
                  </a:lnTo>
                  <a:lnTo>
                    <a:pt x="215704" y="0"/>
                  </a:lnTo>
                  <a:lnTo>
                    <a:pt x="8006394" y="0"/>
                  </a:lnTo>
                  <a:lnTo>
                    <a:pt x="8048673" y="4182"/>
                  </a:lnTo>
                  <a:lnTo>
                    <a:pt x="8088942" y="16419"/>
                  </a:lnTo>
                  <a:lnTo>
                    <a:pt x="8126068" y="36240"/>
                  </a:lnTo>
                  <a:lnTo>
                    <a:pt x="8158921" y="63178"/>
                  </a:lnTo>
                  <a:lnTo>
                    <a:pt x="8185859" y="96031"/>
                  </a:lnTo>
                  <a:lnTo>
                    <a:pt x="8205680" y="133157"/>
                  </a:lnTo>
                  <a:lnTo>
                    <a:pt x="8217917" y="173425"/>
                  </a:lnTo>
                  <a:lnTo>
                    <a:pt x="8222099" y="215704"/>
                  </a:lnTo>
                  <a:lnTo>
                    <a:pt x="8222099" y="1078495"/>
                  </a:lnTo>
                  <a:lnTo>
                    <a:pt x="8216403" y="1127954"/>
                  </a:lnTo>
                  <a:lnTo>
                    <a:pt x="8200175" y="1173357"/>
                  </a:lnTo>
                  <a:lnTo>
                    <a:pt x="8174712" y="1213407"/>
                  </a:lnTo>
                  <a:lnTo>
                    <a:pt x="8141307" y="1246812"/>
                  </a:lnTo>
                  <a:lnTo>
                    <a:pt x="8101256" y="1272275"/>
                  </a:lnTo>
                  <a:lnTo>
                    <a:pt x="8055854" y="1288503"/>
                  </a:lnTo>
                  <a:lnTo>
                    <a:pt x="8006394" y="1294199"/>
                  </a:lnTo>
                  <a:lnTo>
                    <a:pt x="215704" y="1294199"/>
                  </a:lnTo>
                  <a:lnTo>
                    <a:pt x="166245" y="1288503"/>
                  </a:lnTo>
                  <a:lnTo>
                    <a:pt x="120843" y="1272275"/>
                  </a:lnTo>
                  <a:lnTo>
                    <a:pt x="80792" y="1246812"/>
                  </a:lnTo>
                  <a:lnTo>
                    <a:pt x="47387" y="1213407"/>
                  </a:lnTo>
                  <a:lnTo>
                    <a:pt x="21924" y="1173357"/>
                  </a:lnTo>
                  <a:lnTo>
                    <a:pt x="5696" y="1127954"/>
                  </a:lnTo>
                  <a:lnTo>
                    <a:pt x="0" y="1078495"/>
                  </a:lnTo>
                  <a:lnTo>
                    <a:pt x="0" y="215704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263168" y="2788047"/>
            <a:ext cx="11068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Vector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66225" y="2927937"/>
            <a:ext cx="7268845" cy="1784985"/>
            <a:chOff x="666225" y="2927937"/>
            <a:chExt cx="7268845" cy="1784985"/>
          </a:xfrm>
        </p:grpSpPr>
        <p:sp>
          <p:nvSpPr>
            <p:cNvPr id="15" name="object 15"/>
            <p:cNvSpPr/>
            <p:nvPr/>
          </p:nvSpPr>
          <p:spPr>
            <a:xfrm>
              <a:off x="4656250" y="2932700"/>
              <a:ext cx="1047750" cy="0"/>
            </a:xfrm>
            <a:custGeom>
              <a:avLst/>
              <a:gdLst/>
              <a:ahLst/>
              <a:cxnLst/>
              <a:rect l="l" t="t" r="r" b="b"/>
              <a:pathLst>
                <a:path w="1047750">
                  <a:moveTo>
                    <a:pt x="0" y="0"/>
                  </a:moveTo>
                  <a:lnTo>
                    <a:pt x="1047599" y="0"/>
                  </a:lnTo>
                </a:path>
              </a:pathLst>
            </a:custGeom>
            <a:ln w="9524">
              <a:solidFill>
                <a:srgbClr val="7F7F7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225" y="3521250"/>
              <a:ext cx="3990024" cy="119142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703850" y="3878750"/>
              <a:ext cx="2226310" cy="476884"/>
            </a:xfrm>
            <a:custGeom>
              <a:avLst/>
              <a:gdLst/>
              <a:ahLst/>
              <a:cxnLst/>
              <a:rect l="l" t="t" r="r" b="b"/>
              <a:pathLst>
                <a:path w="2226309" h="476885">
                  <a:moveTo>
                    <a:pt x="2146598" y="476399"/>
                  </a:moveTo>
                  <a:lnTo>
                    <a:pt x="79401" y="476399"/>
                  </a:lnTo>
                  <a:lnTo>
                    <a:pt x="48494" y="470160"/>
                  </a:lnTo>
                  <a:lnTo>
                    <a:pt x="23256" y="453143"/>
                  </a:lnTo>
                  <a:lnTo>
                    <a:pt x="6239" y="427905"/>
                  </a:lnTo>
                  <a:lnTo>
                    <a:pt x="0" y="396998"/>
                  </a:lnTo>
                  <a:lnTo>
                    <a:pt x="0" y="79401"/>
                  </a:lnTo>
                  <a:lnTo>
                    <a:pt x="6239" y="48494"/>
                  </a:lnTo>
                  <a:lnTo>
                    <a:pt x="23256" y="23256"/>
                  </a:lnTo>
                  <a:lnTo>
                    <a:pt x="48494" y="6239"/>
                  </a:lnTo>
                  <a:lnTo>
                    <a:pt x="79401" y="0"/>
                  </a:lnTo>
                  <a:lnTo>
                    <a:pt x="2146598" y="0"/>
                  </a:lnTo>
                  <a:lnTo>
                    <a:pt x="2190650" y="13340"/>
                  </a:lnTo>
                  <a:lnTo>
                    <a:pt x="2219955" y="49015"/>
                  </a:lnTo>
                  <a:lnTo>
                    <a:pt x="2225999" y="79401"/>
                  </a:lnTo>
                  <a:lnTo>
                    <a:pt x="2225999" y="396998"/>
                  </a:lnTo>
                  <a:lnTo>
                    <a:pt x="2219760" y="427905"/>
                  </a:lnTo>
                  <a:lnTo>
                    <a:pt x="2202743" y="453143"/>
                  </a:lnTo>
                  <a:lnTo>
                    <a:pt x="2177505" y="470160"/>
                  </a:lnTo>
                  <a:lnTo>
                    <a:pt x="2146598" y="4763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703850" y="3878750"/>
              <a:ext cx="2226310" cy="476884"/>
            </a:xfrm>
            <a:custGeom>
              <a:avLst/>
              <a:gdLst/>
              <a:ahLst/>
              <a:cxnLst/>
              <a:rect l="l" t="t" r="r" b="b"/>
              <a:pathLst>
                <a:path w="2226309" h="476885">
                  <a:moveTo>
                    <a:pt x="0" y="79401"/>
                  </a:moveTo>
                  <a:lnTo>
                    <a:pt x="6239" y="48494"/>
                  </a:lnTo>
                  <a:lnTo>
                    <a:pt x="23256" y="23256"/>
                  </a:lnTo>
                  <a:lnTo>
                    <a:pt x="48494" y="6239"/>
                  </a:lnTo>
                  <a:lnTo>
                    <a:pt x="79401" y="0"/>
                  </a:lnTo>
                  <a:lnTo>
                    <a:pt x="2146598" y="0"/>
                  </a:lnTo>
                  <a:lnTo>
                    <a:pt x="2190650" y="13340"/>
                  </a:lnTo>
                  <a:lnTo>
                    <a:pt x="2219955" y="49015"/>
                  </a:lnTo>
                  <a:lnTo>
                    <a:pt x="2225999" y="79401"/>
                  </a:lnTo>
                  <a:lnTo>
                    <a:pt x="2225999" y="396998"/>
                  </a:lnTo>
                  <a:lnTo>
                    <a:pt x="2219760" y="427905"/>
                  </a:lnTo>
                  <a:lnTo>
                    <a:pt x="2202743" y="453143"/>
                  </a:lnTo>
                  <a:lnTo>
                    <a:pt x="2177505" y="470160"/>
                  </a:lnTo>
                  <a:lnTo>
                    <a:pt x="2146598" y="476399"/>
                  </a:lnTo>
                  <a:lnTo>
                    <a:pt x="79401" y="476399"/>
                  </a:lnTo>
                  <a:lnTo>
                    <a:pt x="48494" y="470160"/>
                  </a:lnTo>
                  <a:lnTo>
                    <a:pt x="23256" y="453143"/>
                  </a:lnTo>
                  <a:lnTo>
                    <a:pt x="6239" y="427905"/>
                  </a:lnTo>
                  <a:lnTo>
                    <a:pt x="0" y="396998"/>
                  </a:lnTo>
                  <a:lnTo>
                    <a:pt x="0" y="79401"/>
                  </a:lnTo>
                  <a:close/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67582" y="3972297"/>
            <a:ext cx="12979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Vector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56249" y="4116963"/>
            <a:ext cx="1047750" cy="0"/>
          </a:xfrm>
          <a:custGeom>
            <a:avLst/>
            <a:gdLst/>
            <a:ahLst/>
            <a:cxnLst/>
            <a:rect l="l" t="t" r="r" b="b"/>
            <a:pathLst>
              <a:path w="1047750">
                <a:moveTo>
                  <a:pt x="0" y="0"/>
                </a:moveTo>
                <a:lnTo>
                  <a:pt x="1047599" y="0"/>
                </a:lnTo>
              </a:path>
            </a:pathLst>
          </a:custGeom>
          <a:ln w="9524">
            <a:solidFill>
              <a:srgbClr val="7F7F7F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74847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Self Attention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98775" y="1598962"/>
          <a:ext cx="2301239" cy="2058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9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CB71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CD3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E4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CD3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CB71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CD373"/>
                      </a:solidFill>
                      <a:prstDash val="solid"/>
                    </a:lnL>
                    <a:lnR w="12700">
                      <a:solidFill>
                        <a:srgbClr val="FCD373"/>
                      </a:solidFill>
                      <a:prstDash val="solid"/>
                    </a:lnR>
                    <a:lnB w="12700">
                      <a:solidFill>
                        <a:srgbClr val="FCD373"/>
                      </a:solidFill>
                      <a:prstDash val="solid"/>
                    </a:lnB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CD373"/>
                      </a:solidFill>
                      <a:prstDash val="solid"/>
                    </a:lnL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CB7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980711" y="1304975"/>
            <a:ext cx="4159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4034" y="1304975"/>
            <a:ext cx="3028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9390" y="1304975"/>
            <a:ext cx="346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3836" y="1830550"/>
            <a:ext cx="415925" cy="14846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625" marR="40005" indent="20955">
              <a:lnSpc>
                <a:spcPct val="318600"/>
              </a:lnSpc>
              <a:spcBef>
                <a:spcPts val="75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you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423" y="432858"/>
            <a:ext cx="23755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747450" y="2978549"/>
            <a:ext cx="2896870" cy="476884"/>
          </a:xfrm>
          <a:custGeom>
            <a:avLst/>
            <a:gdLst/>
            <a:ahLst/>
            <a:cxnLst/>
            <a:rect l="l" t="t" r="r" b="b"/>
            <a:pathLst>
              <a:path w="2896870" h="476885">
                <a:moveTo>
                  <a:pt x="2817098" y="476399"/>
                </a:moveTo>
                <a:lnTo>
                  <a:pt x="79401" y="476399"/>
                </a:lnTo>
                <a:lnTo>
                  <a:pt x="48494" y="470160"/>
                </a:lnTo>
                <a:lnTo>
                  <a:pt x="23256" y="453143"/>
                </a:lnTo>
                <a:lnTo>
                  <a:pt x="6239" y="427905"/>
                </a:lnTo>
                <a:lnTo>
                  <a:pt x="0" y="396998"/>
                </a:lnTo>
                <a:lnTo>
                  <a:pt x="0" y="79401"/>
                </a:lnTo>
                <a:lnTo>
                  <a:pt x="6239" y="48494"/>
                </a:lnTo>
                <a:lnTo>
                  <a:pt x="23256" y="23256"/>
                </a:lnTo>
                <a:lnTo>
                  <a:pt x="48494" y="6239"/>
                </a:lnTo>
                <a:lnTo>
                  <a:pt x="79401" y="0"/>
                </a:lnTo>
                <a:lnTo>
                  <a:pt x="2817098" y="0"/>
                </a:lnTo>
                <a:lnTo>
                  <a:pt x="2861150" y="13340"/>
                </a:lnTo>
                <a:lnTo>
                  <a:pt x="2890455" y="49015"/>
                </a:lnTo>
                <a:lnTo>
                  <a:pt x="2896499" y="79401"/>
                </a:lnTo>
                <a:lnTo>
                  <a:pt x="2896499" y="396998"/>
                </a:lnTo>
                <a:lnTo>
                  <a:pt x="2890260" y="427905"/>
                </a:lnTo>
                <a:lnTo>
                  <a:pt x="2873243" y="453143"/>
                </a:lnTo>
                <a:lnTo>
                  <a:pt x="2848005" y="470160"/>
                </a:lnTo>
                <a:lnTo>
                  <a:pt x="2817098" y="4763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42687" y="3562787"/>
            <a:ext cx="2906395" cy="486409"/>
            <a:chOff x="742687" y="3562787"/>
            <a:chExt cx="2906395" cy="486409"/>
          </a:xfrm>
        </p:grpSpPr>
        <p:sp>
          <p:nvSpPr>
            <p:cNvPr id="5" name="object 5"/>
            <p:cNvSpPr/>
            <p:nvPr/>
          </p:nvSpPr>
          <p:spPr>
            <a:xfrm>
              <a:off x="747450" y="3567550"/>
              <a:ext cx="2896870" cy="476884"/>
            </a:xfrm>
            <a:custGeom>
              <a:avLst/>
              <a:gdLst/>
              <a:ahLst/>
              <a:cxnLst/>
              <a:rect l="l" t="t" r="r" b="b"/>
              <a:pathLst>
                <a:path w="2896870" h="476885">
                  <a:moveTo>
                    <a:pt x="2817098" y="476399"/>
                  </a:moveTo>
                  <a:lnTo>
                    <a:pt x="79401" y="476399"/>
                  </a:lnTo>
                  <a:lnTo>
                    <a:pt x="48494" y="470160"/>
                  </a:lnTo>
                  <a:lnTo>
                    <a:pt x="23256" y="453143"/>
                  </a:lnTo>
                  <a:lnTo>
                    <a:pt x="6239" y="427905"/>
                  </a:lnTo>
                  <a:lnTo>
                    <a:pt x="0" y="396998"/>
                  </a:lnTo>
                  <a:lnTo>
                    <a:pt x="0" y="79401"/>
                  </a:lnTo>
                  <a:lnTo>
                    <a:pt x="6239" y="48494"/>
                  </a:lnTo>
                  <a:lnTo>
                    <a:pt x="23256" y="23256"/>
                  </a:lnTo>
                  <a:lnTo>
                    <a:pt x="48494" y="6239"/>
                  </a:lnTo>
                  <a:lnTo>
                    <a:pt x="79401" y="0"/>
                  </a:lnTo>
                  <a:lnTo>
                    <a:pt x="2817098" y="0"/>
                  </a:lnTo>
                  <a:lnTo>
                    <a:pt x="2861150" y="13340"/>
                  </a:lnTo>
                  <a:lnTo>
                    <a:pt x="2890455" y="49015"/>
                  </a:lnTo>
                  <a:lnTo>
                    <a:pt x="2896499" y="79401"/>
                  </a:lnTo>
                  <a:lnTo>
                    <a:pt x="2896499" y="396998"/>
                  </a:lnTo>
                  <a:lnTo>
                    <a:pt x="2890260" y="427905"/>
                  </a:lnTo>
                  <a:lnTo>
                    <a:pt x="2873243" y="453143"/>
                  </a:lnTo>
                  <a:lnTo>
                    <a:pt x="2848004" y="470160"/>
                  </a:lnTo>
                  <a:lnTo>
                    <a:pt x="2817098" y="476399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7450" y="3567550"/>
              <a:ext cx="2896870" cy="476884"/>
            </a:xfrm>
            <a:custGeom>
              <a:avLst/>
              <a:gdLst/>
              <a:ahLst/>
              <a:cxnLst/>
              <a:rect l="l" t="t" r="r" b="b"/>
              <a:pathLst>
                <a:path w="2896870" h="476885">
                  <a:moveTo>
                    <a:pt x="0" y="79401"/>
                  </a:moveTo>
                  <a:lnTo>
                    <a:pt x="6239" y="48494"/>
                  </a:lnTo>
                  <a:lnTo>
                    <a:pt x="23256" y="23256"/>
                  </a:lnTo>
                  <a:lnTo>
                    <a:pt x="48494" y="6239"/>
                  </a:lnTo>
                  <a:lnTo>
                    <a:pt x="79401" y="0"/>
                  </a:lnTo>
                  <a:lnTo>
                    <a:pt x="2817098" y="0"/>
                  </a:lnTo>
                  <a:lnTo>
                    <a:pt x="2861150" y="13340"/>
                  </a:lnTo>
                  <a:lnTo>
                    <a:pt x="2890455" y="49015"/>
                  </a:lnTo>
                  <a:lnTo>
                    <a:pt x="2896499" y="79401"/>
                  </a:lnTo>
                  <a:lnTo>
                    <a:pt x="2896499" y="396998"/>
                  </a:lnTo>
                  <a:lnTo>
                    <a:pt x="2890260" y="427905"/>
                  </a:lnTo>
                  <a:lnTo>
                    <a:pt x="2873243" y="453143"/>
                  </a:lnTo>
                  <a:lnTo>
                    <a:pt x="2848004" y="470160"/>
                  </a:lnTo>
                  <a:lnTo>
                    <a:pt x="2817098" y="476399"/>
                  </a:lnTo>
                  <a:lnTo>
                    <a:pt x="79401" y="476399"/>
                  </a:lnTo>
                  <a:lnTo>
                    <a:pt x="48494" y="470160"/>
                  </a:lnTo>
                  <a:lnTo>
                    <a:pt x="23256" y="453143"/>
                  </a:lnTo>
                  <a:lnTo>
                    <a:pt x="6239" y="427905"/>
                  </a:lnTo>
                  <a:lnTo>
                    <a:pt x="0" y="396998"/>
                  </a:lnTo>
                  <a:lnTo>
                    <a:pt x="0" y="79401"/>
                  </a:lnTo>
                  <a:close/>
                </a:path>
              </a:pathLst>
            </a:custGeom>
            <a:ln w="952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47149" y="1414050"/>
            <a:ext cx="2896870" cy="1452245"/>
            <a:chOff x="747149" y="1414050"/>
            <a:chExt cx="2896870" cy="1452245"/>
          </a:xfrm>
        </p:grpSpPr>
        <p:sp>
          <p:nvSpPr>
            <p:cNvPr id="8" name="object 8"/>
            <p:cNvSpPr/>
            <p:nvPr/>
          </p:nvSpPr>
          <p:spPr>
            <a:xfrm>
              <a:off x="747299" y="2389549"/>
              <a:ext cx="2896870" cy="476884"/>
            </a:xfrm>
            <a:custGeom>
              <a:avLst/>
              <a:gdLst/>
              <a:ahLst/>
              <a:cxnLst/>
              <a:rect l="l" t="t" r="r" b="b"/>
              <a:pathLst>
                <a:path w="2896870" h="476885">
                  <a:moveTo>
                    <a:pt x="2817098" y="476399"/>
                  </a:moveTo>
                  <a:lnTo>
                    <a:pt x="79401" y="476399"/>
                  </a:lnTo>
                  <a:lnTo>
                    <a:pt x="48494" y="470160"/>
                  </a:lnTo>
                  <a:lnTo>
                    <a:pt x="23256" y="453143"/>
                  </a:lnTo>
                  <a:lnTo>
                    <a:pt x="6239" y="427905"/>
                  </a:lnTo>
                  <a:lnTo>
                    <a:pt x="0" y="396998"/>
                  </a:lnTo>
                  <a:lnTo>
                    <a:pt x="0" y="79401"/>
                  </a:lnTo>
                  <a:lnTo>
                    <a:pt x="6239" y="48494"/>
                  </a:lnTo>
                  <a:lnTo>
                    <a:pt x="23256" y="23256"/>
                  </a:lnTo>
                  <a:lnTo>
                    <a:pt x="48494" y="6239"/>
                  </a:lnTo>
                  <a:lnTo>
                    <a:pt x="79401" y="0"/>
                  </a:lnTo>
                  <a:lnTo>
                    <a:pt x="2817098" y="0"/>
                  </a:lnTo>
                  <a:lnTo>
                    <a:pt x="2861150" y="13340"/>
                  </a:lnTo>
                  <a:lnTo>
                    <a:pt x="2890455" y="49015"/>
                  </a:lnTo>
                  <a:lnTo>
                    <a:pt x="2896499" y="79401"/>
                  </a:lnTo>
                  <a:lnTo>
                    <a:pt x="2896499" y="396998"/>
                  </a:lnTo>
                  <a:lnTo>
                    <a:pt x="2890260" y="427905"/>
                  </a:lnTo>
                  <a:lnTo>
                    <a:pt x="2873243" y="453143"/>
                  </a:lnTo>
                  <a:lnTo>
                    <a:pt x="2848005" y="470160"/>
                  </a:lnTo>
                  <a:lnTo>
                    <a:pt x="2817098" y="4763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7149" y="1414050"/>
              <a:ext cx="2896870" cy="476884"/>
            </a:xfrm>
            <a:custGeom>
              <a:avLst/>
              <a:gdLst/>
              <a:ahLst/>
              <a:cxnLst/>
              <a:rect l="l" t="t" r="r" b="b"/>
              <a:pathLst>
                <a:path w="2896870" h="476885">
                  <a:moveTo>
                    <a:pt x="2817098" y="476399"/>
                  </a:moveTo>
                  <a:lnTo>
                    <a:pt x="79401" y="476399"/>
                  </a:lnTo>
                  <a:lnTo>
                    <a:pt x="48494" y="470160"/>
                  </a:lnTo>
                  <a:lnTo>
                    <a:pt x="23256" y="453143"/>
                  </a:lnTo>
                  <a:lnTo>
                    <a:pt x="6239" y="427905"/>
                  </a:lnTo>
                  <a:lnTo>
                    <a:pt x="0" y="396998"/>
                  </a:lnTo>
                  <a:lnTo>
                    <a:pt x="0" y="79401"/>
                  </a:lnTo>
                  <a:lnTo>
                    <a:pt x="6239" y="48494"/>
                  </a:lnTo>
                  <a:lnTo>
                    <a:pt x="23256" y="23256"/>
                  </a:lnTo>
                  <a:lnTo>
                    <a:pt x="48494" y="6239"/>
                  </a:lnTo>
                  <a:lnTo>
                    <a:pt x="79401" y="0"/>
                  </a:lnTo>
                  <a:lnTo>
                    <a:pt x="2817098" y="0"/>
                  </a:lnTo>
                  <a:lnTo>
                    <a:pt x="2861150" y="13340"/>
                  </a:lnTo>
                  <a:lnTo>
                    <a:pt x="2890455" y="49015"/>
                  </a:lnTo>
                  <a:lnTo>
                    <a:pt x="2896499" y="79401"/>
                  </a:lnTo>
                  <a:lnTo>
                    <a:pt x="2896499" y="396998"/>
                  </a:lnTo>
                  <a:lnTo>
                    <a:pt x="2890260" y="427905"/>
                  </a:lnTo>
                  <a:lnTo>
                    <a:pt x="2873243" y="453143"/>
                  </a:lnTo>
                  <a:lnTo>
                    <a:pt x="2848005" y="470160"/>
                  </a:lnTo>
                  <a:lnTo>
                    <a:pt x="2817098" y="4763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86313" y="1502326"/>
            <a:ext cx="101790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30" dirty="0">
                <a:solidFill>
                  <a:srgbClr val="272528"/>
                </a:solidFill>
                <a:latin typeface="Tahoma"/>
                <a:cs typeface="Tahoma"/>
              </a:rPr>
              <a:t>Attention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34369" y="1876162"/>
            <a:ext cx="123189" cy="513715"/>
            <a:chOff x="2134369" y="1876162"/>
            <a:chExt cx="123189" cy="513715"/>
          </a:xfrm>
        </p:grpSpPr>
        <p:sp>
          <p:nvSpPr>
            <p:cNvPr id="12" name="object 12"/>
            <p:cNvSpPr/>
            <p:nvPr/>
          </p:nvSpPr>
          <p:spPr>
            <a:xfrm>
              <a:off x="2195399" y="1890449"/>
              <a:ext cx="635" cy="391160"/>
            </a:xfrm>
            <a:custGeom>
              <a:avLst/>
              <a:gdLst/>
              <a:ahLst/>
              <a:cxnLst/>
              <a:rect l="l" t="t" r="r" b="b"/>
              <a:pathLst>
                <a:path w="635" h="391160">
                  <a:moveTo>
                    <a:pt x="0" y="0"/>
                  </a:moveTo>
                  <a:lnTo>
                    <a:pt x="234" y="390900"/>
                  </a:lnTo>
                </a:path>
              </a:pathLst>
            </a:custGeom>
            <a:ln w="28574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4369" y="2267063"/>
              <a:ext cx="122586" cy="122586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747325" y="4156550"/>
            <a:ext cx="2896870" cy="476884"/>
          </a:xfrm>
          <a:custGeom>
            <a:avLst/>
            <a:gdLst/>
            <a:ahLst/>
            <a:cxnLst/>
            <a:rect l="l" t="t" r="r" b="b"/>
            <a:pathLst>
              <a:path w="2896870" h="476885">
                <a:moveTo>
                  <a:pt x="2817098" y="476399"/>
                </a:moveTo>
                <a:lnTo>
                  <a:pt x="79401" y="476399"/>
                </a:lnTo>
                <a:lnTo>
                  <a:pt x="48494" y="470160"/>
                </a:lnTo>
                <a:lnTo>
                  <a:pt x="23256" y="453143"/>
                </a:lnTo>
                <a:lnTo>
                  <a:pt x="6239" y="427905"/>
                </a:lnTo>
                <a:lnTo>
                  <a:pt x="0" y="396998"/>
                </a:lnTo>
                <a:lnTo>
                  <a:pt x="0" y="79401"/>
                </a:lnTo>
                <a:lnTo>
                  <a:pt x="6239" y="48494"/>
                </a:lnTo>
                <a:lnTo>
                  <a:pt x="23256" y="23256"/>
                </a:lnTo>
                <a:lnTo>
                  <a:pt x="48494" y="6239"/>
                </a:lnTo>
                <a:lnTo>
                  <a:pt x="79401" y="0"/>
                </a:lnTo>
                <a:lnTo>
                  <a:pt x="2817098" y="0"/>
                </a:lnTo>
                <a:lnTo>
                  <a:pt x="2861150" y="13340"/>
                </a:lnTo>
                <a:lnTo>
                  <a:pt x="2890455" y="49015"/>
                </a:lnTo>
                <a:lnTo>
                  <a:pt x="2896499" y="79401"/>
                </a:lnTo>
                <a:lnTo>
                  <a:pt x="2896499" y="396998"/>
                </a:lnTo>
                <a:lnTo>
                  <a:pt x="2890260" y="427905"/>
                </a:lnTo>
                <a:lnTo>
                  <a:pt x="2873243" y="453143"/>
                </a:lnTo>
                <a:lnTo>
                  <a:pt x="2848004" y="470160"/>
                </a:lnTo>
                <a:lnTo>
                  <a:pt x="2817098" y="4763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81178" y="2483097"/>
            <a:ext cx="2627630" cy="203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spc="50" dirty="0">
                <a:solidFill>
                  <a:srgbClr val="F6F6F6"/>
                </a:solidFill>
                <a:latin typeface="Tahoma"/>
                <a:cs typeface="Tahoma"/>
              </a:rPr>
              <a:t>Encoder-</a:t>
            </a:r>
            <a:r>
              <a:rPr sz="1600" spc="75" dirty="0">
                <a:solidFill>
                  <a:srgbClr val="F6F6F6"/>
                </a:solidFill>
                <a:latin typeface="Tahoma"/>
                <a:cs typeface="Tahoma"/>
              </a:rPr>
              <a:t>Decoder</a:t>
            </a:r>
            <a:r>
              <a:rPr sz="1600" spc="-1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6F6F6"/>
                </a:solidFill>
                <a:latin typeface="Tahoma"/>
                <a:cs typeface="Tahoma"/>
              </a:rPr>
              <a:t>Attention</a:t>
            </a:r>
            <a:endParaRPr sz="1600">
              <a:latin typeface="Tahoma"/>
              <a:cs typeface="Tahoma"/>
            </a:endParaRPr>
          </a:p>
          <a:p>
            <a:pPr marL="294640" marR="286385" indent="-635" algn="ctr">
              <a:lnSpc>
                <a:spcPct val="241600"/>
              </a:lnSpc>
            </a:pPr>
            <a:r>
              <a:rPr sz="1600" spc="60" dirty="0">
                <a:solidFill>
                  <a:srgbClr val="F6F6F6"/>
                </a:solidFill>
                <a:latin typeface="Tahoma"/>
                <a:cs typeface="Tahoma"/>
              </a:rPr>
              <a:t>Self</a:t>
            </a:r>
            <a:r>
              <a:rPr sz="1600" spc="-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6F6F6"/>
                </a:solidFill>
                <a:latin typeface="Tahoma"/>
                <a:cs typeface="Tahoma"/>
              </a:rPr>
              <a:t>Attention</a:t>
            </a:r>
            <a:r>
              <a:rPr sz="1600" spc="50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6F6F6"/>
                </a:solidFill>
                <a:latin typeface="Tahoma"/>
                <a:cs typeface="Tahoma"/>
              </a:rPr>
              <a:t>Masked</a:t>
            </a:r>
            <a:r>
              <a:rPr sz="1600" b="1" spc="-1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F6F6F6"/>
                </a:solidFill>
                <a:latin typeface="Tahoma"/>
                <a:cs typeface="Tahoma"/>
              </a:rPr>
              <a:t>Attention </a:t>
            </a:r>
            <a:r>
              <a:rPr sz="1600" spc="50" dirty="0">
                <a:solidFill>
                  <a:srgbClr val="F6F6F6"/>
                </a:solidFill>
                <a:latin typeface="Tahoma"/>
                <a:cs typeface="Tahoma"/>
              </a:rPr>
              <a:t>Multi-</a:t>
            </a:r>
            <a:r>
              <a:rPr sz="1600" spc="75" dirty="0">
                <a:solidFill>
                  <a:srgbClr val="F6F6F6"/>
                </a:solidFill>
                <a:latin typeface="Tahoma"/>
                <a:cs typeface="Tahoma"/>
              </a:rPr>
              <a:t>Head</a:t>
            </a:r>
            <a:r>
              <a:rPr sz="1600" spc="434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6F6F6"/>
                </a:solidFill>
                <a:latin typeface="Tahoma"/>
                <a:cs typeface="Tahoma"/>
              </a:rPr>
              <a:t>Attention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92024" y="0"/>
            <a:ext cx="4212590" cy="5095240"/>
            <a:chOff x="3992024" y="0"/>
            <a:chExt cx="4212590" cy="509524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2024" y="0"/>
              <a:ext cx="4212175" cy="50948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304349" y="3265149"/>
              <a:ext cx="945515" cy="476884"/>
            </a:xfrm>
            <a:custGeom>
              <a:avLst/>
              <a:gdLst/>
              <a:ahLst/>
              <a:cxnLst/>
              <a:rect l="l" t="t" r="r" b="b"/>
              <a:pathLst>
                <a:path w="945515" h="476885">
                  <a:moveTo>
                    <a:pt x="0" y="0"/>
                  </a:moveTo>
                  <a:lnTo>
                    <a:pt x="945299" y="0"/>
                  </a:lnTo>
                  <a:lnTo>
                    <a:pt x="945299" y="476399"/>
                  </a:lnTo>
                  <a:lnTo>
                    <a:pt x="0" y="476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33299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Masked Attention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60525" y="1406450"/>
            <a:ext cx="3794125" cy="3307079"/>
            <a:chOff x="2860525" y="1406450"/>
            <a:chExt cx="3794125" cy="3307079"/>
          </a:xfrm>
        </p:grpSpPr>
        <p:sp>
          <p:nvSpPr>
            <p:cNvPr id="4" name="object 4"/>
            <p:cNvSpPr/>
            <p:nvPr/>
          </p:nvSpPr>
          <p:spPr>
            <a:xfrm>
              <a:off x="2860525" y="1406450"/>
              <a:ext cx="948690" cy="826769"/>
            </a:xfrm>
            <a:custGeom>
              <a:avLst/>
              <a:gdLst/>
              <a:ahLst/>
              <a:cxnLst/>
              <a:rect l="l" t="t" r="r" b="b"/>
              <a:pathLst>
                <a:path w="948689" h="826769">
                  <a:moveTo>
                    <a:pt x="948374" y="826674"/>
                  </a:moveTo>
                  <a:lnTo>
                    <a:pt x="0" y="826674"/>
                  </a:lnTo>
                  <a:lnTo>
                    <a:pt x="0" y="0"/>
                  </a:lnTo>
                  <a:lnTo>
                    <a:pt x="948374" y="0"/>
                  </a:lnTo>
                  <a:lnTo>
                    <a:pt x="948374" y="826674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808895" y="1406461"/>
              <a:ext cx="2845435" cy="826769"/>
            </a:xfrm>
            <a:custGeom>
              <a:avLst/>
              <a:gdLst/>
              <a:ahLst/>
              <a:cxnLst/>
              <a:rect l="l" t="t" r="r" b="b"/>
              <a:pathLst>
                <a:path w="2845434" h="826769">
                  <a:moveTo>
                    <a:pt x="2845117" y="0"/>
                  </a:moveTo>
                  <a:lnTo>
                    <a:pt x="1896745" y="0"/>
                  </a:lnTo>
                  <a:lnTo>
                    <a:pt x="948372" y="0"/>
                  </a:lnTo>
                  <a:lnTo>
                    <a:pt x="0" y="0"/>
                  </a:lnTo>
                  <a:lnTo>
                    <a:pt x="0" y="826668"/>
                  </a:lnTo>
                  <a:lnTo>
                    <a:pt x="948372" y="826668"/>
                  </a:lnTo>
                  <a:lnTo>
                    <a:pt x="1896745" y="826668"/>
                  </a:lnTo>
                  <a:lnTo>
                    <a:pt x="2845117" y="826668"/>
                  </a:lnTo>
                  <a:lnTo>
                    <a:pt x="2845117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860525" y="2233125"/>
              <a:ext cx="948690" cy="826769"/>
            </a:xfrm>
            <a:custGeom>
              <a:avLst/>
              <a:gdLst/>
              <a:ahLst/>
              <a:cxnLst/>
              <a:rect l="l" t="t" r="r" b="b"/>
              <a:pathLst>
                <a:path w="948689" h="826769">
                  <a:moveTo>
                    <a:pt x="948374" y="826674"/>
                  </a:moveTo>
                  <a:lnTo>
                    <a:pt x="0" y="826674"/>
                  </a:lnTo>
                  <a:lnTo>
                    <a:pt x="0" y="0"/>
                  </a:lnTo>
                  <a:lnTo>
                    <a:pt x="948374" y="0"/>
                  </a:lnTo>
                  <a:lnTo>
                    <a:pt x="948374" y="826674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808899" y="2233125"/>
              <a:ext cx="948690" cy="826769"/>
            </a:xfrm>
            <a:custGeom>
              <a:avLst/>
              <a:gdLst/>
              <a:ahLst/>
              <a:cxnLst/>
              <a:rect l="l" t="t" r="r" b="b"/>
              <a:pathLst>
                <a:path w="948689" h="826769">
                  <a:moveTo>
                    <a:pt x="948374" y="826674"/>
                  </a:moveTo>
                  <a:lnTo>
                    <a:pt x="0" y="826674"/>
                  </a:lnTo>
                  <a:lnTo>
                    <a:pt x="0" y="0"/>
                  </a:lnTo>
                  <a:lnTo>
                    <a:pt x="948374" y="0"/>
                  </a:lnTo>
                  <a:lnTo>
                    <a:pt x="948374" y="826674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757267" y="2233129"/>
              <a:ext cx="1896745" cy="826769"/>
            </a:xfrm>
            <a:custGeom>
              <a:avLst/>
              <a:gdLst/>
              <a:ahLst/>
              <a:cxnLst/>
              <a:rect l="l" t="t" r="r" b="b"/>
              <a:pathLst>
                <a:path w="1896745" h="826769">
                  <a:moveTo>
                    <a:pt x="1896745" y="0"/>
                  </a:moveTo>
                  <a:lnTo>
                    <a:pt x="948372" y="0"/>
                  </a:lnTo>
                  <a:lnTo>
                    <a:pt x="0" y="0"/>
                  </a:lnTo>
                  <a:lnTo>
                    <a:pt x="0" y="826681"/>
                  </a:lnTo>
                  <a:lnTo>
                    <a:pt x="948372" y="826681"/>
                  </a:lnTo>
                  <a:lnTo>
                    <a:pt x="1896745" y="826681"/>
                  </a:lnTo>
                  <a:lnTo>
                    <a:pt x="1896745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860522" y="3059810"/>
              <a:ext cx="1896745" cy="826769"/>
            </a:xfrm>
            <a:custGeom>
              <a:avLst/>
              <a:gdLst/>
              <a:ahLst/>
              <a:cxnLst/>
              <a:rect l="l" t="t" r="r" b="b"/>
              <a:pathLst>
                <a:path w="1896745" h="826770">
                  <a:moveTo>
                    <a:pt x="1896745" y="0"/>
                  </a:moveTo>
                  <a:lnTo>
                    <a:pt x="948372" y="0"/>
                  </a:lnTo>
                  <a:lnTo>
                    <a:pt x="0" y="0"/>
                  </a:lnTo>
                  <a:lnTo>
                    <a:pt x="0" y="826668"/>
                  </a:lnTo>
                  <a:lnTo>
                    <a:pt x="948372" y="826668"/>
                  </a:lnTo>
                  <a:lnTo>
                    <a:pt x="1896745" y="826668"/>
                  </a:lnTo>
                  <a:lnTo>
                    <a:pt x="1896745" y="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757274" y="3059800"/>
              <a:ext cx="948690" cy="826769"/>
            </a:xfrm>
            <a:custGeom>
              <a:avLst/>
              <a:gdLst/>
              <a:ahLst/>
              <a:cxnLst/>
              <a:rect l="l" t="t" r="r" b="b"/>
              <a:pathLst>
                <a:path w="948689" h="826770">
                  <a:moveTo>
                    <a:pt x="948374" y="826674"/>
                  </a:moveTo>
                  <a:lnTo>
                    <a:pt x="0" y="826674"/>
                  </a:lnTo>
                  <a:lnTo>
                    <a:pt x="0" y="0"/>
                  </a:lnTo>
                  <a:lnTo>
                    <a:pt x="948374" y="0"/>
                  </a:lnTo>
                  <a:lnTo>
                    <a:pt x="948374" y="826674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705649" y="3059800"/>
              <a:ext cx="948690" cy="826769"/>
            </a:xfrm>
            <a:custGeom>
              <a:avLst/>
              <a:gdLst/>
              <a:ahLst/>
              <a:cxnLst/>
              <a:rect l="l" t="t" r="r" b="b"/>
              <a:pathLst>
                <a:path w="948690" h="826770">
                  <a:moveTo>
                    <a:pt x="948374" y="826674"/>
                  </a:moveTo>
                  <a:lnTo>
                    <a:pt x="0" y="826674"/>
                  </a:lnTo>
                  <a:lnTo>
                    <a:pt x="0" y="0"/>
                  </a:lnTo>
                  <a:lnTo>
                    <a:pt x="948374" y="0"/>
                  </a:lnTo>
                  <a:lnTo>
                    <a:pt x="948374" y="826674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860522" y="3886479"/>
              <a:ext cx="2845435" cy="826769"/>
            </a:xfrm>
            <a:custGeom>
              <a:avLst/>
              <a:gdLst/>
              <a:ahLst/>
              <a:cxnLst/>
              <a:rect l="l" t="t" r="r" b="b"/>
              <a:pathLst>
                <a:path w="2845435" h="826770">
                  <a:moveTo>
                    <a:pt x="2845117" y="0"/>
                  </a:moveTo>
                  <a:lnTo>
                    <a:pt x="1896745" y="0"/>
                  </a:lnTo>
                  <a:lnTo>
                    <a:pt x="948372" y="0"/>
                  </a:lnTo>
                  <a:lnTo>
                    <a:pt x="0" y="0"/>
                  </a:lnTo>
                  <a:lnTo>
                    <a:pt x="0" y="826681"/>
                  </a:lnTo>
                  <a:lnTo>
                    <a:pt x="948372" y="826681"/>
                  </a:lnTo>
                  <a:lnTo>
                    <a:pt x="1896745" y="826681"/>
                  </a:lnTo>
                  <a:lnTo>
                    <a:pt x="2845117" y="826681"/>
                  </a:lnTo>
                  <a:lnTo>
                    <a:pt x="2845117" y="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705649" y="3886474"/>
              <a:ext cx="948690" cy="826769"/>
            </a:xfrm>
            <a:custGeom>
              <a:avLst/>
              <a:gdLst/>
              <a:ahLst/>
              <a:cxnLst/>
              <a:rect l="l" t="t" r="r" b="b"/>
              <a:pathLst>
                <a:path w="948690" h="826770">
                  <a:moveTo>
                    <a:pt x="948374" y="826674"/>
                  </a:moveTo>
                  <a:lnTo>
                    <a:pt x="0" y="826674"/>
                  </a:lnTo>
                  <a:lnTo>
                    <a:pt x="0" y="0"/>
                  </a:lnTo>
                  <a:lnTo>
                    <a:pt x="948374" y="0"/>
                  </a:lnTo>
                  <a:lnTo>
                    <a:pt x="948374" y="826674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149939" y="1036780"/>
            <a:ext cx="35750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93229" y="1036780"/>
            <a:ext cx="42989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geht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89520" y="1036781"/>
            <a:ext cx="233679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77029" y="1036781"/>
            <a:ext cx="25463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35539" y="1646380"/>
            <a:ext cx="35750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88229" y="2484579"/>
            <a:ext cx="42989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geht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90829" y="3475181"/>
            <a:ext cx="26035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423" y="432858"/>
            <a:ext cx="23755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747450" y="2978549"/>
            <a:ext cx="2896870" cy="476884"/>
          </a:xfrm>
          <a:custGeom>
            <a:avLst/>
            <a:gdLst/>
            <a:ahLst/>
            <a:cxnLst/>
            <a:rect l="l" t="t" r="r" b="b"/>
            <a:pathLst>
              <a:path w="2896870" h="476885">
                <a:moveTo>
                  <a:pt x="2817098" y="476399"/>
                </a:moveTo>
                <a:lnTo>
                  <a:pt x="79401" y="476399"/>
                </a:lnTo>
                <a:lnTo>
                  <a:pt x="48494" y="470160"/>
                </a:lnTo>
                <a:lnTo>
                  <a:pt x="23256" y="453143"/>
                </a:lnTo>
                <a:lnTo>
                  <a:pt x="6239" y="427905"/>
                </a:lnTo>
                <a:lnTo>
                  <a:pt x="0" y="396998"/>
                </a:lnTo>
                <a:lnTo>
                  <a:pt x="0" y="79401"/>
                </a:lnTo>
                <a:lnTo>
                  <a:pt x="6239" y="48494"/>
                </a:lnTo>
                <a:lnTo>
                  <a:pt x="23256" y="23256"/>
                </a:lnTo>
                <a:lnTo>
                  <a:pt x="48494" y="6239"/>
                </a:lnTo>
                <a:lnTo>
                  <a:pt x="79401" y="0"/>
                </a:lnTo>
                <a:lnTo>
                  <a:pt x="2817098" y="0"/>
                </a:lnTo>
                <a:lnTo>
                  <a:pt x="2861150" y="13340"/>
                </a:lnTo>
                <a:lnTo>
                  <a:pt x="2890455" y="49015"/>
                </a:lnTo>
                <a:lnTo>
                  <a:pt x="2896499" y="79401"/>
                </a:lnTo>
                <a:lnTo>
                  <a:pt x="2896499" y="396998"/>
                </a:lnTo>
                <a:lnTo>
                  <a:pt x="2890260" y="427905"/>
                </a:lnTo>
                <a:lnTo>
                  <a:pt x="2873243" y="453143"/>
                </a:lnTo>
                <a:lnTo>
                  <a:pt x="2848005" y="470160"/>
                </a:lnTo>
                <a:lnTo>
                  <a:pt x="2817098" y="4763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7450" y="3567550"/>
            <a:ext cx="2896870" cy="476884"/>
          </a:xfrm>
          <a:custGeom>
            <a:avLst/>
            <a:gdLst/>
            <a:ahLst/>
            <a:cxnLst/>
            <a:rect l="l" t="t" r="r" b="b"/>
            <a:pathLst>
              <a:path w="2896870" h="476885">
                <a:moveTo>
                  <a:pt x="2817098" y="476399"/>
                </a:moveTo>
                <a:lnTo>
                  <a:pt x="79401" y="476399"/>
                </a:lnTo>
                <a:lnTo>
                  <a:pt x="48494" y="470160"/>
                </a:lnTo>
                <a:lnTo>
                  <a:pt x="23256" y="453143"/>
                </a:lnTo>
                <a:lnTo>
                  <a:pt x="6239" y="427905"/>
                </a:lnTo>
                <a:lnTo>
                  <a:pt x="0" y="396998"/>
                </a:lnTo>
                <a:lnTo>
                  <a:pt x="0" y="79401"/>
                </a:lnTo>
                <a:lnTo>
                  <a:pt x="6239" y="48494"/>
                </a:lnTo>
                <a:lnTo>
                  <a:pt x="23256" y="23256"/>
                </a:lnTo>
                <a:lnTo>
                  <a:pt x="48494" y="6239"/>
                </a:lnTo>
                <a:lnTo>
                  <a:pt x="79401" y="0"/>
                </a:lnTo>
                <a:lnTo>
                  <a:pt x="2817098" y="0"/>
                </a:lnTo>
                <a:lnTo>
                  <a:pt x="2861150" y="13340"/>
                </a:lnTo>
                <a:lnTo>
                  <a:pt x="2890455" y="49015"/>
                </a:lnTo>
                <a:lnTo>
                  <a:pt x="2896499" y="79401"/>
                </a:lnTo>
                <a:lnTo>
                  <a:pt x="2896499" y="396998"/>
                </a:lnTo>
                <a:lnTo>
                  <a:pt x="2890260" y="427905"/>
                </a:lnTo>
                <a:lnTo>
                  <a:pt x="2873243" y="453143"/>
                </a:lnTo>
                <a:lnTo>
                  <a:pt x="2848004" y="470160"/>
                </a:lnTo>
                <a:lnTo>
                  <a:pt x="2817098" y="4763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7149" y="1414050"/>
            <a:ext cx="2896870" cy="1452245"/>
            <a:chOff x="747149" y="1414050"/>
            <a:chExt cx="2896870" cy="1452245"/>
          </a:xfrm>
        </p:grpSpPr>
        <p:sp>
          <p:nvSpPr>
            <p:cNvPr id="6" name="object 6"/>
            <p:cNvSpPr/>
            <p:nvPr/>
          </p:nvSpPr>
          <p:spPr>
            <a:xfrm>
              <a:off x="747299" y="2389549"/>
              <a:ext cx="2896870" cy="476884"/>
            </a:xfrm>
            <a:custGeom>
              <a:avLst/>
              <a:gdLst/>
              <a:ahLst/>
              <a:cxnLst/>
              <a:rect l="l" t="t" r="r" b="b"/>
              <a:pathLst>
                <a:path w="2896870" h="476885">
                  <a:moveTo>
                    <a:pt x="2817098" y="476399"/>
                  </a:moveTo>
                  <a:lnTo>
                    <a:pt x="79401" y="476399"/>
                  </a:lnTo>
                  <a:lnTo>
                    <a:pt x="48494" y="470160"/>
                  </a:lnTo>
                  <a:lnTo>
                    <a:pt x="23256" y="453143"/>
                  </a:lnTo>
                  <a:lnTo>
                    <a:pt x="6239" y="427905"/>
                  </a:lnTo>
                  <a:lnTo>
                    <a:pt x="0" y="396998"/>
                  </a:lnTo>
                  <a:lnTo>
                    <a:pt x="0" y="79401"/>
                  </a:lnTo>
                  <a:lnTo>
                    <a:pt x="6239" y="48494"/>
                  </a:lnTo>
                  <a:lnTo>
                    <a:pt x="23256" y="23256"/>
                  </a:lnTo>
                  <a:lnTo>
                    <a:pt x="48494" y="6239"/>
                  </a:lnTo>
                  <a:lnTo>
                    <a:pt x="79401" y="0"/>
                  </a:lnTo>
                  <a:lnTo>
                    <a:pt x="2817098" y="0"/>
                  </a:lnTo>
                  <a:lnTo>
                    <a:pt x="2861150" y="13340"/>
                  </a:lnTo>
                  <a:lnTo>
                    <a:pt x="2890455" y="49015"/>
                  </a:lnTo>
                  <a:lnTo>
                    <a:pt x="2896499" y="79401"/>
                  </a:lnTo>
                  <a:lnTo>
                    <a:pt x="2896499" y="396998"/>
                  </a:lnTo>
                  <a:lnTo>
                    <a:pt x="2890260" y="427905"/>
                  </a:lnTo>
                  <a:lnTo>
                    <a:pt x="2873243" y="453143"/>
                  </a:lnTo>
                  <a:lnTo>
                    <a:pt x="2848005" y="470160"/>
                  </a:lnTo>
                  <a:lnTo>
                    <a:pt x="2817098" y="4763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47149" y="1414050"/>
              <a:ext cx="2896870" cy="476884"/>
            </a:xfrm>
            <a:custGeom>
              <a:avLst/>
              <a:gdLst/>
              <a:ahLst/>
              <a:cxnLst/>
              <a:rect l="l" t="t" r="r" b="b"/>
              <a:pathLst>
                <a:path w="2896870" h="476885">
                  <a:moveTo>
                    <a:pt x="2817098" y="476399"/>
                  </a:moveTo>
                  <a:lnTo>
                    <a:pt x="79401" y="476399"/>
                  </a:lnTo>
                  <a:lnTo>
                    <a:pt x="48494" y="470160"/>
                  </a:lnTo>
                  <a:lnTo>
                    <a:pt x="23256" y="453143"/>
                  </a:lnTo>
                  <a:lnTo>
                    <a:pt x="6239" y="427905"/>
                  </a:lnTo>
                  <a:lnTo>
                    <a:pt x="0" y="396998"/>
                  </a:lnTo>
                  <a:lnTo>
                    <a:pt x="0" y="79401"/>
                  </a:lnTo>
                  <a:lnTo>
                    <a:pt x="6239" y="48494"/>
                  </a:lnTo>
                  <a:lnTo>
                    <a:pt x="23256" y="23256"/>
                  </a:lnTo>
                  <a:lnTo>
                    <a:pt x="48494" y="6239"/>
                  </a:lnTo>
                  <a:lnTo>
                    <a:pt x="79401" y="0"/>
                  </a:lnTo>
                  <a:lnTo>
                    <a:pt x="2817098" y="0"/>
                  </a:lnTo>
                  <a:lnTo>
                    <a:pt x="2861150" y="13340"/>
                  </a:lnTo>
                  <a:lnTo>
                    <a:pt x="2890455" y="49015"/>
                  </a:lnTo>
                  <a:lnTo>
                    <a:pt x="2896499" y="79401"/>
                  </a:lnTo>
                  <a:lnTo>
                    <a:pt x="2896499" y="396998"/>
                  </a:lnTo>
                  <a:lnTo>
                    <a:pt x="2890260" y="427905"/>
                  </a:lnTo>
                  <a:lnTo>
                    <a:pt x="2873243" y="453143"/>
                  </a:lnTo>
                  <a:lnTo>
                    <a:pt x="2848005" y="470160"/>
                  </a:lnTo>
                  <a:lnTo>
                    <a:pt x="2817098" y="4763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86313" y="1502326"/>
            <a:ext cx="101790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34369" y="1876162"/>
            <a:ext cx="123189" cy="513715"/>
            <a:chOff x="2134369" y="1876162"/>
            <a:chExt cx="123189" cy="513715"/>
          </a:xfrm>
        </p:grpSpPr>
        <p:sp>
          <p:nvSpPr>
            <p:cNvPr id="10" name="object 10"/>
            <p:cNvSpPr/>
            <p:nvPr/>
          </p:nvSpPr>
          <p:spPr>
            <a:xfrm>
              <a:off x="2195399" y="1890449"/>
              <a:ext cx="635" cy="391160"/>
            </a:xfrm>
            <a:custGeom>
              <a:avLst/>
              <a:gdLst/>
              <a:ahLst/>
              <a:cxnLst/>
              <a:rect l="l" t="t" r="r" b="b"/>
              <a:pathLst>
                <a:path w="635" h="391160">
                  <a:moveTo>
                    <a:pt x="0" y="0"/>
                  </a:moveTo>
                  <a:lnTo>
                    <a:pt x="234" y="390900"/>
                  </a:lnTo>
                </a:path>
              </a:pathLst>
            </a:custGeom>
            <a:ln w="28574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4369" y="2267063"/>
              <a:ext cx="122586" cy="122586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747325" y="4156550"/>
            <a:ext cx="2896870" cy="476884"/>
          </a:xfrm>
          <a:custGeom>
            <a:avLst/>
            <a:gdLst/>
            <a:ahLst/>
            <a:cxnLst/>
            <a:rect l="l" t="t" r="r" b="b"/>
            <a:pathLst>
              <a:path w="2896870" h="476885">
                <a:moveTo>
                  <a:pt x="2817098" y="476399"/>
                </a:moveTo>
                <a:lnTo>
                  <a:pt x="79401" y="476399"/>
                </a:lnTo>
                <a:lnTo>
                  <a:pt x="48494" y="470160"/>
                </a:lnTo>
                <a:lnTo>
                  <a:pt x="23256" y="453143"/>
                </a:lnTo>
                <a:lnTo>
                  <a:pt x="6239" y="427905"/>
                </a:lnTo>
                <a:lnTo>
                  <a:pt x="0" y="396998"/>
                </a:lnTo>
                <a:lnTo>
                  <a:pt x="0" y="79401"/>
                </a:lnTo>
                <a:lnTo>
                  <a:pt x="6239" y="48494"/>
                </a:lnTo>
                <a:lnTo>
                  <a:pt x="23256" y="23256"/>
                </a:lnTo>
                <a:lnTo>
                  <a:pt x="48494" y="6239"/>
                </a:lnTo>
                <a:lnTo>
                  <a:pt x="79401" y="0"/>
                </a:lnTo>
                <a:lnTo>
                  <a:pt x="2817098" y="0"/>
                </a:lnTo>
                <a:lnTo>
                  <a:pt x="2861150" y="13340"/>
                </a:lnTo>
                <a:lnTo>
                  <a:pt x="2890455" y="49015"/>
                </a:lnTo>
                <a:lnTo>
                  <a:pt x="2896499" y="79401"/>
                </a:lnTo>
                <a:lnTo>
                  <a:pt x="2896499" y="396998"/>
                </a:lnTo>
                <a:lnTo>
                  <a:pt x="2890260" y="427905"/>
                </a:lnTo>
                <a:lnTo>
                  <a:pt x="2873243" y="453143"/>
                </a:lnTo>
                <a:lnTo>
                  <a:pt x="2848004" y="470160"/>
                </a:lnTo>
                <a:lnTo>
                  <a:pt x="2817098" y="4763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1178" y="2483097"/>
            <a:ext cx="2627630" cy="203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Encoder-Decoder Attention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3234" marR="474345" indent="-1270" algn="ctr">
              <a:lnSpc>
                <a:spcPct val="241600"/>
              </a:lnSpc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 Attention Masked Attention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1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 Attention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992024" y="0"/>
            <a:ext cx="4212590" cy="5095240"/>
            <a:chOff x="3992024" y="0"/>
            <a:chExt cx="4212590" cy="509524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2024" y="0"/>
              <a:ext cx="4212175" cy="50948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599374" y="2284875"/>
              <a:ext cx="2650490" cy="1456690"/>
            </a:xfrm>
            <a:custGeom>
              <a:avLst/>
              <a:gdLst/>
              <a:ahLst/>
              <a:cxnLst/>
              <a:rect l="l" t="t" r="r" b="b"/>
              <a:pathLst>
                <a:path w="2650490" h="1456689">
                  <a:moveTo>
                    <a:pt x="0" y="980274"/>
                  </a:moveTo>
                  <a:lnTo>
                    <a:pt x="945299" y="980274"/>
                  </a:lnTo>
                  <a:lnTo>
                    <a:pt x="945299" y="1456674"/>
                  </a:lnTo>
                  <a:lnTo>
                    <a:pt x="0" y="1456674"/>
                  </a:lnTo>
                  <a:lnTo>
                    <a:pt x="0" y="980274"/>
                  </a:lnTo>
                  <a:close/>
                </a:path>
                <a:path w="2650490" h="1456689">
                  <a:moveTo>
                    <a:pt x="1704974" y="980274"/>
                  </a:moveTo>
                  <a:lnTo>
                    <a:pt x="2650274" y="980274"/>
                  </a:lnTo>
                  <a:lnTo>
                    <a:pt x="2650274" y="1456674"/>
                  </a:lnTo>
                  <a:lnTo>
                    <a:pt x="1704974" y="1456674"/>
                  </a:lnTo>
                  <a:lnTo>
                    <a:pt x="1704974" y="980274"/>
                  </a:lnTo>
                  <a:close/>
                </a:path>
                <a:path w="2650490" h="1456689">
                  <a:moveTo>
                    <a:pt x="1704974" y="0"/>
                  </a:moveTo>
                  <a:lnTo>
                    <a:pt x="2650274" y="0"/>
                  </a:lnTo>
                  <a:lnTo>
                    <a:pt x="2650274" y="476399"/>
                  </a:lnTo>
                  <a:lnTo>
                    <a:pt x="1704974" y="476399"/>
                  </a:lnTo>
                  <a:lnTo>
                    <a:pt x="1704974" y="0"/>
                  </a:lnTo>
                  <a:close/>
                </a:path>
              </a:pathLst>
            </a:custGeom>
            <a:ln w="2857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74847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Multi-Head Attention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30299" y="1926700"/>
            <a:ext cx="559435" cy="1719580"/>
            <a:chOff x="5430299" y="1926700"/>
            <a:chExt cx="559435" cy="1719580"/>
          </a:xfrm>
        </p:grpSpPr>
        <p:sp>
          <p:nvSpPr>
            <p:cNvPr id="4" name="object 4"/>
            <p:cNvSpPr/>
            <p:nvPr/>
          </p:nvSpPr>
          <p:spPr>
            <a:xfrm>
              <a:off x="5597037" y="1926700"/>
              <a:ext cx="0" cy="125095"/>
            </a:xfrm>
            <a:custGeom>
              <a:avLst/>
              <a:gdLst/>
              <a:ahLst/>
              <a:cxnLst/>
              <a:rect l="l" t="t" r="r" b="b"/>
              <a:pathLst>
                <a:path h="125094">
                  <a:moveTo>
                    <a:pt x="0" y="0"/>
                  </a:moveTo>
                  <a:lnTo>
                    <a:pt x="0" y="124749"/>
                  </a:lnTo>
                </a:path>
              </a:pathLst>
            </a:custGeom>
            <a:ln w="19049">
              <a:solidFill>
                <a:srgbClr val="6B6B6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587512" y="1926700"/>
              <a:ext cx="401955" cy="1604010"/>
            </a:xfrm>
            <a:custGeom>
              <a:avLst/>
              <a:gdLst/>
              <a:ahLst/>
              <a:cxnLst/>
              <a:rect l="l" t="t" r="r" b="b"/>
              <a:pathLst>
                <a:path w="401954" h="1604010">
                  <a:moveTo>
                    <a:pt x="392374" y="0"/>
                  </a:moveTo>
                  <a:lnTo>
                    <a:pt x="392374" y="1603849"/>
                  </a:lnTo>
                </a:path>
                <a:path w="401954" h="1604010">
                  <a:moveTo>
                    <a:pt x="0" y="9524"/>
                  </a:moveTo>
                  <a:lnTo>
                    <a:pt x="401899" y="9524"/>
                  </a:lnTo>
                </a:path>
              </a:pathLst>
            </a:custGeom>
            <a:ln w="19049">
              <a:solidFill>
                <a:srgbClr val="6B6B6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822674" y="2332425"/>
              <a:ext cx="167005" cy="1188720"/>
            </a:xfrm>
            <a:custGeom>
              <a:avLst/>
              <a:gdLst/>
              <a:ahLst/>
              <a:cxnLst/>
              <a:rect l="l" t="t" r="r" b="b"/>
              <a:pathLst>
                <a:path w="167004" h="1188720">
                  <a:moveTo>
                    <a:pt x="0" y="0"/>
                  </a:moveTo>
                  <a:lnTo>
                    <a:pt x="166737" y="0"/>
                  </a:lnTo>
                </a:path>
                <a:path w="167004" h="1188720">
                  <a:moveTo>
                    <a:pt x="0" y="396199"/>
                  </a:moveTo>
                  <a:lnTo>
                    <a:pt x="166737" y="396199"/>
                  </a:lnTo>
                </a:path>
                <a:path w="167004" h="1188720">
                  <a:moveTo>
                    <a:pt x="0" y="792399"/>
                  </a:moveTo>
                  <a:lnTo>
                    <a:pt x="166737" y="792399"/>
                  </a:lnTo>
                </a:path>
                <a:path w="167004" h="1188720">
                  <a:moveTo>
                    <a:pt x="0" y="1188599"/>
                  </a:moveTo>
                  <a:lnTo>
                    <a:pt x="166737" y="1188599"/>
                  </a:lnTo>
                </a:path>
              </a:pathLst>
            </a:custGeom>
            <a:ln w="19049">
              <a:solidFill>
                <a:srgbClr val="6B6B6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514199" y="2007825"/>
              <a:ext cx="0" cy="43815"/>
            </a:xfrm>
            <a:custGeom>
              <a:avLst/>
              <a:gdLst/>
              <a:ahLst/>
              <a:cxnLst/>
              <a:rect l="l" t="t" r="r" b="b"/>
              <a:pathLst>
                <a:path h="43814">
                  <a:moveTo>
                    <a:pt x="0" y="0"/>
                  </a:moveTo>
                  <a:lnTo>
                    <a:pt x="0" y="43624"/>
                  </a:lnTo>
                </a:path>
              </a:pathLst>
            </a:custGeom>
            <a:ln w="19049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897049" y="2007825"/>
              <a:ext cx="0" cy="1188720"/>
            </a:xfrm>
            <a:custGeom>
              <a:avLst/>
              <a:gdLst/>
              <a:ahLst/>
              <a:cxnLst/>
              <a:rect l="l" t="t" r="r" b="b"/>
              <a:pathLst>
                <a:path h="1188720">
                  <a:moveTo>
                    <a:pt x="0" y="0"/>
                  </a:moveTo>
                  <a:lnTo>
                    <a:pt x="0" y="1188599"/>
                  </a:lnTo>
                </a:path>
              </a:pathLst>
            </a:custGeom>
            <a:ln w="19049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897049" y="3196425"/>
              <a:ext cx="0" cy="415290"/>
            </a:xfrm>
            <a:custGeom>
              <a:avLst/>
              <a:gdLst/>
              <a:ahLst/>
              <a:cxnLst/>
              <a:rect l="l" t="t" r="r" b="b"/>
              <a:pathLst>
                <a:path h="415289">
                  <a:moveTo>
                    <a:pt x="0" y="0"/>
                  </a:moveTo>
                  <a:lnTo>
                    <a:pt x="0" y="415249"/>
                  </a:lnTo>
                </a:path>
              </a:pathLst>
            </a:custGeom>
            <a:ln w="19049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504674" y="2017350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0" y="0"/>
                  </a:moveTo>
                  <a:lnTo>
                    <a:pt x="401899" y="0"/>
                  </a:lnTo>
                </a:path>
              </a:pathLst>
            </a:custGeom>
            <a:ln w="19049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822674" y="2413550"/>
              <a:ext cx="84455" cy="396240"/>
            </a:xfrm>
            <a:custGeom>
              <a:avLst/>
              <a:gdLst/>
              <a:ahLst/>
              <a:cxnLst/>
              <a:rect l="l" t="t" r="r" b="b"/>
              <a:pathLst>
                <a:path w="84454" h="396239">
                  <a:moveTo>
                    <a:pt x="0" y="0"/>
                  </a:moveTo>
                  <a:lnTo>
                    <a:pt x="83899" y="0"/>
                  </a:lnTo>
                </a:path>
                <a:path w="84454" h="396239">
                  <a:moveTo>
                    <a:pt x="0" y="396199"/>
                  </a:moveTo>
                  <a:lnTo>
                    <a:pt x="83899" y="396199"/>
                  </a:lnTo>
                </a:path>
              </a:pathLst>
            </a:custGeom>
            <a:ln w="19049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822674" y="3205950"/>
              <a:ext cx="84455" cy="396240"/>
            </a:xfrm>
            <a:custGeom>
              <a:avLst/>
              <a:gdLst/>
              <a:ahLst/>
              <a:cxnLst/>
              <a:rect l="l" t="t" r="r" b="b"/>
              <a:pathLst>
                <a:path w="84454" h="396239">
                  <a:moveTo>
                    <a:pt x="0" y="0"/>
                  </a:moveTo>
                  <a:lnTo>
                    <a:pt x="83899" y="0"/>
                  </a:lnTo>
                </a:path>
                <a:path w="84454" h="396239">
                  <a:moveTo>
                    <a:pt x="0" y="396199"/>
                  </a:moveTo>
                  <a:lnTo>
                    <a:pt x="83899" y="396199"/>
                  </a:lnTo>
                </a:path>
              </a:pathLst>
            </a:custGeom>
            <a:ln w="19049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439816" y="2051456"/>
              <a:ext cx="382905" cy="1584960"/>
            </a:xfrm>
            <a:custGeom>
              <a:avLst/>
              <a:gdLst/>
              <a:ahLst/>
              <a:cxnLst/>
              <a:rect l="l" t="t" r="r" b="b"/>
              <a:pathLst>
                <a:path w="382904" h="1584960">
                  <a:moveTo>
                    <a:pt x="382854" y="0"/>
                  </a:moveTo>
                  <a:lnTo>
                    <a:pt x="0" y="0"/>
                  </a:lnTo>
                  <a:lnTo>
                    <a:pt x="0" y="396201"/>
                  </a:lnTo>
                  <a:lnTo>
                    <a:pt x="0" y="792403"/>
                  </a:lnTo>
                  <a:lnTo>
                    <a:pt x="0" y="1188605"/>
                  </a:lnTo>
                  <a:lnTo>
                    <a:pt x="0" y="1584794"/>
                  </a:lnTo>
                  <a:lnTo>
                    <a:pt x="382854" y="1584794"/>
                  </a:lnTo>
                  <a:lnTo>
                    <a:pt x="382854" y="1188605"/>
                  </a:lnTo>
                  <a:lnTo>
                    <a:pt x="382854" y="792403"/>
                  </a:lnTo>
                  <a:lnTo>
                    <a:pt x="382854" y="396201"/>
                  </a:lnTo>
                  <a:lnTo>
                    <a:pt x="38285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430299" y="2041925"/>
              <a:ext cx="401955" cy="1604010"/>
            </a:xfrm>
            <a:custGeom>
              <a:avLst/>
              <a:gdLst/>
              <a:ahLst/>
              <a:cxnLst/>
              <a:rect l="l" t="t" r="r" b="b"/>
              <a:pathLst>
                <a:path w="401954" h="1604010">
                  <a:moveTo>
                    <a:pt x="9524" y="0"/>
                  </a:moveTo>
                  <a:lnTo>
                    <a:pt x="9524" y="1603849"/>
                  </a:lnTo>
                </a:path>
                <a:path w="401954" h="1604010">
                  <a:moveTo>
                    <a:pt x="392374" y="0"/>
                  </a:moveTo>
                  <a:lnTo>
                    <a:pt x="392374" y="1603849"/>
                  </a:lnTo>
                </a:path>
                <a:path w="401954" h="1604010">
                  <a:moveTo>
                    <a:pt x="0" y="9524"/>
                  </a:moveTo>
                  <a:lnTo>
                    <a:pt x="401899" y="9524"/>
                  </a:lnTo>
                </a:path>
                <a:path w="401954" h="1604010">
                  <a:moveTo>
                    <a:pt x="0" y="405724"/>
                  </a:moveTo>
                  <a:lnTo>
                    <a:pt x="401899" y="405724"/>
                  </a:lnTo>
                </a:path>
                <a:path w="401954" h="1604010">
                  <a:moveTo>
                    <a:pt x="0" y="801924"/>
                  </a:moveTo>
                  <a:lnTo>
                    <a:pt x="401899" y="801924"/>
                  </a:lnTo>
                </a:path>
                <a:path w="401954" h="1604010">
                  <a:moveTo>
                    <a:pt x="0" y="1198124"/>
                  </a:moveTo>
                  <a:lnTo>
                    <a:pt x="401899" y="1198124"/>
                  </a:lnTo>
                </a:path>
                <a:path w="401954" h="1604010">
                  <a:moveTo>
                    <a:pt x="0" y="1594324"/>
                  </a:moveTo>
                  <a:lnTo>
                    <a:pt x="401899" y="1594324"/>
                  </a:lnTo>
                </a:path>
              </a:pathLst>
            </a:custGeom>
            <a:ln w="1904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8225" y="2721099"/>
            <a:ext cx="153049" cy="153049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6713100" y="1891150"/>
            <a:ext cx="1667510" cy="1737360"/>
            <a:chOff x="6713100" y="1891150"/>
            <a:chExt cx="1667510" cy="1737360"/>
          </a:xfrm>
        </p:grpSpPr>
        <p:sp>
          <p:nvSpPr>
            <p:cNvPr id="17" name="object 17"/>
            <p:cNvSpPr/>
            <p:nvPr/>
          </p:nvSpPr>
          <p:spPr>
            <a:xfrm>
              <a:off x="6839250" y="1891150"/>
              <a:ext cx="1148715" cy="142875"/>
            </a:xfrm>
            <a:custGeom>
              <a:avLst/>
              <a:gdLst/>
              <a:ahLst/>
              <a:cxnLst/>
              <a:rect l="l" t="t" r="r" b="b"/>
              <a:pathLst>
                <a:path w="1148715" h="142875">
                  <a:moveTo>
                    <a:pt x="0" y="0"/>
                  </a:moveTo>
                  <a:lnTo>
                    <a:pt x="0" y="142524"/>
                  </a:lnTo>
                </a:path>
                <a:path w="1148715" h="142875">
                  <a:moveTo>
                    <a:pt x="382849" y="0"/>
                  </a:moveTo>
                  <a:lnTo>
                    <a:pt x="382849" y="142524"/>
                  </a:lnTo>
                </a:path>
                <a:path w="1148715" h="142875">
                  <a:moveTo>
                    <a:pt x="765699" y="0"/>
                  </a:moveTo>
                  <a:lnTo>
                    <a:pt x="765699" y="142524"/>
                  </a:lnTo>
                </a:path>
                <a:path w="1148715" h="142875">
                  <a:moveTo>
                    <a:pt x="1148549" y="0"/>
                  </a:moveTo>
                  <a:lnTo>
                    <a:pt x="1148549" y="142524"/>
                  </a:lnTo>
                </a:path>
              </a:pathLst>
            </a:custGeom>
            <a:ln w="19049">
              <a:solidFill>
                <a:srgbClr val="7F6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829725" y="1891150"/>
              <a:ext cx="1550670" cy="1604010"/>
            </a:xfrm>
            <a:custGeom>
              <a:avLst/>
              <a:gdLst/>
              <a:ahLst/>
              <a:cxnLst/>
              <a:rect l="l" t="t" r="r" b="b"/>
              <a:pathLst>
                <a:path w="1550670" h="1604010">
                  <a:moveTo>
                    <a:pt x="1540924" y="0"/>
                  </a:moveTo>
                  <a:lnTo>
                    <a:pt x="1540924" y="1603849"/>
                  </a:lnTo>
                </a:path>
                <a:path w="1550670" h="1604010">
                  <a:moveTo>
                    <a:pt x="0" y="9524"/>
                  </a:moveTo>
                  <a:lnTo>
                    <a:pt x="1550449" y="9524"/>
                  </a:lnTo>
                </a:path>
              </a:pathLst>
            </a:custGeom>
            <a:ln w="19049">
              <a:solidFill>
                <a:srgbClr val="7F6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254025" y="2296875"/>
              <a:ext cx="126364" cy="1188720"/>
            </a:xfrm>
            <a:custGeom>
              <a:avLst/>
              <a:gdLst/>
              <a:ahLst/>
              <a:cxnLst/>
              <a:rect l="l" t="t" r="r" b="b"/>
              <a:pathLst>
                <a:path w="126365" h="1188720">
                  <a:moveTo>
                    <a:pt x="0" y="0"/>
                  </a:moveTo>
                  <a:lnTo>
                    <a:pt x="126149" y="0"/>
                  </a:lnTo>
                </a:path>
                <a:path w="126365" h="1188720">
                  <a:moveTo>
                    <a:pt x="0" y="396199"/>
                  </a:moveTo>
                  <a:lnTo>
                    <a:pt x="126149" y="396199"/>
                  </a:lnTo>
                </a:path>
                <a:path w="126365" h="1188720">
                  <a:moveTo>
                    <a:pt x="0" y="792399"/>
                  </a:moveTo>
                  <a:lnTo>
                    <a:pt x="126149" y="792399"/>
                  </a:lnTo>
                </a:path>
                <a:path w="126365" h="1188720">
                  <a:moveTo>
                    <a:pt x="0" y="1188599"/>
                  </a:moveTo>
                  <a:lnTo>
                    <a:pt x="126149" y="1188599"/>
                  </a:lnTo>
                </a:path>
              </a:pathLst>
            </a:custGeom>
            <a:ln w="19049">
              <a:solidFill>
                <a:srgbClr val="7F6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784225" y="1972275"/>
              <a:ext cx="1148715" cy="61594"/>
            </a:xfrm>
            <a:custGeom>
              <a:avLst/>
              <a:gdLst/>
              <a:ahLst/>
              <a:cxnLst/>
              <a:rect l="l" t="t" r="r" b="b"/>
              <a:pathLst>
                <a:path w="1148715" h="61594">
                  <a:moveTo>
                    <a:pt x="0" y="0"/>
                  </a:moveTo>
                  <a:lnTo>
                    <a:pt x="0" y="61399"/>
                  </a:lnTo>
                </a:path>
                <a:path w="1148715" h="61594">
                  <a:moveTo>
                    <a:pt x="382849" y="0"/>
                  </a:moveTo>
                  <a:lnTo>
                    <a:pt x="382849" y="61399"/>
                  </a:lnTo>
                </a:path>
                <a:path w="1148715" h="61594">
                  <a:moveTo>
                    <a:pt x="765699" y="0"/>
                  </a:moveTo>
                  <a:lnTo>
                    <a:pt x="765699" y="61399"/>
                  </a:lnTo>
                </a:path>
                <a:path w="1148715" h="61594">
                  <a:moveTo>
                    <a:pt x="1148549" y="0"/>
                  </a:moveTo>
                  <a:lnTo>
                    <a:pt x="1148549" y="61399"/>
                  </a:lnTo>
                </a:path>
              </a:pathLst>
            </a:custGeom>
            <a:ln w="19049">
              <a:solidFill>
                <a:srgbClr val="F1C13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8315625" y="1972275"/>
              <a:ext cx="0" cy="1188720"/>
            </a:xfrm>
            <a:custGeom>
              <a:avLst/>
              <a:gdLst/>
              <a:ahLst/>
              <a:cxnLst/>
              <a:rect l="l" t="t" r="r" b="b"/>
              <a:pathLst>
                <a:path h="1188720">
                  <a:moveTo>
                    <a:pt x="0" y="0"/>
                  </a:moveTo>
                  <a:lnTo>
                    <a:pt x="0" y="1188599"/>
                  </a:lnTo>
                </a:path>
              </a:pathLst>
            </a:custGeom>
            <a:ln w="19049">
              <a:solidFill>
                <a:srgbClr val="F1C13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8315625" y="3160875"/>
              <a:ext cx="0" cy="415290"/>
            </a:xfrm>
            <a:custGeom>
              <a:avLst/>
              <a:gdLst/>
              <a:ahLst/>
              <a:cxnLst/>
              <a:rect l="l" t="t" r="r" b="b"/>
              <a:pathLst>
                <a:path h="415289">
                  <a:moveTo>
                    <a:pt x="0" y="0"/>
                  </a:moveTo>
                  <a:lnTo>
                    <a:pt x="0" y="415249"/>
                  </a:lnTo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774700" y="1981800"/>
              <a:ext cx="1550670" cy="0"/>
            </a:xfrm>
            <a:custGeom>
              <a:avLst/>
              <a:gdLst/>
              <a:ahLst/>
              <a:cxnLst/>
              <a:rect l="l" t="t" r="r" b="b"/>
              <a:pathLst>
                <a:path w="1550670">
                  <a:moveTo>
                    <a:pt x="0" y="0"/>
                  </a:moveTo>
                  <a:lnTo>
                    <a:pt x="1550449" y="0"/>
                  </a:lnTo>
                </a:path>
              </a:pathLst>
            </a:custGeom>
            <a:ln w="19049">
              <a:solidFill>
                <a:srgbClr val="F1C13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8254025" y="2378000"/>
              <a:ext cx="71120" cy="1188720"/>
            </a:xfrm>
            <a:custGeom>
              <a:avLst/>
              <a:gdLst/>
              <a:ahLst/>
              <a:cxnLst/>
              <a:rect l="l" t="t" r="r" b="b"/>
              <a:pathLst>
                <a:path w="71120" h="1188720">
                  <a:moveTo>
                    <a:pt x="0" y="0"/>
                  </a:moveTo>
                  <a:lnTo>
                    <a:pt x="71124" y="0"/>
                  </a:lnTo>
                </a:path>
                <a:path w="71120" h="1188720">
                  <a:moveTo>
                    <a:pt x="0" y="396199"/>
                  </a:moveTo>
                  <a:lnTo>
                    <a:pt x="71124" y="396199"/>
                  </a:lnTo>
                </a:path>
                <a:path w="71120" h="1188720">
                  <a:moveTo>
                    <a:pt x="0" y="792399"/>
                  </a:moveTo>
                  <a:lnTo>
                    <a:pt x="71124" y="792399"/>
                  </a:lnTo>
                </a:path>
                <a:path w="71120" h="1188720">
                  <a:moveTo>
                    <a:pt x="0" y="1188599"/>
                  </a:moveTo>
                  <a:lnTo>
                    <a:pt x="71124" y="1188599"/>
                  </a:lnTo>
                </a:path>
              </a:pathLst>
            </a:custGeom>
            <a:ln w="19049">
              <a:solidFill>
                <a:srgbClr val="F1C13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722618" y="2033676"/>
              <a:ext cx="1531620" cy="1584960"/>
            </a:xfrm>
            <a:custGeom>
              <a:avLst/>
              <a:gdLst/>
              <a:ahLst/>
              <a:cxnLst/>
              <a:rect l="l" t="t" r="r" b="b"/>
              <a:pathLst>
                <a:path w="1531620" h="1584960">
                  <a:moveTo>
                    <a:pt x="1531404" y="0"/>
                  </a:moveTo>
                  <a:lnTo>
                    <a:pt x="1148549" y="0"/>
                  </a:lnTo>
                  <a:lnTo>
                    <a:pt x="765695" y="0"/>
                  </a:lnTo>
                  <a:lnTo>
                    <a:pt x="382854" y="0"/>
                  </a:lnTo>
                  <a:lnTo>
                    <a:pt x="0" y="0"/>
                  </a:lnTo>
                  <a:lnTo>
                    <a:pt x="0" y="396201"/>
                  </a:lnTo>
                  <a:lnTo>
                    <a:pt x="0" y="792403"/>
                  </a:lnTo>
                  <a:lnTo>
                    <a:pt x="0" y="1188605"/>
                  </a:lnTo>
                  <a:lnTo>
                    <a:pt x="0" y="1584807"/>
                  </a:lnTo>
                  <a:lnTo>
                    <a:pt x="382854" y="1584807"/>
                  </a:lnTo>
                  <a:lnTo>
                    <a:pt x="765695" y="1584807"/>
                  </a:lnTo>
                  <a:lnTo>
                    <a:pt x="1148549" y="1584807"/>
                  </a:lnTo>
                  <a:lnTo>
                    <a:pt x="1531404" y="1584807"/>
                  </a:lnTo>
                  <a:lnTo>
                    <a:pt x="1531404" y="1188605"/>
                  </a:lnTo>
                  <a:lnTo>
                    <a:pt x="1531404" y="792403"/>
                  </a:lnTo>
                  <a:lnTo>
                    <a:pt x="1531404" y="396201"/>
                  </a:lnTo>
                  <a:lnTo>
                    <a:pt x="1531404" y="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713100" y="2024150"/>
              <a:ext cx="1550670" cy="1604010"/>
            </a:xfrm>
            <a:custGeom>
              <a:avLst/>
              <a:gdLst/>
              <a:ahLst/>
              <a:cxnLst/>
              <a:rect l="l" t="t" r="r" b="b"/>
              <a:pathLst>
                <a:path w="1550670" h="1604010">
                  <a:moveTo>
                    <a:pt x="9524" y="0"/>
                  </a:moveTo>
                  <a:lnTo>
                    <a:pt x="9524" y="1603849"/>
                  </a:lnTo>
                </a:path>
                <a:path w="1550670" h="1604010">
                  <a:moveTo>
                    <a:pt x="392374" y="0"/>
                  </a:moveTo>
                  <a:lnTo>
                    <a:pt x="392374" y="1603849"/>
                  </a:lnTo>
                </a:path>
                <a:path w="1550670" h="1604010">
                  <a:moveTo>
                    <a:pt x="775224" y="0"/>
                  </a:moveTo>
                  <a:lnTo>
                    <a:pt x="775224" y="1603849"/>
                  </a:lnTo>
                </a:path>
                <a:path w="1550670" h="1604010">
                  <a:moveTo>
                    <a:pt x="1158074" y="0"/>
                  </a:moveTo>
                  <a:lnTo>
                    <a:pt x="1158074" y="1603849"/>
                  </a:lnTo>
                </a:path>
                <a:path w="1550670" h="1604010">
                  <a:moveTo>
                    <a:pt x="1540924" y="0"/>
                  </a:moveTo>
                  <a:lnTo>
                    <a:pt x="1540924" y="1603849"/>
                  </a:lnTo>
                </a:path>
                <a:path w="1550670" h="1604010">
                  <a:moveTo>
                    <a:pt x="0" y="9524"/>
                  </a:moveTo>
                  <a:lnTo>
                    <a:pt x="1550449" y="9524"/>
                  </a:lnTo>
                </a:path>
                <a:path w="1550670" h="1604010">
                  <a:moveTo>
                    <a:pt x="0" y="405724"/>
                  </a:moveTo>
                  <a:lnTo>
                    <a:pt x="1550449" y="405724"/>
                  </a:lnTo>
                </a:path>
                <a:path w="1550670" h="1604010">
                  <a:moveTo>
                    <a:pt x="0" y="801924"/>
                  </a:moveTo>
                  <a:lnTo>
                    <a:pt x="1550449" y="801924"/>
                  </a:lnTo>
                </a:path>
                <a:path w="1550670" h="1604010">
                  <a:moveTo>
                    <a:pt x="0" y="1198124"/>
                  </a:moveTo>
                  <a:lnTo>
                    <a:pt x="1550449" y="1198124"/>
                  </a:lnTo>
                </a:path>
                <a:path w="1550670" h="1604010">
                  <a:moveTo>
                    <a:pt x="0" y="1594324"/>
                  </a:moveTo>
                  <a:lnTo>
                    <a:pt x="1550449" y="1594324"/>
                  </a:lnTo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281237" y="1597116"/>
            <a:ext cx="2417445" cy="1798320"/>
            <a:chOff x="2281237" y="1597116"/>
            <a:chExt cx="2417445" cy="1798320"/>
          </a:xfrm>
        </p:grpSpPr>
        <p:sp>
          <p:nvSpPr>
            <p:cNvPr id="28" name="object 28"/>
            <p:cNvSpPr/>
            <p:nvPr/>
          </p:nvSpPr>
          <p:spPr>
            <a:xfrm>
              <a:off x="3327175" y="1960387"/>
              <a:ext cx="908050" cy="167005"/>
            </a:xfrm>
            <a:custGeom>
              <a:avLst/>
              <a:gdLst/>
              <a:ahLst/>
              <a:cxnLst/>
              <a:rect l="l" t="t" r="r" b="b"/>
              <a:pathLst>
                <a:path w="908050" h="167005">
                  <a:moveTo>
                    <a:pt x="0" y="0"/>
                  </a:moveTo>
                  <a:lnTo>
                    <a:pt x="0" y="166862"/>
                  </a:lnTo>
                </a:path>
                <a:path w="908050" h="167005">
                  <a:moveTo>
                    <a:pt x="453824" y="0"/>
                  </a:moveTo>
                  <a:lnTo>
                    <a:pt x="453824" y="166862"/>
                  </a:lnTo>
                </a:path>
                <a:path w="908050" h="167005">
                  <a:moveTo>
                    <a:pt x="907649" y="0"/>
                  </a:moveTo>
                  <a:lnTo>
                    <a:pt x="907649" y="166862"/>
                  </a:lnTo>
                </a:path>
              </a:pathLst>
            </a:custGeom>
            <a:ln w="19049">
              <a:solidFill>
                <a:srgbClr val="7F6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3317650" y="1960387"/>
              <a:ext cx="1381125" cy="1277620"/>
            </a:xfrm>
            <a:custGeom>
              <a:avLst/>
              <a:gdLst/>
              <a:ahLst/>
              <a:cxnLst/>
              <a:rect l="l" t="t" r="r" b="b"/>
              <a:pathLst>
                <a:path w="1381125" h="1277620">
                  <a:moveTo>
                    <a:pt x="1370999" y="0"/>
                  </a:moveTo>
                  <a:lnTo>
                    <a:pt x="1370999" y="1277399"/>
                  </a:lnTo>
                </a:path>
                <a:path w="1381125" h="1277620">
                  <a:moveTo>
                    <a:pt x="0" y="9524"/>
                  </a:moveTo>
                  <a:lnTo>
                    <a:pt x="1380524" y="9524"/>
                  </a:lnTo>
                </a:path>
              </a:pathLst>
            </a:custGeom>
            <a:ln w="19049">
              <a:solidFill>
                <a:srgbClr val="7F6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572000" y="2389362"/>
              <a:ext cx="126364" cy="839469"/>
            </a:xfrm>
            <a:custGeom>
              <a:avLst/>
              <a:gdLst/>
              <a:ahLst/>
              <a:cxnLst/>
              <a:rect l="l" t="t" r="r" b="b"/>
              <a:pathLst>
                <a:path w="126364" h="839469">
                  <a:moveTo>
                    <a:pt x="0" y="0"/>
                  </a:moveTo>
                  <a:lnTo>
                    <a:pt x="126174" y="0"/>
                  </a:lnTo>
                </a:path>
                <a:path w="126364" h="839469">
                  <a:moveTo>
                    <a:pt x="0" y="419449"/>
                  </a:moveTo>
                  <a:lnTo>
                    <a:pt x="126174" y="419449"/>
                  </a:lnTo>
                </a:path>
                <a:path w="126364" h="839469">
                  <a:moveTo>
                    <a:pt x="0" y="838899"/>
                  </a:moveTo>
                  <a:lnTo>
                    <a:pt x="126174" y="838899"/>
                  </a:lnTo>
                </a:path>
              </a:pathLst>
            </a:custGeom>
            <a:ln w="19049">
              <a:solidFill>
                <a:srgbClr val="7F6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3265549" y="2036587"/>
              <a:ext cx="908050" cy="90805"/>
            </a:xfrm>
            <a:custGeom>
              <a:avLst/>
              <a:gdLst/>
              <a:ahLst/>
              <a:cxnLst/>
              <a:rect l="l" t="t" r="r" b="b"/>
              <a:pathLst>
                <a:path w="908050" h="90805">
                  <a:moveTo>
                    <a:pt x="0" y="0"/>
                  </a:moveTo>
                  <a:lnTo>
                    <a:pt x="0" y="90662"/>
                  </a:lnTo>
                </a:path>
                <a:path w="908050" h="90805">
                  <a:moveTo>
                    <a:pt x="453824" y="0"/>
                  </a:moveTo>
                  <a:lnTo>
                    <a:pt x="453824" y="90662"/>
                  </a:lnTo>
                </a:path>
                <a:path w="908050" h="90805">
                  <a:moveTo>
                    <a:pt x="907649" y="0"/>
                  </a:moveTo>
                  <a:lnTo>
                    <a:pt x="907649" y="90662"/>
                  </a:lnTo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3256024" y="2036587"/>
              <a:ext cx="1381125" cy="1277620"/>
            </a:xfrm>
            <a:custGeom>
              <a:avLst/>
              <a:gdLst/>
              <a:ahLst/>
              <a:cxnLst/>
              <a:rect l="l" t="t" r="r" b="b"/>
              <a:pathLst>
                <a:path w="1381125" h="1277620">
                  <a:moveTo>
                    <a:pt x="1370999" y="0"/>
                  </a:moveTo>
                  <a:lnTo>
                    <a:pt x="1370999" y="1277399"/>
                  </a:lnTo>
                </a:path>
                <a:path w="1381125" h="1277620">
                  <a:moveTo>
                    <a:pt x="0" y="9524"/>
                  </a:moveTo>
                  <a:lnTo>
                    <a:pt x="1380524" y="9524"/>
                  </a:lnTo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72000" y="2465562"/>
              <a:ext cx="64769" cy="839469"/>
            </a:xfrm>
            <a:custGeom>
              <a:avLst/>
              <a:gdLst/>
              <a:ahLst/>
              <a:cxnLst/>
              <a:rect l="l" t="t" r="r" b="b"/>
              <a:pathLst>
                <a:path w="64770" h="839470">
                  <a:moveTo>
                    <a:pt x="0" y="0"/>
                  </a:moveTo>
                  <a:lnTo>
                    <a:pt x="64549" y="0"/>
                  </a:lnTo>
                </a:path>
                <a:path w="64770" h="839470">
                  <a:moveTo>
                    <a:pt x="0" y="419449"/>
                  </a:moveTo>
                  <a:lnTo>
                    <a:pt x="64549" y="419449"/>
                  </a:lnTo>
                </a:path>
                <a:path w="64770" h="839470">
                  <a:moveTo>
                    <a:pt x="0" y="838899"/>
                  </a:moveTo>
                  <a:lnTo>
                    <a:pt x="64549" y="838899"/>
                  </a:lnTo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3210522" y="2127262"/>
              <a:ext cx="1362075" cy="1258570"/>
            </a:xfrm>
            <a:custGeom>
              <a:avLst/>
              <a:gdLst/>
              <a:ahLst/>
              <a:cxnLst/>
              <a:rect l="l" t="t" r="r" b="b"/>
              <a:pathLst>
                <a:path w="1362075" h="1258570">
                  <a:moveTo>
                    <a:pt x="1361478" y="0"/>
                  </a:moveTo>
                  <a:lnTo>
                    <a:pt x="907643" y="0"/>
                  </a:lnTo>
                  <a:lnTo>
                    <a:pt x="453821" y="0"/>
                  </a:lnTo>
                  <a:lnTo>
                    <a:pt x="0" y="0"/>
                  </a:lnTo>
                  <a:lnTo>
                    <a:pt x="0" y="419442"/>
                  </a:lnTo>
                  <a:lnTo>
                    <a:pt x="0" y="838898"/>
                  </a:lnTo>
                  <a:lnTo>
                    <a:pt x="0" y="1258341"/>
                  </a:lnTo>
                  <a:lnTo>
                    <a:pt x="453821" y="1258341"/>
                  </a:lnTo>
                  <a:lnTo>
                    <a:pt x="907643" y="1258341"/>
                  </a:lnTo>
                  <a:lnTo>
                    <a:pt x="1361478" y="1258341"/>
                  </a:lnTo>
                  <a:lnTo>
                    <a:pt x="1361478" y="838898"/>
                  </a:lnTo>
                  <a:lnTo>
                    <a:pt x="1361478" y="419442"/>
                  </a:lnTo>
                  <a:lnTo>
                    <a:pt x="1361478" y="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3200999" y="2117724"/>
              <a:ext cx="1381125" cy="1277620"/>
            </a:xfrm>
            <a:custGeom>
              <a:avLst/>
              <a:gdLst/>
              <a:ahLst/>
              <a:cxnLst/>
              <a:rect l="l" t="t" r="r" b="b"/>
              <a:pathLst>
                <a:path w="1381125" h="1277620">
                  <a:moveTo>
                    <a:pt x="9524" y="0"/>
                  </a:moveTo>
                  <a:lnTo>
                    <a:pt x="9524" y="1277399"/>
                  </a:lnTo>
                </a:path>
                <a:path w="1381125" h="1277620">
                  <a:moveTo>
                    <a:pt x="463349" y="0"/>
                  </a:moveTo>
                  <a:lnTo>
                    <a:pt x="463349" y="1277399"/>
                  </a:lnTo>
                </a:path>
                <a:path w="1381125" h="1277620">
                  <a:moveTo>
                    <a:pt x="917174" y="0"/>
                  </a:moveTo>
                  <a:lnTo>
                    <a:pt x="917174" y="1277399"/>
                  </a:lnTo>
                </a:path>
                <a:path w="1381125" h="1277620">
                  <a:moveTo>
                    <a:pt x="1370999" y="0"/>
                  </a:moveTo>
                  <a:lnTo>
                    <a:pt x="1370999" y="1277399"/>
                  </a:lnTo>
                </a:path>
                <a:path w="1381125" h="1277620">
                  <a:moveTo>
                    <a:pt x="0" y="9524"/>
                  </a:moveTo>
                  <a:lnTo>
                    <a:pt x="1380524" y="9524"/>
                  </a:lnTo>
                </a:path>
                <a:path w="1381125" h="1277620">
                  <a:moveTo>
                    <a:pt x="0" y="428974"/>
                  </a:moveTo>
                  <a:lnTo>
                    <a:pt x="1380524" y="428974"/>
                  </a:lnTo>
                </a:path>
                <a:path w="1381125" h="1277620">
                  <a:moveTo>
                    <a:pt x="0" y="848424"/>
                  </a:moveTo>
                  <a:lnTo>
                    <a:pt x="1380524" y="848424"/>
                  </a:lnTo>
                </a:path>
                <a:path w="1381125" h="1277620">
                  <a:moveTo>
                    <a:pt x="0" y="1267874"/>
                  </a:moveTo>
                  <a:lnTo>
                    <a:pt x="1380524" y="1267874"/>
                  </a:lnTo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2286000" y="2173824"/>
              <a:ext cx="910590" cy="1196340"/>
            </a:xfrm>
            <a:custGeom>
              <a:avLst/>
              <a:gdLst/>
              <a:ahLst/>
              <a:cxnLst/>
              <a:rect l="l" t="t" r="r" b="b"/>
              <a:pathLst>
                <a:path w="910589" h="1196339">
                  <a:moveTo>
                    <a:pt x="0" y="0"/>
                  </a:moveTo>
                  <a:lnTo>
                    <a:pt x="888899" y="592799"/>
                  </a:lnTo>
                </a:path>
                <a:path w="910589" h="1196339">
                  <a:moveTo>
                    <a:pt x="21174" y="613824"/>
                  </a:moveTo>
                  <a:lnTo>
                    <a:pt x="910074" y="613824"/>
                  </a:lnTo>
                </a:path>
                <a:path w="910589" h="1196339">
                  <a:moveTo>
                    <a:pt x="0" y="1195899"/>
                  </a:moveTo>
                  <a:lnTo>
                    <a:pt x="899699" y="634899"/>
                  </a:lnTo>
                </a:path>
              </a:pathLst>
            </a:custGeom>
            <a:ln w="9524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4457700" y="1705359"/>
              <a:ext cx="11430" cy="316865"/>
            </a:xfrm>
            <a:custGeom>
              <a:avLst/>
              <a:gdLst/>
              <a:ahLst/>
              <a:cxnLst/>
              <a:rect l="l" t="t" r="r" b="b"/>
              <a:pathLst>
                <a:path w="11429" h="316864">
                  <a:moveTo>
                    <a:pt x="0" y="316865"/>
                  </a:moveTo>
                  <a:lnTo>
                    <a:pt x="10957" y="0"/>
                  </a:lnTo>
                </a:path>
              </a:pathLst>
            </a:custGeom>
            <a:ln w="28574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9016" y="1597116"/>
              <a:ext cx="122530" cy="12253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5281447" y="3680408"/>
            <a:ext cx="6997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object 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81225" y="2599099"/>
            <a:ext cx="382850" cy="382850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1540671" y="3779258"/>
            <a:ext cx="3238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105268" y="1982624"/>
          <a:ext cx="1158239" cy="395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CB71A"/>
                      </a:solidFill>
                      <a:prstDash val="solid"/>
                    </a:lnL>
                    <a:lnR w="19050">
                      <a:solidFill>
                        <a:srgbClr val="FCB71A"/>
                      </a:solidFill>
                      <a:prstDash val="solid"/>
                    </a:lnR>
                    <a:lnT w="19050">
                      <a:solidFill>
                        <a:srgbClr val="FCB71A"/>
                      </a:solidFill>
                      <a:prstDash val="solid"/>
                    </a:lnT>
                    <a:lnB w="19050">
                      <a:solidFill>
                        <a:srgbClr val="FCB7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CB71A"/>
                      </a:solidFill>
                      <a:prstDash val="solid"/>
                    </a:lnL>
                    <a:lnR w="19050">
                      <a:solidFill>
                        <a:srgbClr val="FCB71A"/>
                      </a:solidFill>
                      <a:prstDash val="solid"/>
                    </a:lnR>
                    <a:lnT w="19050">
                      <a:solidFill>
                        <a:srgbClr val="FCB71A"/>
                      </a:solidFill>
                      <a:prstDash val="solid"/>
                    </a:lnT>
                    <a:lnB w="19050">
                      <a:solidFill>
                        <a:srgbClr val="FCB7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CB71A"/>
                      </a:solidFill>
                      <a:prstDash val="solid"/>
                    </a:lnL>
                    <a:lnR w="19050">
                      <a:solidFill>
                        <a:srgbClr val="FCB71A"/>
                      </a:solidFill>
                      <a:prstDash val="solid"/>
                    </a:lnR>
                    <a:lnT w="19050">
                      <a:solidFill>
                        <a:srgbClr val="FCB71A"/>
                      </a:solidFill>
                      <a:prstDash val="solid"/>
                    </a:lnT>
                    <a:lnB w="19050">
                      <a:solidFill>
                        <a:srgbClr val="FCB71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1114000" y="2548800"/>
          <a:ext cx="1158239" cy="395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CB71A"/>
                      </a:solidFill>
                      <a:prstDash val="solid"/>
                    </a:lnL>
                    <a:lnR w="19050">
                      <a:solidFill>
                        <a:srgbClr val="FCB71A"/>
                      </a:solidFill>
                      <a:prstDash val="solid"/>
                    </a:lnR>
                    <a:lnT w="19050">
                      <a:solidFill>
                        <a:srgbClr val="FCB71A"/>
                      </a:solidFill>
                      <a:prstDash val="solid"/>
                    </a:lnT>
                    <a:lnB w="19050">
                      <a:solidFill>
                        <a:srgbClr val="FCB7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CB71A"/>
                      </a:solidFill>
                      <a:prstDash val="solid"/>
                    </a:lnL>
                    <a:lnR w="19050">
                      <a:solidFill>
                        <a:srgbClr val="FCB71A"/>
                      </a:solidFill>
                      <a:prstDash val="solid"/>
                    </a:lnR>
                    <a:lnT w="19050">
                      <a:solidFill>
                        <a:srgbClr val="FCB71A"/>
                      </a:solidFill>
                      <a:prstDash val="solid"/>
                    </a:lnT>
                    <a:lnB w="19050">
                      <a:solidFill>
                        <a:srgbClr val="FCB7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CB71A"/>
                      </a:solidFill>
                      <a:prstDash val="solid"/>
                    </a:lnL>
                    <a:lnR w="19050">
                      <a:solidFill>
                        <a:srgbClr val="FCB71A"/>
                      </a:solidFill>
                      <a:prstDash val="solid"/>
                    </a:lnR>
                    <a:lnT w="19050">
                      <a:solidFill>
                        <a:srgbClr val="FCB71A"/>
                      </a:solidFill>
                      <a:prstDash val="solid"/>
                    </a:lnT>
                    <a:lnB w="19050">
                      <a:solidFill>
                        <a:srgbClr val="FCB71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1105262" y="3136900"/>
          <a:ext cx="1158239" cy="395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CB71A"/>
                      </a:solidFill>
                      <a:prstDash val="solid"/>
                    </a:lnL>
                    <a:lnR w="19050">
                      <a:solidFill>
                        <a:srgbClr val="FCB71A"/>
                      </a:solidFill>
                      <a:prstDash val="solid"/>
                    </a:lnR>
                    <a:lnT w="19050">
                      <a:solidFill>
                        <a:srgbClr val="FCB71A"/>
                      </a:solidFill>
                      <a:prstDash val="solid"/>
                    </a:lnT>
                    <a:lnB w="19050">
                      <a:solidFill>
                        <a:srgbClr val="FCB7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CB71A"/>
                      </a:solidFill>
                      <a:prstDash val="solid"/>
                    </a:lnL>
                    <a:lnR w="19050">
                      <a:solidFill>
                        <a:srgbClr val="FCB71A"/>
                      </a:solidFill>
                      <a:prstDash val="solid"/>
                    </a:lnR>
                    <a:lnT w="19050">
                      <a:solidFill>
                        <a:srgbClr val="FCB71A"/>
                      </a:solidFill>
                      <a:prstDash val="solid"/>
                    </a:lnT>
                    <a:lnB w="19050">
                      <a:solidFill>
                        <a:srgbClr val="FCB7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CB71A"/>
                      </a:solidFill>
                      <a:prstDash val="solid"/>
                    </a:lnL>
                    <a:lnR w="19050">
                      <a:solidFill>
                        <a:srgbClr val="FCB71A"/>
                      </a:solidFill>
                      <a:prstDash val="solid"/>
                    </a:lnR>
                    <a:lnT w="19050">
                      <a:solidFill>
                        <a:srgbClr val="FCB71A"/>
                      </a:solidFill>
                      <a:prstDash val="solid"/>
                    </a:lnT>
                    <a:lnB w="19050">
                      <a:solidFill>
                        <a:srgbClr val="FCB71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3514323" y="3633483"/>
            <a:ext cx="7537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Stacking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4268" y="2080014"/>
            <a:ext cx="350520" cy="12566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815" marR="36830" indent="15875">
              <a:lnSpc>
                <a:spcPct val="304500"/>
              </a:lnSpc>
              <a:spcBef>
                <a:spcPts val="32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you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44300" y="1317017"/>
            <a:ext cx="60198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Heads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423" y="432858"/>
            <a:ext cx="23755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747450" y="2978549"/>
            <a:ext cx="2896870" cy="476884"/>
          </a:xfrm>
          <a:custGeom>
            <a:avLst/>
            <a:gdLst/>
            <a:ahLst/>
            <a:cxnLst/>
            <a:rect l="l" t="t" r="r" b="b"/>
            <a:pathLst>
              <a:path w="2896870" h="476885">
                <a:moveTo>
                  <a:pt x="2817098" y="476399"/>
                </a:moveTo>
                <a:lnTo>
                  <a:pt x="79401" y="476399"/>
                </a:lnTo>
                <a:lnTo>
                  <a:pt x="48494" y="470160"/>
                </a:lnTo>
                <a:lnTo>
                  <a:pt x="23256" y="453143"/>
                </a:lnTo>
                <a:lnTo>
                  <a:pt x="6239" y="427905"/>
                </a:lnTo>
                <a:lnTo>
                  <a:pt x="0" y="396998"/>
                </a:lnTo>
                <a:lnTo>
                  <a:pt x="0" y="79401"/>
                </a:lnTo>
                <a:lnTo>
                  <a:pt x="6239" y="48494"/>
                </a:lnTo>
                <a:lnTo>
                  <a:pt x="23256" y="23256"/>
                </a:lnTo>
                <a:lnTo>
                  <a:pt x="48494" y="6239"/>
                </a:lnTo>
                <a:lnTo>
                  <a:pt x="79401" y="0"/>
                </a:lnTo>
                <a:lnTo>
                  <a:pt x="2817098" y="0"/>
                </a:lnTo>
                <a:lnTo>
                  <a:pt x="2861150" y="13340"/>
                </a:lnTo>
                <a:lnTo>
                  <a:pt x="2890455" y="49015"/>
                </a:lnTo>
                <a:lnTo>
                  <a:pt x="2896499" y="79401"/>
                </a:lnTo>
                <a:lnTo>
                  <a:pt x="2896499" y="396998"/>
                </a:lnTo>
                <a:lnTo>
                  <a:pt x="2890260" y="427905"/>
                </a:lnTo>
                <a:lnTo>
                  <a:pt x="2873243" y="453143"/>
                </a:lnTo>
                <a:lnTo>
                  <a:pt x="2848005" y="470160"/>
                </a:lnTo>
                <a:lnTo>
                  <a:pt x="2817098" y="4763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7450" y="3567550"/>
            <a:ext cx="2896870" cy="476884"/>
          </a:xfrm>
          <a:custGeom>
            <a:avLst/>
            <a:gdLst/>
            <a:ahLst/>
            <a:cxnLst/>
            <a:rect l="l" t="t" r="r" b="b"/>
            <a:pathLst>
              <a:path w="2896870" h="476885">
                <a:moveTo>
                  <a:pt x="2817098" y="476399"/>
                </a:moveTo>
                <a:lnTo>
                  <a:pt x="79401" y="476399"/>
                </a:lnTo>
                <a:lnTo>
                  <a:pt x="48494" y="470160"/>
                </a:lnTo>
                <a:lnTo>
                  <a:pt x="23256" y="453143"/>
                </a:lnTo>
                <a:lnTo>
                  <a:pt x="6239" y="427905"/>
                </a:lnTo>
                <a:lnTo>
                  <a:pt x="0" y="396998"/>
                </a:lnTo>
                <a:lnTo>
                  <a:pt x="0" y="79401"/>
                </a:lnTo>
                <a:lnTo>
                  <a:pt x="6239" y="48494"/>
                </a:lnTo>
                <a:lnTo>
                  <a:pt x="23256" y="23256"/>
                </a:lnTo>
                <a:lnTo>
                  <a:pt x="48494" y="6239"/>
                </a:lnTo>
                <a:lnTo>
                  <a:pt x="79401" y="0"/>
                </a:lnTo>
                <a:lnTo>
                  <a:pt x="2817098" y="0"/>
                </a:lnTo>
                <a:lnTo>
                  <a:pt x="2861150" y="13340"/>
                </a:lnTo>
                <a:lnTo>
                  <a:pt x="2890455" y="49015"/>
                </a:lnTo>
                <a:lnTo>
                  <a:pt x="2896499" y="79401"/>
                </a:lnTo>
                <a:lnTo>
                  <a:pt x="2896499" y="396998"/>
                </a:lnTo>
                <a:lnTo>
                  <a:pt x="2890260" y="427905"/>
                </a:lnTo>
                <a:lnTo>
                  <a:pt x="2873243" y="453143"/>
                </a:lnTo>
                <a:lnTo>
                  <a:pt x="2848004" y="470160"/>
                </a:lnTo>
                <a:lnTo>
                  <a:pt x="2817098" y="4763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7149" y="1414050"/>
            <a:ext cx="2896870" cy="1452245"/>
            <a:chOff x="747149" y="1414050"/>
            <a:chExt cx="2896870" cy="1452245"/>
          </a:xfrm>
        </p:grpSpPr>
        <p:sp>
          <p:nvSpPr>
            <p:cNvPr id="6" name="object 6"/>
            <p:cNvSpPr/>
            <p:nvPr/>
          </p:nvSpPr>
          <p:spPr>
            <a:xfrm>
              <a:off x="747299" y="2389549"/>
              <a:ext cx="2896870" cy="476884"/>
            </a:xfrm>
            <a:custGeom>
              <a:avLst/>
              <a:gdLst/>
              <a:ahLst/>
              <a:cxnLst/>
              <a:rect l="l" t="t" r="r" b="b"/>
              <a:pathLst>
                <a:path w="2896870" h="476885">
                  <a:moveTo>
                    <a:pt x="2817098" y="476399"/>
                  </a:moveTo>
                  <a:lnTo>
                    <a:pt x="79401" y="476399"/>
                  </a:lnTo>
                  <a:lnTo>
                    <a:pt x="48494" y="470160"/>
                  </a:lnTo>
                  <a:lnTo>
                    <a:pt x="23256" y="453143"/>
                  </a:lnTo>
                  <a:lnTo>
                    <a:pt x="6239" y="427905"/>
                  </a:lnTo>
                  <a:lnTo>
                    <a:pt x="0" y="396998"/>
                  </a:lnTo>
                  <a:lnTo>
                    <a:pt x="0" y="79401"/>
                  </a:lnTo>
                  <a:lnTo>
                    <a:pt x="6239" y="48494"/>
                  </a:lnTo>
                  <a:lnTo>
                    <a:pt x="23256" y="23256"/>
                  </a:lnTo>
                  <a:lnTo>
                    <a:pt x="48494" y="6239"/>
                  </a:lnTo>
                  <a:lnTo>
                    <a:pt x="79401" y="0"/>
                  </a:lnTo>
                  <a:lnTo>
                    <a:pt x="2817098" y="0"/>
                  </a:lnTo>
                  <a:lnTo>
                    <a:pt x="2861150" y="13340"/>
                  </a:lnTo>
                  <a:lnTo>
                    <a:pt x="2890455" y="49015"/>
                  </a:lnTo>
                  <a:lnTo>
                    <a:pt x="2896499" y="79401"/>
                  </a:lnTo>
                  <a:lnTo>
                    <a:pt x="2896499" y="396998"/>
                  </a:lnTo>
                  <a:lnTo>
                    <a:pt x="2890260" y="427905"/>
                  </a:lnTo>
                  <a:lnTo>
                    <a:pt x="2873243" y="453143"/>
                  </a:lnTo>
                  <a:lnTo>
                    <a:pt x="2848005" y="470160"/>
                  </a:lnTo>
                  <a:lnTo>
                    <a:pt x="2817098" y="4763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47149" y="1414050"/>
              <a:ext cx="2896870" cy="476884"/>
            </a:xfrm>
            <a:custGeom>
              <a:avLst/>
              <a:gdLst/>
              <a:ahLst/>
              <a:cxnLst/>
              <a:rect l="l" t="t" r="r" b="b"/>
              <a:pathLst>
                <a:path w="2896870" h="476885">
                  <a:moveTo>
                    <a:pt x="2817098" y="476399"/>
                  </a:moveTo>
                  <a:lnTo>
                    <a:pt x="79401" y="476399"/>
                  </a:lnTo>
                  <a:lnTo>
                    <a:pt x="48494" y="470160"/>
                  </a:lnTo>
                  <a:lnTo>
                    <a:pt x="23256" y="453143"/>
                  </a:lnTo>
                  <a:lnTo>
                    <a:pt x="6239" y="427905"/>
                  </a:lnTo>
                  <a:lnTo>
                    <a:pt x="0" y="396998"/>
                  </a:lnTo>
                  <a:lnTo>
                    <a:pt x="0" y="79401"/>
                  </a:lnTo>
                  <a:lnTo>
                    <a:pt x="6239" y="48494"/>
                  </a:lnTo>
                  <a:lnTo>
                    <a:pt x="23256" y="23256"/>
                  </a:lnTo>
                  <a:lnTo>
                    <a:pt x="48494" y="6239"/>
                  </a:lnTo>
                  <a:lnTo>
                    <a:pt x="79401" y="0"/>
                  </a:lnTo>
                  <a:lnTo>
                    <a:pt x="2817098" y="0"/>
                  </a:lnTo>
                  <a:lnTo>
                    <a:pt x="2861150" y="13340"/>
                  </a:lnTo>
                  <a:lnTo>
                    <a:pt x="2890455" y="49015"/>
                  </a:lnTo>
                  <a:lnTo>
                    <a:pt x="2896499" y="79401"/>
                  </a:lnTo>
                  <a:lnTo>
                    <a:pt x="2896499" y="396998"/>
                  </a:lnTo>
                  <a:lnTo>
                    <a:pt x="2890260" y="427905"/>
                  </a:lnTo>
                  <a:lnTo>
                    <a:pt x="2873243" y="453143"/>
                  </a:lnTo>
                  <a:lnTo>
                    <a:pt x="2848005" y="470160"/>
                  </a:lnTo>
                  <a:lnTo>
                    <a:pt x="2817098" y="4763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86313" y="1502326"/>
            <a:ext cx="101790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34369" y="1876162"/>
            <a:ext cx="123189" cy="513715"/>
            <a:chOff x="2134369" y="1876162"/>
            <a:chExt cx="123189" cy="513715"/>
          </a:xfrm>
        </p:grpSpPr>
        <p:sp>
          <p:nvSpPr>
            <p:cNvPr id="10" name="object 10"/>
            <p:cNvSpPr/>
            <p:nvPr/>
          </p:nvSpPr>
          <p:spPr>
            <a:xfrm>
              <a:off x="2195399" y="1890449"/>
              <a:ext cx="635" cy="391160"/>
            </a:xfrm>
            <a:custGeom>
              <a:avLst/>
              <a:gdLst/>
              <a:ahLst/>
              <a:cxnLst/>
              <a:rect l="l" t="t" r="r" b="b"/>
              <a:pathLst>
                <a:path w="635" h="391160">
                  <a:moveTo>
                    <a:pt x="0" y="0"/>
                  </a:moveTo>
                  <a:lnTo>
                    <a:pt x="234" y="390900"/>
                  </a:lnTo>
                </a:path>
              </a:pathLst>
            </a:custGeom>
            <a:ln w="28574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4369" y="2267063"/>
              <a:ext cx="122586" cy="122586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747325" y="4156550"/>
            <a:ext cx="2896870" cy="476884"/>
          </a:xfrm>
          <a:custGeom>
            <a:avLst/>
            <a:gdLst/>
            <a:ahLst/>
            <a:cxnLst/>
            <a:rect l="l" t="t" r="r" b="b"/>
            <a:pathLst>
              <a:path w="2896870" h="476885">
                <a:moveTo>
                  <a:pt x="2817098" y="476399"/>
                </a:moveTo>
                <a:lnTo>
                  <a:pt x="79401" y="476399"/>
                </a:lnTo>
                <a:lnTo>
                  <a:pt x="48494" y="470160"/>
                </a:lnTo>
                <a:lnTo>
                  <a:pt x="23256" y="453143"/>
                </a:lnTo>
                <a:lnTo>
                  <a:pt x="6239" y="427905"/>
                </a:lnTo>
                <a:lnTo>
                  <a:pt x="0" y="396998"/>
                </a:lnTo>
                <a:lnTo>
                  <a:pt x="0" y="79401"/>
                </a:lnTo>
                <a:lnTo>
                  <a:pt x="6239" y="48494"/>
                </a:lnTo>
                <a:lnTo>
                  <a:pt x="23256" y="23256"/>
                </a:lnTo>
                <a:lnTo>
                  <a:pt x="48494" y="6239"/>
                </a:lnTo>
                <a:lnTo>
                  <a:pt x="79401" y="0"/>
                </a:lnTo>
                <a:lnTo>
                  <a:pt x="2817098" y="0"/>
                </a:lnTo>
                <a:lnTo>
                  <a:pt x="2861150" y="13340"/>
                </a:lnTo>
                <a:lnTo>
                  <a:pt x="2890455" y="49015"/>
                </a:lnTo>
                <a:lnTo>
                  <a:pt x="2896499" y="79401"/>
                </a:lnTo>
                <a:lnTo>
                  <a:pt x="2896499" y="396998"/>
                </a:lnTo>
                <a:lnTo>
                  <a:pt x="2890260" y="427905"/>
                </a:lnTo>
                <a:lnTo>
                  <a:pt x="2873243" y="453143"/>
                </a:lnTo>
                <a:lnTo>
                  <a:pt x="2848004" y="470160"/>
                </a:lnTo>
                <a:lnTo>
                  <a:pt x="2817098" y="4763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1178" y="2483097"/>
            <a:ext cx="2627630" cy="1944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Encoder-Decoder Attention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640" marR="286385" indent="-635" algn="ctr">
              <a:lnSpc>
                <a:spcPct val="241600"/>
              </a:lnSpc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 Attention Masked Attention Multi-Head Attention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02731" y="815014"/>
            <a:ext cx="3273615" cy="3959525"/>
            <a:chOff x="3992024" y="0"/>
            <a:chExt cx="4212590" cy="509524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2024" y="0"/>
              <a:ext cx="4212175" cy="50948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599374" y="2284875"/>
              <a:ext cx="2650490" cy="1456690"/>
            </a:xfrm>
            <a:custGeom>
              <a:avLst/>
              <a:gdLst/>
              <a:ahLst/>
              <a:cxnLst/>
              <a:rect l="l" t="t" r="r" b="b"/>
              <a:pathLst>
                <a:path w="2650490" h="1456689">
                  <a:moveTo>
                    <a:pt x="0" y="980274"/>
                  </a:moveTo>
                  <a:lnTo>
                    <a:pt x="945299" y="980274"/>
                  </a:lnTo>
                  <a:lnTo>
                    <a:pt x="945299" y="1456674"/>
                  </a:lnTo>
                  <a:lnTo>
                    <a:pt x="0" y="1456674"/>
                  </a:lnTo>
                  <a:lnTo>
                    <a:pt x="0" y="980274"/>
                  </a:lnTo>
                  <a:close/>
                </a:path>
                <a:path w="2650490" h="1456689">
                  <a:moveTo>
                    <a:pt x="1704974" y="980274"/>
                  </a:moveTo>
                  <a:lnTo>
                    <a:pt x="2650274" y="980274"/>
                  </a:lnTo>
                  <a:lnTo>
                    <a:pt x="2650274" y="1456674"/>
                  </a:lnTo>
                  <a:lnTo>
                    <a:pt x="1704974" y="1456674"/>
                  </a:lnTo>
                  <a:lnTo>
                    <a:pt x="1704974" y="980274"/>
                  </a:lnTo>
                  <a:close/>
                </a:path>
                <a:path w="2650490" h="1456689">
                  <a:moveTo>
                    <a:pt x="1704974" y="0"/>
                  </a:moveTo>
                  <a:lnTo>
                    <a:pt x="2650274" y="0"/>
                  </a:lnTo>
                  <a:lnTo>
                    <a:pt x="2650274" y="476399"/>
                  </a:lnTo>
                  <a:lnTo>
                    <a:pt x="1704974" y="476399"/>
                  </a:lnTo>
                  <a:lnTo>
                    <a:pt x="1704974" y="0"/>
                  </a:lnTo>
                  <a:close/>
                </a:path>
              </a:pathLst>
            </a:custGeom>
            <a:ln w="2857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9500" y="821050"/>
            <a:ext cx="3186248" cy="31862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60860" y="4063586"/>
            <a:ext cx="15925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</a:t>
            </a:r>
            <a:r>
              <a:rPr sz="33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74847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Transformers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2077" y="1434627"/>
            <a:ext cx="4453890" cy="1703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755" marR="199390" indent="-313690">
              <a:lnSpc>
                <a:spcPct val="114999"/>
              </a:lnSpc>
              <a:spcBef>
                <a:spcPts val="100"/>
              </a:spcBef>
            </a:pPr>
            <a:r>
              <a:rPr sz="16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Purpose: </a:t>
            </a: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Addresses sequence-to-sequence issues with long-range dependencies.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2790" marR="5080" indent="-706120">
              <a:lnSpc>
                <a:spcPct val="114999"/>
              </a:lnSpc>
            </a:pPr>
            <a:r>
              <a:rPr sz="16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Impact: </a:t>
            </a: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Integral to NLP, driving advancements like BERT, GPT 2, T5, Chat GPT.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6426" y="1054875"/>
            <a:ext cx="3408599" cy="33767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230583"/>
            <a:ext cx="11849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862" y="1580049"/>
            <a:ext cx="3174274" cy="17704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0044" y="3523105"/>
            <a:ext cx="33254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585" marR="5080" indent="-22352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state : </a:t>
            </a: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solely responsible to transfer information to decoder.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3437" y="900237"/>
            <a:ext cx="3757295" cy="3907154"/>
            <a:chOff x="653437" y="900237"/>
            <a:chExt cx="3757295" cy="3907154"/>
          </a:xfrm>
        </p:grpSpPr>
        <p:sp>
          <p:nvSpPr>
            <p:cNvPr id="6" name="object 6"/>
            <p:cNvSpPr/>
            <p:nvPr/>
          </p:nvSpPr>
          <p:spPr>
            <a:xfrm>
              <a:off x="658199" y="1117175"/>
              <a:ext cx="3747770" cy="3685540"/>
            </a:xfrm>
            <a:custGeom>
              <a:avLst/>
              <a:gdLst/>
              <a:ahLst/>
              <a:cxnLst/>
              <a:rect l="l" t="t" r="r" b="b"/>
              <a:pathLst>
                <a:path w="3747770" h="3685540">
                  <a:moveTo>
                    <a:pt x="0" y="614212"/>
                  </a:moveTo>
                  <a:lnTo>
                    <a:pt x="1847" y="566211"/>
                  </a:lnTo>
                  <a:lnTo>
                    <a:pt x="7300" y="519221"/>
                  </a:lnTo>
                  <a:lnTo>
                    <a:pt x="16221" y="473379"/>
                  </a:lnTo>
                  <a:lnTo>
                    <a:pt x="28474" y="428819"/>
                  </a:lnTo>
                  <a:lnTo>
                    <a:pt x="43922" y="385680"/>
                  </a:lnTo>
                  <a:lnTo>
                    <a:pt x="62429" y="344097"/>
                  </a:lnTo>
                  <a:lnTo>
                    <a:pt x="83857" y="304207"/>
                  </a:lnTo>
                  <a:lnTo>
                    <a:pt x="108072" y="266147"/>
                  </a:lnTo>
                  <a:lnTo>
                    <a:pt x="134935" y="230053"/>
                  </a:lnTo>
                  <a:lnTo>
                    <a:pt x="164311" y="196062"/>
                  </a:lnTo>
                  <a:lnTo>
                    <a:pt x="196062" y="164311"/>
                  </a:lnTo>
                  <a:lnTo>
                    <a:pt x="230053" y="134935"/>
                  </a:lnTo>
                  <a:lnTo>
                    <a:pt x="266147" y="108072"/>
                  </a:lnTo>
                  <a:lnTo>
                    <a:pt x="304207" y="83857"/>
                  </a:lnTo>
                  <a:lnTo>
                    <a:pt x="344097" y="62429"/>
                  </a:lnTo>
                  <a:lnTo>
                    <a:pt x="385680" y="43922"/>
                  </a:lnTo>
                  <a:lnTo>
                    <a:pt x="428819" y="28474"/>
                  </a:lnTo>
                  <a:lnTo>
                    <a:pt x="473379" y="16221"/>
                  </a:lnTo>
                  <a:lnTo>
                    <a:pt x="519222" y="7300"/>
                  </a:lnTo>
                  <a:lnTo>
                    <a:pt x="566211" y="1847"/>
                  </a:lnTo>
                  <a:lnTo>
                    <a:pt x="614212" y="0"/>
                  </a:lnTo>
                  <a:lnTo>
                    <a:pt x="3133387" y="0"/>
                  </a:lnTo>
                  <a:lnTo>
                    <a:pt x="3182023" y="1927"/>
                  </a:lnTo>
                  <a:lnTo>
                    <a:pt x="3230051" y="7651"/>
                  </a:lnTo>
                  <a:lnTo>
                    <a:pt x="3277267" y="17087"/>
                  </a:lnTo>
                  <a:lnTo>
                    <a:pt x="3323464" y="30150"/>
                  </a:lnTo>
                  <a:lnTo>
                    <a:pt x="3368436" y="46754"/>
                  </a:lnTo>
                  <a:lnTo>
                    <a:pt x="3411977" y="66813"/>
                  </a:lnTo>
                  <a:lnTo>
                    <a:pt x="3453879" y="90242"/>
                  </a:lnTo>
                  <a:lnTo>
                    <a:pt x="3493939" y="116957"/>
                  </a:lnTo>
                  <a:lnTo>
                    <a:pt x="3531948" y="146870"/>
                  </a:lnTo>
                  <a:lnTo>
                    <a:pt x="3567701" y="179898"/>
                  </a:lnTo>
                  <a:lnTo>
                    <a:pt x="3600729" y="215651"/>
                  </a:lnTo>
                  <a:lnTo>
                    <a:pt x="3630642" y="253660"/>
                  </a:lnTo>
                  <a:lnTo>
                    <a:pt x="3657357" y="293719"/>
                  </a:lnTo>
                  <a:lnTo>
                    <a:pt x="3680786" y="335622"/>
                  </a:lnTo>
                  <a:lnTo>
                    <a:pt x="3700845" y="379163"/>
                  </a:lnTo>
                  <a:lnTo>
                    <a:pt x="3717449" y="424135"/>
                  </a:lnTo>
                  <a:lnTo>
                    <a:pt x="3730512" y="470332"/>
                  </a:lnTo>
                  <a:lnTo>
                    <a:pt x="3739948" y="517548"/>
                  </a:lnTo>
                  <a:lnTo>
                    <a:pt x="3745672" y="565577"/>
                  </a:lnTo>
                  <a:lnTo>
                    <a:pt x="3747599" y="614212"/>
                  </a:lnTo>
                  <a:lnTo>
                    <a:pt x="3747599" y="3070987"/>
                  </a:lnTo>
                  <a:lnTo>
                    <a:pt x="3745752" y="3118988"/>
                  </a:lnTo>
                  <a:lnTo>
                    <a:pt x="3740299" y="3165978"/>
                  </a:lnTo>
                  <a:lnTo>
                    <a:pt x="3731378" y="3211821"/>
                  </a:lnTo>
                  <a:lnTo>
                    <a:pt x="3719125" y="3256380"/>
                  </a:lnTo>
                  <a:lnTo>
                    <a:pt x="3703677" y="3299519"/>
                  </a:lnTo>
                  <a:lnTo>
                    <a:pt x="3685170" y="3341102"/>
                  </a:lnTo>
                  <a:lnTo>
                    <a:pt x="3663742" y="3380992"/>
                  </a:lnTo>
                  <a:lnTo>
                    <a:pt x="3639527" y="3419052"/>
                  </a:lnTo>
                  <a:lnTo>
                    <a:pt x="3612664" y="3455146"/>
                  </a:lnTo>
                  <a:lnTo>
                    <a:pt x="3583288" y="3489137"/>
                  </a:lnTo>
                  <a:lnTo>
                    <a:pt x="3551537" y="3520888"/>
                  </a:lnTo>
                  <a:lnTo>
                    <a:pt x="3517546" y="3550264"/>
                  </a:lnTo>
                  <a:lnTo>
                    <a:pt x="3481452" y="3577127"/>
                  </a:lnTo>
                  <a:lnTo>
                    <a:pt x="3443392" y="3601342"/>
                  </a:lnTo>
                  <a:lnTo>
                    <a:pt x="3403502" y="3622770"/>
                  </a:lnTo>
                  <a:lnTo>
                    <a:pt x="3361919" y="3641277"/>
                  </a:lnTo>
                  <a:lnTo>
                    <a:pt x="3318780" y="3656725"/>
                  </a:lnTo>
                  <a:lnTo>
                    <a:pt x="3274221" y="3668978"/>
                  </a:lnTo>
                  <a:lnTo>
                    <a:pt x="3228378" y="3677899"/>
                  </a:lnTo>
                  <a:lnTo>
                    <a:pt x="3181388" y="3683352"/>
                  </a:lnTo>
                  <a:lnTo>
                    <a:pt x="3133387" y="3685199"/>
                  </a:lnTo>
                  <a:lnTo>
                    <a:pt x="614212" y="3685199"/>
                  </a:lnTo>
                  <a:lnTo>
                    <a:pt x="566211" y="3683352"/>
                  </a:lnTo>
                  <a:lnTo>
                    <a:pt x="519222" y="3677899"/>
                  </a:lnTo>
                  <a:lnTo>
                    <a:pt x="473379" y="3668978"/>
                  </a:lnTo>
                  <a:lnTo>
                    <a:pt x="428819" y="3656725"/>
                  </a:lnTo>
                  <a:lnTo>
                    <a:pt x="385680" y="3641277"/>
                  </a:lnTo>
                  <a:lnTo>
                    <a:pt x="344097" y="3622770"/>
                  </a:lnTo>
                  <a:lnTo>
                    <a:pt x="304207" y="3601342"/>
                  </a:lnTo>
                  <a:lnTo>
                    <a:pt x="266147" y="3577127"/>
                  </a:lnTo>
                  <a:lnTo>
                    <a:pt x="230053" y="3550264"/>
                  </a:lnTo>
                  <a:lnTo>
                    <a:pt x="196062" y="3520888"/>
                  </a:lnTo>
                  <a:lnTo>
                    <a:pt x="164311" y="3489137"/>
                  </a:lnTo>
                  <a:lnTo>
                    <a:pt x="134935" y="3455146"/>
                  </a:lnTo>
                  <a:lnTo>
                    <a:pt x="108072" y="3419052"/>
                  </a:lnTo>
                  <a:lnTo>
                    <a:pt x="83857" y="3380992"/>
                  </a:lnTo>
                  <a:lnTo>
                    <a:pt x="62429" y="3341102"/>
                  </a:lnTo>
                  <a:lnTo>
                    <a:pt x="43922" y="3299519"/>
                  </a:lnTo>
                  <a:lnTo>
                    <a:pt x="28474" y="3256380"/>
                  </a:lnTo>
                  <a:lnTo>
                    <a:pt x="16221" y="3211821"/>
                  </a:lnTo>
                  <a:lnTo>
                    <a:pt x="7300" y="3165978"/>
                  </a:lnTo>
                  <a:lnTo>
                    <a:pt x="1847" y="3118988"/>
                  </a:lnTo>
                  <a:lnTo>
                    <a:pt x="0" y="3070987"/>
                  </a:lnTo>
                  <a:lnTo>
                    <a:pt x="0" y="61421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579474" y="904999"/>
              <a:ext cx="1905000" cy="531495"/>
            </a:xfrm>
            <a:custGeom>
              <a:avLst/>
              <a:gdLst/>
              <a:ahLst/>
              <a:cxnLst/>
              <a:rect l="l" t="t" r="r" b="b"/>
              <a:pathLst>
                <a:path w="1905000" h="531494">
                  <a:moveTo>
                    <a:pt x="1816497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816497" y="0"/>
                  </a:lnTo>
                  <a:lnTo>
                    <a:pt x="1865599" y="14869"/>
                  </a:lnTo>
                  <a:lnTo>
                    <a:pt x="1898263" y="54633"/>
                  </a:lnTo>
                  <a:lnTo>
                    <a:pt x="1904999" y="88501"/>
                  </a:lnTo>
                  <a:lnTo>
                    <a:pt x="1904999" y="442498"/>
                  </a:lnTo>
                  <a:lnTo>
                    <a:pt x="1898045" y="476947"/>
                  </a:lnTo>
                  <a:lnTo>
                    <a:pt x="1879078" y="505078"/>
                  </a:lnTo>
                  <a:lnTo>
                    <a:pt x="1850947" y="524045"/>
                  </a:lnTo>
                  <a:lnTo>
                    <a:pt x="1816497" y="5309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579474" y="904999"/>
              <a:ext cx="1905000" cy="531495"/>
            </a:xfrm>
            <a:custGeom>
              <a:avLst/>
              <a:gdLst/>
              <a:ahLst/>
              <a:cxnLst/>
              <a:rect l="l" t="t" r="r" b="b"/>
              <a:pathLst>
                <a:path w="1905000" h="531494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816497" y="0"/>
                  </a:lnTo>
                  <a:lnTo>
                    <a:pt x="1865599" y="14869"/>
                  </a:lnTo>
                  <a:lnTo>
                    <a:pt x="1898263" y="54633"/>
                  </a:lnTo>
                  <a:lnTo>
                    <a:pt x="1904999" y="88501"/>
                  </a:lnTo>
                  <a:lnTo>
                    <a:pt x="1904999" y="442498"/>
                  </a:lnTo>
                  <a:lnTo>
                    <a:pt x="1898045" y="476947"/>
                  </a:lnTo>
                  <a:lnTo>
                    <a:pt x="1879078" y="505078"/>
                  </a:lnTo>
                  <a:lnTo>
                    <a:pt x="1850947" y="524045"/>
                  </a:lnTo>
                  <a:lnTo>
                    <a:pt x="1816497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03866" y="1045912"/>
            <a:ext cx="1655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Encoder - Decoder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230583"/>
            <a:ext cx="11849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35137" y="937137"/>
            <a:ext cx="3865245" cy="3870325"/>
            <a:chOff x="4735137" y="937137"/>
            <a:chExt cx="3865245" cy="3870325"/>
          </a:xfrm>
        </p:grpSpPr>
        <p:sp>
          <p:nvSpPr>
            <p:cNvPr id="4" name="object 4"/>
            <p:cNvSpPr/>
            <p:nvPr/>
          </p:nvSpPr>
          <p:spPr>
            <a:xfrm>
              <a:off x="4739899" y="1117174"/>
              <a:ext cx="3855720" cy="3685540"/>
            </a:xfrm>
            <a:custGeom>
              <a:avLst/>
              <a:gdLst/>
              <a:ahLst/>
              <a:cxnLst/>
              <a:rect l="l" t="t" r="r" b="b"/>
              <a:pathLst>
                <a:path w="3855720" h="3685540">
                  <a:moveTo>
                    <a:pt x="0" y="614212"/>
                  </a:moveTo>
                  <a:lnTo>
                    <a:pt x="1847" y="566211"/>
                  </a:lnTo>
                  <a:lnTo>
                    <a:pt x="7300" y="519221"/>
                  </a:lnTo>
                  <a:lnTo>
                    <a:pt x="16221" y="473379"/>
                  </a:lnTo>
                  <a:lnTo>
                    <a:pt x="28474" y="428819"/>
                  </a:lnTo>
                  <a:lnTo>
                    <a:pt x="43922" y="385680"/>
                  </a:lnTo>
                  <a:lnTo>
                    <a:pt x="62429" y="344097"/>
                  </a:lnTo>
                  <a:lnTo>
                    <a:pt x="83857" y="304207"/>
                  </a:lnTo>
                  <a:lnTo>
                    <a:pt x="108072" y="266147"/>
                  </a:lnTo>
                  <a:lnTo>
                    <a:pt x="134935" y="230053"/>
                  </a:lnTo>
                  <a:lnTo>
                    <a:pt x="164311" y="196062"/>
                  </a:lnTo>
                  <a:lnTo>
                    <a:pt x="196062" y="164311"/>
                  </a:lnTo>
                  <a:lnTo>
                    <a:pt x="230053" y="134935"/>
                  </a:lnTo>
                  <a:lnTo>
                    <a:pt x="266147" y="108072"/>
                  </a:lnTo>
                  <a:lnTo>
                    <a:pt x="304207" y="83857"/>
                  </a:lnTo>
                  <a:lnTo>
                    <a:pt x="344097" y="62429"/>
                  </a:lnTo>
                  <a:lnTo>
                    <a:pt x="385680" y="43922"/>
                  </a:lnTo>
                  <a:lnTo>
                    <a:pt x="428819" y="28474"/>
                  </a:lnTo>
                  <a:lnTo>
                    <a:pt x="473378" y="16221"/>
                  </a:lnTo>
                  <a:lnTo>
                    <a:pt x="519221" y="7300"/>
                  </a:lnTo>
                  <a:lnTo>
                    <a:pt x="566211" y="1847"/>
                  </a:lnTo>
                  <a:lnTo>
                    <a:pt x="614211" y="0"/>
                  </a:lnTo>
                  <a:lnTo>
                    <a:pt x="3241087" y="0"/>
                  </a:lnTo>
                  <a:lnTo>
                    <a:pt x="3289722" y="1927"/>
                  </a:lnTo>
                  <a:lnTo>
                    <a:pt x="3337751" y="7651"/>
                  </a:lnTo>
                  <a:lnTo>
                    <a:pt x="3384967" y="17087"/>
                  </a:lnTo>
                  <a:lnTo>
                    <a:pt x="3431164" y="30150"/>
                  </a:lnTo>
                  <a:lnTo>
                    <a:pt x="3476136" y="46754"/>
                  </a:lnTo>
                  <a:lnTo>
                    <a:pt x="3519676" y="66813"/>
                  </a:lnTo>
                  <a:lnTo>
                    <a:pt x="3561579" y="90242"/>
                  </a:lnTo>
                  <a:lnTo>
                    <a:pt x="3601639" y="116957"/>
                  </a:lnTo>
                  <a:lnTo>
                    <a:pt x="3639648" y="146870"/>
                  </a:lnTo>
                  <a:lnTo>
                    <a:pt x="3675401" y="179898"/>
                  </a:lnTo>
                  <a:lnTo>
                    <a:pt x="3708429" y="215651"/>
                  </a:lnTo>
                  <a:lnTo>
                    <a:pt x="3738342" y="253660"/>
                  </a:lnTo>
                  <a:lnTo>
                    <a:pt x="3765056" y="293719"/>
                  </a:lnTo>
                  <a:lnTo>
                    <a:pt x="3788486" y="335622"/>
                  </a:lnTo>
                  <a:lnTo>
                    <a:pt x="3808545" y="379163"/>
                  </a:lnTo>
                  <a:lnTo>
                    <a:pt x="3825149" y="424135"/>
                  </a:lnTo>
                  <a:lnTo>
                    <a:pt x="3838212" y="470332"/>
                  </a:lnTo>
                  <a:lnTo>
                    <a:pt x="3847648" y="517548"/>
                  </a:lnTo>
                  <a:lnTo>
                    <a:pt x="3853372" y="565577"/>
                  </a:lnTo>
                  <a:lnTo>
                    <a:pt x="3855299" y="614212"/>
                  </a:lnTo>
                  <a:lnTo>
                    <a:pt x="3855299" y="3070987"/>
                  </a:lnTo>
                  <a:lnTo>
                    <a:pt x="3853452" y="3118988"/>
                  </a:lnTo>
                  <a:lnTo>
                    <a:pt x="3847999" y="3165978"/>
                  </a:lnTo>
                  <a:lnTo>
                    <a:pt x="3839078" y="3211821"/>
                  </a:lnTo>
                  <a:lnTo>
                    <a:pt x="3826825" y="3256380"/>
                  </a:lnTo>
                  <a:lnTo>
                    <a:pt x="3811377" y="3299519"/>
                  </a:lnTo>
                  <a:lnTo>
                    <a:pt x="3792870" y="3341102"/>
                  </a:lnTo>
                  <a:lnTo>
                    <a:pt x="3771441" y="3380992"/>
                  </a:lnTo>
                  <a:lnTo>
                    <a:pt x="3747227" y="3419052"/>
                  </a:lnTo>
                  <a:lnTo>
                    <a:pt x="3720364" y="3455146"/>
                  </a:lnTo>
                  <a:lnTo>
                    <a:pt x="3690988" y="3489137"/>
                  </a:lnTo>
                  <a:lnTo>
                    <a:pt x="3659236" y="3520888"/>
                  </a:lnTo>
                  <a:lnTo>
                    <a:pt x="3625245" y="3550264"/>
                  </a:lnTo>
                  <a:lnTo>
                    <a:pt x="3589152" y="3577127"/>
                  </a:lnTo>
                  <a:lnTo>
                    <a:pt x="3551092" y="3601342"/>
                  </a:lnTo>
                  <a:lnTo>
                    <a:pt x="3511202" y="3622770"/>
                  </a:lnTo>
                  <a:lnTo>
                    <a:pt x="3469619" y="3641277"/>
                  </a:lnTo>
                  <a:lnTo>
                    <a:pt x="3426480" y="3656725"/>
                  </a:lnTo>
                  <a:lnTo>
                    <a:pt x="3381920" y="3668978"/>
                  </a:lnTo>
                  <a:lnTo>
                    <a:pt x="3336077" y="3677899"/>
                  </a:lnTo>
                  <a:lnTo>
                    <a:pt x="3289087" y="3683352"/>
                  </a:lnTo>
                  <a:lnTo>
                    <a:pt x="3241087" y="3685199"/>
                  </a:lnTo>
                  <a:lnTo>
                    <a:pt x="614211" y="3685199"/>
                  </a:lnTo>
                  <a:lnTo>
                    <a:pt x="566211" y="3683352"/>
                  </a:lnTo>
                  <a:lnTo>
                    <a:pt x="519221" y="3677899"/>
                  </a:lnTo>
                  <a:lnTo>
                    <a:pt x="473378" y="3668978"/>
                  </a:lnTo>
                  <a:lnTo>
                    <a:pt x="428819" y="3656725"/>
                  </a:lnTo>
                  <a:lnTo>
                    <a:pt x="385680" y="3641277"/>
                  </a:lnTo>
                  <a:lnTo>
                    <a:pt x="344097" y="3622770"/>
                  </a:lnTo>
                  <a:lnTo>
                    <a:pt x="304207" y="3601342"/>
                  </a:lnTo>
                  <a:lnTo>
                    <a:pt x="266147" y="3577127"/>
                  </a:lnTo>
                  <a:lnTo>
                    <a:pt x="230053" y="3550264"/>
                  </a:lnTo>
                  <a:lnTo>
                    <a:pt x="196062" y="3520888"/>
                  </a:lnTo>
                  <a:lnTo>
                    <a:pt x="164311" y="3489137"/>
                  </a:lnTo>
                  <a:lnTo>
                    <a:pt x="134935" y="3455146"/>
                  </a:lnTo>
                  <a:lnTo>
                    <a:pt x="108072" y="3419052"/>
                  </a:lnTo>
                  <a:lnTo>
                    <a:pt x="83857" y="3380992"/>
                  </a:lnTo>
                  <a:lnTo>
                    <a:pt x="62429" y="3341102"/>
                  </a:lnTo>
                  <a:lnTo>
                    <a:pt x="43922" y="3299519"/>
                  </a:lnTo>
                  <a:lnTo>
                    <a:pt x="28474" y="3256380"/>
                  </a:lnTo>
                  <a:lnTo>
                    <a:pt x="16221" y="3211821"/>
                  </a:lnTo>
                  <a:lnTo>
                    <a:pt x="7300" y="3165978"/>
                  </a:lnTo>
                  <a:lnTo>
                    <a:pt x="1847" y="3118988"/>
                  </a:lnTo>
                  <a:lnTo>
                    <a:pt x="0" y="3070987"/>
                  </a:lnTo>
                  <a:lnTo>
                    <a:pt x="0" y="61421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541899" y="941899"/>
              <a:ext cx="1905000" cy="531495"/>
            </a:xfrm>
            <a:custGeom>
              <a:avLst/>
              <a:gdLst/>
              <a:ahLst/>
              <a:cxnLst/>
              <a:rect l="l" t="t" r="r" b="b"/>
              <a:pathLst>
                <a:path w="1905000" h="531494">
                  <a:moveTo>
                    <a:pt x="18164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816498" y="0"/>
                  </a:lnTo>
                  <a:lnTo>
                    <a:pt x="1865598" y="14869"/>
                  </a:lnTo>
                  <a:lnTo>
                    <a:pt x="1898263" y="54633"/>
                  </a:lnTo>
                  <a:lnTo>
                    <a:pt x="1904999" y="88501"/>
                  </a:lnTo>
                  <a:lnTo>
                    <a:pt x="1904999" y="442498"/>
                  </a:lnTo>
                  <a:lnTo>
                    <a:pt x="1898045" y="476947"/>
                  </a:lnTo>
                  <a:lnTo>
                    <a:pt x="1879078" y="505078"/>
                  </a:lnTo>
                  <a:lnTo>
                    <a:pt x="1850947" y="524045"/>
                  </a:lnTo>
                  <a:lnTo>
                    <a:pt x="1816498" y="5309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541899" y="941899"/>
              <a:ext cx="1905000" cy="531495"/>
            </a:xfrm>
            <a:custGeom>
              <a:avLst/>
              <a:gdLst/>
              <a:ahLst/>
              <a:cxnLst/>
              <a:rect l="l" t="t" r="r" b="b"/>
              <a:pathLst>
                <a:path w="1905000" h="531494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816498" y="0"/>
                  </a:lnTo>
                  <a:lnTo>
                    <a:pt x="1865598" y="14869"/>
                  </a:lnTo>
                  <a:lnTo>
                    <a:pt x="1898263" y="54633"/>
                  </a:lnTo>
                  <a:lnTo>
                    <a:pt x="1904999" y="88501"/>
                  </a:lnTo>
                  <a:lnTo>
                    <a:pt x="1904999" y="442498"/>
                  </a:lnTo>
                  <a:lnTo>
                    <a:pt x="1898045" y="476947"/>
                  </a:lnTo>
                  <a:lnTo>
                    <a:pt x="1879078" y="505078"/>
                  </a:lnTo>
                  <a:lnTo>
                    <a:pt x="1850947" y="524045"/>
                  </a:lnTo>
                  <a:lnTo>
                    <a:pt x="18164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77745" y="978037"/>
            <a:ext cx="103251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94615">
              <a:lnSpc>
                <a:spcPts val="1650"/>
              </a:lnSpc>
              <a:spcBef>
                <a:spcPts val="180"/>
              </a:spcBef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Attention Mechanism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2415" y="3568355"/>
            <a:ext cx="30638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32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 of alpha </a:t>
            </a:r>
            <a:r>
              <a:rPr sz="15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computation </a:t>
            </a: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long documents.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2578" y="4254155"/>
            <a:ext cx="26244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0410" marR="5080" indent="-728345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processes the </a:t>
            </a:r>
            <a:r>
              <a:rPr sz="15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sequentially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07075" y="2393473"/>
            <a:ext cx="29019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75" baseline="-3111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sz="1875" baseline="-3111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60725" y="2483163"/>
            <a:ext cx="7048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∑ α</a:t>
            </a:r>
            <a:r>
              <a:rPr sz="1350" baseline="-339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061775" y="1790275"/>
            <a:ext cx="3413760" cy="1713230"/>
            <a:chOff x="5061775" y="1790275"/>
            <a:chExt cx="3413760" cy="171323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61775" y="1790275"/>
              <a:ext cx="2123399" cy="17126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178400" y="2371199"/>
              <a:ext cx="1282700" cy="533400"/>
            </a:xfrm>
            <a:custGeom>
              <a:avLst/>
              <a:gdLst/>
              <a:ahLst/>
              <a:cxnLst/>
              <a:rect l="l" t="t" r="r" b="b"/>
              <a:pathLst>
                <a:path w="1282700" h="533400">
                  <a:moveTo>
                    <a:pt x="0" y="88801"/>
                  </a:moveTo>
                  <a:lnTo>
                    <a:pt x="6978" y="54236"/>
                  </a:lnTo>
                  <a:lnTo>
                    <a:pt x="26009" y="26009"/>
                  </a:lnTo>
                  <a:lnTo>
                    <a:pt x="54235" y="6978"/>
                  </a:lnTo>
                  <a:lnTo>
                    <a:pt x="88801" y="0"/>
                  </a:lnTo>
                  <a:lnTo>
                    <a:pt x="1193698" y="0"/>
                  </a:lnTo>
                  <a:lnTo>
                    <a:pt x="1242965" y="14919"/>
                  </a:lnTo>
                  <a:lnTo>
                    <a:pt x="1275740" y="54818"/>
                  </a:lnTo>
                  <a:lnTo>
                    <a:pt x="1282499" y="88801"/>
                  </a:lnTo>
                  <a:lnTo>
                    <a:pt x="1282499" y="443998"/>
                  </a:lnTo>
                  <a:lnTo>
                    <a:pt x="1275521" y="478563"/>
                  </a:lnTo>
                  <a:lnTo>
                    <a:pt x="1256490" y="506790"/>
                  </a:lnTo>
                  <a:lnTo>
                    <a:pt x="1228264" y="525821"/>
                  </a:lnTo>
                  <a:lnTo>
                    <a:pt x="1193698" y="532799"/>
                  </a:lnTo>
                  <a:lnTo>
                    <a:pt x="88801" y="532799"/>
                  </a:lnTo>
                  <a:lnTo>
                    <a:pt x="54235" y="525821"/>
                  </a:lnTo>
                  <a:lnTo>
                    <a:pt x="26009" y="506790"/>
                  </a:lnTo>
                  <a:lnTo>
                    <a:pt x="6978" y="478563"/>
                  </a:lnTo>
                  <a:lnTo>
                    <a:pt x="0" y="443998"/>
                  </a:lnTo>
                  <a:lnTo>
                    <a:pt x="0" y="88801"/>
                  </a:lnTo>
                  <a:close/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4862" y="1580049"/>
            <a:ext cx="3174274" cy="17704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60044" y="3523105"/>
            <a:ext cx="33254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585" marR="5080" indent="-22352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state : </a:t>
            </a: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solely responsible to transfer information to decoder.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53437" y="900237"/>
            <a:ext cx="3757295" cy="3907154"/>
            <a:chOff x="653437" y="900237"/>
            <a:chExt cx="3757295" cy="3907154"/>
          </a:xfrm>
        </p:grpSpPr>
        <p:sp>
          <p:nvSpPr>
            <p:cNvPr id="18" name="object 18"/>
            <p:cNvSpPr/>
            <p:nvPr/>
          </p:nvSpPr>
          <p:spPr>
            <a:xfrm>
              <a:off x="658199" y="1117175"/>
              <a:ext cx="3747770" cy="3685540"/>
            </a:xfrm>
            <a:custGeom>
              <a:avLst/>
              <a:gdLst/>
              <a:ahLst/>
              <a:cxnLst/>
              <a:rect l="l" t="t" r="r" b="b"/>
              <a:pathLst>
                <a:path w="3747770" h="3685540">
                  <a:moveTo>
                    <a:pt x="0" y="614212"/>
                  </a:moveTo>
                  <a:lnTo>
                    <a:pt x="1847" y="566211"/>
                  </a:lnTo>
                  <a:lnTo>
                    <a:pt x="7300" y="519221"/>
                  </a:lnTo>
                  <a:lnTo>
                    <a:pt x="16221" y="473379"/>
                  </a:lnTo>
                  <a:lnTo>
                    <a:pt x="28474" y="428819"/>
                  </a:lnTo>
                  <a:lnTo>
                    <a:pt x="43922" y="385680"/>
                  </a:lnTo>
                  <a:lnTo>
                    <a:pt x="62429" y="344097"/>
                  </a:lnTo>
                  <a:lnTo>
                    <a:pt x="83857" y="304207"/>
                  </a:lnTo>
                  <a:lnTo>
                    <a:pt x="108072" y="266147"/>
                  </a:lnTo>
                  <a:lnTo>
                    <a:pt x="134935" y="230053"/>
                  </a:lnTo>
                  <a:lnTo>
                    <a:pt x="164311" y="196062"/>
                  </a:lnTo>
                  <a:lnTo>
                    <a:pt x="196062" y="164311"/>
                  </a:lnTo>
                  <a:lnTo>
                    <a:pt x="230053" y="134935"/>
                  </a:lnTo>
                  <a:lnTo>
                    <a:pt x="266147" y="108072"/>
                  </a:lnTo>
                  <a:lnTo>
                    <a:pt x="304207" y="83857"/>
                  </a:lnTo>
                  <a:lnTo>
                    <a:pt x="344097" y="62429"/>
                  </a:lnTo>
                  <a:lnTo>
                    <a:pt x="385680" y="43922"/>
                  </a:lnTo>
                  <a:lnTo>
                    <a:pt x="428819" y="28474"/>
                  </a:lnTo>
                  <a:lnTo>
                    <a:pt x="473379" y="16221"/>
                  </a:lnTo>
                  <a:lnTo>
                    <a:pt x="519222" y="7300"/>
                  </a:lnTo>
                  <a:lnTo>
                    <a:pt x="566211" y="1847"/>
                  </a:lnTo>
                  <a:lnTo>
                    <a:pt x="614212" y="0"/>
                  </a:lnTo>
                  <a:lnTo>
                    <a:pt x="3133387" y="0"/>
                  </a:lnTo>
                  <a:lnTo>
                    <a:pt x="3182023" y="1927"/>
                  </a:lnTo>
                  <a:lnTo>
                    <a:pt x="3230051" y="7651"/>
                  </a:lnTo>
                  <a:lnTo>
                    <a:pt x="3277267" y="17087"/>
                  </a:lnTo>
                  <a:lnTo>
                    <a:pt x="3323464" y="30150"/>
                  </a:lnTo>
                  <a:lnTo>
                    <a:pt x="3368436" y="46754"/>
                  </a:lnTo>
                  <a:lnTo>
                    <a:pt x="3411977" y="66813"/>
                  </a:lnTo>
                  <a:lnTo>
                    <a:pt x="3453879" y="90242"/>
                  </a:lnTo>
                  <a:lnTo>
                    <a:pt x="3493939" y="116957"/>
                  </a:lnTo>
                  <a:lnTo>
                    <a:pt x="3531948" y="146870"/>
                  </a:lnTo>
                  <a:lnTo>
                    <a:pt x="3567701" y="179898"/>
                  </a:lnTo>
                  <a:lnTo>
                    <a:pt x="3600729" y="215651"/>
                  </a:lnTo>
                  <a:lnTo>
                    <a:pt x="3630642" y="253660"/>
                  </a:lnTo>
                  <a:lnTo>
                    <a:pt x="3657357" y="293719"/>
                  </a:lnTo>
                  <a:lnTo>
                    <a:pt x="3680786" y="335622"/>
                  </a:lnTo>
                  <a:lnTo>
                    <a:pt x="3700845" y="379163"/>
                  </a:lnTo>
                  <a:lnTo>
                    <a:pt x="3717449" y="424135"/>
                  </a:lnTo>
                  <a:lnTo>
                    <a:pt x="3730512" y="470332"/>
                  </a:lnTo>
                  <a:lnTo>
                    <a:pt x="3739948" y="517548"/>
                  </a:lnTo>
                  <a:lnTo>
                    <a:pt x="3745672" y="565577"/>
                  </a:lnTo>
                  <a:lnTo>
                    <a:pt x="3747599" y="614212"/>
                  </a:lnTo>
                  <a:lnTo>
                    <a:pt x="3747599" y="3070987"/>
                  </a:lnTo>
                  <a:lnTo>
                    <a:pt x="3745752" y="3118988"/>
                  </a:lnTo>
                  <a:lnTo>
                    <a:pt x="3740299" y="3165978"/>
                  </a:lnTo>
                  <a:lnTo>
                    <a:pt x="3731378" y="3211821"/>
                  </a:lnTo>
                  <a:lnTo>
                    <a:pt x="3719125" y="3256380"/>
                  </a:lnTo>
                  <a:lnTo>
                    <a:pt x="3703677" y="3299519"/>
                  </a:lnTo>
                  <a:lnTo>
                    <a:pt x="3685170" y="3341102"/>
                  </a:lnTo>
                  <a:lnTo>
                    <a:pt x="3663742" y="3380992"/>
                  </a:lnTo>
                  <a:lnTo>
                    <a:pt x="3639527" y="3419052"/>
                  </a:lnTo>
                  <a:lnTo>
                    <a:pt x="3612664" y="3455146"/>
                  </a:lnTo>
                  <a:lnTo>
                    <a:pt x="3583288" y="3489137"/>
                  </a:lnTo>
                  <a:lnTo>
                    <a:pt x="3551537" y="3520888"/>
                  </a:lnTo>
                  <a:lnTo>
                    <a:pt x="3517546" y="3550264"/>
                  </a:lnTo>
                  <a:lnTo>
                    <a:pt x="3481452" y="3577127"/>
                  </a:lnTo>
                  <a:lnTo>
                    <a:pt x="3443392" y="3601342"/>
                  </a:lnTo>
                  <a:lnTo>
                    <a:pt x="3403502" y="3622770"/>
                  </a:lnTo>
                  <a:lnTo>
                    <a:pt x="3361919" y="3641277"/>
                  </a:lnTo>
                  <a:lnTo>
                    <a:pt x="3318780" y="3656725"/>
                  </a:lnTo>
                  <a:lnTo>
                    <a:pt x="3274221" y="3668978"/>
                  </a:lnTo>
                  <a:lnTo>
                    <a:pt x="3228378" y="3677899"/>
                  </a:lnTo>
                  <a:lnTo>
                    <a:pt x="3181388" y="3683352"/>
                  </a:lnTo>
                  <a:lnTo>
                    <a:pt x="3133387" y="3685199"/>
                  </a:lnTo>
                  <a:lnTo>
                    <a:pt x="614212" y="3685199"/>
                  </a:lnTo>
                  <a:lnTo>
                    <a:pt x="566211" y="3683352"/>
                  </a:lnTo>
                  <a:lnTo>
                    <a:pt x="519222" y="3677899"/>
                  </a:lnTo>
                  <a:lnTo>
                    <a:pt x="473379" y="3668978"/>
                  </a:lnTo>
                  <a:lnTo>
                    <a:pt x="428819" y="3656725"/>
                  </a:lnTo>
                  <a:lnTo>
                    <a:pt x="385680" y="3641277"/>
                  </a:lnTo>
                  <a:lnTo>
                    <a:pt x="344097" y="3622770"/>
                  </a:lnTo>
                  <a:lnTo>
                    <a:pt x="304207" y="3601342"/>
                  </a:lnTo>
                  <a:lnTo>
                    <a:pt x="266147" y="3577127"/>
                  </a:lnTo>
                  <a:lnTo>
                    <a:pt x="230053" y="3550264"/>
                  </a:lnTo>
                  <a:lnTo>
                    <a:pt x="196062" y="3520888"/>
                  </a:lnTo>
                  <a:lnTo>
                    <a:pt x="164311" y="3489137"/>
                  </a:lnTo>
                  <a:lnTo>
                    <a:pt x="134935" y="3455146"/>
                  </a:lnTo>
                  <a:lnTo>
                    <a:pt x="108072" y="3419052"/>
                  </a:lnTo>
                  <a:lnTo>
                    <a:pt x="83857" y="3380992"/>
                  </a:lnTo>
                  <a:lnTo>
                    <a:pt x="62429" y="3341102"/>
                  </a:lnTo>
                  <a:lnTo>
                    <a:pt x="43922" y="3299519"/>
                  </a:lnTo>
                  <a:lnTo>
                    <a:pt x="28474" y="3256380"/>
                  </a:lnTo>
                  <a:lnTo>
                    <a:pt x="16221" y="3211821"/>
                  </a:lnTo>
                  <a:lnTo>
                    <a:pt x="7300" y="3165978"/>
                  </a:lnTo>
                  <a:lnTo>
                    <a:pt x="1847" y="3118988"/>
                  </a:lnTo>
                  <a:lnTo>
                    <a:pt x="0" y="3070987"/>
                  </a:lnTo>
                  <a:lnTo>
                    <a:pt x="0" y="61421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579474" y="904999"/>
              <a:ext cx="1905000" cy="531495"/>
            </a:xfrm>
            <a:custGeom>
              <a:avLst/>
              <a:gdLst/>
              <a:ahLst/>
              <a:cxnLst/>
              <a:rect l="l" t="t" r="r" b="b"/>
              <a:pathLst>
                <a:path w="1905000" h="531494">
                  <a:moveTo>
                    <a:pt x="1816497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816497" y="0"/>
                  </a:lnTo>
                  <a:lnTo>
                    <a:pt x="1865599" y="14869"/>
                  </a:lnTo>
                  <a:lnTo>
                    <a:pt x="1898263" y="54633"/>
                  </a:lnTo>
                  <a:lnTo>
                    <a:pt x="1904999" y="88501"/>
                  </a:lnTo>
                  <a:lnTo>
                    <a:pt x="1904999" y="442498"/>
                  </a:lnTo>
                  <a:lnTo>
                    <a:pt x="1898045" y="476947"/>
                  </a:lnTo>
                  <a:lnTo>
                    <a:pt x="1879078" y="505078"/>
                  </a:lnTo>
                  <a:lnTo>
                    <a:pt x="1850947" y="524045"/>
                  </a:lnTo>
                  <a:lnTo>
                    <a:pt x="1816497" y="5309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579474" y="904999"/>
              <a:ext cx="1905000" cy="531495"/>
            </a:xfrm>
            <a:custGeom>
              <a:avLst/>
              <a:gdLst/>
              <a:ahLst/>
              <a:cxnLst/>
              <a:rect l="l" t="t" r="r" b="b"/>
              <a:pathLst>
                <a:path w="1905000" h="531494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816497" y="0"/>
                  </a:lnTo>
                  <a:lnTo>
                    <a:pt x="1865599" y="14869"/>
                  </a:lnTo>
                  <a:lnTo>
                    <a:pt x="1898263" y="54633"/>
                  </a:lnTo>
                  <a:lnTo>
                    <a:pt x="1904999" y="88501"/>
                  </a:lnTo>
                  <a:lnTo>
                    <a:pt x="1904999" y="442498"/>
                  </a:lnTo>
                  <a:lnTo>
                    <a:pt x="1898045" y="476947"/>
                  </a:lnTo>
                  <a:lnTo>
                    <a:pt x="1879078" y="505078"/>
                  </a:lnTo>
                  <a:lnTo>
                    <a:pt x="1850947" y="524045"/>
                  </a:lnTo>
                  <a:lnTo>
                    <a:pt x="1816497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703866" y="1045912"/>
            <a:ext cx="1655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Encoder - Decoder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423" y="432858"/>
            <a:ext cx="23755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747450" y="2978549"/>
            <a:ext cx="2896870" cy="476884"/>
          </a:xfrm>
          <a:custGeom>
            <a:avLst/>
            <a:gdLst/>
            <a:ahLst/>
            <a:cxnLst/>
            <a:rect l="l" t="t" r="r" b="b"/>
            <a:pathLst>
              <a:path w="2896870" h="476885">
                <a:moveTo>
                  <a:pt x="2817098" y="476399"/>
                </a:moveTo>
                <a:lnTo>
                  <a:pt x="79401" y="476399"/>
                </a:lnTo>
                <a:lnTo>
                  <a:pt x="48494" y="470160"/>
                </a:lnTo>
                <a:lnTo>
                  <a:pt x="23256" y="453143"/>
                </a:lnTo>
                <a:lnTo>
                  <a:pt x="6239" y="427905"/>
                </a:lnTo>
                <a:lnTo>
                  <a:pt x="0" y="396998"/>
                </a:lnTo>
                <a:lnTo>
                  <a:pt x="0" y="79401"/>
                </a:lnTo>
                <a:lnTo>
                  <a:pt x="6239" y="48494"/>
                </a:lnTo>
                <a:lnTo>
                  <a:pt x="23256" y="23256"/>
                </a:lnTo>
                <a:lnTo>
                  <a:pt x="48494" y="6239"/>
                </a:lnTo>
                <a:lnTo>
                  <a:pt x="79401" y="0"/>
                </a:lnTo>
                <a:lnTo>
                  <a:pt x="2817098" y="0"/>
                </a:lnTo>
                <a:lnTo>
                  <a:pt x="2861150" y="13340"/>
                </a:lnTo>
                <a:lnTo>
                  <a:pt x="2890455" y="49015"/>
                </a:lnTo>
                <a:lnTo>
                  <a:pt x="2896499" y="79401"/>
                </a:lnTo>
                <a:lnTo>
                  <a:pt x="2896499" y="396998"/>
                </a:lnTo>
                <a:lnTo>
                  <a:pt x="2890260" y="427905"/>
                </a:lnTo>
                <a:lnTo>
                  <a:pt x="2873243" y="453143"/>
                </a:lnTo>
                <a:lnTo>
                  <a:pt x="2848005" y="470160"/>
                </a:lnTo>
                <a:lnTo>
                  <a:pt x="2817098" y="4763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7450" y="3567550"/>
            <a:ext cx="2896870" cy="476884"/>
          </a:xfrm>
          <a:custGeom>
            <a:avLst/>
            <a:gdLst/>
            <a:ahLst/>
            <a:cxnLst/>
            <a:rect l="l" t="t" r="r" b="b"/>
            <a:pathLst>
              <a:path w="2896870" h="476885">
                <a:moveTo>
                  <a:pt x="2817098" y="476399"/>
                </a:moveTo>
                <a:lnTo>
                  <a:pt x="79401" y="476399"/>
                </a:lnTo>
                <a:lnTo>
                  <a:pt x="48494" y="470160"/>
                </a:lnTo>
                <a:lnTo>
                  <a:pt x="23256" y="453143"/>
                </a:lnTo>
                <a:lnTo>
                  <a:pt x="6239" y="427905"/>
                </a:lnTo>
                <a:lnTo>
                  <a:pt x="0" y="396998"/>
                </a:lnTo>
                <a:lnTo>
                  <a:pt x="0" y="79401"/>
                </a:lnTo>
                <a:lnTo>
                  <a:pt x="6239" y="48494"/>
                </a:lnTo>
                <a:lnTo>
                  <a:pt x="23256" y="23256"/>
                </a:lnTo>
                <a:lnTo>
                  <a:pt x="48494" y="6239"/>
                </a:lnTo>
                <a:lnTo>
                  <a:pt x="79401" y="0"/>
                </a:lnTo>
                <a:lnTo>
                  <a:pt x="2817098" y="0"/>
                </a:lnTo>
                <a:lnTo>
                  <a:pt x="2861150" y="13340"/>
                </a:lnTo>
                <a:lnTo>
                  <a:pt x="2890455" y="49015"/>
                </a:lnTo>
                <a:lnTo>
                  <a:pt x="2896499" y="79401"/>
                </a:lnTo>
                <a:lnTo>
                  <a:pt x="2896499" y="396998"/>
                </a:lnTo>
                <a:lnTo>
                  <a:pt x="2890260" y="427905"/>
                </a:lnTo>
                <a:lnTo>
                  <a:pt x="2873243" y="453143"/>
                </a:lnTo>
                <a:lnTo>
                  <a:pt x="2848004" y="470160"/>
                </a:lnTo>
                <a:lnTo>
                  <a:pt x="2817098" y="4763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7149" y="1414050"/>
            <a:ext cx="2896870" cy="1452245"/>
            <a:chOff x="747149" y="1414050"/>
            <a:chExt cx="2896870" cy="1452245"/>
          </a:xfrm>
        </p:grpSpPr>
        <p:sp>
          <p:nvSpPr>
            <p:cNvPr id="6" name="object 6"/>
            <p:cNvSpPr/>
            <p:nvPr/>
          </p:nvSpPr>
          <p:spPr>
            <a:xfrm>
              <a:off x="747299" y="2389549"/>
              <a:ext cx="2896870" cy="476884"/>
            </a:xfrm>
            <a:custGeom>
              <a:avLst/>
              <a:gdLst/>
              <a:ahLst/>
              <a:cxnLst/>
              <a:rect l="l" t="t" r="r" b="b"/>
              <a:pathLst>
                <a:path w="2896870" h="476885">
                  <a:moveTo>
                    <a:pt x="2817098" y="476399"/>
                  </a:moveTo>
                  <a:lnTo>
                    <a:pt x="79401" y="476399"/>
                  </a:lnTo>
                  <a:lnTo>
                    <a:pt x="48494" y="470160"/>
                  </a:lnTo>
                  <a:lnTo>
                    <a:pt x="23256" y="453143"/>
                  </a:lnTo>
                  <a:lnTo>
                    <a:pt x="6239" y="427905"/>
                  </a:lnTo>
                  <a:lnTo>
                    <a:pt x="0" y="396998"/>
                  </a:lnTo>
                  <a:lnTo>
                    <a:pt x="0" y="79401"/>
                  </a:lnTo>
                  <a:lnTo>
                    <a:pt x="6239" y="48494"/>
                  </a:lnTo>
                  <a:lnTo>
                    <a:pt x="23256" y="23256"/>
                  </a:lnTo>
                  <a:lnTo>
                    <a:pt x="48494" y="6239"/>
                  </a:lnTo>
                  <a:lnTo>
                    <a:pt x="79401" y="0"/>
                  </a:lnTo>
                  <a:lnTo>
                    <a:pt x="2817098" y="0"/>
                  </a:lnTo>
                  <a:lnTo>
                    <a:pt x="2861150" y="13340"/>
                  </a:lnTo>
                  <a:lnTo>
                    <a:pt x="2890455" y="49015"/>
                  </a:lnTo>
                  <a:lnTo>
                    <a:pt x="2896499" y="79401"/>
                  </a:lnTo>
                  <a:lnTo>
                    <a:pt x="2896499" y="396998"/>
                  </a:lnTo>
                  <a:lnTo>
                    <a:pt x="2890260" y="427905"/>
                  </a:lnTo>
                  <a:lnTo>
                    <a:pt x="2873243" y="453143"/>
                  </a:lnTo>
                  <a:lnTo>
                    <a:pt x="2848005" y="470160"/>
                  </a:lnTo>
                  <a:lnTo>
                    <a:pt x="2817098" y="4763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47149" y="1414050"/>
              <a:ext cx="2896870" cy="476884"/>
            </a:xfrm>
            <a:custGeom>
              <a:avLst/>
              <a:gdLst/>
              <a:ahLst/>
              <a:cxnLst/>
              <a:rect l="l" t="t" r="r" b="b"/>
              <a:pathLst>
                <a:path w="2896870" h="476885">
                  <a:moveTo>
                    <a:pt x="2817098" y="476399"/>
                  </a:moveTo>
                  <a:lnTo>
                    <a:pt x="79401" y="476399"/>
                  </a:lnTo>
                  <a:lnTo>
                    <a:pt x="48494" y="470160"/>
                  </a:lnTo>
                  <a:lnTo>
                    <a:pt x="23256" y="453143"/>
                  </a:lnTo>
                  <a:lnTo>
                    <a:pt x="6239" y="427905"/>
                  </a:lnTo>
                  <a:lnTo>
                    <a:pt x="0" y="396998"/>
                  </a:lnTo>
                  <a:lnTo>
                    <a:pt x="0" y="79401"/>
                  </a:lnTo>
                  <a:lnTo>
                    <a:pt x="6239" y="48494"/>
                  </a:lnTo>
                  <a:lnTo>
                    <a:pt x="23256" y="23256"/>
                  </a:lnTo>
                  <a:lnTo>
                    <a:pt x="48494" y="6239"/>
                  </a:lnTo>
                  <a:lnTo>
                    <a:pt x="79401" y="0"/>
                  </a:lnTo>
                  <a:lnTo>
                    <a:pt x="2817098" y="0"/>
                  </a:lnTo>
                  <a:lnTo>
                    <a:pt x="2861150" y="13340"/>
                  </a:lnTo>
                  <a:lnTo>
                    <a:pt x="2890455" y="49015"/>
                  </a:lnTo>
                  <a:lnTo>
                    <a:pt x="2896499" y="79401"/>
                  </a:lnTo>
                  <a:lnTo>
                    <a:pt x="2896499" y="396998"/>
                  </a:lnTo>
                  <a:lnTo>
                    <a:pt x="2890260" y="427905"/>
                  </a:lnTo>
                  <a:lnTo>
                    <a:pt x="2873243" y="453143"/>
                  </a:lnTo>
                  <a:lnTo>
                    <a:pt x="2848005" y="470160"/>
                  </a:lnTo>
                  <a:lnTo>
                    <a:pt x="2817098" y="4763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86313" y="1502326"/>
            <a:ext cx="101790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34369" y="1876162"/>
            <a:ext cx="123189" cy="513715"/>
            <a:chOff x="2134369" y="1876162"/>
            <a:chExt cx="123189" cy="513715"/>
          </a:xfrm>
        </p:grpSpPr>
        <p:sp>
          <p:nvSpPr>
            <p:cNvPr id="10" name="object 10"/>
            <p:cNvSpPr/>
            <p:nvPr/>
          </p:nvSpPr>
          <p:spPr>
            <a:xfrm>
              <a:off x="2195399" y="1890449"/>
              <a:ext cx="635" cy="391160"/>
            </a:xfrm>
            <a:custGeom>
              <a:avLst/>
              <a:gdLst/>
              <a:ahLst/>
              <a:cxnLst/>
              <a:rect l="l" t="t" r="r" b="b"/>
              <a:pathLst>
                <a:path w="635" h="391160">
                  <a:moveTo>
                    <a:pt x="0" y="0"/>
                  </a:moveTo>
                  <a:lnTo>
                    <a:pt x="234" y="390900"/>
                  </a:lnTo>
                </a:path>
              </a:pathLst>
            </a:custGeom>
            <a:ln w="28574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4369" y="2267063"/>
              <a:ext cx="122586" cy="122586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747325" y="4156550"/>
            <a:ext cx="2896870" cy="476884"/>
          </a:xfrm>
          <a:custGeom>
            <a:avLst/>
            <a:gdLst/>
            <a:ahLst/>
            <a:cxnLst/>
            <a:rect l="l" t="t" r="r" b="b"/>
            <a:pathLst>
              <a:path w="2896870" h="476885">
                <a:moveTo>
                  <a:pt x="2817098" y="476399"/>
                </a:moveTo>
                <a:lnTo>
                  <a:pt x="79401" y="476399"/>
                </a:lnTo>
                <a:lnTo>
                  <a:pt x="48494" y="470160"/>
                </a:lnTo>
                <a:lnTo>
                  <a:pt x="23256" y="453143"/>
                </a:lnTo>
                <a:lnTo>
                  <a:pt x="6239" y="427905"/>
                </a:lnTo>
                <a:lnTo>
                  <a:pt x="0" y="396998"/>
                </a:lnTo>
                <a:lnTo>
                  <a:pt x="0" y="79401"/>
                </a:lnTo>
                <a:lnTo>
                  <a:pt x="6239" y="48494"/>
                </a:lnTo>
                <a:lnTo>
                  <a:pt x="23256" y="23256"/>
                </a:lnTo>
                <a:lnTo>
                  <a:pt x="48494" y="6239"/>
                </a:lnTo>
                <a:lnTo>
                  <a:pt x="79401" y="0"/>
                </a:lnTo>
                <a:lnTo>
                  <a:pt x="2817098" y="0"/>
                </a:lnTo>
                <a:lnTo>
                  <a:pt x="2861150" y="13340"/>
                </a:lnTo>
                <a:lnTo>
                  <a:pt x="2890455" y="49015"/>
                </a:lnTo>
                <a:lnTo>
                  <a:pt x="2896499" y="79401"/>
                </a:lnTo>
                <a:lnTo>
                  <a:pt x="2896499" y="396998"/>
                </a:lnTo>
                <a:lnTo>
                  <a:pt x="2890260" y="427905"/>
                </a:lnTo>
                <a:lnTo>
                  <a:pt x="2873243" y="453143"/>
                </a:lnTo>
                <a:lnTo>
                  <a:pt x="2848004" y="470160"/>
                </a:lnTo>
                <a:lnTo>
                  <a:pt x="2817098" y="4763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1178" y="2483097"/>
            <a:ext cx="2627630" cy="1944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Encoder-Decoder Attention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640" marR="286385" indent="-635" algn="ctr">
              <a:lnSpc>
                <a:spcPct val="241600"/>
              </a:lnSpc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 Attention Masked Attention Multi-Head Attention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966464" y="915458"/>
            <a:ext cx="3337459" cy="3928798"/>
            <a:chOff x="3992024" y="0"/>
            <a:chExt cx="4212590" cy="509524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2024" y="0"/>
              <a:ext cx="4212175" cy="50948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599374" y="2284875"/>
              <a:ext cx="2650490" cy="1456690"/>
            </a:xfrm>
            <a:custGeom>
              <a:avLst/>
              <a:gdLst/>
              <a:ahLst/>
              <a:cxnLst/>
              <a:rect l="l" t="t" r="r" b="b"/>
              <a:pathLst>
                <a:path w="2650490" h="1456689">
                  <a:moveTo>
                    <a:pt x="0" y="980274"/>
                  </a:moveTo>
                  <a:lnTo>
                    <a:pt x="945299" y="980274"/>
                  </a:lnTo>
                  <a:lnTo>
                    <a:pt x="945299" y="1456674"/>
                  </a:lnTo>
                  <a:lnTo>
                    <a:pt x="0" y="1456674"/>
                  </a:lnTo>
                  <a:lnTo>
                    <a:pt x="0" y="980274"/>
                  </a:lnTo>
                  <a:close/>
                </a:path>
                <a:path w="2650490" h="1456689">
                  <a:moveTo>
                    <a:pt x="1704974" y="980274"/>
                  </a:moveTo>
                  <a:lnTo>
                    <a:pt x="2650274" y="980274"/>
                  </a:lnTo>
                  <a:lnTo>
                    <a:pt x="2650274" y="1456674"/>
                  </a:lnTo>
                  <a:lnTo>
                    <a:pt x="1704974" y="1456674"/>
                  </a:lnTo>
                  <a:lnTo>
                    <a:pt x="1704974" y="980274"/>
                  </a:lnTo>
                  <a:close/>
                </a:path>
                <a:path w="2650490" h="1456689">
                  <a:moveTo>
                    <a:pt x="1704974" y="0"/>
                  </a:moveTo>
                  <a:lnTo>
                    <a:pt x="2650274" y="0"/>
                  </a:lnTo>
                  <a:lnTo>
                    <a:pt x="2650274" y="476399"/>
                  </a:lnTo>
                  <a:lnTo>
                    <a:pt x="1704974" y="476399"/>
                  </a:lnTo>
                  <a:lnTo>
                    <a:pt x="1704974" y="0"/>
                  </a:lnTo>
                  <a:close/>
                </a:path>
              </a:pathLst>
            </a:custGeom>
            <a:ln w="2857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4764" y="2255092"/>
            <a:ext cx="44519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dirty="0">
                <a:latin typeface="Arial" panose="020B0604020202020204" pitchFamily="34" charset="0"/>
                <a:cs typeface="Arial" panose="020B0604020202020204" pitchFamily="34" charset="0"/>
              </a:rPr>
              <a:t>Encoder - Decoder Attention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3399" y="3916524"/>
            <a:ext cx="641985" cy="10160"/>
          </a:xfrm>
          <a:custGeom>
            <a:avLst/>
            <a:gdLst/>
            <a:ahLst/>
            <a:cxnLst/>
            <a:rect l="l" t="t" r="r" b="b"/>
            <a:pathLst>
              <a:path w="641985" h="10160">
                <a:moveTo>
                  <a:pt x="0" y="9599"/>
                </a:moveTo>
                <a:lnTo>
                  <a:pt x="641399" y="0"/>
                </a:lnTo>
              </a:path>
            </a:pathLst>
          </a:custGeom>
          <a:ln w="9524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9431" y="2854539"/>
            <a:ext cx="3147060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ctr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Dot-Product attention to calculate attention.</a:t>
            </a:r>
            <a:endParaRPr sz="1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" algn="ctr">
              <a:lnSpc>
                <a:spcPct val="100000"/>
              </a:lnSpc>
              <a:spcBef>
                <a:spcPts val="203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Vector = Softmax ( Q . K</a:t>
            </a:r>
            <a:r>
              <a:rPr sz="1350" baseline="3086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)* V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77440">
              <a:lnSpc>
                <a:spcPct val="100000"/>
              </a:lnSpc>
              <a:spcBef>
                <a:spcPts val="765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√d</a:t>
            </a:r>
            <a:r>
              <a:rPr sz="1350" baseline="3086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sz="1350" baseline="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7549" y="3505849"/>
            <a:ext cx="3343910" cy="805180"/>
          </a:xfrm>
          <a:custGeom>
            <a:avLst/>
            <a:gdLst/>
            <a:ahLst/>
            <a:cxnLst/>
            <a:rect l="l" t="t" r="r" b="b"/>
            <a:pathLst>
              <a:path w="3343910" h="805179">
                <a:moveTo>
                  <a:pt x="0" y="134102"/>
                </a:moveTo>
                <a:lnTo>
                  <a:pt x="6836" y="91715"/>
                </a:lnTo>
                <a:lnTo>
                  <a:pt x="25874" y="54903"/>
                </a:lnTo>
                <a:lnTo>
                  <a:pt x="54903" y="25874"/>
                </a:lnTo>
                <a:lnTo>
                  <a:pt x="91715" y="6836"/>
                </a:lnTo>
                <a:lnTo>
                  <a:pt x="134102" y="0"/>
                </a:lnTo>
                <a:lnTo>
                  <a:pt x="3209697" y="0"/>
                </a:lnTo>
                <a:lnTo>
                  <a:pt x="3261016" y="10207"/>
                </a:lnTo>
                <a:lnTo>
                  <a:pt x="3304522" y="39277"/>
                </a:lnTo>
                <a:lnTo>
                  <a:pt x="3333592" y="82783"/>
                </a:lnTo>
                <a:lnTo>
                  <a:pt x="3343799" y="134102"/>
                </a:lnTo>
                <a:lnTo>
                  <a:pt x="3343799" y="670497"/>
                </a:lnTo>
                <a:lnTo>
                  <a:pt x="3336963" y="712884"/>
                </a:lnTo>
                <a:lnTo>
                  <a:pt x="3317925" y="749696"/>
                </a:lnTo>
                <a:lnTo>
                  <a:pt x="3288896" y="778725"/>
                </a:lnTo>
                <a:lnTo>
                  <a:pt x="3252084" y="797763"/>
                </a:lnTo>
                <a:lnTo>
                  <a:pt x="3209697" y="804599"/>
                </a:lnTo>
                <a:lnTo>
                  <a:pt x="134102" y="804599"/>
                </a:lnTo>
                <a:lnTo>
                  <a:pt x="91715" y="797763"/>
                </a:lnTo>
                <a:lnTo>
                  <a:pt x="54903" y="778725"/>
                </a:lnTo>
                <a:lnTo>
                  <a:pt x="25874" y="749696"/>
                </a:lnTo>
                <a:lnTo>
                  <a:pt x="6836" y="712884"/>
                </a:lnTo>
                <a:lnTo>
                  <a:pt x="0" y="670497"/>
                </a:lnTo>
                <a:lnTo>
                  <a:pt x="0" y="134102"/>
                </a:lnTo>
                <a:close/>
              </a:path>
            </a:pathLst>
          </a:custGeom>
          <a:ln w="2857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9525" y="1873563"/>
            <a:ext cx="8597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350" baseline="-339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∑ α</a:t>
            </a:r>
            <a:r>
              <a:rPr sz="1350" baseline="-339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68200" y="1761600"/>
            <a:ext cx="1211580" cy="533400"/>
          </a:xfrm>
          <a:custGeom>
            <a:avLst/>
            <a:gdLst/>
            <a:ahLst/>
            <a:cxnLst/>
            <a:rect l="l" t="t" r="r" b="b"/>
            <a:pathLst>
              <a:path w="1211580" h="533400">
                <a:moveTo>
                  <a:pt x="0" y="88801"/>
                </a:moveTo>
                <a:lnTo>
                  <a:pt x="6978" y="54236"/>
                </a:lnTo>
                <a:lnTo>
                  <a:pt x="26009" y="26009"/>
                </a:lnTo>
                <a:lnTo>
                  <a:pt x="54236" y="6978"/>
                </a:lnTo>
                <a:lnTo>
                  <a:pt x="88801" y="0"/>
                </a:lnTo>
                <a:lnTo>
                  <a:pt x="1122598" y="0"/>
                </a:lnTo>
                <a:lnTo>
                  <a:pt x="1171865" y="14919"/>
                </a:lnTo>
                <a:lnTo>
                  <a:pt x="1204640" y="54818"/>
                </a:lnTo>
                <a:lnTo>
                  <a:pt x="1211399" y="88801"/>
                </a:lnTo>
                <a:lnTo>
                  <a:pt x="1211399" y="443998"/>
                </a:lnTo>
                <a:lnTo>
                  <a:pt x="1204421" y="478563"/>
                </a:lnTo>
                <a:lnTo>
                  <a:pt x="1185390" y="506790"/>
                </a:lnTo>
                <a:lnTo>
                  <a:pt x="1157163" y="525821"/>
                </a:lnTo>
                <a:lnTo>
                  <a:pt x="1122598" y="532799"/>
                </a:lnTo>
                <a:lnTo>
                  <a:pt x="88801" y="532799"/>
                </a:lnTo>
                <a:lnTo>
                  <a:pt x="54236" y="525821"/>
                </a:lnTo>
                <a:lnTo>
                  <a:pt x="26009" y="506790"/>
                </a:lnTo>
                <a:lnTo>
                  <a:pt x="6978" y="478563"/>
                </a:lnTo>
                <a:lnTo>
                  <a:pt x="0" y="443998"/>
                </a:lnTo>
                <a:lnTo>
                  <a:pt x="0" y="88801"/>
                </a:lnTo>
                <a:close/>
              </a:path>
            </a:pathLst>
          </a:custGeom>
          <a:ln w="2857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36518" y="1047750"/>
            <a:ext cx="3282451" cy="3970212"/>
            <a:chOff x="3992024" y="0"/>
            <a:chExt cx="4212590" cy="509524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2024" y="0"/>
              <a:ext cx="4212175" cy="50948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04349" y="2284875"/>
              <a:ext cx="945515" cy="476884"/>
            </a:xfrm>
            <a:custGeom>
              <a:avLst/>
              <a:gdLst/>
              <a:ahLst/>
              <a:cxnLst/>
              <a:rect l="l" t="t" r="r" b="b"/>
              <a:pathLst>
                <a:path w="945515" h="476885">
                  <a:moveTo>
                    <a:pt x="0" y="0"/>
                  </a:moveTo>
                  <a:lnTo>
                    <a:pt x="945299" y="0"/>
                  </a:lnTo>
                  <a:lnTo>
                    <a:pt x="945299" y="476399"/>
                  </a:lnTo>
                  <a:lnTo>
                    <a:pt x="0" y="476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07823" y="585258"/>
            <a:ext cx="5349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262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Encoder-	Decoder Attention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539</Words>
  <Application>Microsoft Office PowerPoint</Application>
  <PresentationFormat>On-screen Show (16:9)</PresentationFormat>
  <Paragraphs>181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Tahoma</vt:lpstr>
      <vt:lpstr>Times New Roman</vt:lpstr>
      <vt:lpstr>Office Theme</vt:lpstr>
      <vt:lpstr>PowerPoint Presentation</vt:lpstr>
      <vt:lpstr>IN AIR</vt:lpstr>
      <vt:lpstr>PowerPoint Presentation</vt:lpstr>
      <vt:lpstr>Transformers</vt:lpstr>
      <vt:lpstr>Recap</vt:lpstr>
      <vt:lpstr>Recap</vt:lpstr>
      <vt:lpstr>Architecture</vt:lpstr>
      <vt:lpstr>Encoder - Decoder Attention</vt:lpstr>
      <vt:lpstr>Encoder- Decoder Attention</vt:lpstr>
      <vt:lpstr>Dot Product Attention</vt:lpstr>
      <vt:lpstr>Dot Product Attention</vt:lpstr>
      <vt:lpstr>Dot Product Attention</vt:lpstr>
      <vt:lpstr>PowerPoint Presentation</vt:lpstr>
      <vt:lpstr>Encoder-Decoder Dot Product Attention</vt:lpstr>
      <vt:lpstr>Encoder-Decoder Dot Product Attention</vt:lpstr>
      <vt:lpstr>Encoder-Decoder Dot Product Attention</vt:lpstr>
      <vt:lpstr>PowerPoint Presentation</vt:lpstr>
      <vt:lpstr>Self Attention</vt:lpstr>
      <vt:lpstr>Self Attention</vt:lpstr>
      <vt:lpstr>Self Attention</vt:lpstr>
      <vt:lpstr>Self Attention</vt:lpstr>
      <vt:lpstr>Self Attention</vt:lpstr>
      <vt:lpstr>Self Attention</vt:lpstr>
      <vt:lpstr>Architecture</vt:lpstr>
      <vt:lpstr>Masked Attention</vt:lpstr>
      <vt:lpstr>Architecture</vt:lpstr>
      <vt:lpstr>Multi-Head Attention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V7 -Attention is all you need</dc:title>
  <cp:lastModifiedBy>dell</cp:lastModifiedBy>
  <cp:revision>3</cp:revision>
  <dcterms:created xsi:type="dcterms:W3CDTF">2025-03-04T06:34:41Z</dcterms:created>
  <dcterms:modified xsi:type="dcterms:W3CDTF">2025-03-06T10:00:39Z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2025-03-04T00:00:00Z</vt:filetime>
  </property>
</Properties>
</file>