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132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2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6" y="134355"/>
            <a:ext cx="142176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03518" y="171477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5422" y="3467688"/>
            <a:ext cx="5499578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</a:t>
            </a:r>
            <a:r>
              <a:rPr sz="24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400" b="1" spc="-1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sz="2400" b="1" spc="-10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sz="2400" b="1" spc="-8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sz="2400" b="1" spc="-8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152400" y="4639581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50210" cy="5143500"/>
            <a:chOff x="0" y="0"/>
            <a:chExt cx="29502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2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54981" y="1499122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1551" y="1685330"/>
            <a:ext cx="5187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2022-24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4137" y="591637"/>
            <a:ext cx="2455545" cy="549910"/>
            <a:chOff x="494137" y="591637"/>
            <a:chExt cx="2455545" cy="549910"/>
          </a:xfrm>
        </p:grpSpPr>
        <p:sp>
          <p:nvSpPr>
            <p:cNvPr id="9" name="object 9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4800" y="209550"/>
            <a:ext cx="134794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CGhPaTtG-P3T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685" y="782608"/>
            <a:ext cx="327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9199" y="975397"/>
            <a:ext cx="4279900" cy="656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of GPT-3.5, followed by GPT-4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marR="5080" indent="-320675">
              <a:lnSpc>
                <a:spcPct val="114999"/>
              </a:lnSpc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releases demonstrates ongoing research and expansion in AI field.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4251" y="2204565"/>
            <a:ext cx="5005501" cy="13665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85770" cy="5143500"/>
            <a:chOff x="0" y="0"/>
            <a:chExt cx="298577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2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85901" y="2401844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900" y="89985"/>
                  </a:lnTo>
                  <a:lnTo>
                    <a:pt x="1689900" y="449982"/>
                  </a:lnTo>
                  <a:lnTo>
                    <a:pt x="1663539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0787" y="2588052"/>
            <a:ext cx="5226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2023-24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4137" y="1494359"/>
            <a:ext cx="2455545" cy="549910"/>
            <a:chOff x="494137" y="1494359"/>
            <a:chExt cx="2455545" cy="549910"/>
          </a:xfrm>
        </p:grpSpPr>
        <p:sp>
          <p:nvSpPr>
            <p:cNvPr id="9" name="object 9"/>
            <p:cNvSpPr/>
            <p:nvPr/>
          </p:nvSpPr>
          <p:spPr>
            <a:xfrm>
              <a:off x="1254981" y="1499122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25812" y="711950"/>
            <a:ext cx="4887595" cy="3380104"/>
            <a:chOff x="3425812" y="711950"/>
            <a:chExt cx="4887595" cy="338010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5812" y="711950"/>
              <a:ext cx="2940375" cy="16899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2401825"/>
              <a:ext cx="3006169" cy="1689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125" y="935900"/>
              <a:ext cx="1465948" cy="14659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1551" y="1685330"/>
            <a:ext cx="5187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2022-24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137" y="591637"/>
            <a:ext cx="2455545" cy="549910"/>
            <a:chOff x="494137" y="591637"/>
            <a:chExt cx="2455545" cy="549910"/>
          </a:xfrm>
        </p:grpSpPr>
        <p:sp>
          <p:nvSpPr>
            <p:cNvPr id="18" name="object 18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800" y="209550"/>
            <a:ext cx="18992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OCtGheParTtGL-LP3MTs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7685" y="782608"/>
            <a:ext cx="327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1755" cy="5143500"/>
            <a:chOff x="0" y="0"/>
            <a:chExt cx="769175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625" y="857250"/>
              <a:ext cx="6259199" cy="3480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09000" y="4495800"/>
              <a:ext cx="6368415" cy="449580"/>
            </a:xfrm>
            <a:custGeom>
              <a:avLst/>
              <a:gdLst/>
              <a:ahLst/>
              <a:cxnLst/>
              <a:rect l="l" t="t" r="r" b="b"/>
              <a:pathLst>
                <a:path w="6368415" h="449579">
                  <a:moveTo>
                    <a:pt x="0" y="74851"/>
                  </a:moveTo>
                  <a:lnTo>
                    <a:pt x="5882" y="45715"/>
                  </a:lnTo>
                  <a:lnTo>
                    <a:pt x="21923" y="21923"/>
                  </a:lnTo>
                  <a:lnTo>
                    <a:pt x="45715" y="5882"/>
                  </a:lnTo>
                  <a:lnTo>
                    <a:pt x="74851" y="0"/>
                  </a:lnTo>
                  <a:lnTo>
                    <a:pt x="6293248" y="0"/>
                  </a:lnTo>
                  <a:lnTo>
                    <a:pt x="6334776" y="12575"/>
                  </a:lnTo>
                  <a:lnTo>
                    <a:pt x="6362402" y="46207"/>
                  </a:lnTo>
                  <a:lnTo>
                    <a:pt x="6368099" y="74851"/>
                  </a:lnTo>
                  <a:lnTo>
                    <a:pt x="6368099" y="374248"/>
                  </a:lnTo>
                  <a:lnTo>
                    <a:pt x="6362217" y="403384"/>
                  </a:lnTo>
                  <a:lnTo>
                    <a:pt x="6346176" y="427176"/>
                  </a:lnTo>
                  <a:lnTo>
                    <a:pt x="6322383" y="443217"/>
                  </a:lnTo>
                  <a:lnTo>
                    <a:pt x="6293248" y="449099"/>
                  </a:lnTo>
                  <a:lnTo>
                    <a:pt x="74851" y="449099"/>
                  </a:lnTo>
                  <a:lnTo>
                    <a:pt x="45715" y="443217"/>
                  </a:lnTo>
                  <a:lnTo>
                    <a:pt x="21923" y="427176"/>
                  </a:lnTo>
                  <a:lnTo>
                    <a:pt x="5882" y="403384"/>
                  </a:lnTo>
                  <a:lnTo>
                    <a:pt x="0" y="374248"/>
                  </a:lnTo>
                  <a:lnTo>
                    <a:pt x="0" y="74851"/>
                  </a:lnTo>
                  <a:close/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0624" y="485013"/>
            <a:ext cx="27774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Leaderboard as of 5</a:t>
            </a:r>
            <a:r>
              <a:rPr sz="1350" baseline="30864" dirty="0"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May 2024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504" y="4595763"/>
            <a:ext cx="59905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: https://huggingface.co/spaces/lmsys/chatbot-arena-leaderboard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467" y="2337829"/>
            <a:ext cx="824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 Air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467" y="2337829"/>
            <a:ext cx="824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80" dirty="0"/>
              <a:t>In</a:t>
            </a:r>
            <a:r>
              <a:rPr sz="2600" spc="-180" dirty="0"/>
              <a:t> </a:t>
            </a:r>
            <a:r>
              <a:rPr sz="2600" spc="-65" dirty="0"/>
              <a:t>Air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63770" cy="5143500"/>
            <a:chOff x="0" y="0"/>
            <a:chExt cx="476377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2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19" y="1918587"/>
              <a:ext cx="3266969" cy="19330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30890" y="2438330"/>
              <a:ext cx="266700" cy="151130"/>
            </a:xfrm>
            <a:custGeom>
              <a:avLst/>
              <a:gdLst/>
              <a:ahLst/>
              <a:cxnLst/>
              <a:rect l="l" t="t" r="r" b="b"/>
              <a:pathLst>
                <a:path w="266700" h="151130">
                  <a:moveTo>
                    <a:pt x="266237" y="150669"/>
                  </a:moveTo>
                  <a:lnTo>
                    <a:pt x="0" y="150669"/>
                  </a:lnTo>
                  <a:lnTo>
                    <a:pt x="0" y="0"/>
                  </a:lnTo>
                  <a:lnTo>
                    <a:pt x="266237" y="0"/>
                  </a:lnTo>
                  <a:lnTo>
                    <a:pt x="266237" y="15066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930890" y="2438330"/>
              <a:ext cx="266700" cy="151130"/>
            </a:xfrm>
            <a:custGeom>
              <a:avLst/>
              <a:gdLst/>
              <a:ahLst/>
              <a:cxnLst/>
              <a:rect l="l" t="t" r="r" b="b"/>
              <a:pathLst>
                <a:path w="266700" h="151130">
                  <a:moveTo>
                    <a:pt x="0" y="0"/>
                  </a:moveTo>
                  <a:lnTo>
                    <a:pt x="266237" y="0"/>
                  </a:lnTo>
                  <a:lnTo>
                    <a:pt x="266237" y="150669"/>
                  </a:lnTo>
                  <a:lnTo>
                    <a:pt x="0" y="15066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815467" y="2500317"/>
              <a:ext cx="93980" cy="509270"/>
            </a:xfrm>
            <a:custGeom>
              <a:avLst/>
              <a:gdLst/>
              <a:ahLst/>
              <a:cxnLst/>
              <a:rect l="l" t="t" r="r" b="b"/>
              <a:pathLst>
                <a:path w="93980" h="509269">
                  <a:moveTo>
                    <a:pt x="93924" y="508920"/>
                  </a:moveTo>
                  <a:lnTo>
                    <a:pt x="0" y="508920"/>
                  </a:lnTo>
                  <a:lnTo>
                    <a:pt x="0" y="0"/>
                  </a:lnTo>
                  <a:lnTo>
                    <a:pt x="93924" y="0"/>
                  </a:lnTo>
                  <a:lnTo>
                    <a:pt x="93924" y="508920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815467" y="2500317"/>
              <a:ext cx="93980" cy="509270"/>
            </a:xfrm>
            <a:custGeom>
              <a:avLst/>
              <a:gdLst/>
              <a:ahLst/>
              <a:cxnLst/>
              <a:rect l="l" t="t" r="r" b="b"/>
              <a:pathLst>
                <a:path w="93980" h="509269">
                  <a:moveTo>
                    <a:pt x="0" y="508920"/>
                  </a:moveTo>
                  <a:lnTo>
                    <a:pt x="0" y="0"/>
                  </a:lnTo>
                  <a:lnTo>
                    <a:pt x="93924" y="0"/>
                  </a:lnTo>
                  <a:lnTo>
                    <a:pt x="93924" y="508920"/>
                  </a:lnTo>
                  <a:lnTo>
                    <a:pt x="0" y="50892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97714" y="3665163"/>
              <a:ext cx="1210945" cy="101600"/>
            </a:xfrm>
            <a:custGeom>
              <a:avLst/>
              <a:gdLst/>
              <a:ahLst/>
              <a:cxnLst/>
              <a:rect l="l" t="t" r="r" b="b"/>
              <a:pathLst>
                <a:path w="1210945" h="101600">
                  <a:moveTo>
                    <a:pt x="1210850" y="101338"/>
                  </a:moveTo>
                  <a:lnTo>
                    <a:pt x="0" y="101338"/>
                  </a:lnTo>
                  <a:lnTo>
                    <a:pt x="0" y="0"/>
                  </a:lnTo>
                  <a:lnTo>
                    <a:pt x="1210850" y="0"/>
                  </a:lnTo>
                  <a:lnTo>
                    <a:pt x="1210850" y="101338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09210" y="2787175"/>
            <a:ext cx="102870" cy="94615"/>
            <a:chOff x="2409210" y="2787175"/>
            <a:chExt cx="102870" cy="94615"/>
          </a:xfrm>
        </p:grpSpPr>
        <p:sp>
          <p:nvSpPr>
            <p:cNvPr id="11" name="object 11"/>
            <p:cNvSpPr/>
            <p:nvPr/>
          </p:nvSpPr>
          <p:spPr>
            <a:xfrm>
              <a:off x="2413973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4" h="85089">
                  <a:moveTo>
                    <a:pt x="92935" y="84993"/>
                  </a:moveTo>
                  <a:lnTo>
                    <a:pt x="0" y="84993"/>
                  </a:lnTo>
                  <a:lnTo>
                    <a:pt x="0" y="0"/>
                  </a:lnTo>
                  <a:lnTo>
                    <a:pt x="92935" y="0"/>
                  </a:lnTo>
                  <a:lnTo>
                    <a:pt x="92935" y="84993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13973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4" h="85089">
                  <a:moveTo>
                    <a:pt x="0" y="0"/>
                  </a:moveTo>
                  <a:lnTo>
                    <a:pt x="92935" y="0"/>
                  </a:lnTo>
                  <a:lnTo>
                    <a:pt x="92935" y="84993"/>
                  </a:lnTo>
                  <a:lnTo>
                    <a:pt x="0" y="84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67960" y="2787175"/>
            <a:ext cx="102870" cy="94615"/>
            <a:chOff x="2767960" y="2787175"/>
            <a:chExt cx="102870" cy="94615"/>
          </a:xfrm>
        </p:grpSpPr>
        <p:sp>
          <p:nvSpPr>
            <p:cNvPr id="14" name="object 14"/>
            <p:cNvSpPr/>
            <p:nvPr/>
          </p:nvSpPr>
          <p:spPr>
            <a:xfrm>
              <a:off x="2772722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4" h="85089">
                  <a:moveTo>
                    <a:pt x="92935" y="84993"/>
                  </a:moveTo>
                  <a:lnTo>
                    <a:pt x="0" y="84993"/>
                  </a:lnTo>
                  <a:lnTo>
                    <a:pt x="0" y="0"/>
                  </a:lnTo>
                  <a:lnTo>
                    <a:pt x="92935" y="0"/>
                  </a:lnTo>
                  <a:lnTo>
                    <a:pt x="92935" y="84993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772722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4" h="85089">
                  <a:moveTo>
                    <a:pt x="0" y="0"/>
                  </a:moveTo>
                  <a:lnTo>
                    <a:pt x="92935" y="0"/>
                  </a:lnTo>
                  <a:lnTo>
                    <a:pt x="92935" y="84993"/>
                  </a:lnTo>
                  <a:lnTo>
                    <a:pt x="0" y="84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00803" y="2787175"/>
            <a:ext cx="102870" cy="94615"/>
            <a:chOff x="3100803" y="2787175"/>
            <a:chExt cx="102870" cy="94615"/>
          </a:xfrm>
        </p:grpSpPr>
        <p:sp>
          <p:nvSpPr>
            <p:cNvPr id="17" name="object 17"/>
            <p:cNvSpPr/>
            <p:nvPr/>
          </p:nvSpPr>
          <p:spPr>
            <a:xfrm>
              <a:off x="3105566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4" h="85089">
                  <a:moveTo>
                    <a:pt x="92935" y="84993"/>
                  </a:moveTo>
                  <a:lnTo>
                    <a:pt x="0" y="84993"/>
                  </a:lnTo>
                  <a:lnTo>
                    <a:pt x="0" y="0"/>
                  </a:lnTo>
                  <a:lnTo>
                    <a:pt x="92935" y="0"/>
                  </a:lnTo>
                  <a:lnTo>
                    <a:pt x="92935" y="84993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105566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4" h="85089">
                  <a:moveTo>
                    <a:pt x="0" y="0"/>
                  </a:moveTo>
                  <a:lnTo>
                    <a:pt x="92935" y="0"/>
                  </a:lnTo>
                  <a:lnTo>
                    <a:pt x="92935" y="84993"/>
                  </a:lnTo>
                  <a:lnTo>
                    <a:pt x="0" y="84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433647" y="2787175"/>
            <a:ext cx="102870" cy="94615"/>
            <a:chOff x="3433647" y="2787175"/>
            <a:chExt cx="102870" cy="94615"/>
          </a:xfrm>
        </p:grpSpPr>
        <p:sp>
          <p:nvSpPr>
            <p:cNvPr id="20" name="object 20"/>
            <p:cNvSpPr/>
            <p:nvPr/>
          </p:nvSpPr>
          <p:spPr>
            <a:xfrm>
              <a:off x="3438409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5" h="85089">
                  <a:moveTo>
                    <a:pt x="92935" y="84993"/>
                  </a:moveTo>
                  <a:lnTo>
                    <a:pt x="0" y="84993"/>
                  </a:lnTo>
                  <a:lnTo>
                    <a:pt x="0" y="0"/>
                  </a:lnTo>
                  <a:lnTo>
                    <a:pt x="92935" y="0"/>
                  </a:lnTo>
                  <a:lnTo>
                    <a:pt x="92935" y="84993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38409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5" h="85089">
                  <a:moveTo>
                    <a:pt x="0" y="0"/>
                  </a:moveTo>
                  <a:lnTo>
                    <a:pt x="92935" y="0"/>
                  </a:lnTo>
                  <a:lnTo>
                    <a:pt x="92935" y="84993"/>
                  </a:lnTo>
                  <a:lnTo>
                    <a:pt x="0" y="84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766491" y="2787175"/>
            <a:ext cx="102870" cy="94615"/>
            <a:chOff x="3766491" y="2787175"/>
            <a:chExt cx="102870" cy="94615"/>
          </a:xfrm>
        </p:grpSpPr>
        <p:sp>
          <p:nvSpPr>
            <p:cNvPr id="23" name="object 23"/>
            <p:cNvSpPr/>
            <p:nvPr/>
          </p:nvSpPr>
          <p:spPr>
            <a:xfrm>
              <a:off x="3771253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5" h="85089">
                  <a:moveTo>
                    <a:pt x="92935" y="84993"/>
                  </a:moveTo>
                  <a:lnTo>
                    <a:pt x="0" y="84993"/>
                  </a:lnTo>
                  <a:lnTo>
                    <a:pt x="0" y="0"/>
                  </a:lnTo>
                  <a:lnTo>
                    <a:pt x="92935" y="0"/>
                  </a:lnTo>
                  <a:lnTo>
                    <a:pt x="92935" y="84993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771253" y="2791937"/>
              <a:ext cx="93345" cy="85090"/>
            </a:xfrm>
            <a:custGeom>
              <a:avLst/>
              <a:gdLst/>
              <a:ahLst/>
              <a:cxnLst/>
              <a:rect l="l" t="t" r="r" b="b"/>
              <a:pathLst>
                <a:path w="93345" h="85089">
                  <a:moveTo>
                    <a:pt x="0" y="0"/>
                  </a:moveTo>
                  <a:lnTo>
                    <a:pt x="92935" y="0"/>
                  </a:lnTo>
                  <a:lnTo>
                    <a:pt x="92935" y="84993"/>
                  </a:lnTo>
                  <a:lnTo>
                    <a:pt x="0" y="84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0880" y="3367278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47036" y="3363792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4724" y="3352889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9070" y="3363786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3362" y="2775546"/>
            <a:ext cx="158750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8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8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7487" y="2814562"/>
            <a:ext cx="15557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8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4504" y="2802894"/>
            <a:ext cx="833119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470" algn="l"/>
                <a:tab pos="687070" algn="l"/>
              </a:tabLst>
            </a:pPr>
            <a:r>
              <a:rPr sz="1950" baseline="213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	w	</a:t>
            </a: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31470" algn="l"/>
                <a:tab pos="687070" algn="l"/>
              </a:tabLst>
            </a:pPr>
            <a:r>
              <a:rPr sz="1275" baseline="326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	h	</a:t>
            </a:r>
            <a:r>
              <a:rPr sz="8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8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3199" y="2264349"/>
            <a:ext cx="3841625" cy="124152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468718" y="3947041"/>
            <a:ext cx="431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09343" y="3947041"/>
            <a:ext cx="4324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9374" y="586874"/>
            <a:ext cx="2465070" cy="559435"/>
            <a:chOff x="489374" y="586874"/>
            <a:chExt cx="2465070" cy="559435"/>
          </a:xfrm>
        </p:grpSpPr>
        <p:sp>
          <p:nvSpPr>
            <p:cNvPr id="36" name="object 36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4800" y="209550"/>
            <a:ext cx="138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RNNs &amp; LSTMs Era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4316" y="715933"/>
            <a:ext cx="41338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2000 -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">
              <a:lnSpc>
                <a:spcPts val="1065"/>
              </a:lnSpc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04796" y="1320158"/>
            <a:ext cx="44284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RNNs and the LSTMs were the main techniques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299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8075" y="1859812"/>
            <a:ext cx="4156006" cy="18168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4137" y="591637"/>
            <a:ext cx="2455545" cy="549910"/>
            <a:chOff x="494137" y="591637"/>
            <a:chExt cx="2455545" cy="549910"/>
          </a:xfrm>
        </p:grpSpPr>
        <p:sp>
          <p:nvSpPr>
            <p:cNvPr id="5" name="object 5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4316" y="715933"/>
            <a:ext cx="41338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2000 -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">
              <a:lnSpc>
                <a:spcPts val="1065"/>
              </a:lnSpc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9374" y="1489597"/>
            <a:ext cx="2465070" cy="559435"/>
            <a:chOff x="489374" y="1489597"/>
            <a:chExt cx="2465070" cy="559435"/>
          </a:xfrm>
        </p:grpSpPr>
        <p:sp>
          <p:nvSpPr>
            <p:cNvPr id="10" name="object 10"/>
            <p:cNvSpPr/>
            <p:nvPr/>
          </p:nvSpPr>
          <p:spPr>
            <a:xfrm>
              <a:off x="1254981" y="1499122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4800" y="209550"/>
            <a:ext cx="2590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RKNeNysP&amp;ubLlSicTaMtisonEsra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310" y="1685330"/>
            <a:ext cx="3092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6599" y="1148917"/>
            <a:ext cx="5127625" cy="41569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70"/>
              </a:spcBef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Introduced Encoder-Decoder Architecture: Sutskever, Vinyals, Le's "</a:t>
            </a:r>
            <a:r>
              <a:rPr sz="12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Sequence to Sequence Learning with Neural Networks</a:t>
            </a:r>
            <a:r>
              <a:rPr sz="12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Paper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2637" y="3785904"/>
            <a:ext cx="20669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Encoder-Decoder Architecture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50210" cy="5143500"/>
            <a:chOff x="0" y="0"/>
            <a:chExt cx="29502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2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4316" y="715933"/>
            <a:ext cx="41338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2000 -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">
              <a:lnSpc>
                <a:spcPts val="1065"/>
              </a:lnSpc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9374" y="1489597"/>
            <a:ext cx="2465070" cy="559435"/>
            <a:chOff x="489374" y="1489597"/>
            <a:chExt cx="2465070" cy="559435"/>
          </a:xfrm>
        </p:grpSpPr>
        <p:sp>
          <p:nvSpPr>
            <p:cNvPr id="9" name="object 9"/>
            <p:cNvSpPr/>
            <p:nvPr/>
          </p:nvSpPr>
          <p:spPr>
            <a:xfrm>
              <a:off x="1254981" y="1499122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4800" y="209550"/>
            <a:ext cx="254224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RKNeNysP&amp;ubLlSicTaMtisonEsra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310" y="1685330"/>
            <a:ext cx="3092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1324" y="1146029"/>
            <a:ext cx="5332730" cy="4188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95"/>
              </a:spcBef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Introduced Attention Mechanism: Bahdanau, Cho, Bengio's “</a:t>
            </a:r>
            <a:r>
              <a:rPr sz="12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sz="1200" i="1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Machine Translation by Jointly Learning to Align and Translate</a:t>
            </a:r>
            <a:r>
              <a:rPr sz="12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Paper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4188" y="2063750"/>
            <a:ext cx="5232523" cy="17885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08533" y="3919254"/>
            <a:ext cx="14484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50210" cy="5143500"/>
            <a:chOff x="0" y="0"/>
            <a:chExt cx="2950210" cy="5143500"/>
          </a:xfrm>
        </p:grpSpPr>
        <p:sp>
          <p:nvSpPr>
            <p:cNvPr id="3" name="object 3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4316" y="715933"/>
            <a:ext cx="41338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2000 -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">
              <a:lnSpc>
                <a:spcPts val="1065"/>
              </a:lnSpc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4137" y="1494359"/>
            <a:ext cx="2455545" cy="549910"/>
            <a:chOff x="494137" y="1494359"/>
            <a:chExt cx="2455545" cy="549910"/>
          </a:xfrm>
        </p:grpSpPr>
        <p:sp>
          <p:nvSpPr>
            <p:cNvPr id="8" name="object 8"/>
            <p:cNvSpPr/>
            <p:nvPr/>
          </p:nvSpPr>
          <p:spPr>
            <a:xfrm>
              <a:off x="1254981" y="1499122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6310" y="1685330"/>
            <a:ext cx="3092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0294" y="2392319"/>
            <a:ext cx="2465070" cy="559435"/>
            <a:chOff x="520294" y="2392319"/>
            <a:chExt cx="2465070" cy="559435"/>
          </a:xfrm>
        </p:grpSpPr>
        <p:sp>
          <p:nvSpPr>
            <p:cNvPr id="13" name="object 13"/>
            <p:cNvSpPr/>
            <p:nvPr/>
          </p:nvSpPr>
          <p:spPr>
            <a:xfrm>
              <a:off x="1285901" y="2401844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900" y="89985"/>
                  </a:lnTo>
                  <a:lnTo>
                    <a:pt x="1689900" y="449982"/>
                  </a:lnTo>
                  <a:lnTo>
                    <a:pt x="1663539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8486" y="214240"/>
            <a:ext cx="37863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P&amp;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bL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lSi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sr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1979" y="2588052"/>
            <a:ext cx="2997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59682" y="1891164"/>
            <a:ext cx="3081655" cy="2980690"/>
            <a:chOff x="4459682" y="1891164"/>
            <a:chExt cx="3081655" cy="298069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9682" y="1891164"/>
              <a:ext cx="3081594" cy="29802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5401" y="4310000"/>
              <a:ext cx="343535" cy="91440"/>
            </a:xfrm>
            <a:custGeom>
              <a:avLst/>
              <a:gdLst/>
              <a:ahLst/>
              <a:cxnLst/>
              <a:rect l="l" t="t" r="r" b="b"/>
              <a:pathLst>
                <a:path w="343535" h="91439">
                  <a:moveTo>
                    <a:pt x="343099" y="91440"/>
                  </a:moveTo>
                  <a:lnTo>
                    <a:pt x="0" y="91440"/>
                  </a:lnTo>
                  <a:lnTo>
                    <a:pt x="0" y="0"/>
                  </a:lnTo>
                  <a:lnTo>
                    <a:pt x="343099" y="0"/>
                  </a:lnTo>
                  <a:lnTo>
                    <a:pt x="343099" y="91440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32701" y="4294252"/>
            <a:ext cx="36893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45401" y="4415156"/>
            <a:ext cx="356870" cy="91440"/>
          </a:xfrm>
          <a:custGeom>
            <a:avLst/>
            <a:gdLst/>
            <a:ahLst/>
            <a:cxnLst/>
            <a:rect l="l" t="t" r="r" b="b"/>
            <a:pathLst>
              <a:path w="356870" h="91439">
                <a:moveTo>
                  <a:pt x="356873" y="91440"/>
                </a:moveTo>
                <a:lnTo>
                  <a:pt x="0" y="91440"/>
                </a:lnTo>
                <a:lnTo>
                  <a:pt x="0" y="0"/>
                </a:lnTo>
                <a:lnTo>
                  <a:pt x="356873" y="0"/>
                </a:lnTo>
                <a:lnTo>
                  <a:pt x="356873" y="91440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2701" y="4399408"/>
            <a:ext cx="38227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45401" y="4520312"/>
            <a:ext cx="46355" cy="91440"/>
          </a:xfrm>
          <a:custGeom>
            <a:avLst/>
            <a:gdLst/>
            <a:ahLst/>
            <a:cxnLst/>
            <a:rect l="l" t="t" r="r" b="b"/>
            <a:pathLst>
              <a:path w="46354" h="91439">
                <a:moveTo>
                  <a:pt x="45786" y="91439"/>
                </a:moveTo>
                <a:lnTo>
                  <a:pt x="0" y="91439"/>
                </a:lnTo>
                <a:lnTo>
                  <a:pt x="0" y="0"/>
                </a:lnTo>
                <a:lnTo>
                  <a:pt x="45786" y="0"/>
                </a:lnTo>
                <a:lnTo>
                  <a:pt x="45786" y="9143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2701" y="4504564"/>
            <a:ext cx="7175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4935" y="4310000"/>
            <a:ext cx="343535" cy="91440"/>
          </a:xfrm>
          <a:custGeom>
            <a:avLst/>
            <a:gdLst/>
            <a:ahLst/>
            <a:cxnLst/>
            <a:rect l="l" t="t" r="r" b="b"/>
            <a:pathLst>
              <a:path w="343534" h="91439">
                <a:moveTo>
                  <a:pt x="343099" y="91440"/>
                </a:moveTo>
                <a:lnTo>
                  <a:pt x="0" y="91440"/>
                </a:lnTo>
                <a:lnTo>
                  <a:pt x="0" y="0"/>
                </a:lnTo>
                <a:lnTo>
                  <a:pt x="343099" y="0"/>
                </a:lnTo>
                <a:lnTo>
                  <a:pt x="343099" y="91440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2235" y="4294252"/>
            <a:ext cx="36893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34935" y="4415156"/>
            <a:ext cx="356870" cy="91440"/>
          </a:xfrm>
          <a:custGeom>
            <a:avLst/>
            <a:gdLst/>
            <a:ahLst/>
            <a:cxnLst/>
            <a:rect l="l" t="t" r="r" b="b"/>
            <a:pathLst>
              <a:path w="356870" h="91439">
                <a:moveTo>
                  <a:pt x="356873" y="91440"/>
                </a:moveTo>
                <a:lnTo>
                  <a:pt x="0" y="91440"/>
                </a:lnTo>
                <a:lnTo>
                  <a:pt x="0" y="0"/>
                </a:lnTo>
                <a:lnTo>
                  <a:pt x="356873" y="0"/>
                </a:lnTo>
                <a:lnTo>
                  <a:pt x="356873" y="91440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22235" y="4399408"/>
            <a:ext cx="38227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4935" y="4520312"/>
            <a:ext cx="46355" cy="91440"/>
          </a:xfrm>
          <a:custGeom>
            <a:avLst/>
            <a:gdLst/>
            <a:ahLst/>
            <a:cxnLst/>
            <a:rect l="l" t="t" r="r" b="b"/>
            <a:pathLst>
              <a:path w="46354" h="91439">
                <a:moveTo>
                  <a:pt x="45786" y="91439"/>
                </a:moveTo>
                <a:lnTo>
                  <a:pt x="0" y="91439"/>
                </a:lnTo>
                <a:lnTo>
                  <a:pt x="0" y="0"/>
                </a:lnTo>
                <a:lnTo>
                  <a:pt x="45786" y="0"/>
                </a:lnTo>
                <a:lnTo>
                  <a:pt x="45786" y="9143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22235" y="4504564"/>
            <a:ext cx="7175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89200" y="933101"/>
            <a:ext cx="4968240" cy="634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20"/>
              </a:spcBef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Transformer Model, "</a:t>
            </a:r>
            <a:r>
              <a:rPr sz="1200" i="1" u="heavy" dirty="0">
                <a:solidFill>
                  <a:srgbClr val="F6F6F6"/>
                </a:solidFill>
                <a:uFill>
                  <a:solidFill>
                    <a:srgbClr val="F6F6F6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Attention Is All You Need"</a:t>
            </a:r>
            <a:r>
              <a:rPr sz="1200" i="1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none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Ashish Vaswani, Noam Shazeer, Niki Parmar, Jakob Uszkoreit, Llion Jones, Aidan N. Gomez, Łukasz Kaiser, and Illia Polosukhin.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85770" cy="5143500"/>
            <a:chOff x="0" y="0"/>
            <a:chExt cx="2985770" cy="5143500"/>
          </a:xfrm>
        </p:grpSpPr>
        <p:sp>
          <p:nvSpPr>
            <p:cNvPr id="3" name="object 3"/>
            <p:cNvSpPr/>
            <p:nvPr/>
          </p:nvSpPr>
          <p:spPr>
            <a:xfrm>
              <a:off x="1285901" y="3304566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900" y="89985"/>
                  </a:lnTo>
                  <a:lnTo>
                    <a:pt x="1689900" y="449981"/>
                  </a:lnTo>
                  <a:lnTo>
                    <a:pt x="1663539" y="513627"/>
                  </a:lnTo>
                  <a:lnTo>
                    <a:pt x="1599898" y="539999"/>
                  </a:lnTo>
                  <a:lnTo>
                    <a:pt x="90001" y="540267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1"/>
                  </a:lnTo>
                  <a:lnTo>
                    <a:pt x="0" y="90285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29819" y="3304571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7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7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29819" y="3304571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7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7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8204" y="3490774"/>
            <a:ext cx="3073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4137" y="591637"/>
            <a:ext cx="2455545" cy="549910"/>
            <a:chOff x="494137" y="591637"/>
            <a:chExt cx="2455545" cy="549910"/>
          </a:xfrm>
        </p:grpSpPr>
        <p:sp>
          <p:nvSpPr>
            <p:cNvPr id="8" name="object 8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4316" y="715933"/>
            <a:ext cx="41338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2000 -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">
              <a:lnSpc>
                <a:spcPts val="1065"/>
              </a:lnSpc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4137" y="1494359"/>
            <a:ext cx="2455545" cy="549910"/>
            <a:chOff x="494137" y="1494359"/>
            <a:chExt cx="2455545" cy="549910"/>
          </a:xfrm>
        </p:grpSpPr>
        <p:sp>
          <p:nvSpPr>
            <p:cNvPr id="13" name="object 13"/>
            <p:cNvSpPr/>
            <p:nvPr/>
          </p:nvSpPr>
          <p:spPr>
            <a:xfrm>
              <a:off x="1254981" y="1499122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6310" y="1685330"/>
            <a:ext cx="3092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5057" y="2397081"/>
            <a:ext cx="2455545" cy="549910"/>
            <a:chOff x="525057" y="2397081"/>
            <a:chExt cx="2455545" cy="549910"/>
          </a:xfrm>
        </p:grpSpPr>
        <p:sp>
          <p:nvSpPr>
            <p:cNvPr id="18" name="object 18"/>
            <p:cNvSpPr/>
            <p:nvPr/>
          </p:nvSpPr>
          <p:spPr>
            <a:xfrm>
              <a:off x="1285901" y="2401844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900" y="89985"/>
                  </a:lnTo>
                  <a:lnTo>
                    <a:pt x="1689900" y="449982"/>
                  </a:lnTo>
                  <a:lnTo>
                    <a:pt x="1663539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464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P&amp;T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bL&amp;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lSi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cGT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aPM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tTi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n1E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sr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50" baseline="252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81979" y="2588052"/>
            <a:ext cx="2997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61874" y="1203629"/>
            <a:ext cx="37725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OpenAI's GPT Achieves State-of-the-Art in NLP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1874" y="1718829"/>
            <a:ext cx="4890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Emerges, Outperforming Other Models Across NLP Tasks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1200" y="2401850"/>
            <a:ext cx="2799299" cy="17726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7447" y="2453075"/>
            <a:ext cx="1029100" cy="1670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88945" cy="5143500"/>
            <a:chOff x="0" y="0"/>
            <a:chExt cx="298894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2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89476" y="4207316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900" y="89985"/>
                  </a:lnTo>
                  <a:lnTo>
                    <a:pt x="1689900" y="449981"/>
                  </a:lnTo>
                  <a:lnTo>
                    <a:pt x="1663539" y="513627"/>
                  </a:lnTo>
                  <a:lnTo>
                    <a:pt x="1599898" y="539999"/>
                  </a:lnTo>
                  <a:lnTo>
                    <a:pt x="90001" y="540267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1"/>
                  </a:lnTo>
                  <a:lnTo>
                    <a:pt x="0" y="90285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33394" y="4207321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7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7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3394" y="4207321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7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7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820" y="4393524"/>
            <a:ext cx="3079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5057" y="3299804"/>
            <a:ext cx="2455545" cy="549910"/>
            <a:chOff x="525057" y="3299804"/>
            <a:chExt cx="2455545" cy="549910"/>
          </a:xfrm>
        </p:grpSpPr>
        <p:sp>
          <p:nvSpPr>
            <p:cNvPr id="9" name="object 9"/>
            <p:cNvSpPr/>
            <p:nvPr/>
          </p:nvSpPr>
          <p:spPr>
            <a:xfrm>
              <a:off x="1285901" y="3304566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900" y="89985"/>
                  </a:lnTo>
                  <a:lnTo>
                    <a:pt x="1689900" y="449981"/>
                  </a:lnTo>
                  <a:lnTo>
                    <a:pt x="1663539" y="513627"/>
                  </a:lnTo>
                  <a:lnTo>
                    <a:pt x="1599898" y="539999"/>
                  </a:lnTo>
                  <a:lnTo>
                    <a:pt x="90001" y="540267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1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29819" y="3304572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7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7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29819" y="3304572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7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7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8204" y="3490774"/>
            <a:ext cx="3073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137" y="591637"/>
            <a:ext cx="2455545" cy="549910"/>
            <a:chOff x="494137" y="591637"/>
            <a:chExt cx="2455545" cy="549910"/>
          </a:xfrm>
        </p:grpSpPr>
        <p:sp>
          <p:nvSpPr>
            <p:cNvPr id="14" name="object 14"/>
            <p:cNvSpPr/>
            <p:nvPr/>
          </p:nvSpPr>
          <p:spPr>
            <a:xfrm>
              <a:off x="1254981" y="596399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40000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4316" y="715933"/>
            <a:ext cx="41338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2000 -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">
              <a:lnSpc>
                <a:spcPts val="1065"/>
              </a:lnSpc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4137" y="1494359"/>
            <a:ext cx="2455545" cy="549910"/>
            <a:chOff x="494137" y="1494359"/>
            <a:chExt cx="2455545" cy="549910"/>
          </a:xfrm>
        </p:grpSpPr>
        <p:sp>
          <p:nvSpPr>
            <p:cNvPr id="19" name="object 19"/>
            <p:cNvSpPr/>
            <p:nvPr/>
          </p:nvSpPr>
          <p:spPr>
            <a:xfrm>
              <a:off x="1254981" y="1499122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6"/>
                  </a:lnTo>
                  <a:lnTo>
                    <a:pt x="90001" y="267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899" y="89985"/>
                  </a:lnTo>
                  <a:lnTo>
                    <a:pt x="1689899" y="449982"/>
                  </a:lnTo>
                  <a:lnTo>
                    <a:pt x="1663538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8899" y="1499127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6310" y="1685330"/>
            <a:ext cx="3092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5057" y="2397081"/>
            <a:ext cx="2455545" cy="549910"/>
            <a:chOff x="525057" y="2397081"/>
            <a:chExt cx="2455545" cy="549910"/>
          </a:xfrm>
        </p:grpSpPr>
        <p:sp>
          <p:nvSpPr>
            <p:cNvPr id="24" name="object 24"/>
            <p:cNvSpPr/>
            <p:nvPr/>
          </p:nvSpPr>
          <p:spPr>
            <a:xfrm>
              <a:off x="1285901" y="2401844"/>
              <a:ext cx="1690370" cy="540385"/>
            </a:xfrm>
            <a:custGeom>
              <a:avLst/>
              <a:gdLst/>
              <a:ahLst/>
              <a:cxnLst/>
              <a:rect l="l" t="t" r="r" b="b"/>
              <a:pathLst>
                <a:path w="1690370" h="540385">
                  <a:moveTo>
                    <a:pt x="0" y="90285"/>
                  </a:moveTo>
                  <a:lnTo>
                    <a:pt x="7072" y="55251"/>
                  </a:lnTo>
                  <a:lnTo>
                    <a:pt x="26360" y="26640"/>
                  </a:lnTo>
                  <a:lnTo>
                    <a:pt x="54969" y="7347"/>
                  </a:lnTo>
                  <a:lnTo>
                    <a:pt x="90001" y="268"/>
                  </a:lnTo>
                  <a:lnTo>
                    <a:pt x="1599898" y="0"/>
                  </a:lnTo>
                  <a:lnTo>
                    <a:pt x="1617538" y="1742"/>
                  </a:lnTo>
                  <a:lnTo>
                    <a:pt x="1663539" y="26349"/>
                  </a:lnTo>
                  <a:lnTo>
                    <a:pt x="1688154" y="72345"/>
                  </a:lnTo>
                  <a:lnTo>
                    <a:pt x="1689900" y="89985"/>
                  </a:lnTo>
                  <a:lnTo>
                    <a:pt x="1689900" y="449982"/>
                  </a:lnTo>
                  <a:lnTo>
                    <a:pt x="1663539" y="513627"/>
                  </a:lnTo>
                  <a:lnTo>
                    <a:pt x="1599898" y="539999"/>
                  </a:lnTo>
                  <a:lnTo>
                    <a:pt x="90001" y="540268"/>
                  </a:lnTo>
                  <a:lnTo>
                    <a:pt x="54969" y="533201"/>
                  </a:lnTo>
                  <a:lnTo>
                    <a:pt x="26360" y="513918"/>
                  </a:lnTo>
                  <a:lnTo>
                    <a:pt x="7072" y="485313"/>
                  </a:lnTo>
                  <a:lnTo>
                    <a:pt x="0" y="450282"/>
                  </a:lnTo>
                  <a:lnTo>
                    <a:pt x="0" y="9028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29819" y="2401849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4800" y="209550"/>
            <a:ext cx="64457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PeB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NTy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P2&amp;T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u,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bL&amp;T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lSi5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cGT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,aPMB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tTi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Rn1E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Tsr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sz="1650" baseline="25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baseline="2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1979" y="2588052"/>
            <a:ext cx="2997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3804" y="1157996"/>
            <a:ext cx="4318635" cy="555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of GPT-2 with larger dataset and parameters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7013" y="2101893"/>
            <a:ext cx="3594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RoBERTa: Improved BERT Version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0596" y="2595926"/>
            <a:ext cx="5155565" cy="555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Google's ALBERT: Lighter, Enhanced Performance Model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83621" y="3429946"/>
            <a:ext cx="4490720" cy="555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Google's T5: performs well on several NLP tasks.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4981" y="596399"/>
            <a:ext cx="1690370" cy="540385"/>
          </a:xfrm>
          <a:custGeom>
            <a:avLst/>
            <a:gdLst/>
            <a:ahLst/>
            <a:cxnLst/>
            <a:rect l="l" t="t" r="r" b="b"/>
            <a:pathLst>
              <a:path w="1690370" h="540385">
                <a:moveTo>
                  <a:pt x="0" y="90285"/>
                </a:moveTo>
                <a:lnTo>
                  <a:pt x="7072" y="55251"/>
                </a:lnTo>
                <a:lnTo>
                  <a:pt x="26360" y="26640"/>
                </a:lnTo>
                <a:lnTo>
                  <a:pt x="54969" y="7347"/>
                </a:lnTo>
                <a:lnTo>
                  <a:pt x="90001" y="268"/>
                </a:lnTo>
                <a:lnTo>
                  <a:pt x="1599898" y="0"/>
                </a:lnTo>
                <a:lnTo>
                  <a:pt x="1617538" y="1742"/>
                </a:lnTo>
                <a:lnTo>
                  <a:pt x="1663539" y="26349"/>
                </a:lnTo>
                <a:lnTo>
                  <a:pt x="1688154" y="72345"/>
                </a:lnTo>
                <a:lnTo>
                  <a:pt x="1689899" y="89985"/>
                </a:lnTo>
                <a:lnTo>
                  <a:pt x="1689899" y="449982"/>
                </a:lnTo>
                <a:lnTo>
                  <a:pt x="1663538" y="513627"/>
                </a:lnTo>
                <a:lnTo>
                  <a:pt x="1599898" y="540000"/>
                </a:lnTo>
                <a:lnTo>
                  <a:pt x="90001" y="540268"/>
                </a:lnTo>
                <a:lnTo>
                  <a:pt x="54969" y="533201"/>
                </a:lnTo>
                <a:lnTo>
                  <a:pt x="26360" y="513918"/>
                </a:lnTo>
                <a:lnTo>
                  <a:pt x="7072" y="485313"/>
                </a:lnTo>
                <a:lnTo>
                  <a:pt x="0" y="450282"/>
                </a:lnTo>
                <a:lnTo>
                  <a:pt x="0" y="90285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86" y="209550"/>
            <a:ext cx="14217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GPT -3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9374" y="586880"/>
            <a:ext cx="823594" cy="559435"/>
            <a:chOff x="489374" y="586880"/>
            <a:chExt cx="823594" cy="559435"/>
          </a:xfrm>
        </p:grpSpPr>
        <p:sp>
          <p:nvSpPr>
            <p:cNvPr id="5" name="object 5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714248" y="540299"/>
                  </a:move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98899" y="596405"/>
              <a:ext cx="804545" cy="540385"/>
            </a:xfrm>
            <a:custGeom>
              <a:avLst/>
              <a:gdLst/>
              <a:ahLst/>
              <a:cxnLst/>
              <a:rect l="l" t="t" r="r" b="b"/>
              <a:pathLst>
                <a:path w="804544" h="540385">
                  <a:moveTo>
                    <a:pt x="0" y="90051"/>
                  </a:moveTo>
                  <a:lnTo>
                    <a:pt x="7076" y="54999"/>
                  </a:lnTo>
                  <a:lnTo>
                    <a:pt x="26375" y="26375"/>
                  </a:lnTo>
                  <a:lnTo>
                    <a:pt x="54999" y="7076"/>
                  </a:lnTo>
                  <a:lnTo>
                    <a:pt x="90051" y="0"/>
                  </a:lnTo>
                  <a:lnTo>
                    <a:pt x="714248" y="0"/>
                  </a:lnTo>
                  <a:lnTo>
                    <a:pt x="764208" y="15129"/>
                  </a:lnTo>
                  <a:lnTo>
                    <a:pt x="797445" y="55590"/>
                  </a:lnTo>
                  <a:lnTo>
                    <a:pt x="804299" y="90051"/>
                  </a:lnTo>
                  <a:lnTo>
                    <a:pt x="804299" y="450248"/>
                  </a:lnTo>
                  <a:lnTo>
                    <a:pt x="797223" y="485300"/>
                  </a:lnTo>
                  <a:lnTo>
                    <a:pt x="777924" y="513924"/>
                  </a:lnTo>
                  <a:lnTo>
                    <a:pt x="749300" y="533223"/>
                  </a:lnTo>
                  <a:lnTo>
                    <a:pt x="714248" y="540299"/>
                  </a:lnTo>
                  <a:lnTo>
                    <a:pt x="90051" y="540299"/>
                  </a:lnTo>
                  <a:lnTo>
                    <a:pt x="54999" y="533223"/>
                  </a:lnTo>
                  <a:lnTo>
                    <a:pt x="26375" y="513924"/>
                  </a:lnTo>
                  <a:lnTo>
                    <a:pt x="7076" y="485300"/>
                  </a:lnTo>
                  <a:lnTo>
                    <a:pt x="0" y="450248"/>
                  </a:lnTo>
                  <a:lnTo>
                    <a:pt x="0" y="90051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7685" y="782608"/>
            <a:ext cx="327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9124" y="1030154"/>
            <a:ext cx="5546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GPT-3 Launch: Near-Human Text Generation with 175 Billion Parameters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5573" y="2539500"/>
            <a:ext cx="949325" cy="337820"/>
          </a:xfrm>
          <a:custGeom>
            <a:avLst/>
            <a:gdLst/>
            <a:ahLst/>
            <a:cxnLst/>
            <a:rect l="l" t="t" r="r" b="b"/>
            <a:pathLst>
              <a:path w="949325" h="337819">
                <a:moveTo>
                  <a:pt x="0" y="56201"/>
                </a:moveTo>
                <a:lnTo>
                  <a:pt x="4416" y="34325"/>
                </a:lnTo>
                <a:lnTo>
                  <a:pt x="16460" y="16460"/>
                </a:lnTo>
                <a:lnTo>
                  <a:pt x="34325" y="4416"/>
                </a:lnTo>
                <a:lnTo>
                  <a:pt x="56200" y="0"/>
                </a:lnTo>
                <a:lnTo>
                  <a:pt x="892698" y="0"/>
                </a:lnTo>
                <a:lnTo>
                  <a:pt x="932438" y="16460"/>
                </a:lnTo>
                <a:lnTo>
                  <a:pt x="948899" y="56201"/>
                </a:lnTo>
                <a:lnTo>
                  <a:pt x="948899" y="280998"/>
                </a:lnTo>
                <a:lnTo>
                  <a:pt x="944483" y="302874"/>
                </a:lnTo>
                <a:lnTo>
                  <a:pt x="932438" y="320739"/>
                </a:lnTo>
                <a:lnTo>
                  <a:pt x="914574" y="332783"/>
                </a:lnTo>
                <a:lnTo>
                  <a:pt x="892698" y="337199"/>
                </a:lnTo>
                <a:lnTo>
                  <a:pt x="56200" y="337199"/>
                </a:lnTo>
                <a:lnTo>
                  <a:pt x="34325" y="332783"/>
                </a:lnTo>
                <a:lnTo>
                  <a:pt x="16460" y="320739"/>
                </a:lnTo>
                <a:lnTo>
                  <a:pt x="4416" y="302874"/>
                </a:lnTo>
                <a:lnTo>
                  <a:pt x="0" y="280998"/>
                </a:lnTo>
                <a:lnTo>
                  <a:pt x="0" y="56201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3488" y="2598816"/>
            <a:ext cx="473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 3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0725" y="3645599"/>
            <a:ext cx="1518285" cy="593725"/>
          </a:xfrm>
          <a:custGeom>
            <a:avLst/>
            <a:gdLst/>
            <a:ahLst/>
            <a:cxnLst/>
            <a:rect l="l" t="t" r="r" b="b"/>
            <a:pathLst>
              <a:path w="1518285" h="593725">
                <a:moveTo>
                  <a:pt x="0" y="98951"/>
                </a:moveTo>
                <a:lnTo>
                  <a:pt x="7776" y="60435"/>
                </a:lnTo>
                <a:lnTo>
                  <a:pt x="28982" y="28982"/>
                </a:lnTo>
                <a:lnTo>
                  <a:pt x="60435" y="7776"/>
                </a:lnTo>
                <a:lnTo>
                  <a:pt x="98951" y="0"/>
                </a:lnTo>
                <a:lnTo>
                  <a:pt x="1419047" y="0"/>
                </a:lnTo>
                <a:lnTo>
                  <a:pt x="1456915" y="7532"/>
                </a:lnTo>
                <a:lnTo>
                  <a:pt x="1489017" y="28982"/>
                </a:lnTo>
                <a:lnTo>
                  <a:pt x="1510467" y="61084"/>
                </a:lnTo>
                <a:lnTo>
                  <a:pt x="1517999" y="98951"/>
                </a:lnTo>
                <a:lnTo>
                  <a:pt x="1517999" y="494747"/>
                </a:lnTo>
                <a:lnTo>
                  <a:pt x="1510223" y="533264"/>
                </a:lnTo>
                <a:lnTo>
                  <a:pt x="1489017" y="564717"/>
                </a:lnTo>
                <a:lnTo>
                  <a:pt x="1457564" y="585923"/>
                </a:lnTo>
                <a:lnTo>
                  <a:pt x="1419047" y="593699"/>
                </a:lnTo>
                <a:lnTo>
                  <a:pt x="98951" y="593699"/>
                </a:lnTo>
                <a:lnTo>
                  <a:pt x="60435" y="585923"/>
                </a:lnTo>
                <a:lnTo>
                  <a:pt x="28982" y="564717"/>
                </a:lnTo>
                <a:lnTo>
                  <a:pt x="7776" y="533264"/>
                </a:lnTo>
                <a:lnTo>
                  <a:pt x="0" y="494747"/>
                </a:lnTo>
                <a:lnTo>
                  <a:pt x="0" y="98951"/>
                </a:lnTo>
                <a:close/>
              </a:path>
            </a:pathLst>
          </a:custGeom>
          <a:ln w="9524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1201" y="3791828"/>
            <a:ext cx="123634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5405" marR="5080" indent="-5334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generate logical &amp; accurate language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79176" y="3645599"/>
            <a:ext cx="1518285" cy="593725"/>
          </a:xfrm>
          <a:custGeom>
            <a:avLst/>
            <a:gdLst/>
            <a:ahLst/>
            <a:cxnLst/>
            <a:rect l="l" t="t" r="r" b="b"/>
            <a:pathLst>
              <a:path w="1518284" h="593725">
                <a:moveTo>
                  <a:pt x="0" y="98951"/>
                </a:moveTo>
                <a:lnTo>
                  <a:pt x="7776" y="60435"/>
                </a:lnTo>
                <a:lnTo>
                  <a:pt x="28982" y="28982"/>
                </a:lnTo>
                <a:lnTo>
                  <a:pt x="60435" y="7776"/>
                </a:lnTo>
                <a:lnTo>
                  <a:pt x="98951" y="0"/>
                </a:lnTo>
                <a:lnTo>
                  <a:pt x="1419047" y="0"/>
                </a:lnTo>
                <a:lnTo>
                  <a:pt x="1456915" y="7532"/>
                </a:lnTo>
                <a:lnTo>
                  <a:pt x="1489017" y="28982"/>
                </a:lnTo>
                <a:lnTo>
                  <a:pt x="1510467" y="61084"/>
                </a:lnTo>
                <a:lnTo>
                  <a:pt x="1517999" y="98951"/>
                </a:lnTo>
                <a:lnTo>
                  <a:pt x="1517999" y="494747"/>
                </a:lnTo>
                <a:lnTo>
                  <a:pt x="1510223" y="533264"/>
                </a:lnTo>
                <a:lnTo>
                  <a:pt x="1489017" y="564717"/>
                </a:lnTo>
                <a:lnTo>
                  <a:pt x="1457564" y="585923"/>
                </a:lnTo>
                <a:lnTo>
                  <a:pt x="1419047" y="593699"/>
                </a:lnTo>
                <a:lnTo>
                  <a:pt x="98951" y="593699"/>
                </a:lnTo>
                <a:lnTo>
                  <a:pt x="60435" y="585923"/>
                </a:lnTo>
                <a:lnTo>
                  <a:pt x="28982" y="564717"/>
                </a:lnTo>
                <a:lnTo>
                  <a:pt x="7776" y="533264"/>
                </a:lnTo>
                <a:lnTo>
                  <a:pt x="0" y="494747"/>
                </a:lnTo>
                <a:lnTo>
                  <a:pt x="0" y="98951"/>
                </a:lnTo>
                <a:close/>
              </a:path>
            </a:pathLst>
          </a:custGeom>
          <a:ln w="9524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5467" y="3791828"/>
            <a:ext cx="864869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27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producer original content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5243" y="2871937"/>
            <a:ext cx="1697355" cy="769620"/>
            <a:chOff x="4935243" y="2871937"/>
            <a:chExt cx="1697355" cy="769620"/>
          </a:xfrm>
        </p:grpSpPr>
        <p:sp>
          <p:nvSpPr>
            <p:cNvPr id="16" name="object 16"/>
            <p:cNvSpPr/>
            <p:nvPr/>
          </p:nvSpPr>
          <p:spPr>
            <a:xfrm>
              <a:off x="4972236" y="2876699"/>
              <a:ext cx="817880" cy="730885"/>
            </a:xfrm>
            <a:custGeom>
              <a:avLst/>
              <a:gdLst/>
              <a:ahLst/>
              <a:cxnLst/>
              <a:rect l="l" t="t" r="r" b="b"/>
              <a:pathLst>
                <a:path w="817879" h="730885">
                  <a:moveTo>
                    <a:pt x="817786" y="0"/>
                  </a:moveTo>
                  <a:lnTo>
                    <a:pt x="0" y="730818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940006" y="3595787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0" y="40534"/>
                  </a:moveTo>
                  <a:lnTo>
                    <a:pt x="21747" y="0"/>
                  </a:lnTo>
                  <a:lnTo>
                    <a:pt x="42713" y="23462"/>
                  </a:lnTo>
                  <a:lnTo>
                    <a:pt x="0" y="4053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940006" y="3595787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21747" y="0"/>
                  </a:moveTo>
                  <a:lnTo>
                    <a:pt x="0" y="40534"/>
                  </a:lnTo>
                  <a:lnTo>
                    <a:pt x="42713" y="23462"/>
                  </a:lnTo>
                  <a:lnTo>
                    <a:pt x="21747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790023" y="2876699"/>
              <a:ext cx="805815" cy="730885"/>
            </a:xfrm>
            <a:custGeom>
              <a:avLst/>
              <a:gdLst/>
              <a:ahLst/>
              <a:cxnLst/>
              <a:rect l="l" t="t" r="r" b="b"/>
              <a:pathLst>
                <a:path w="805815" h="730885">
                  <a:moveTo>
                    <a:pt x="0" y="0"/>
                  </a:moveTo>
                  <a:lnTo>
                    <a:pt x="805759" y="73051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85216" y="3595558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590" y="40688"/>
                  </a:moveTo>
                  <a:lnTo>
                    <a:pt x="0" y="23311"/>
                  </a:lnTo>
                  <a:lnTo>
                    <a:pt x="21134" y="0"/>
                  </a:lnTo>
                  <a:lnTo>
                    <a:pt x="42590" y="4068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585216" y="3595558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0" y="23311"/>
                  </a:moveTo>
                  <a:lnTo>
                    <a:pt x="42590" y="40688"/>
                  </a:lnTo>
                  <a:lnTo>
                    <a:pt x="21134" y="0"/>
                  </a:lnTo>
                  <a:lnTo>
                    <a:pt x="0" y="233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8150" y="1332525"/>
            <a:ext cx="1123750" cy="112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303</Words>
  <Application>Microsoft Office PowerPoint</Application>
  <PresentationFormat>On-screen Show (16:9)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Office Theme</vt:lpstr>
      <vt:lpstr>PowerPoint Presentation</vt:lpstr>
      <vt:lpstr>In Air</vt:lpstr>
      <vt:lpstr>PowerPoint Presentation</vt:lpstr>
      <vt:lpstr>PowerPoint Presentation</vt:lpstr>
      <vt:lpstr>PowerPoint Presentation</vt:lpstr>
      <vt:lpstr>TRrKNaenNyssfoP&amp;rumbLelSircTsaMLtiasounEnsrcah</vt:lpstr>
      <vt:lpstr>TRrKNaeBnNysEsfRoP&amp;TrumbL&amp;elSircGTsaPMLtTiasoun1Ensrcah</vt:lpstr>
      <vt:lpstr>PowerPoint Presentation</vt:lpstr>
      <vt:lpstr>GPT -3</vt:lpstr>
      <vt:lpstr>PowerPoint Presentation</vt:lpstr>
      <vt:lpstr>PowerPoint Presentation</vt:lpstr>
      <vt:lpstr>Leaderboard as of 5th May 2024</vt:lpstr>
      <vt:lpstr>In 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</dc:title>
  <cp:lastModifiedBy>dell</cp:lastModifiedBy>
  <cp:revision>2</cp:revision>
  <dcterms:created xsi:type="dcterms:W3CDTF">2025-03-04T06:35:59Z</dcterms:created>
  <dcterms:modified xsi:type="dcterms:W3CDTF">2025-03-06T10:52:53Z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