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4975" y="290059"/>
            <a:ext cx="10420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598" y="374633"/>
            <a:ext cx="6128385" cy="49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22350" y="40621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4916" y="3361732"/>
            <a:ext cx="410019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 for LLMs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2: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trained transformers : BERT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28600" y="4572000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274" y="1476117"/>
            <a:ext cx="3673649" cy="23433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47300" y="1540224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4438" y="1540224"/>
            <a:ext cx="1181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1591" y="1540224"/>
            <a:ext cx="1308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3618" y="1540224"/>
            <a:ext cx="133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2083" y="1540224"/>
            <a:ext cx="1231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2501" y="1540224"/>
            <a:ext cx="1289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256" y="1540224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7300" y="3613281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5117" y="3613281"/>
            <a:ext cx="11683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269" y="3613281"/>
            <a:ext cx="1289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3456" y="3613281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5483" y="3613281"/>
            <a:ext cx="1231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256" y="3613281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8889" y="3605467"/>
            <a:ext cx="1320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5332" y="3597164"/>
            <a:ext cx="316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4474" y="1516277"/>
            <a:ext cx="417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78705" y="2780373"/>
            <a:ext cx="2602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Masked Language Model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9105" y="2298614"/>
            <a:ext cx="10610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Layer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07218" y="1972423"/>
            <a:ext cx="15443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to vocab + softmax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1023" y="1516672"/>
            <a:ext cx="1797050" cy="2433320"/>
            <a:chOff x="811023" y="1516672"/>
            <a:chExt cx="1797050" cy="2433320"/>
          </a:xfrm>
        </p:grpSpPr>
        <p:sp>
          <p:nvSpPr>
            <p:cNvPr id="29" name="object 2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185393" y="3621155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7019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18986" y="2822171"/>
              <a:ext cx="157480" cy="981075"/>
            </a:xfrm>
            <a:custGeom>
              <a:avLst/>
              <a:gdLst/>
              <a:ahLst/>
              <a:cxnLst/>
              <a:rect l="l" t="t" r="r" b="b"/>
              <a:pathLst>
                <a:path w="157480" h="981075">
                  <a:moveTo>
                    <a:pt x="1526" y="980700"/>
                  </a:moveTo>
                  <a:lnTo>
                    <a:pt x="1526" y="0"/>
                  </a:lnTo>
                </a:path>
                <a:path w="157480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16015" y="379500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>
                  <a:moveTo>
                    <a:pt x="73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393301" y="1578934"/>
              <a:ext cx="210185" cy="2366645"/>
            </a:xfrm>
            <a:custGeom>
              <a:avLst/>
              <a:gdLst/>
              <a:ahLst/>
              <a:cxnLst/>
              <a:rect l="l" t="t" r="r" b="b"/>
              <a:pathLst>
                <a:path w="210185" h="2366645">
                  <a:moveTo>
                    <a:pt x="0" y="0"/>
                  </a:moveTo>
                  <a:lnTo>
                    <a:pt x="209699" y="0"/>
                  </a:lnTo>
                </a:path>
                <a:path w="210185" h="2366645">
                  <a:moveTo>
                    <a:pt x="200337" y="0"/>
                  </a:moveTo>
                  <a:lnTo>
                    <a:pt x="200337" y="2366099"/>
                  </a:lnTo>
                </a:path>
                <a:path w="210185" h="2366645">
                  <a:moveTo>
                    <a:pt x="0" y="2365988"/>
                  </a:moveTo>
                  <a:lnTo>
                    <a:pt x="209699" y="2365988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3006" y="1381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9814" y="1641700"/>
            <a:ext cx="1793239" cy="2256155"/>
            <a:chOff x="589814" y="1641700"/>
            <a:chExt cx="1793239" cy="2256155"/>
          </a:xfrm>
        </p:grpSpPr>
        <p:sp>
          <p:nvSpPr>
            <p:cNvPr id="60" name="object 60"/>
            <p:cNvSpPr/>
            <p:nvPr/>
          </p:nvSpPr>
          <p:spPr>
            <a:xfrm>
              <a:off x="1179325" y="3519960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29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157901" y="34825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157901" y="34825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546150" y="3513035"/>
              <a:ext cx="635" cy="375285"/>
            </a:xfrm>
            <a:custGeom>
              <a:avLst/>
              <a:gdLst/>
              <a:ahLst/>
              <a:cxnLst/>
              <a:rect l="l" t="t" r="r" b="b"/>
              <a:pathLst>
                <a:path w="634" h="375285">
                  <a:moveTo>
                    <a:pt x="0" y="375113"/>
                  </a:moveTo>
                  <a:lnTo>
                    <a:pt x="51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525208" y="3475599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42846" y="58888"/>
                  </a:moveTo>
                  <a:lnTo>
                    <a:pt x="21452" y="37436"/>
                  </a:lnTo>
                  <a:lnTo>
                    <a:pt x="0" y="58830"/>
                  </a:lnTo>
                  <a:lnTo>
                    <a:pt x="21503" y="0"/>
                  </a:lnTo>
                  <a:lnTo>
                    <a:pt x="42846" y="58888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525208" y="3475599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52" y="37436"/>
                  </a:moveTo>
                  <a:lnTo>
                    <a:pt x="42846" y="58888"/>
                  </a:lnTo>
                  <a:lnTo>
                    <a:pt x="21503" y="0"/>
                  </a:lnTo>
                  <a:lnTo>
                    <a:pt x="0" y="58830"/>
                  </a:lnTo>
                  <a:lnTo>
                    <a:pt x="21452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880625" y="3519960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29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859201" y="34825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859201" y="34825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80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3248951" y="1720399"/>
            <a:ext cx="3338829" cy="515620"/>
            <a:chOff x="3248951" y="1720399"/>
            <a:chExt cx="3338829" cy="515620"/>
          </a:xfrm>
        </p:grpSpPr>
        <p:sp>
          <p:nvSpPr>
            <p:cNvPr id="71" name="object 71"/>
            <p:cNvSpPr/>
            <p:nvPr/>
          </p:nvSpPr>
          <p:spPr>
            <a:xfrm>
              <a:off x="32798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2584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32584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8132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7918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7918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3466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43252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43252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54134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53920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53920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59468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59254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59254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65564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5350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5350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4880099" y="2142061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4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48586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858676" y="21046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2798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2584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32584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38132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37918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37918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3466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3252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252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54134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53920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920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468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59254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254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65564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65350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5350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80099" y="1767361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1633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48586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58676" y="1729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5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799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7300" y="1540224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6200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4438" y="1540224"/>
            <a:ext cx="1181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9600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1591" y="1540224"/>
            <a:ext cx="1308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3000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3618" y="1540224"/>
            <a:ext cx="133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6400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2083" y="1540224"/>
            <a:ext cx="1231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9800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2501" y="1540224"/>
            <a:ext cx="1289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53200" y="147611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0256" y="1540224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8037" y="3544412"/>
            <a:ext cx="464184" cy="275590"/>
            <a:chOff x="3048037" y="3544412"/>
            <a:chExt cx="464184" cy="275590"/>
          </a:xfrm>
        </p:grpSpPr>
        <p:sp>
          <p:nvSpPr>
            <p:cNvPr id="17" name="object 17"/>
            <p:cNvSpPr/>
            <p:nvPr/>
          </p:nvSpPr>
          <p:spPr>
            <a:xfrm>
              <a:off x="3052799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052799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47300" y="3613281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1437" y="3544412"/>
            <a:ext cx="464184" cy="275590"/>
            <a:chOff x="3581437" y="3544412"/>
            <a:chExt cx="464184" cy="275590"/>
          </a:xfrm>
        </p:grpSpPr>
        <p:sp>
          <p:nvSpPr>
            <p:cNvPr id="21" name="object 21"/>
            <p:cNvSpPr/>
            <p:nvPr/>
          </p:nvSpPr>
          <p:spPr>
            <a:xfrm>
              <a:off x="35862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5862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55117" y="3613281"/>
            <a:ext cx="11683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14837" y="3544412"/>
            <a:ext cx="464184" cy="275590"/>
            <a:chOff x="4114837" y="3544412"/>
            <a:chExt cx="464184" cy="275590"/>
          </a:xfrm>
        </p:grpSpPr>
        <p:sp>
          <p:nvSpPr>
            <p:cNvPr id="25" name="object 25"/>
            <p:cNvSpPr/>
            <p:nvPr/>
          </p:nvSpPr>
          <p:spPr>
            <a:xfrm>
              <a:off x="41196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1196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82269" y="3613281"/>
            <a:ext cx="1289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81637" y="3544412"/>
            <a:ext cx="464184" cy="275590"/>
            <a:chOff x="5181637" y="3544412"/>
            <a:chExt cx="464184" cy="275590"/>
          </a:xfrm>
        </p:grpSpPr>
        <p:sp>
          <p:nvSpPr>
            <p:cNvPr id="29" name="object 29"/>
            <p:cNvSpPr/>
            <p:nvPr/>
          </p:nvSpPr>
          <p:spPr>
            <a:xfrm>
              <a:off x="51864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1864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52083" y="3613281"/>
            <a:ext cx="1231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15037" y="3544412"/>
            <a:ext cx="464184" cy="275590"/>
            <a:chOff x="5715037" y="3544412"/>
            <a:chExt cx="464184" cy="275590"/>
          </a:xfrm>
        </p:grpSpPr>
        <p:sp>
          <p:nvSpPr>
            <p:cNvPr id="33" name="object 33"/>
            <p:cNvSpPr/>
            <p:nvPr/>
          </p:nvSpPr>
          <p:spPr>
            <a:xfrm>
              <a:off x="57198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7198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83179" y="3613281"/>
            <a:ext cx="1276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48437" y="3544412"/>
            <a:ext cx="464184" cy="275590"/>
            <a:chOff x="6248437" y="3544412"/>
            <a:chExt cx="464184" cy="275590"/>
          </a:xfrm>
        </p:grpSpPr>
        <p:sp>
          <p:nvSpPr>
            <p:cNvPr id="37" name="object 37"/>
            <p:cNvSpPr/>
            <p:nvPr/>
          </p:nvSpPr>
          <p:spPr>
            <a:xfrm>
              <a:off x="62532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253200" y="3549174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50256" y="3613281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32580" y="3536598"/>
            <a:ext cx="504825" cy="275590"/>
            <a:chOff x="4632580" y="3536598"/>
            <a:chExt cx="504825" cy="275590"/>
          </a:xfrm>
        </p:grpSpPr>
        <p:sp>
          <p:nvSpPr>
            <p:cNvPr id="41" name="object 41"/>
            <p:cNvSpPr/>
            <p:nvPr/>
          </p:nvSpPr>
          <p:spPr>
            <a:xfrm>
              <a:off x="4637342" y="3541361"/>
              <a:ext cx="495300" cy="266065"/>
            </a:xfrm>
            <a:custGeom>
              <a:avLst/>
              <a:gdLst/>
              <a:ahLst/>
              <a:cxnLst/>
              <a:rect l="l" t="t" r="r" b="b"/>
              <a:pathLst>
                <a:path w="495300" h="266064">
                  <a:moveTo>
                    <a:pt x="450448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50448" y="0"/>
                  </a:lnTo>
                  <a:lnTo>
                    <a:pt x="487265" y="19700"/>
                  </a:lnTo>
                  <a:lnTo>
                    <a:pt x="494699" y="44250"/>
                  </a:lnTo>
                  <a:lnTo>
                    <a:pt x="494699" y="221249"/>
                  </a:lnTo>
                  <a:lnTo>
                    <a:pt x="491222" y="238473"/>
                  </a:lnTo>
                  <a:lnTo>
                    <a:pt x="481739" y="252539"/>
                  </a:lnTo>
                  <a:lnTo>
                    <a:pt x="467673" y="262022"/>
                  </a:lnTo>
                  <a:lnTo>
                    <a:pt x="450448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637342" y="3541361"/>
              <a:ext cx="495300" cy="266065"/>
            </a:xfrm>
            <a:custGeom>
              <a:avLst/>
              <a:gdLst/>
              <a:ahLst/>
              <a:cxnLst/>
              <a:rect l="l" t="t" r="r" b="b"/>
              <a:pathLst>
                <a:path w="49530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50448" y="0"/>
                  </a:lnTo>
                  <a:lnTo>
                    <a:pt x="487265" y="19700"/>
                  </a:lnTo>
                  <a:lnTo>
                    <a:pt x="494699" y="44250"/>
                  </a:lnTo>
                  <a:lnTo>
                    <a:pt x="494699" y="221249"/>
                  </a:lnTo>
                  <a:lnTo>
                    <a:pt x="491222" y="238473"/>
                  </a:lnTo>
                  <a:lnTo>
                    <a:pt x="481739" y="252539"/>
                  </a:lnTo>
                  <a:lnTo>
                    <a:pt x="467673" y="262022"/>
                  </a:lnTo>
                  <a:lnTo>
                    <a:pt x="450448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818889" y="3605467"/>
            <a:ext cx="1320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5332" y="3597164"/>
            <a:ext cx="316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64474" y="1516277"/>
            <a:ext cx="417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52799" y="2594460"/>
            <a:ext cx="3655060" cy="621030"/>
          </a:xfrm>
          <a:custGeom>
            <a:avLst/>
            <a:gdLst/>
            <a:ahLst/>
            <a:cxnLst/>
            <a:rect l="l" t="t" r="r" b="b"/>
            <a:pathLst>
              <a:path w="3655059" h="621030">
                <a:moveTo>
                  <a:pt x="3551097" y="620999"/>
                </a:moveTo>
                <a:lnTo>
                  <a:pt x="103502" y="620999"/>
                </a:lnTo>
                <a:lnTo>
                  <a:pt x="63214" y="612866"/>
                </a:lnTo>
                <a:lnTo>
                  <a:pt x="30315" y="590684"/>
                </a:lnTo>
                <a:lnTo>
                  <a:pt x="8133" y="557785"/>
                </a:lnTo>
                <a:lnTo>
                  <a:pt x="0" y="517497"/>
                </a:lnTo>
                <a:lnTo>
                  <a:pt x="0" y="103501"/>
                </a:lnTo>
                <a:lnTo>
                  <a:pt x="8133" y="63214"/>
                </a:lnTo>
                <a:lnTo>
                  <a:pt x="30315" y="30315"/>
                </a:lnTo>
                <a:lnTo>
                  <a:pt x="63214" y="8133"/>
                </a:lnTo>
                <a:lnTo>
                  <a:pt x="103502" y="0"/>
                </a:lnTo>
                <a:lnTo>
                  <a:pt x="3551097" y="0"/>
                </a:lnTo>
                <a:lnTo>
                  <a:pt x="3590706" y="7878"/>
                </a:lnTo>
                <a:lnTo>
                  <a:pt x="3624284" y="30314"/>
                </a:lnTo>
                <a:lnTo>
                  <a:pt x="3646721" y="63893"/>
                </a:lnTo>
                <a:lnTo>
                  <a:pt x="3654599" y="103501"/>
                </a:lnTo>
                <a:lnTo>
                  <a:pt x="3654599" y="517497"/>
                </a:lnTo>
                <a:lnTo>
                  <a:pt x="3646466" y="557785"/>
                </a:lnTo>
                <a:lnTo>
                  <a:pt x="3624284" y="590684"/>
                </a:lnTo>
                <a:lnTo>
                  <a:pt x="3591385" y="612866"/>
                </a:lnTo>
                <a:lnTo>
                  <a:pt x="3551097" y="620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78705" y="2780373"/>
            <a:ext cx="2602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Masked Language Model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043274" y="1747537"/>
            <a:ext cx="3674110" cy="1811655"/>
            <a:chOff x="3043274" y="1747537"/>
            <a:chExt cx="3674110" cy="1811655"/>
          </a:xfrm>
        </p:grpSpPr>
        <p:sp>
          <p:nvSpPr>
            <p:cNvPr id="49" name="object 49"/>
            <p:cNvSpPr/>
            <p:nvPr/>
          </p:nvSpPr>
          <p:spPr>
            <a:xfrm>
              <a:off x="32798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2584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2584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8132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7918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7918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3466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3252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3252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4134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3920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3920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9468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59254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9254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5564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5350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5350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2798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2691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32691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38132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38025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8025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43466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43359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43359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4134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54027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54027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59468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59361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59361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65564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65457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65457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4880099" y="177101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48693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4869388" y="17522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4880099" y="3291361"/>
              <a:ext cx="0" cy="257810"/>
            </a:xfrm>
            <a:custGeom>
              <a:avLst/>
              <a:gdLst/>
              <a:ahLst/>
              <a:cxnLst/>
              <a:rect l="l" t="t" r="r" b="b"/>
              <a:pathLst>
                <a:path h="257810">
                  <a:moveTo>
                    <a:pt x="0" y="25781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48586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42846" y="58860"/>
                  </a:moveTo>
                  <a:lnTo>
                    <a:pt x="21423" y="37436"/>
                  </a:lnTo>
                  <a:lnTo>
                    <a:pt x="0" y="58860"/>
                  </a:lnTo>
                  <a:lnTo>
                    <a:pt x="21423" y="0"/>
                  </a:lnTo>
                  <a:lnTo>
                    <a:pt x="42846" y="5886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4858676" y="3253924"/>
              <a:ext cx="43180" cy="59055"/>
            </a:xfrm>
            <a:custGeom>
              <a:avLst/>
              <a:gdLst/>
              <a:ahLst/>
              <a:cxnLst/>
              <a:rect l="l" t="t" r="r" b="b"/>
              <a:pathLst>
                <a:path w="43179" h="59054">
                  <a:moveTo>
                    <a:pt x="21423" y="37436"/>
                  </a:moveTo>
                  <a:lnTo>
                    <a:pt x="42846" y="58860"/>
                  </a:lnTo>
                  <a:lnTo>
                    <a:pt x="21423" y="0"/>
                  </a:lnTo>
                  <a:lnTo>
                    <a:pt x="0" y="58860"/>
                  </a:lnTo>
                  <a:lnTo>
                    <a:pt x="21423" y="37436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052799" y="2268261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3616499" y="228599"/>
                  </a:move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052799" y="2268261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0" y="38100"/>
                  </a:move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349105" y="2298614"/>
            <a:ext cx="10610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Layer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043274" y="1932545"/>
            <a:ext cx="3674110" cy="247650"/>
            <a:chOff x="3043274" y="1932545"/>
            <a:chExt cx="3674110" cy="247650"/>
          </a:xfrm>
        </p:grpSpPr>
        <p:sp>
          <p:nvSpPr>
            <p:cNvPr id="95" name="object 95"/>
            <p:cNvSpPr/>
            <p:nvPr/>
          </p:nvSpPr>
          <p:spPr>
            <a:xfrm>
              <a:off x="3052799" y="1942070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3616499" y="228599"/>
                  </a:move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3052799" y="1942070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0" y="38100"/>
                  </a:move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107218" y="1972423"/>
            <a:ext cx="15443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to vocab + softmax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105" name="object 105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135" name="object 1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140" name="object 140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2" name="object 14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466347"/>
          </a:xfrm>
          <a:prstGeom prst="rect">
            <a:avLst/>
          </a:prstGeom>
        </p:spPr>
        <p:txBody>
          <a:bodyPr vert="horz" wrap="square" lIns="0" tIns="278957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144" name="object 144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5" name="object 1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9" name="object 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44" name="object 44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4072" y="640891"/>
            <a:ext cx="828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48" name="object 48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016953" y="382958"/>
            <a:ext cx="10153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3643286" y="1387287"/>
            <a:ext cx="2615565" cy="475615"/>
            <a:chOff x="3643286" y="1387287"/>
            <a:chExt cx="2615565" cy="475615"/>
          </a:xfrm>
        </p:grpSpPr>
        <p:sp>
          <p:nvSpPr>
            <p:cNvPr id="52" name="object 52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4862" y="1465846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- Training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3299" y="1392100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1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1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77938" y="1353056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650324" y="2504324"/>
            <a:ext cx="2615565" cy="475615"/>
            <a:chOff x="3650324" y="2504324"/>
            <a:chExt cx="2615565" cy="475615"/>
          </a:xfrm>
        </p:grpSpPr>
        <p:sp>
          <p:nvSpPr>
            <p:cNvPr id="58" name="object 58"/>
            <p:cNvSpPr/>
            <p:nvPr/>
          </p:nvSpPr>
          <p:spPr>
            <a:xfrm>
              <a:off x="3655086" y="2509086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0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0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655086" y="2509086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0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0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285637" y="2582882"/>
            <a:ext cx="134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20352" y="2509124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0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0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74435" y="2470081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9" name="object 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44" name="object 44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4072" y="640891"/>
            <a:ext cx="828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48" name="object 48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016953" y="382958"/>
            <a:ext cx="10153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3643286" y="1387287"/>
            <a:ext cx="2615565" cy="475615"/>
            <a:chOff x="3643286" y="1387287"/>
            <a:chExt cx="2615565" cy="475615"/>
          </a:xfrm>
        </p:grpSpPr>
        <p:sp>
          <p:nvSpPr>
            <p:cNvPr id="52" name="object 52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4862" y="1465846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- Training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3299" y="1392100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1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1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77938" y="1353056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48230" y="2419961"/>
            <a:ext cx="4134485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 of </a:t>
            </a: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 million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855" indent="-351155">
              <a:lnSpc>
                <a:spcPct val="100000"/>
              </a:lnSpc>
              <a:spcBef>
                <a:spcPts val="1285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corpus data of </a:t>
            </a:r>
            <a:r>
              <a:rPr sz="1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 million 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9" name="object 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44" name="object 44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4072" y="640891"/>
            <a:ext cx="828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48" name="object 48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016953" y="382958"/>
            <a:ext cx="10153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3643286" y="1387287"/>
            <a:ext cx="2615565" cy="475615"/>
            <a:chOff x="3643286" y="1387287"/>
            <a:chExt cx="2615565" cy="475615"/>
          </a:xfrm>
        </p:grpSpPr>
        <p:sp>
          <p:nvSpPr>
            <p:cNvPr id="52" name="object 52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4862" y="1465846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- Training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3299" y="1392100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1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1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77938" y="1353056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78662" y="2075137"/>
            <a:ext cx="3777615" cy="1717675"/>
            <a:chOff x="3178662" y="2075137"/>
            <a:chExt cx="3777615" cy="1717675"/>
          </a:xfrm>
        </p:grpSpPr>
        <p:sp>
          <p:nvSpPr>
            <p:cNvPr id="58" name="object 58"/>
            <p:cNvSpPr/>
            <p:nvPr/>
          </p:nvSpPr>
          <p:spPr>
            <a:xfrm>
              <a:off x="3924850" y="2408699"/>
              <a:ext cx="599440" cy="1322705"/>
            </a:xfrm>
            <a:custGeom>
              <a:avLst/>
              <a:gdLst/>
              <a:ahLst/>
              <a:cxnLst/>
              <a:rect l="l" t="t" r="r" b="b"/>
              <a:pathLst>
                <a:path w="599439" h="1322704">
                  <a:moveTo>
                    <a:pt x="0" y="0"/>
                  </a:moveTo>
                  <a:lnTo>
                    <a:pt x="6899" y="1322399"/>
                  </a:lnTo>
                </a:path>
                <a:path w="599439" h="1322704">
                  <a:moveTo>
                    <a:pt x="0" y="1322399"/>
                  </a:moveTo>
                  <a:lnTo>
                    <a:pt x="598949" y="13223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2" y="3669613"/>
              <a:ext cx="158251" cy="12297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24850" y="3026322"/>
              <a:ext cx="599440" cy="0"/>
            </a:xfrm>
            <a:custGeom>
              <a:avLst/>
              <a:gdLst/>
              <a:ahLst/>
              <a:cxnLst/>
              <a:rect l="l" t="t" r="r" b="b"/>
              <a:pathLst>
                <a:path w="599439">
                  <a:moveTo>
                    <a:pt x="0" y="0"/>
                  </a:moveTo>
                  <a:lnTo>
                    <a:pt x="59894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2" y="2964837"/>
              <a:ext cx="158251" cy="12297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83425" y="2079899"/>
              <a:ext cx="3768090" cy="363855"/>
            </a:xfrm>
            <a:custGeom>
              <a:avLst/>
              <a:gdLst/>
              <a:ahLst/>
              <a:cxnLst/>
              <a:rect l="l" t="t" r="r" b="b"/>
              <a:pathLst>
                <a:path w="3768090" h="363855">
                  <a:moveTo>
                    <a:pt x="3707398" y="363599"/>
                  </a:move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lnTo>
                    <a:pt x="17749" y="17749"/>
                  </a:lnTo>
                  <a:lnTo>
                    <a:pt x="60601" y="0"/>
                  </a:lnTo>
                  <a:lnTo>
                    <a:pt x="3707398" y="0"/>
                  </a:lnTo>
                  <a:lnTo>
                    <a:pt x="3750249" y="17749"/>
                  </a:lnTo>
                  <a:lnTo>
                    <a:pt x="3767999" y="60601"/>
                  </a:lnTo>
                  <a:lnTo>
                    <a:pt x="3767999" y="302998"/>
                  </a:lnTo>
                  <a:lnTo>
                    <a:pt x="3763237" y="326587"/>
                  </a:lnTo>
                  <a:lnTo>
                    <a:pt x="3750250" y="345850"/>
                  </a:lnTo>
                  <a:lnTo>
                    <a:pt x="3730987" y="358837"/>
                  </a:lnTo>
                  <a:lnTo>
                    <a:pt x="3707398" y="3635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183425" y="2079899"/>
              <a:ext cx="3768090" cy="363855"/>
            </a:xfrm>
            <a:custGeom>
              <a:avLst/>
              <a:gdLst/>
              <a:ahLst/>
              <a:cxnLst/>
              <a:rect l="l" t="t" r="r" b="b"/>
              <a:pathLst>
                <a:path w="3768090" h="363855">
                  <a:moveTo>
                    <a:pt x="0" y="60601"/>
                  </a:moveTo>
                  <a:lnTo>
                    <a:pt x="4762" y="37012"/>
                  </a:lnTo>
                  <a:lnTo>
                    <a:pt x="17749" y="17749"/>
                  </a:lnTo>
                  <a:lnTo>
                    <a:pt x="37012" y="4762"/>
                  </a:lnTo>
                  <a:lnTo>
                    <a:pt x="60601" y="0"/>
                  </a:lnTo>
                  <a:lnTo>
                    <a:pt x="3707398" y="0"/>
                  </a:lnTo>
                  <a:lnTo>
                    <a:pt x="3750249" y="17749"/>
                  </a:lnTo>
                  <a:lnTo>
                    <a:pt x="3767999" y="60601"/>
                  </a:lnTo>
                  <a:lnTo>
                    <a:pt x="3767999" y="302998"/>
                  </a:lnTo>
                  <a:lnTo>
                    <a:pt x="3763237" y="326587"/>
                  </a:lnTo>
                  <a:lnTo>
                    <a:pt x="3750250" y="345850"/>
                  </a:lnTo>
                  <a:lnTo>
                    <a:pt x="3730987" y="358837"/>
                  </a:lnTo>
                  <a:lnTo>
                    <a:pt x="3707398" y="363599"/>
                  </a:ln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close/>
                </a:path>
              </a:pathLst>
            </a:custGeom>
            <a:ln w="9524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00301" y="2127080"/>
            <a:ext cx="333247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Challenge of defining prediction goal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54850" y="2892138"/>
            <a:ext cx="2802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Language Model (MLM)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04175" y="3533762"/>
            <a:ext cx="2781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Sentence Prediction (NSP)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9" name="object 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44" name="object 44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4072" y="640891"/>
            <a:ext cx="828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48" name="object 48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016953" y="382958"/>
            <a:ext cx="10153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3643286" y="1387287"/>
            <a:ext cx="2615565" cy="475615"/>
            <a:chOff x="3643286" y="1387287"/>
            <a:chExt cx="2615565" cy="475615"/>
          </a:xfrm>
        </p:grpSpPr>
        <p:sp>
          <p:nvSpPr>
            <p:cNvPr id="52" name="object 52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4862" y="1465846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- Training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3299" y="1392100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1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1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77938" y="1353056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78662" y="2075137"/>
            <a:ext cx="3777615" cy="1717675"/>
            <a:chOff x="3178662" y="2075137"/>
            <a:chExt cx="3777615" cy="1717675"/>
          </a:xfrm>
        </p:grpSpPr>
        <p:sp>
          <p:nvSpPr>
            <p:cNvPr id="58" name="object 58"/>
            <p:cNvSpPr/>
            <p:nvPr/>
          </p:nvSpPr>
          <p:spPr>
            <a:xfrm>
              <a:off x="3924850" y="2408699"/>
              <a:ext cx="599440" cy="1322705"/>
            </a:xfrm>
            <a:custGeom>
              <a:avLst/>
              <a:gdLst/>
              <a:ahLst/>
              <a:cxnLst/>
              <a:rect l="l" t="t" r="r" b="b"/>
              <a:pathLst>
                <a:path w="599439" h="1322704">
                  <a:moveTo>
                    <a:pt x="0" y="0"/>
                  </a:moveTo>
                  <a:lnTo>
                    <a:pt x="6899" y="1322399"/>
                  </a:lnTo>
                </a:path>
                <a:path w="599439" h="1322704">
                  <a:moveTo>
                    <a:pt x="0" y="1322399"/>
                  </a:moveTo>
                  <a:lnTo>
                    <a:pt x="598949" y="13223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2" y="3669613"/>
              <a:ext cx="158251" cy="12297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24850" y="3026322"/>
              <a:ext cx="599440" cy="0"/>
            </a:xfrm>
            <a:custGeom>
              <a:avLst/>
              <a:gdLst/>
              <a:ahLst/>
              <a:cxnLst/>
              <a:rect l="l" t="t" r="r" b="b"/>
              <a:pathLst>
                <a:path w="599439">
                  <a:moveTo>
                    <a:pt x="0" y="0"/>
                  </a:moveTo>
                  <a:lnTo>
                    <a:pt x="59894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2" y="2964837"/>
              <a:ext cx="158251" cy="12297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83425" y="2079899"/>
              <a:ext cx="3768090" cy="363855"/>
            </a:xfrm>
            <a:custGeom>
              <a:avLst/>
              <a:gdLst/>
              <a:ahLst/>
              <a:cxnLst/>
              <a:rect l="l" t="t" r="r" b="b"/>
              <a:pathLst>
                <a:path w="3768090" h="363855">
                  <a:moveTo>
                    <a:pt x="3707398" y="363599"/>
                  </a:move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lnTo>
                    <a:pt x="17749" y="17749"/>
                  </a:lnTo>
                  <a:lnTo>
                    <a:pt x="60601" y="0"/>
                  </a:lnTo>
                  <a:lnTo>
                    <a:pt x="3707398" y="0"/>
                  </a:lnTo>
                  <a:lnTo>
                    <a:pt x="3750249" y="17749"/>
                  </a:lnTo>
                  <a:lnTo>
                    <a:pt x="3767999" y="60601"/>
                  </a:lnTo>
                  <a:lnTo>
                    <a:pt x="3767999" y="302998"/>
                  </a:lnTo>
                  <a:lnTo>
                    <a:pt x="3763237" y="326587"/>
                  </a:lnTo>
                  <a:lnTo>
                    <a:pt x="3750250" y="345850"/>
                  </a:lnTo>
                  <a:lnTo>
                    <a:pt x="3730987" y="358837"/>
                  </a:lnTo>
                  <a:lnTo>
                    <a:pt x="3707398" y="3635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183425" y="2079899"/>
              <a:ext cx="3768090" cy="363855"/>
            </a:xfrm>
            <a:custGeom>
              <a:avLst/>
              <a:gdLst/>
              <a:ahLst/>
              <a:cxnLst/>
              <a:rect l="l" t="t" r="r" b="b"/>
              <a:pathLst>
                <a:path w="3768090" h="363855">
                  <a:moveTo>
                    <a:pt x="0" y="60601"/>
                  </a:moveTo>
                  <a:lnTo>
                    <a:pt x="4762" y="37012"/>
                  </a:lnTo>
                  <a:lnTo>
                    <a:pt x="17749" y="17749"/>
                  </a:lnTo>
                  <a:lnTo>
                    <a:pt x="37012" y="4762"/>
                  </a:lnTo>
                  <a:lnTo>
                    <a:pt x="60601" y="0"/>
                  </a:lnTo>
                  <a:lnTo>
                    <a:pt x="3707398" y="0"/>
                  </a:lnTo>
                  <a:lnTo>
                    <a:pt x="3750249" y="17749"/>
                  </a:lnTo>
                  <a:lnTo>
                    <a:pt x="3767999" y="60601"/>
                  </a:lnTo>
                  <a:lnTo>
                    <a:pt x="3767999" y="302998"/>
                  </a:lnTo>
                  <a:lnTo>
                    <a:pt x="3763237" y="326587"/>
                  </a:lnTo>
                  <a:lnTo>
                    <a:pt x="3750250" y="345850"/>
                  </a:lnTo>
                  <a:lnTo>
                    <a:pt x="3730987" y="358837"/>
                  </a:lnTo>
                  <a:lnTo>
                    <a:pt x="3707398" y="363599"/>
                  </a:ln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close/>
                </a:path>
              </a:pathLst>
            </a:custGeom>
            <a:ln w="9524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00301" y="2127080"/>
            <a:ext cx="333247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Challenge of defining prediction goal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54850" y="2892138"/>
            <a:ext cx="2802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Language Model (MLM)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04175" y="3533762"/>
            <a:ext cx="2781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Sentence Prediction (NSP)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597" y="2254083"/>
            <a:ext cx="3643629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and replaces some words 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input sequences with symbols like [MASK], to be predicted by the model.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Masked Language Model (MLM)</a:t>
            </a:r>
          </a:p>
        </p:txBody>
      </p:sp>
      <p:sp>
        <p:nvSpPr>
          <p:cNvPr id="4" name="object 4"/>
          <p:cNvSpPr/>
          <p:nvPr/>
        </p:nvSpPr>
        <p:spPr>
          <a:xfrm>
            <a:off x="5045700" y="2991110"/>
            <a:ext cx="3655060" cy="621030"/>
          </a:xfrm>
          <a:custGeom>
            <a:avLst/>
            <a:gdLst/>
            <a:ahLst/>
            <a:cxnLst/>
            <a:rect l="l" t="t" r="r" b="b"/>
            <a:pathLst>
              <a:path w="3655059" h="621029">
                <a:moveTo>
                  <a:pt x="3551097" y="620999"/>
                </a:moveTo>
                <a:lnTo>
                  <a:pt x="103501" y="620999"/>
                </a:lnTo>
                <a:lnTo>
                  <a:pt x="63214" y="612866"/>
                </a:lnTo>
                <a:lnTo>
                  <a:pt x="30315" y="590684"/>
                </a:lnTo>
                <a:lnTo>
                  <a:pt x="8133" y="557785"/>
                </a:lnTo>
                <a:lnTo>
                  <a:pt x="0" y="517497"/>
                </a:lnTo>
                <a:lnTo>
                  <a:pt x="0" y="103501"/>
                </a:lnTo>
                <a:lnTo>
                  <a:pt x="8133" y="63214"/>
                </a:lnTo>
                <a:lnTo>
                  <a:pt x="30315" y="30315"/>
                </a:lnTo>
                <a:lnTo>
                  <a:pt x="63214" y="8133"/>
                </a:lnTo>
                <a:lnTo>
                  <a:pt x="103501" y="0"/>
                </a:lnTo>
                <a:lnTo>
                  <a:pt x="3551097" y="0"/>
                </a:lnTo>
                <a:lnTo>
                  <a:pt x="3590706" y="7878"/>
                </a:lnTo>
                <a:lnTo>
                  <a:pt x="3624284" y="30314"/>
                </a:lnTo>
                <a:lnTo>
                  <a:pt x="3646721" y="63893"/>
                </a:lnTo>
                <a:lnTo>
                  <a:pt x="3654599" y="103501"/>
                </a:lnTo>
                <a:lnTo>
                  <a:pt x="3654599" y="517497"/>
                </a:lnTo>
                <a:lnTo>
                  <a:pt x="3646466" y="557785"/>
                </a:lnTo>
                <a:lnTo>
                  <a:pt x="3624284" y="590684"/>
                </a:lnTo>
                <a:lnTo>
                  <a:pt x="3591385" y="612866"/>
                </a:lnTo>
                <a:lnTo>
                  <a:pt x="3551097" y="620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1606" y="3177022"/>
            <a:ext cx="2602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Masked Language Model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5700" y="187276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0200" y="1936874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79100" y="187276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4096" y="1936874"/>
            <a:ext cx="20447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2500" y="187276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9331" y="1936874"/>
            <a:ext cx="1606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36374" y="1863242"/>
            <a:ext cx="997585" cy="285115"/>
            <a:chOff x="6636374" y="1863242"/>
            <a:chExt cx="997585" cy="285115"/>
          </a:xfrm>
        </p:grpSpPr>
        <p:sp>
          <p:nvSpPr>
            <p:cNvPr id="13" name="object 13"/>
            <p:cNvSpPr/>
            <p:nvPr/>
          </p:nvSpPr>
          <p:spPr>
            <a:xfrm>
              <a:off x="6645899" y="1872767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645899" y="1872767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179299" y="1872767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409949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74131" y="1936874"/>
            <a:ext cx="26479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12699" y="187276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06712" y="1936874"/>
            <a:ext cx="2667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46099" y="1872767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3156" y="1936874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45700" y="394582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0200" y="4009931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79100" y="394582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4096" y="4009931"/>
            <a:ext cx="20447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12500" y="394582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331" y="4009931"/>
            <a:ext cx="1606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79299" y="394582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74131" y="4009931"/>
            <a:ext cx="26479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12699" y="394582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6712" y="4009931"/>
            <a:ext cx="2667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46099" y="394582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43156" y="4009931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57325" y="2144187"/>
            <a:ext cx="3307715" cy="2069464"/>
            <a:chOff x="5257325" y="2144187"/>
            <a:chExt cx="3307715" cy="2069464"/>
          </a:xfrm>
        </p:grpSpPr>
        <p:sp>
          <p:nvSpPr>
            <p:cNvPr id="34" name="object 34"/>
            <p:cNvSpPr/>
            <p:nvPr/>
          </p:nvSpPr>
          <p:spPr>
            <a:xfrm>
              <a:off x="5272799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2620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2620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806199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7954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7954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339599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3288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3288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406399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3956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3956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939799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9290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9290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549399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5386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5386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272799" y="216766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2620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2620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806199" y="216766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7954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7954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339599" y="216766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3288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3288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406399" y="216766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3956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3956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939799" y="216766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79290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79290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549399" y="2167668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85386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85386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630242" y="3938011"/>
              <a:ext cx="495300" cy="266065"/>
            </a:xfrm>
            <a:custGeom>
              <a:avLst/>
              <a:gdLst/>
              <a:ahLst/>
              <a:cxnLst/>
              <a:rect l="l" t="t" r="r" b="b"/>
              <a:pathLst>
                <a:path w="495300" h="266064">
                  <a:moveTo>
                    <a:pt x="450448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50448" y="0"/>
                  </a:lnTo>
                  <a:lnTo>
                    <a:pt x="487265" y="19700"/>
                  </a:lnTo>
                  <a:lnTo>
                    <a:pt x="494699" y="44250"/>
                  </a:lnTo>
                  <a:lnTo>
                    <a:pt x="494699" y="221249"/>
                  </a:lnTo>
                  <a:lnTo>
                    <a:pt x="491222" y="238473"/>
                  </a:lnTo>
                  <a:lnTo>
                    <a:pt x="481739" y="252539"/>
                  </a:lnTo>
                  <a:lnTo>
                    <a:pt x="467673" y="262022"/>
                  </a:lnTo>
                  <a:lnTo>
                    <a:pt x="450448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630242" y="3938011"/>
              <a:ext cx="495300" cy="266065"/>
            </a:xfrm>
            <a:custGeom>
              <a:avLst/>
              <a:gdLst/>
              <a:ahLst/>
              <a:cxnLst/>
              <a:rect l="l" t="t" r="r" b="b"/>
              <a:pathLst>
                <a:path w="495300" h="266064">
                  <a:moveTo>
                    <a:pt x="0" y="44250"/>
                  </a:move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50448" y="0"/>
                  </a:lnTo>
                  <a:lnTo>
                    <a:pt x="487265" y="19700"/>
                  </a:lnTo>
                  <a:lnTo>
                    <a:pt x="494699" y="44250"/>
                  </a:lnTo>
                  <a:lnTo>
                    <a:pt x="494699" y="221249"/>
                  </a:lnTo>
                  <a:lnTo>
                    <a:pt x="491222" y="238473"/>
                  </a:lnTo>
                  <a:lnTo>
                    <a:pt x="481739" y="252539"/>
                  </a:lnTo>
                  <a:lnTo>
                    <a:pt x="467673" y="262022"/>
                  </a:lnTo>
                  <a:lnTo>
                    <a:pt x="450448" y="265499"/>
                  </a:ln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close/>
                </a:path>
              </a:pathLst>
            </a:custGeom>
            <a:ln w="19049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22175" y="4007388"/>
            <a:ext cx="31115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6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sz="6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722099" y="1339375"/>
            <a:ext cx="1751330" cy="266065"/>
          </a:xfrm>
          <a:custGeom>
            <a:avLst/>
            <a:gdLst/>
            <a:ahLst/>
            <a:cxnLst/>
            <a:rect l="l" t="t" r="r" b="b"/>
            <a:pathLst>
              <a:path w="1751329" h="266065">
                <a:moveTo>
                  <a:pt x="1706849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1706849" y="0"/>
                </a:lnTo>
                <a:lnTo>
                  <a:pt x="1743665" y="19700"/>
                </a:lnTo>
                <a:lnTo>
                  <a:pt x="1751099" y="44250"/>
                </a:lnTo>
                <a:lnTo>
                  <a:pt x="1751099" y="221249"/>
                </a:lnTo>
                <a:lnTo>
                  <a:pt x="1747622" y="238473"/>
                </a:lnTo>
                <a:lnTo>
                  <a:pt x="1738139" y="252539"/>
                </a:lnTo>
                <a:lnTo>
                  <a:pt x="1724073" y="262022"/>
                </a:lnTo>
                <a:lnTo>
                  <a:pt x="1706849" y="265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85469" y="1388178"/>
            <a:ext cx="10242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you, they, your…….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43289" y="1379528"/>
            <a:ext cx="17760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“you” has the highest probability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18148" y="3993814"/>
            <a:ext cx="316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528147" y="1912928"/>
            <a:ext cx="417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036175" y="1606229"/>
            <a:ext cx="3674110" cy="2344420"/>
            <a:chOff x="5036175" y="1606229"/>
            <a:chExt cx="3674110" cy="2344420"/>
          </a:xfrm>
        </p:grpSpPr>
        <p:sp>
          <p:nvSpPr>
            <p:cNvPr id="79" name="object 79"/>
            <p:cNvSpPr/>
            <p:nvPr/>
          </p:nvSpPr>
          <p:spPr>
            <a:xfrm>
              <a:off x="6873000" y="2167667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3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68622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6862288" y="21489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6873000" y="1629710"/>
              <a:ext cx="0" cy="243204"/>
            </a:xfrm>
            <a:custGeom>
              <a:avLst/>
              <a:gdLst/>
              <a:ahLst/>
              <a:cxnLst/>
              <a:rect l="l" t="t" r="r" b="b"/>
              <a:pathLst>
                <a:path h="243205">
                  <a:moveTo>
                    <a:pt x="0" y="243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6862288" y="16109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6862288" y="161099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6873000" y="3655368"/>
              <a:ext cx="0" cy="290830"/>
            </a:xfrm>
            <a:custGeom>
              <a:avLst/>
              <a:gdLst/>
              <a:ahLst/>
              <a:cxnLst/>
              <a:rect l="l" t="t" r="r" b="b"/>
              <a:pathLst>
                <a:path h="290829">
                  <a:moveTo>
                    <a:pt x="0" y="290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68622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862288" y="3636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5045700" y="2664911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3616499" y="228599"/>
                  </a:move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5045700" y="2664911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0" y="38100"/>
                  </a:move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342006" y="2695264"/>
            <a:ext cx="10610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Layer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036175" y="2329195"/>
            <a:ext cx="3674110" cy="247650"/>
            <a:chOff x="5036175" y="2329195"/>
            <a:chExt cx="3674110" cy="247650"/>
          </a:xfrm>
        </p:grpSpPr>
        <p:sp>
          <p:nvSpPr>
            <p:cNvPr id="92" name="object 92"/>
            <p:cNvSpPr/>
            <p:nvPr/>
          </p:nvSpPr>
          <p:spPr>
            <a:xfrm>
              <a:off x="5045700" y="2338720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3616499" y="228599"/>
                  </a:move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5045700" y="2338720"/>
              <a:ext cx="3655060" cy="228600"/>
            </a:xfrm>
            <a:custGeom>
              <a:avLst/>
              <a:gdLst/>
              <a:ahLst/>
              <a:cxnLst/>
              <a:rect l="l" t="t" r="r" b="b"/>
              <a:pathLst>
                <a:path w="3655059" h="228600">
                  <a:moveTo>
                    <a:pt x="0" y="38100"/>
                  </a:moveTo>
                  <a:lnTo>
                    <a:pt x="2994" y="23270"/>
                  </a:lnTo>
                  <a:lnTo>
                    <a:pt x="11159" y="11159"/>
                  </a:lnTo>
                  <a:lnTo>
                    <a:pt x="23270" y="2994"/>
                  </a:lnTo>
                  <a:lnTo>
                    <a:pt x="38100" y="0"/>
                  </a:lnTo>
                  <a:lnTo>
                    <a:pt x="3616499" y="0"/>
                  </a:lnTo>
                  <a:lnTo>
                    <a:pt x="3651699" y="23520"/>
                  </a:lnTo>
                  <a:lnTo>
                    <a:pt x="3654599" y="38100"/>
                  </a:lnTo>
                  <a:lnTo>
                    <a:pt x="3654599" y="190499"/>
                  </a:lnTo>
                  <a:lnTo>
                    <a:pt x="3651605" y="205329"/>
                  </a:lnTo>
                  <a:lnTo>
                    <a:pt x="3643440" y="217440"/>
                  </a:lnTo>
                  <a:lnTo>
                    <a:pt x="3631329" y="225605"/>
                  </a:lnTo>
                  <a:lnTo>
                    <a:pt x="3616499" y="228599"/>
                  </a:lnTo>
                  <a:lnTo>
                    <a:pt x="38100" y="228599"/>
                  </a:lnTo>
                  <a:lnTo>
                    <a:pt x="23270" y="225605"/>
                  </a:lnTo>
                  <a:lnTo>
                    <a:pt x="11159" y="217440"/>
                  </a:lnTo>
                  <a:lnTo>
                    <a:pt x="2994" y="205329"/>
                  </a:lnTo>
                  <a:lnTo>
                    <a:pt x="0" y="190499"/>
                  </a:lnTo>
                  <a:lnTo>
                    <a:pt x="0" y="381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100119" y="2369073"/>
            <a:ext cx="15443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to vocab + softmax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9" name="object 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44" name="object 44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4072" y="640891"/>
            <a:ext cx="828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48" name="object 48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016953" y="382958"/>
            <a:ext cx="1015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3643286" y="1387287"/>
            <a:ext cx="2615565" cy="475615"/>
            <a:chOff x="3643286" y="1387287"/>
            <a:chExt cx="2615565" cy="475615"/>
          </a:xfrm>
        </p:grpSpPr>
        <p:sp>
          <p:nvSpPr>
            <p:cNvPr id="52" name="object 52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4862" y="1465846"/>
            <a:ext cx="1511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- Training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3299" y="1392100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1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1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77938" y="1353056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78662" y="2075137"/>
            <a:ext cx="3777615" cy="1717675"/>
            <a:chOff x="3178662" y="2075137"/>
            <a:chExt cx="3777615" cy="1717675"/>
          </a:xfrm>
        </p:grpSpPr>
        <p:sp>
          <p:nvSpPr>
            <p:cNvPr id="58" name="object 58"/>
            <p:cNvSpPr/>
            <p:nvPr/>
          </p:nvSpPr>
          <p:spPr>
            <a:xfrm>
              <a:off x="3924850" y="2408699"/>
              <a:ext cx="599440" cy="1322705"/>
            </a:xfrm>
            <a:custGeom>
              <a:avLst/>
              <a:gdLst/>
              <a:ahLst/>
              <a:cxnLst/>
              <a:rect l="l" t="t" r="r" b="b"/>
              <a:pathLst>
                <a:path w="599439" h="1322704">
                  <a:moveTo>
                    <a:pt x="0" y="0"/>
                  </a:moveTo>
                  <a:lnTo>
                    <a:pt x="6899" y="1322399"/>
                  </a:lnTo>
                </a:path>
                <a:path w="599439" h="1322704">
                  <a:moveTo>
                    <a:pt x="0" y="1322399"/>
                  </a:moveTo>
                  <a:lnTo>
                    <a:pt x="598949" y="13223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2" y="3669613"/>
              <a:ext cx="158251" cy="12297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924850" y="3026322"/>
              <a:ext cx="599440" cy="0"/>
            </a:xfrm>
            <a:custGeom>
              <a:avLst/>
              <a:gdLst/>
              <a:ahLst/>
              <a:cxnLst/>
              <a:rect l="l" t="t" r="r" b="b"/>
              <a:pathLst>
                <a:path w="599439">
                  <a:moveTo>
                    <a:pt x="0" y="0"/>
                  </a:moveTo>
                  <a:lnTo>
                    <a:pt x="59894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2" y="2964837"/>
              <a:ext cx="158251" cy="12297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83425" y="2079899"/>
              <a:ext cx="3768090" cy="363855"/>
            </a:xfrm>
            <a:custGeom>
              <a:avLst/>
              <a:gdLst/>
              <a:ahLst/>
              <a:cxnLst/>
              <a:rect l="l" t="t" r="r" b="b"/>
              <a:pathLst>
                <a:path w="3768090" h="363855">
                  <a:moveTo>
                    <a:pt x="3707398" y="363599"/>
                  </a:move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lnTo>
                    <a:pt x="17749" y="17749"/>
                  </a:lnTo>
                  <a:lnTo>
                    <a:pt x="60601" y="0"/>
                  </a:lnTo>
                  <a:lnTo>
                    <a:pt x="3707398" y="0"/>
                  </a:lnTo>
                  <a:lnTo>
                    <a:pt x="3750249" y="17749"/>
                  </a:lnTo>
                  <a:lnTo>
                    <a:pt x="3767999" y="60601"/>
                  </a:lnTo>
                  <a:lnTo>
                    <a:pt x="3767999" y="302998"/>
                  </a:lnTo>
                  <a:lnTo>
                    <a:pt x="3763237" y="326587"/>
                  </a:lnTo>
                  <a:lnTo>
                    <a:pt x="3750250" y="345850"/>
                  </a:lnTo>
                  <a:lnTo>
                    <a:pt x="3730987" y="358837"/>
                  </a:lnTo>
                  <a:lnTo>
                    <a:pt x="3707398" y="3635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183425" y="2079899"/>
              <a:ext cx="3768090" cy="363855"/>
            </a:xfrm>
            <a:custGeom>
              <a:avLst/>
              <a:gdLst/>
              <a:ahLst/>
              <a:cxnLst/>
              <a:rect l="l" t="t" r="r" b="b"/>
              <a:pathLst>
                <a:path w="3768090" h="363855">
                  <a:moveTo>
                    <a:pt x="0" y="60601"/>
                  </a:moveTo>
                  <a:lnTo>
                    <a:pt x="4762" y="37012"/>
                  </a:lnTo>
                  <a:lnTo>
                    <a:pt x="17749" y="17749"/>
                  </a:lnTo>
                  <a:lnTo>
                    <a:pt x="37012" y="4762"/>
                  </a:lnTo>
                  <a:lnTo>
                    <a:pt x="60601" y="0"/>
                  </a:lnTo>
                  <a:lnTo>
                    <a:pt x="3707398" y="0"/>
                  </a:lnTo>
                  <a:lnTo>
                    <a:pt x="3750249" y="17749"/>
                  </a:lnTo>
                  <a:lnTo>
                    <a:pt x="3767999" y="60601"/>
                  </a:lnTo>
                  <a:lnTo>
                    <a:pt x="3767999" y="302998"/>
                  </a:lnTo>
                  <a:lnTo>
                    <a:pt x="3763237" y="326587"/>
                  </a:lnTo>
                  <a:lnTo>
                    <a:pt x="3750250" y="345850"/>
                  </a:lnTo>
                  <a:lnTo>
                    <a:pt x="3730987" y="358837"/>
                  </a:lnTo>
                  <a:lnTo>
                    <a:pt x="3707398" y="363599"/>
                  </a:ln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close/>
                </a:path>
              </a:pathLst>
            </a:custGeom>
            <a:ln w="9524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00301" y="2127080"/>
            <a:ext cx="333247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Challenge of defining prediction goal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54850" y="2892138"/>
            <a:ext cx="28022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Language Model (MLM)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04175" y="3533762"/>
            <a:ext cx="2781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Sentence Prediction (NSP)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2472" y="1559751"/>
            <a:ext cx="3959860" cy="1612265"/>
            <a:chOff x="4712472" y="1559751"/>
            <a:chExt cx="3959860" cy="1612265"/>
          </a:xfrm>
        </p:grpSpPr>
        <p:sp>
          <p:nvSpPr>
            <p:cNvPr id="3" name="object 3"/>
            <p:cNvSpPr/>
            <p:nvPr/>
          </p:nvSpPr>
          <p:spPr>
            <a:xfrm>
              <a:off x="4712472" y="2853209"/>
              <a:ext cx="3959860" cy="318770"/>
            </a:xfrm>
            <a:custGeom>
              <a:avLst/>
              <a:gdLst/>
              <a:ahLst/>
              <a:cxnLst/>
              <a:rect l="l" t="t" r="r" b="b"/>
              <a:pathLst>
                <a:path w="3959859" h="318769">
                  <a:moveTo>
                    <a:pt x="3906348" y="318299"/>
                  </a:move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0"/>
                  </a:ln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3906348" y="0"/>
                  </a:lnTo>
                  <a:lnTo>
                    <a:pt x="3943861" y="15538"/>
                  </a:lnTo>
                  <a:lnTo>
                    <a:pt x="3959400" y="53050"/>
                  </a:lnTo>
                  <a:lnTo>
                    <a:pt x="3959400" y="265248"/>
                  </a:lnTo>
                  <a:lnTo>
                    <a:pt x="3955231" y="285898"/>
                  </a:lnTo>
                  <a:lnTo>
                    <a:pt x="3943861" y="302761"/>
                  </a:lnTo>
                  <a:lnTo>
                    <a:pt x="3926998" y="314130"/>
                  </a:lnTo>
                  <a:lnTo>
                    <a:pt x="3906348" y="31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712472" y="1559751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499"/>
                  </a:moveTo>
                  <a:lnTo>
                    <a:pt x="44251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1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Next Sentence Prediction (NSP)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94200" y="1623858"/>
            <a:ext cx="908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5872" y="1559751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1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1956" y="1623858"/>
            <a:ext cx="16256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60272" y="1559751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1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200" y="44250"/>
                </a:lnTo>
                <a:lnTo>
                  <a:pt x="454200" y="221249"/>
                </a:lnTo>
                <a:lnTo>
                  <a:pt x="450723" y="238473"/>
                </a:lnTo>
                <a:lnTo>
                  <a:pt x="441239" y="252539"/>
                </a:lnTo>
                <a:lnTo>
                  <a:pt x="427174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8236" y="1623858"/>
            <a:ext cx="1784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93673" y="1559751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5523" y="1657195"/>
            <a:ext cx="2908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7073" y="1559751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2191" y="1623858"/>
            <a:ext cx="1841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17673" y="1559751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0622" y="1623858"/>
            <a:ext cx="20891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11543" y="385304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1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6045" y="3917152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44943" y="385304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499"/>
                </a:moveTo>
                <a:lnTo>
                  <a:pt x="44251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49717" y="3917152"/>
            <a:ext cx="2451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93673" y="3861408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0729" y="3925515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27073" y="3861408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31846" y="3925515"/>
            <a:ext cx="2451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17673" y="3861408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10267" y="3925515"/>
            <a:ext cx="2692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11548" y="1043084"/>
            <a:ext cx="887094" cy="266065"/>
          </a:xfrm>
          <a:custGeom>
            <a:avLst/>
            <a:gdLst/>
            <a:ahLst/>
            <a:cxnLst/>
            <a:rect l="l" t="t" r="r" b="b"/>
            <a:pathLst>
              <a:path w="887095" h="266065">
                <a:moveTo>
                  <a:pt x="842249" y="265499"/>
                </a:moveTo>
                <a:lnTo>
                  <a:pt x="44251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842249" y="0"/>
                </a:lnTo>
                <a:lnTo>
                  <a:pt x="879065" y="19700"/>
                </a:lnTo>
                <a:lnTo>
                  <a:pt x="886499" y="44250"/>
                </a:lnTo>
                <a:lnTo>
                  <a:pt x="886499" y="221249"/>
                </a:lnTo>
                <a:lnTo>
                  <a:pt x="883022" y="238473"/>
                </a:lnTo>
                <a:lnTo>
                  <a:pt x="873539" y="252539"/>
                </a:lnTo>
                <a:lnTo>
                  <a:pt x="859473" y="262022"/>
                </a:lnTo>
                <a:lnTo>
                  <a:pt x="842249" y="265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5655" y="1091887"/>
            <a:ext cx="6381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Label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57498" y="3536613"/>
            <a:ext cx="1156970" cy="590550"/>
            <a:chOff x="5457498" y="3536613"/>
            <a:chExt cx="1156970" cy="590550"/>
          </a:xfrm>
        </p:grpSpPr>
        <p:sp>
          <p:nvSpPr>
            <p:cNvPr id="30" name="object 30"/>
            <p:cNvSpPr/>
            <p:nvPr/>
          </p:nvSpPr>
          <p:spPr>
            <a:xfrm>
              <a:off x="5472972" y="3560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6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4622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4622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387372" y="3560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6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3766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3766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160272" y="3861408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409949" y="265499"/>
                  </a:moveTo>
                  <a:lnTo>
                    <a:pt x="44251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1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200" y="44250"/>
                  </a:lnTo>
                  <a:lnTo>
                    <a:pt x="454200" y="221249"/>
                  </a:lnTo>
                  <a:lnTo>
                    <a:pt x="450723" y="238473"/>
                  </a:lnTo>
                  <a:lnTo>
                    <a:pt x="441239" y="252539"/>
                  </a:lnTo>
                  <a:lnTo>
                    <a:pt x="427174" y="262022"/>
                  </a:lnTo>
                  <a:lnTo>
                    <a:pt x="409949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711543" y="3235082"/>
            <a:ext cx="454659" cy="610870"/>
            <a:chOff x="4711543" y="3235082"/>
            <a:chExt cx="454659" cy="610870"/>
          </a:xfrm>
        </p:grpSpPr>
        <p:sp>
          <p:nvSpPr>
            <p:cNvPr id="38" name="object 38"/>
            <p:cNvSpPr/>
            <p:nvPr/>
          </p:nvSpPr>
          <p:spPr>
            <a:xfrm>
              <a:off x="4939573" y="3560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6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9288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288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711543" y="3235082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60" h="266064">
                  <a:moveTo>
                    <a:pt x="409949" y="265500"/>
                  </a:moveTo>
                  <a:lnTo>
                    <a:pt x="44251" y="265500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8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1" y="0"/>
                  </a:lnTo>
                  <a:lnTo>
                    <a:pt x="409949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8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9" y="265500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693673" y="3243445"/>
            <a:ext cx="454659" cy="602615"/>
            <a:chOff x="6693673" y="3243445"/>
            <a:chExt cx="454659" cy="602615"/>
          </a:xfrm>
        </p:grpSpPr>
        <p:sp>
          <p:nvSpPr>
            <p:cNvPr id="43" name="object 43"/>
            <p:cNvSpPr/>
            <p:nvPr/>
          </p:nvSpPr>
          <p:spPr>
            <a:xfrm>
              <a:off x="6920773" y="3560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6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100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9100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693673" y="3243445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409948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8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8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227073" y="3243445"/>
            <a:ext cx="1233170" cy="607695"/>
            <a:chOff x="7227073" y="3243445"/>
            <a:chExt cx="1233170" cy="607695"/>
          </a:xfrm>
        </p:grpSpPr>
        <p:sp>
          <p:nvSpPr>
            <p:cNvPr id="48" name="object 48"/>
            <p:cNvSpPr/>
            <p:nvPr/>
          </p:nvSpPr>
          <p:spPr>
            <a:xfrm>
              <a:off x="7454173" y="3560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6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4434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4434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444773" y="3560094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6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4340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8434061" y="35413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227073" y="3243445"/>
              <a:ext cx="454659" cy="266065"/>
            </a:xfrm>
            <a:custGeom>
              <a:avLst/>
              <a:gdLst/>
              <a:ahLst/>
              <a:cxnLst/>
              <a:rect l="l" t="t" r="r" b="b"/>
              <a:pathLst>
                <a:path w="454659" h="266064">
                  <a:moveTo>
                    <a:pt x="409948" y="265499"/>
                  </a:moveTo>
                  <a:lnTo>
                    <a:pt x="44250" y="265499"/>
                  </a:lnTo>
                  <a:lnTo>
                    <a:pt x="27026" y="262022"/>
                  </a:lnTo>
                  <a:lnTo>
                    <a:pt x="12960" y="252539"/>
                  </a:lnTo>
                  <a:lnTo>
                    <a:pt x="3477" y="238473"/>
                  </a:lnTo>
                  <a:lnTo>
                    <a:pt x="0" y="221249"/>
                  </a:lnTo>
                  <a:lnTo>
                    <a:pt x="0" y="44250"/>
                  </a:lnTo>
                  <a:lnTo>
                    <a:pt x="3477" y="27026"/>
                  </a:lnTo>
                  <a:lnTo>
                    <a:pt x="12960" y="12960"/>
                  </a:lnTo>
                  <a:lnTo>
                    <a:pt x="27026" y="3477"/>
                  </a:lnTo>
                  <a:lnTo>
                    <a:pt x="44250" y="0"/>
                  </a:lnTo>
                  <a:lnTo>
                    <a:pt x="409948" y="0"/>
                  </a:lnTo>
                  <a:lnTo>
                    <a:pt x="446765" y="19700"/>
                  </a:lnTo>
                  <a:lnTo>
                    <a:pt x="454199" y="44250"/>
                  </a:lnTo>
                  <a:lnTo>
                    <a:pt x="454199" y="221249"/>
                  </a:lnTo>
                  <a:lnTo>
                    <a:pt x="450722" y="238473"/>
                  </a:lnTo>
                  <a:lnTo>
                    <a:pt x="441239" y="252539"/>
                  </a:lnTo>
                  <a:lnTo>
                    <a:pt x="427173" y="262022"/>
                  </a:lnTo>
                  <a:lnTo>
                    <a:pt x="409948" y="265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4702947" y="1336113"/>
            <a:ext cx="3978910" cy="1524000"/>
            <a:chOff x="4702947" y="1336113"/>
            <a:chExt cx="3978910" cy="1524000"/>
          </a:xfrm>
        </p:grpSpPr>
        <p:sp>
          <p:nvSpPr>
            <p:cNvPr id="56" name="object 56"/>
            <p:cNvSpPr/>
            <p:nvPr/>
          </p:nvSpPr>
          <p:spPr>
            <a:xfrm>
              <a:off x="4939572" y="1359594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59">
                  <a:moveTo>
                    <a:pt x="0" y="2001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928861" y="13408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928861" y="1340876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939572" y="1857918"/>
              <a:ext cx="0" cy="997585"/>
            </a:xfrm>
            <a:custGeom>
              <a:avLst/>
              <a:gdLst/>
              <a:ahLst/>
              <a:cxnLst/>
              <a:rect l="l" t="t" r="r" b="b"/>
              <a:pathLst>
                <a:path h="997585">
                  <a:moveTo>
                    <a:pt x="0" y="99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4928861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4928861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5472972" y="1857918"/>
              <a:ext cx="0" cy="997585"/>
            </a:xfrm>
            <a:custGeom>
              <a:avLst/>
              <a:gdLst/>
              <a:ahLst/>
              <a:cxnLst/>
              <a:rect l="l" t="t" r="r" b="b"/>
              <a:pathLst>
                <a:path h="997585">
                  <a:moveTo>
                    <a:pt x="0" y="99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462261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462261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387372" y="1857918"/>
              <a:ext cx="0" cy="997585"/>
            </a:xfrm>
            <a:custGeom>
              <a:avLst/>
              <a:gdLst/>
              <a:ahLst/>
              <a:cxnLst/>
              <a:rect l="l" t="t" r="r" b="b"/>
              <a:pathLst>
                <a:path h="997585">
                  <a:moveTo>
                    <a:pt x="0" y="99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376660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376660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6920773" y="1857918"/>
              <a:ext cx="0" cy="997585"/>
            </a:xfrm>
            <a:custGeom>
              <a:avLst/>
              <a:gdLst/>
              <a:ahLst/>
              <a:cxnLst/>
              <a:rect l="l" t="t" r="r" b="b"/>
              <a:pathLst>
                <a:path h="997585">
                  <a:moveTo>
                    <a:pt x="0" y="99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910061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910061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7462536" y="1857918"/>
              <a:ext cx="0" cy="997585"/>
            </a:xfrm>
            <a:custGeom>
              <a:avLst/>
              <a:gdLst/>
              <a:ahLst/>
              <a:cxnLst/>
              <a:rect l="l" t="t" r="r" b="b"/>
              <a:pathLst>
                <a:path h="997585">
                  <a:moveTo>
                    <a:pt x="0" y="99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7451824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451824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453136" y="1857918"/>
              <a:ext cx="0" cy="997585"/>
            </a:xfrm>
            <a:custGeom>
              <a:avLst/>
              <a:gdLst/>
              <a:ahLst/>
              <a:cxnLst/>
              <a:rect l="l" t="t" r="r" b="b"/>
              <a:pathLst>
                <a:path h="997585">
                  <a:moveTo>
                    <a:pt x="0" y="9972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8442424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442424" y="1839200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712472" y="2496326"/>
              <a:ext cx="3959860" cy="217804"/>
            </a:xfrm>
            <a:custGeom>
              <a:avLst/>
              <a:gdLst/>
              <a:ahLst/>
              <a:cxnLst/>
              <a:rect l="l" t="t" r="r" b="b"/>
              <a:pathLst>
                <a:path w="3959859" h="217805">
                  <a:moveTo>
                    <a:pt x="3923099" y="217799"/>
                  </a:moveTo>
                  <a:lnTo>
                    <a:pt x="36300" y="217799"/>
                  </a:lnTo>
                  <a:lnTo>
                    <a:pt x="22170" y="214947"/>
                  </a:lnTo>
                  <a:lnTo>
                    <a:pt x="10632" y="207167"/>
                  </a:lnTo>
                  <a:lnTo>
                    <a:pt x="2852" y="195628"/>
                  </a:lnTo>
                  <a:lnTo>
                    <a:pt x="0" y="181499"/>
                  </a:lnTo>
                  <a:lnTo>
                    <a:pt x="0" y="36300"/>
                  </a:lnTo>
                  <a:lnTo>
                    <a:pt x="2804" y="22408"/>
                  </a:lnTo>
                  <a:lnTo>
                    <a:pt x="2852" y="22170"/>
                  </a:lnTo>
                  <a:lnTo>
                    <a:pt x="10632" y="10632"/>
                  </a:lnTo>
                  <a:lnTo>
                    <a:pt x="22303" y="2763"/>
                  </a:lnTo>
                  <a:lnTo>
                    <a:pt x="22614" y="2763"/>
                  </a:lnTo>
                  <a:lnTo>
                    <a:pt x="36300" y="0"/>
                  </a:lnTo>
                  <a:lnTo>
                    <a:pt x="3923099" y="0"/>
                  </a:lnTo>
                  <a:lnTo>
                    <a:pt x="3930214" y="703"/>
                  </a:lnTo>
                  <a:lnTo>
                    <a:pt x="3958696" y="29185"/>
                  </a:lnTo>
                  <a:lnTo>
                    <a:pt x="3959400" y="36300"/>
                  </a:lnTo>
                  <a:lnTo>
                    <a:pt x="3959400" y="181499"/>
                  </a:lnTo>
                  <a:lnTo>
                    <a:pt x="3956547" y="195628"/>
                  </a:lnTo>
                  <a:lnTo>
                    <a:pt x="3948768" y="207167"/>
                  </a:lnTo>
                  <a:lnTo>
                    <a:pt x="3937229" y="214947"/>
                  </a:lnTo>
                  <a:lnTo>
                    <a:pt x="3923099" y="2177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4712472" y="2496326"/>
              <a:ext cx="3959860" cy="217804"/>
            </a:xfrm>
            <a:custGeom>
              <a:avLst/>
              <a:gdLst/>
              <a:ahLst/>
              <a:cxnLst/>
              <a:rect l="l" t="t" r="r" b="b"/>
              <a:pathLst>
                <a:path w="3959859" h="217805">
                  <a:moveTo>
                    <a:pt x="0" y="36300"/>
                  </a:moveTo>
                  <a:lnTo>
                    <a:pt x="2852" y="22170"/>
                  </a:lnTo>
                  <a:lnTo>
                    <a:pt x="10632" y="10632"/>
                  </a:lnTo>
                  <a:lnTo>
                    <a:pt x="22170" y="2852"/>
                  </a:lnTo>
                  <a:lnTo>
                    <a:pt x="36300" y="0"/>
                  </a:lnTo>
                  <a:lnTo>
                    <a:pt x="3923099" y="0"/>
                  </a:lnTo>
                  <a:lnTo>
                    <a:pt x="3956636" y="22408"/>
                  </a:lnTo>
                  <a:lnTo>
                    <a:pt x="3959400" y="36300"/>
                  </a:lnTo>
                  <a:lnTo>
                    <a:pt x="3959400" y="181499"/>
                  </a:lnTo>
                  <a:lnTo>
                    <a:pt x="3956547" y="195628"/>
                  </a:lnTo>
                  <a:lnTo>
                    <a:pt x="3948768" y="207167"/>
                  </a:lnTo>
                  <a:lnTo>
                    <a:pt x="3937229" y="214947"/>
                  </a:lnTo>
                  <a:lnTo>
                    <a:pt x="3923099" y="217799"/>
                  </a:lnTo>
                  <a:lnTo>
                    <a:pt x="36300" y="217799"/>
                  </a:lnTo>
                  <a:lnTo>
                    <a:pt x="22170" y="214947"/>
                  </a:lnTo>
                  <a:lnTo>
                    <a:pt x="10632" y="207167"/>
                  </a:lnTo>
                  <a:lnTo>
                    <a:pt x="2852" y="195628"/>
                  </a:lnTo>
                  <a:lnTo>
                    <a:pt x="0" y="181499"/>
                  </a:lnTo>
                  <a:lnTo>
                    <a:pt x="0" y="363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252866" y="3925515"/>
            <a:ext cx="2692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 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833693" y="3332526"/>
            <a:ext cx="2101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244943" y="3235082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09949" y="265500"/>
                </a:moveTo>
                <a:lnTo>
                  <a:pt x="44251" y="265500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8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8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9" y="265500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93157" y="3299189"/>
            <a:ext cx="15811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775523" y="3340889"/>
            <a:ext cx="2908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53199" y="3307552"/>
            <a:ext cx="2025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E`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217673" y="324344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8" y="265499"/>
                </a:moveTo>
                <a:lnTo>
                  <a:pt x="44250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0" y="0"/>
                </a:lnTo>
                <a:lnTo>
                  <a:pt x="409948" y="0"/>
                </a:lnTo>
                <a:lnTo>
                  <a:pt x="446765" y="19700"/>
                </a:lnTo>
                <a:lnTo>
                  <a:pt x="454199" y="44250"/>
                </a:lnTo>
                <a:lnTo>
                  <a:pt x="454199" y="221249"/>
                </a:lnTo>
                <a:lnTo>
                  <a:pt x="450722" y="238473"/>
                </a:lnTo>
                <a:lnTo>
                  <a:pt x="441239" y="252539"/>
                </a:lnTo>
                <a:lnTo>
                  <a:pt x="427173" y="262022"/>
                </a:lnTo>
                <a:lnTo>
                  <a:pt x="409948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331630" y="3307552"/>
            <a:ext cx="22669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E`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160272" y="324344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59" h="266064">
                <a:moveTo>
                  <a:pt x="409949" y="265499"/>
                </a:moveTo>
                <a:lnTo>
                  <a:pt x="44251" y="265499"/>
                </a:lnTo>
                <a:lnTo>
                  <a:pt x="27026" y="262022"/>
                </a:lnTo>
                <a:lnTo>
                  <a:pt x="12960" y="252539"/>
                </a:lnTo>
                <a:lnTo>
                  <a:pt x="3477" y="238473"/>
                </a:lnTo>
                <a:lnTo>
                  <a:pt x="0" y="221249"/>
                </a:lnTo>
                <a:lnTo>
                  <a:pt x="0" y="44250"/>
                </a:lnTo>
                <a:lnTo>
                  <a:pt x="3477" y="27026"/>
                </a:lnTo>
                <a:lnTo>
                  <a:pt x="12960" y="12960"/>
                </a:lnTo>
                <a:lnTo>
                  <a:pt x="27026" y="3477"/>
                </a:lnTo>
                <a:lnTo>
                  <a:pt x="44251" y="0"/>
                </a:lnTo>
                <a:lnTo>
                  <a:pt x="409949" y="0"/>
                </a:lnTo>
                <a:lnTo>
                  <a:pt x="446765" y="19700"/>
                </a:lnTo>
                <a:lnTo>
                  <a:pt x="454200" y="44250"/>
                </a:lnTo>
                <a:lnTo>
                  <a:pt x="454200" y="221249"/>
                </a:lnTo>
                <a:lnTo>
                  <a:pt x="450723" y="238473"/>
                </a:lnTo>
                <a:lnTo>
                  <a:pt x="441239" y="252539"/>
                </a:lnTo>
                <a:lnTo>
                  <a:pt x="427174" y="262022"/>
                </a:lnTo>
                <a:lnTo>
                  <a:pt x="409949" y="265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00366" y="3307552"/>
            <a:ext cx="1746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468310" y="4118533"/>
            <a:ext cx="949960" cy="404495"/>
          </a:xfrm>
          <a:custGeom>
            <a:avLst/>
            <a:gdLst/>
            <a:ahLst/>
            <a:cxnLst/>
            <a:rect l="l" t="t" r="r" b="b"/>
            <a:pathLst>
              <a:path w="949960" h="404495">
                <a:moveTo>
                  <a:pt x="2983" y="0"/>
                </a:moveTo>
                <a:lnTo>
                  <a:pt x="2983" y="245399"/>
                </a:lnTo>
              </a:path>
              <a:path w="949960" h="404495">
                <a:moveTo>
                  <a:pt x="945433" y="0"/>
                </a:moveTo>
                <a:lnTo>
                  <a:pt x="945433" y="245399"/>
                </a:lnTo>
              </a:path>
              <a:path w="949960" h="404495">
                <a:moveTo>
                  <a:pt x="949499" y="240720"/>
                </a:moveTo>
                <a:lnTo>
                  <a:pt x="0" y="240720"/>
                </a:lnTo>
              </a:path>
              <a:path w="949960" h="404495">
                <a:moveTo>
                  <a:pt x="491330" y="236970"/>
                </a:moveTo>
                <a:lnTo>
                  <a:pt x="491330" y="40407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561881" y="4579121"/>
            <a:ext cx="798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Sentence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449473" y="4118533"/>
            <a:ext cx="1018540" cy="404495"/>
          </a:xfrm>
          <a:custGeom>
            <a:avLst/>
            <a:gdLst/>
            <a:ahLst/>
            <a:cxnLst/>
            <a:rect l="l" t="t" r="r" b="b"/>
            <a:pathLst>
              <a:path w="1018540" h="404495">
                <a:moveTo>
                  <a:pt x="3239" y="0"/>
                </a:moveTo>
                <a:lnTo>
                  <a:pt x="3239" y="245399"/>
                </a:lnTo>
              </a:path>
              <a:path w="1018540" h="404495">
                <a:moveTo>
                  <a:pt x="1014138" y="0"/>
                </a:moveTo>
                <a:lnTo>
                  <a:pt x="1014138" y="245399"/>
                </a:lnTo>
              </a:path>
              <a:path w="1018540" h="404495">
                <a:moveTo>
                  <a:pt x="1018499" y="240720"/>
                </a:moveTo>
                <a:lnTo>
                  <a:pt x="0" y="240720"/>
                </a:lnTo>
              </a:path>
              <a:path w="1018540" h="404495">
                <a:moveTo>
                  <a:pt x="527054" y="236970"/>
                </a:moveTo>
                <a:lnTo>
                  <a:pt x="527054" y="40407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90108" y="4579115"/>
            <a:ext cx="9702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Sentence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4597" y="1562040"/>
            <a:ext cx="3148965" cy="735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pair of sentences, BERT has 	to identify whether one sentence 	logically follows the next or not.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62807" y="2896685"/>
            <a:ext cx="4216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161179" y="2521279"/>
            <a:ext cx="10610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Layer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702947" y="2064009"/>
            <a:ext cx="3978910" cy="236854"/>
            <a:chOff x="4702947" y="2064009"/>
            <a:chExt cx="3978910" cy="236854"/>
          </a:xfrm>
        </p:grpSpPr>
        <p:sp>
          <p:nvSpPr>
            <p:cNvPr id="97" name="object 97"/>
            <p:cNvSpPr/>
            <p:nvPr/>
          </p:nvSpPr>
          <p:spPr>
            <a:xfrm>
              <a:off x="4712472" y="2073534"/>
              <a:ext cx="3959860" cy="217804"/>
            </a:xfrm>
            <a:custGeom>
              <a:avLst/>
              <a:gdLst/>
              <a:ahLst/>
              <a:cxnLst/>
              <a:rect l="l" t="t" r="r" b="b"/>
              <a:pathLst>
                <a:path w="3959859" h="217805">
                  <a:moveTo>
                    <a:pt x="3923099" y="217799"/>
                  </a:moveTo>
                  <a:lnTo>
                    <a:pt x="36300" y="217799"/>
                  </a:lnTo>
                  <a:lnTo>
                    <a:pt x="22170" y="214947"/>
                  </a:lnTo>
                  <a:lnTo>
                    <a:pt x="10632" y="207167"/>
                  </a:lnTo>
                  <a:lnTo>
                    <a:pt x="2852" y="195629"/>
                  </a:lnTo>
                  <a:lnTo>
                    <a:pt x="0" y="181499"/>
                  </a:lnTo>
                  <a:lnTo>
                    <a:pt x="0" y="36300"/>
                  </a:lnTo>
                  <a:lnTo>
                    <a:pt x="2804" y="22408"/>
                  </a:lnTo>
                  <a:lnTo>
                    <a:pt x="2852" y="22170"/>
                  </a:lnTo>
                  <a:lnTo>
                    <a:pt x="10632" y="10632"/>
                  </a:lnTo>
                  <a:lnTo>
                    <a:pt x="22303" y="2763"/>
                  </a:lnTo>
                  <a:lnTo>
                    <a:pt x="22614" y="2763"/>
                  </a:lnTo>
                  <a:lnTo>
                    <a:pt x="36300" y="0"/>
                  </a:lnTo>
                  <a:lnTo>
                    <a:pt x="3923099" y="0"/>
                  </a:lnTo>
                  <a:lnTo>
                    <a:pt x="3930214" y="703"/>
                  </a:lnTo>
                  <a:lnTo>
                    <a:pt x="3958696" y="29185"/>
                  </a:lnTo>
                  <a:lnTo>
                    <a:pt x="3959400" y="36300"/>
                  </a:lnTo>
                  <a:lnTo>
                    <a:pt x="3959400" y="181499"/>
                  </a:lnTo>
                  <a:lnTo>
                    <a:pt x="3956547" y="195629"/>
                  </a:lnTo>
                  <a:lnTo>
                    <a:pt x="3948768" y="207167"/>
                  </a:lnTo>
                  <a:lnTo>
                    <a:pt x="3937229" y="214947"/>
                  </a:lnTo>
                  <a:lnTo>
                    <a:pt x="3923099" y="2177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712472" y="2073534"/>
              <a:ext cx="3959860" cy="217804"/>
            </a:xfrm>
            <a:custGeom>
              <a:avLst/>
              <a:gdLst/>
              <a:ahLst/>
              <a:cxnLst/>
              <a:rect l="l" t="t" r="r" b="b"/>
              <a:pathLst>
                <a:path w="3959859" h="217805">
                  <a:moveTo>
                    <a:pt x="0" y="36300"/>
                  </a:moveTo>
                  <a:lnTo>
                    <a:pt x="2852" y="22170"/>
                  </a:lnTo>
                  <a:lnTo>
                    <a:pt x="10632" y="10632"/>
                  </a:lnTo>
                  <a:lnTo>
                    <a:pt x="22170" y="2852"/>
                  </a:lnTo>
                  <a:lnTo>
                    <a:pt x="36300" y="0"/>
                  </a:lnTo>
                  <a:lnTo>
                    <a:pt x="3923099" y="0"/>
                  </a:lnTo>
                  <a:lnTo>
                    <a:pt x="3956636" y="22408"/>
                  </a:lnTo>
                  <a:lnTo>
                    <a:pt x="3959400" y="36300"/>
                  </a:lnTo>
                  <a:lnTo>
                    <a:pt x="3959400" y="181499"/>
                  </a:lnTo>
                  <a:lnTo>
                    <a:pt x="3956547" y="195629"/>
                  </a:lnTo>
                  <a:lnTo>
                    <a:pt x="3948768" y="207167"/>
                  </a:lnTo>
                  <a:lnTo>
                    <a:pt x="3937229" y="214947"/>
                  </a:lnTo>
                  <a:lnTo>
                    <a:pt x="3923099" y="217799"/>
                  </a:lnTo>
                  <a:lnTo>
                    <a:pt x="36300" y="217799"/>
                  </a:lnTo>
                  <a:lnTo>
                    <a:pt x="22170" y="214947"/>
                  </a:lnTo>
                  <a:lnTo>
                    <a:pt x="10632" y="207167"/>
                  </a:lnTo>
                  <a:lnTo>
                    <a:pt x="2852" y="195629"/>
                  </a:lnTo>
                  <a:lnTo>
                    <a:pt x="0" y="181499"/>
                  </a:lnTo>
                  <a:lnTo>
                    <a:pt x="0" y="363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919292" y="2098487"/>
            <a:ext cx="15443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to vocab + softmax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055712" y="4056087"/>
            <a:ext cx="2417445" cy="328295"/>
            <a:chOff x="1055712" y="4056087"/>
            <a:chExt cx="2417445" cy="328295"/>
          </a:xfrm>
        </p:grpSpPr>
        <p:sp>
          <p:nvSpPr>
            <p:cNvPr id="101" name="object 101"/>
            <p:cNvSpPr/>
            <p:nvPr/>
          </p:nvSpPr>
          <p:spPr>
            <a:xfrm>
              <a:off x="1060474" y="4060849"/>
              <a:ext cx="2407920" cy="318770"/>
            </a:xfrm>
            <a:custGeom>
              <a:avLst/>
              <a:gdLst/>
              <a:ahLst/>
              <a:cxnLst/>
              <a:rect l="l" t="t" r="r" b="b"/>
              <a:pathLst>
                <a:path w="2407920" h="318770">
                  <a:moveTo>
                    <a:pt x="2354748" y="318299"/>
                  </a:move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1"/>
                  </a:ln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2354748" y="0"/>
                  </a:lnTo>
                  <a:lnTo>
                    <a:pt x="2392261" y="15538"/>
                  </a:lnTo>
                  <a:lnTo>
                    <a:pt x="2407799" y="53051"/>
                  </a:lnTo>
                  <a:lnTo>
                    <a:pt x="2407799" y="265248"/>
                  </a:lnTo>
                  <a:lnTo>
                    <a:pt x="2403630" y="285898"/>
                  </a:lnTo>
                  <a:lnTo>
                    <a:pt x="2392261" y="302761"/>
                  </a:lnTo>
                  <a:lnTo>
                    <a:pt x="2375398" y="314130"/>
                  </a:lnTo>
                  <a:lnTo>
                    <a:pt x="2354748" y="3182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60474" y="4060849"/>
              <a:ext cx="2407920" cy="318770"/>
            </a:xfrm>
            <a:custGeom>
              <a:avLst/>
              <a:gdLst/>
              <a:ahLst/>
              <a:cxnLst/>
              <a:rect l="l" t="t" r="r" b="b"/>
              <a:pathLst>
                <a:path w="2407920" h="318770">
                  <a:moveTo>
                    <a:pt x="0" y="53051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2354748" y="0"/>
                  </a:lnTo>
                  <a:lnTo>
                    <a:pt x="2392261" y="15538"/>
                  </a:lnTo>
                  <a:lnTo>
                    <a:pt x="2407799" y="53051"/>
                  </a:lnTo>
                  <a:lnTo>
                    <a:pt x="2407799" y="265248"/>
                  </a:lnTo>
                  <a:lnTo>
                    <a:pt x="2403630" y="285898"/>
                  </a:lnTo>
                  <a:lnTo>
                    <a:pt x="2392261" y="302761"/>
                  </a:lnTo>
                  <a:lnTo>
                    <a:pt x="2375398" y="314130"/>
                  </a:lnTo>
                  <a:lnTo>
                    <a:pt x="2354748" y="318299"/>
                  </a:ln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254147" y="4095413"/>
            <a:ext cx="2019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Platypus is a rare animal.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860012" y="2643187"/>
            <a:ext cx="2613025" cy="934085"/>
            <a:chOff x="860012" y="2643187"/>
            <a:chExt cx="2613025" cy="934085"/>
          </a:xfrm>
        </p:grpSpPr>
        <p:sp>
          <p:nvSpPr>
            <p:cNvPr id="105" name="object 105"/>
            <p:cNvSpPr/>
            <p:nvPr/>
          </p:nvSpPr>
          <p:spPr>
            <a:xfrm>
              <a:off x="864775" y="2779808"/>
              <a:ext cx="270510" cy="792480"/>
            </a:xfrm>
            <a:custGeom>
              <a:avLst/>
              <a:gdLst/>
              <a:ahLst/>
              <a:cxnLst/>
              <a:rect l="l" t="t" r="r" b="b"/>
              <a:pathLst>
                <a:path w="270509" h="792479">
                  <a:moveTo>
                    <a:pt x="269999" y="0"/>
                  </a:moveTo>
                  <a:lnTo>
                    <a:pt x="0" y="1499"/>
                  </a:lnTo>
                </a:path>
                <a:path w="270509" h="792479">
                  <a:moveTo>
                    <a:pt x="12974" y="792290"/>
                  </a:moveTo>
                  <a:lnTo>
                    <a:pt x="8174" y="2690"/>
                  </a:lnTo>
                </a:path>
                <a:path w="270509" h="792479">
                  <a:moveTo>
                    <a:pt x="269999" y="783624"/>
                  </a:moveTo>
                  <a:lnTo>
                    <a:pt x="12899" y="789924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60475" y="2647950"/>
              <a:ext cx="2407920" cy="318770"/>
            </a:xfrm>
            <a:custGeom>
              <a:avLst/>
              <a:gdLst/>
              <a:ahLst/>
              <a:cxnLst/>
              <a:rect l="l" t="t" r="r" b="b"/>
              <a:pathLst>
                <a:path w="2407920" h="318769">
                  <a:moveTo>
                    <a:pt x="2354748" y="318299"/>
                  </a:move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0"/>
                  </a:ln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2354748" y="0"/>
                  </a:lnTo>
                  <a:lnTo>
                    <a:pt x="2392261" y="15538"/>
                  </a:lnTo>
                  <a:lnTo>
                    <a:pt x="2407799" y="53050"/>
                  </a:lnTo>
                  <a:lnTo>
                    <a:pt x="2407799" y="265248"/>
                  </a:lnTo>
                  <a:lnTo>
                    <a:pt x="2403630" y="285898"/>
                  </a:lnTo>
                  <a:lnTo>
                    <a:pt x="2392261" y="302761"/>
                  </a:lnTo>
                  <a:lnTo>
                    <a:pt x="2375398" y="314130"/>
                  </a:lnTo>
                  <a:lnTo>
                    <a:pt x="2354748" y="3182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60475" y="2647950"/>
              <a:ext cx="2407920" cy="318770"/>
            </a:xfrm>
            <a:custGeom>
              <a:avLst/>
              <a:gdLst/>
              <a:ahLst/>
              <a:cxnLst/>
              <a:rect l="l" t="t" r="r" b="b"/>
              <a:pathLst>
                <a:path w="2407920" h="318769">
                  <a:moveTo>
                    <a:pt x="0" y="53050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2354748" y="0"/>
                  </a:lnTo>
                  <a:lnTo>
                    <a:pt x="2392261" y="15538"/>
                  </a:lnTo>
                  <a:lnTo>
                    <a:pt x="2407799" y="53050"/>
                  </a:lnTo>
                  <a:lnTo>
                    <a:pt x="2407799" y="265248"/>
                  </a:lnTo>
                  <a:lnTo>
                    <a:pt x="2403630" y="285898"/>
                  </a:lnTo>
                  <a:lnTo>
                    <a:pt x="2392261" y="302761"/>
                  </a:lnTo>
                  <a:lnTo>
                    <a:pt x="2375398" y="314130"/>
                  </a:lnTo>
                  <a:lnTo>
                    <a:pt x="2354748" y="318299"/>
                  </a:ln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604733" y="2682513"/>
            <a:ext cx="1318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 love this game.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055712" y="3349637"/>
            <a:ext cx="2417445" cy="328295"/>
            <a:chOff x="1055712" y="3349637"/>
            <a:chExt cx="2417445" cy="328295"/>
          </a:xfrm>
        </p:grpSpPr>
        <p:sp>
          <p:nvSpPr>
            <p:cNvPr id="110" name="object 110"/>
            <p:cNvSpPr/>
            <p:nvPr/>
          </p:nvSpPr>
          <p:spPr>
            <a:xfrm>
              <a:off x="1060474" y="3354399"/>
              <a:ext cx="2407920" cy="318770"/>
            </a:xfrm>
            <a:custGeom>
              <a:avLst/>
              <a:gdLst/>
              <a:ahLst/>
              <a:cxnLst/>
              <a:rect l="l" t="t" r="r" b="b"/>
              <a:pathLst>
                <a:path w="2407920" h="318770">
                  <a:moveTo>
                    <a:pt x="2354748" y="318299"/>
                  </a:move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1"/>
                  </a:ln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2354748" y="0"/>
                  </a:lnTo>
                  <a:lnTo>
                    <a:pt x="2392261" y="15538"/>
                  </a:lnTo>
                  <a:lnTo>
                    <a:pt x="2407799" y="53051"/>
                  </a:lnTo>
                  <a:lnTo>
                    <a:pt x="2407799" y="265248"/>
                  </a:lnTo>
                  <a:lnTo>
                    <a:pt x="2403630" y="285898"/>
                  </a:lnTo>
                  <a:lnTo>
                    <a:pt x="2392261" y="302761"/>
                  </a:lnTo>
                  <a:lnTo>
                    <a:pt x="2375398" y="314130"/>
                  </a:lnTo>
                  <a:lnTo>
                    <a:pt x="2354748" y="3182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60474" y="3354399"/>
              <a:ext cx="2407920" cy="318770"/>
            </a:xfrm>
            <a:custGeom>
              <a:avLst/>
              <a:gdLst/>
              <a:ahLst/>
              <a:cxnLst/>
              <a:rect l="l" t="t" r="r" b="b"/>
              <a:pathLst>
                <a:path w="2407920" h="318770">
                  <a:moveTo>
                    <a:pt x="0" y="53051"/>
                  </a:moveTo>
                  <a:lnTo>
                    <a:pt x="4169" y="32401"/>
                  </a:lnTo>
                  <a:lnTo>
                    <a:pt x="15538" y="15538"/>
                  </a:lnTo>
                  <a:lnTo>
                    <a:pt x="32401" y="4169"/>
                  </a:lnTo>
                  <a:lnTo>
                    <a:pt x="53051" y="0"/>
                  </a:lnTo>
                  <a:lnTo>
                    <a:pt x="2354748" y="0"/>
                  </a:lnTo>
                  <a:lnTo>
                    <a:pt x="2392261" y="15538"/>
                  </a:lnTo>
                  <a:lnTo>
                    <a:pt x="2407799" y="53051"/>
                  </a:lnTo>
                  <a:lnTo>
                    <a:pt x="2407799" y="265248"/>
                  </a:lnTo>
                  <a:lnTo>
                    <a:pt x="2403630" y="285898"/>
                  </a:lnTo>
                  <a:lnTo>
                    <a:pt x="2392261" y="302761"/>
                  </a:lnTo>
                  <a:lnTo>
                    <a:pt x="2375398" y="314130"/>
                  </a:lnTo>
                  <a:lnTo>
                    <a:pt x="2354748" y="318299"/>
                  </a:lnTo>
                  <a:lnTo>
                    <a:pt x="53051" y="318299"/>
                  </a:lnTo>
                  <a:lnTo>
                    <a:pt x="32401" y="314130"/>
                  </a:lnTo>
                  <a:lnTo>
                    <a:pt x="15538" y="302761"/>
                  </a:lnTo>
                  <a:lnTo>
                    <a:pt x="4169" y="285898"/>
                  </a:lnTo>
                  <a:lnTo>
                    <a:pt x="0" y="265248"/>
                  </a:lnTo>
                  <a:lnTo>
                    <a:pt x="0" y="530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629418" y="3388963"/>
            <a:ext cx="1269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 am enjoying it.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507550" y="2778312"/>
            <a:ext cx="3568700" cy="1446530"/>
            <a:chOff x="507550" y="2778312"/>
            <a:chExt cx="3568700" cy="1446530"/>
          </a:xfrm>
        </p:grpSpPr>
        <p:sp>
          <p:nvSpPr>
            <p:cNvPr id="114" name="object 114"/>
            <p:cNvSpPr/>
            <p:nvPr/>
          </p:nvSpPr>
          <p:spPr>
            <a:xfrm>
              <a:off x="3468274" y="2783075"/>
              <a:ext cx="262890" cy="1437005"/>
            </a:xfrm>
            <a:custGeom>
              <a:avLst/>
              <a:gdLst/>
              <a:ahLst/>
              <a:cxnLst/>
              <a:rect l="l" t="t" r="r" b="b"/>
              <a:pathLst>
                <a:path w="262889" h="1437004">
                  <a:moveTo>
                    <a:pt x="0" y="1436924"/>
                  </a:moveTo>
                  <a:lnTo>
                    <a:pt x="262499" y="1431224"/>
                  </a:lnTo>
                </a:path>
                <a:path w="262889" h="1437004">
                  <a:moveTo>
                    <a:pt x="256674" y="2116"/>
                  </a:moveTo>
                  <a:lnTo>
                    <a:pt x="257874" y="1434016"/>
                  </a:lnTo>
                </a:path>
                <a:path w="262889" h="1437004">
                  <a:moveTo>
                    <a:pt x="8899" y="0"/>
                  </a:moveTo>
                  <a:lnTo>
                    <a:pt x="257299" y="209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" name="object 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550" y="2956962"/>
              <a:ext cx="430799" cy="43080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2662" y="3351995"/>
              <a:ext cx="323099" cy="323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9207" y="951099"/>
            <a:ext cx="3187968" cy="28812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425" y="926413"/>
            <a:ext cx="3947301" cy="25166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2801" y="3884862"/>
            <a:ext cx="2186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Language Model (MLM)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2056" y="3884862"/>
            <a:ext cx="21697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Sentence Prediction (NSP)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75844" y="4171424"/>
            <a:ext cx="41275" cy="220345"/>
            <a:chOff x="2675844" y="4171424"/>
            <a:chExt cx="41275" cy="220345"/>
          </a:xfrm>
        </p:grpSpPr>
        <p:sp>
          <p:nvSpPr>
            <p:cNvPr id="8" name="object 8"/>
            <p:cNvSpPr/>
            <p:nvPr/>
          </p:nvSpPr>
          <p:spPr>
            <a:xfrm>
              <a:off x="2696275" y="4171424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0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80606" y="43555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15668" y="31336"/>
                  </a:lnTo>
                  <a:lnTo>
                    <a:pt x="7015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80606" y="43555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6"/>
                  </a:move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6"/>
                  </a:lnTo>
                  <a:lnTo>
                    <a:pt x="15668" y="31336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866843" y="4171424"/>
            <a:ext cx="41275" cy="220345"/>
            <a:chOff x="6866843" y="4171424"/>
            <a:chExt cx="41275" cy="220345"/>
          </a:xfrm>
        </p:grpSpPr>
        <p:sp>
          <p:nvSpPr>
            <p:cNvPr id="12" name="object 12"/>
            <p:cNvSpPr/>
            <p:nvPr/>
          </p:nvSpPr>
          <p:spPr>
            <a:xfrm>
              <a:off x="6887274" y="4171424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0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871606" y="43555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871606" y="43555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6"/>
                  </a:lnTo>
                  <a:lnTo>
                    <a:pt x="15668" y="31336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2597" y="4418770"/>
            <a:ext cx="25863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context within a sentence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1393" y="4418770"/>
            <a:ext cx="28505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relationships between sentences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58424" y="1062149"/>
            <a:ext cx="0" cy="3412490"/>
          </a:xfrm>
          <a:custGeom>
            <a:avLst/>
            <a:gdLst/>
            <a:ahLst/>
            <a:cxnLst/>
            <a:rect l="l" t="t" r="r" b="b"/>
            <a:pathLst>
              <a:path h="3412490">
                <a:moveTo>
                  <a:pt x="0" y="0"/>
                </a:moveTo>
                <a:lnTo>
                  <a:pt x="0" y="3412199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4649" y="1078324"/>
            <a:ext cx="5955030" cy="629920"/>
          </a:xfrm>
          <a:custGeom>
            <a:avLst/>
            <a:gdLst/>
            <a:ahLst/>
            <a:cxnLst/>
            <a:rect l="l" t="t" r="r" b="b"/>
            <a:pathLst>
              <a:path w="5955030" h="629919">
                <a:moveTo>
                  <a:pt x="5849797" y="629399"/>
                </a:moveTo>
                <a:lnTo>
                  <a:pt x="104902" y="629399"/>
                </a:lnTo>
                <a:lnTo>
                  <a:pt x="64069" y="621156"/>
                </a:lnTo>
                <a:lnTo>
                  <a:pt x="30725" y="598674"/>
                </a:lnTo>
                <a:lnTo>
                  <a:pt x="8243" y="565330"/>
                </a:lnTo>
                <a:lnTo>
                  <a:pt x="0" y="524497"/>
                </a:lnTo>
                <a:lnTo>
                  <a:pt x="0" y="104902"/>
                </a:lnTo>
                <a:lnTo>
                  <a:pt x="8243" y="64069"/>
                </a:lnTo>
                <a:lnTo>
                  <a:pt x="30725" y="30725"/>
                </a:lnTo>
                <a:lnTo>
                  <a:pt x="64069" y="8243"/>
                </a:lnTo>
                <a:lnTo>
                  <a:pt x="104902" y="0"/>
                </a:lnTo>
                <a:lnTo>
                  <a:pt x="5849797" y="0"/>
                </a:lnTo>
                <a:lnTo>
                  <a:pt x="5889941" y="7985"/>
                </a:lnTo>
                <a:lnTo>
                  <a:pt x="5923974" y="30725"/>
                </a:lnTo>
                <a:lnTo>
                  <a:pt x="5946714" y="64757"/>
                </a:lnTo>
                <a:lnTo>
                  <a:pt x="5954699" y="104902"/>
                </a:lnTo>
                <a:lnTo>
                  <a:pt x="5954699" y="524497"/>
                </a:lnTo>
                <a:lnTo>
                  <a:pt x="5946456" y="565330"/>
                </a:lnTo>
                <a:lnTo>
                  <a:pt x="5923974" y="598674"/>
                </a:lnTo>
                <a:lnTo>
                  <a:pt x="5890630" y="621156"/>
                </a:lnTo>
                <a:lnTo>
                  <a:pt x="5849797" y="629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8039" y="1234084"/>
            <a:ext cx="54667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idirectional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ncoder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epresentations from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ransformers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440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5. BERT</a:t>
            </a:r>
          </a:p>
        </p:txBody>
      </p:sp>
      <p:sp>
        <p:nvSpPr>
          <p:cNvPr id="5" name="object 5"/>
          <p:cNvSpPr/>
          <p:nvPr/>
        </p:nvSpPr>
        <p:spPr>
          <a:xfrm>
            <a:off x="2317525" y="2841500"/>
            <a:ext cx="4921885" cy="519430"/>
          </a:xfrm>
          <a:custGeom>
            <a:avLst/>
            <a:gdLst/>
            <a:ahLst/>
            <a:cxnLst/>
            <a:rect l="l" t="t" r="r" b="b"/>
            <a:pathLst>
              <a:path w="4921884" h="519429">
                <a:moveTo>
                  <a:pt x="0" y="86501"/>
                </a:moveTo>
                <a:lnTo>
                  <a:pt x="6797" y="52831"/>
                </a:lnTo>
                <a:lnTo>
                  <a:pt x="25335" y="25335"/>
                </a:lnTo>
                <a:lnTo>
                  <a:pt x="52831" y="6797"/>
                </a:lnTo>
                <a:lnTo>
                  <a:pt x="86501" y="0"/>
                </a:lnTo>
                <a:lnTo>
                  <a:pt x="4834998" y="0"/>
                </a:lnTo>
                <a:lnTo>
                  <a:pt x="4882989" y="14533"/>
                </a:lnTo>
                <a:lnTo>
                  <a:pt x="4914915" y="53398"/>
                </a:lnTo>
                <a:lnTo>
                  <a:pt x="4921499" y="86501"/>
                </a:lnTo>
                <a:lnTo>
                  <a:pt x="4921499" y="432498"/>
                </a:lnTo>
                <a:lnTo>
                  <a:pt x="4914702" y="466168"/>
                </a:lnTo>
                <a:lnTo>
                  <a:pt x="4896164" y="493664"/>
                </a:lnTo>
                <a:lnTo>
                  <a:pt x="4868668" y="512202"/>
                </a:lnTo>
                <a:lnTo>
                  <a:pt x="4834998" y="518999"/>
                </a:lnTo>
                <a:lnTo>
                  <a:pt x="86501" y="518999"/>
                </a:lnTo>
                <a:lnTo>
                  <a:pt x="52831" y="512202"/>
                </a:lnTo>
                <a:lnTo>
                  <a:pt x="25335" y="493664"/>
                </a:lnTo>
                <a:lnTo>
                  <a:pt x="6797" y="466168"/>
                </a:lnTo>
                <a:lnTo>
                  <a:pt x="0" y="432498"/>
                </a:lnTo>
                <a:lnTo>
                  <a:pt x="0" y="86501"/>
                </a:lnTo>
                <a:close/>
              </a:path>
            </a:pathLst>
          </a:custGeom>
          <a:ln w="9524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3521" y="2979079"/>
            <a:ext cx="887094" cy="243840"/>
          </a:xfrm>
          <a:prstGeom prst="rect">
            <a:avLst/>
          </a:prstGeom>
          <a:solidFill>
            <a:srgbClr val="9639B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 melts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8757" y="2958251"/>
            <a:ext cx="10718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8733" y="2979079"/>
            <a:ext cx="1287145" cy="243840"/>
          </a:xfrm>
          <a:prstGeom prst="rect">
            <a:avLst/>
          </a:prstGeom>
          <a:solidFill>
            <a:srgbClr val="9639B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gets warm.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00412" y="3408800"/>
            <a:ext cx="2592070" cy="629920"/>
            <a:chOff x="3400412" y="3408800"/>
            <a:chExt cx="2592070" cy="629920"/>
          </a:xfrm>
        </p:grpSpPr>
        <p:sp>
          <p:nvSpPr>
            <p:cNvPr id="10" name="object 10"/>
            <p:cNvSpPr/>
            <p:nvPr/>
          </p:nvSpPr>
          <p:spPr>
            <a:xfrm>
              <a:off x="3441274" y="3408800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29">
                  <a:moveTo>
                    <a:pt x="0" y="0"/>
                  </a:moveTo>
                  <a:lnTo>
                    <a:pt x="0" y="557200"/>
                  </a:lnTo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0412" y="3956475"/>
              <a:ext cx="81723" cy="81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51074" y="3408800"/>
              <a:ext cx="0" cy="557530"/>
            </a:xfrm>
            <a:custGeom>
              <a:avLst/>
              <a:gdLst/>
              <a:ahLst/>
              <a:cxnLst/>
              <a:rect l="l" t="t" r="r" b="b"/>
              <a:pathLst>
                <a:path h="557529">
                  <a:moveTo>
                    <a:pt x="0" y="0"/>
                  </a:moveTo>
                  <a:lnTo>
                    <a:pt x="0" y="557200"/>
                  </a:lnTo>
                </a:path>
              </a:pathLst>
            </a:custGeom>
            <a:ln w="19049">
              <a:solidFill>
                <a:srgbClr val="9639B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0212" y="3956475"/>
              <a:ext cx="81723" cy="817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79492" y="4076213"/>
            <a:ext cx="3575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8864" y="4076213"/>
            <a:ext cx="459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7736" y="2351913"/>
            <a:ext cx="6118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considers both left and right context of words in a sentence.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94" y="1765810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7466" y="1781933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5194" y="2027262"/>
            <a:ext cx="1082040" cy="469265"/>
          </a:xfrm>
          <a:custGeom>
            <a:avLst/>
            <a:gdLst/>
            <a:ahLst/>
            <a:cxnLst/>
            <a:rect l="l" t="t" r="r" b="b"/>
            <a:pathLst>
              <a:path w="1082039" h="469264">
                <a:moveTo>
                  <a:pt x="1003348" y="468899"/>
                </a:moveTo>
                <a:lnTo>
                  <a:pt x="78151" y="468899"/>
                </a:lnTo>
                <a:lnTo>
                  <a:pt x="47731" y="462758"/>
                </a:lnTo>
                <a:lnTo>
                  <a:pt x="22890" y="446009"/>
                </a:lnTo>
                <a:lnTo>
                  <a:pt x="6141" y="421168"/>
                </a:lnTo>
                <a:lnTo>
                  <a:pt x="0" y="390748"/>
                </a:lnTo>
                <a:lnTo>
                  <a:pt x="0" y="78151"/>
                </a:lnTo>
                <a:lnTo>
                  <a:pt x="6141" y="47731"/>
                </a:lnTo>
                <a:lnTo>
                  <a:pt x="22890" y="22890"/>
                </a:lnTo>
                <a:lnTo>
                  <a:pt x="47731" y="6141"/>
                </a:lnTo>
                <a:lnTo>
                  <a:pt x="78151" y="0"/>
                </a:lnTo>
                <a:lnTo>
                  <a:pt x="1003348" y="0"/>
                </a:lnTo>
                <a:lnTo>
                  <a:pt x="1046706" y="13130"/>
                </a:lnTo>
                <a:lnTo>
                  <a:pt x="1075551" y="48244"/>
                </a:lnTo>
                <a:lnTo>
                  <a:pt x="1081499" y="78151"/>
                </a:lnTo>
                <a:lnTo>
                  <a:pt x="1081499" y="390748"/>
                </a:lnTo>
                <a:lnTo>
                  <a:pt x="1075358" y="421168"/>
                </a:lnTo>
                <a:lnTo>
                  <a:pt x="1058609" y="446009"/>
                </a:lnTo>
                <a:lnTo>
                  <a:pt x="1033768" y="462758"/>
                </a:lnTo>
                <a:lnTo>
                  <a:pt x="1003348" y="4688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7480" y="2183035"/>
            <a:ext cx="6775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194" y="2721958"/>
            <a:ext cx="1082040" cy="189865"/>
          </a:xfrm>
          <a:custGeom>
            <a:avLst/>
            <a:gdLst/>
            <a:ahLst/>
            <a:cxnLst/>
            <a:rect l="l" t="t" r="r" b="b"/>
            <a:pathLst>
              <a:path w="1082039" h="189864">
                <a:moveTo>
                  <a:pt x="0" y="31600"/>
                </a:moveTo>
                <a:lnTo>
                  <a:pt x="2483" y="19300"/>
                </a:lnTo>
                <a:lnTo>
                  <a:pt x="9255" y="9255"/>
                </a:lnTo>
                <a:lnTo>
                  <a:pt x="19300" y="2483"/>
                </a:lnTo>
                <a:lnTo>
                  <a:pt x="31600" y="0"/>
                </a:lnTo>
                <a:lnTo>
                  <a:pt x="1049899" y="0"/>
                </a:lnTo>
                <a:lnTo>
                  <a:pt x="1058280" y="0"/>
                </a:lnTo>
                <a:lnTo>
                  <a:pt x="1066318" y="3329"/>
                </a:lnTo>
                <a:lnTo>
                  <a:pt x="1072244" y="9255"/>
                </a:lnTo>
                <a:lnTo>
                  <a:pt x="1078170" y="15181"/>
                </a:lnTo>
                <a:lnTo>
                  <a:pt x="1081499" y="23219"/>
                </a:lnTo>
                <a:lnTo>
                  <a:pt x="1081499" y="31600"/>
                </a:lnTo>
                <a:lnTo>
                  <a:pt x="1081499" y="157999"/>
                </a:lnTo>
                <a:lnTo>
                  <a:pt x="1079016" y="170299"/>
                </a:lnTo>
                <a:lnTo>
                  <a:pt x="1072244" y="180344"/>
                </a:lnTo>
                <a:lnTo>
                  <a:pt x="1062199" y="187116"/>
                </a:lnTo>
                <a:lnTo>
                  <a:pt x="1049899" y="189599"/>
                </a:lnTo>
                <a:lnTo>
                  <a:pt x="31600" y="189599"/>
                </a:lnTo>
                <a:lnTo>
                  <a:pt x="19300" y="187116"/>
                </a:lnTo>
                <a:lnTo>
                  <a:pt x="9255" y="180344"/>
                </a:lnTo>
                <a:lnTo>
                  <a:pt x="2483" y="170299"/>
                </a:lnTo>
                <a:lnTo>
                  <a:pt x="0" y="157999"/>
                </a:lnTo>
                <a:lnTo>
                  <a:pt x="0" y="31600"/>
                </a:lnTo>
                <a:close/>
              </a:path>
            </a:pathLst>
          </a:custGeom>
          <a:ln w="9524">
            <a:solidFill>
              <a:srgbClr val="FCB71A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4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814" y="1516672"/>
            <a:ext cx="2220595" cy="2433320"/>
            <a:chOff x="589814" y="1516672"/>
            <a:chExt cx="2220595" cy="2433320"/>
          </a:xfrm>
        </p:grpSpPr>
        <p:sp>
          <p:nvSpPr>
            <p:cNvPr id="9" name="object 9"/>
            <p:cNvSpPr/>
            <p:nvPr/>
          </p:nvSpPr>
          <p:spPr>
            <a:xfrm>
              <a:off x="10051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459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2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459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2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461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4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57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52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86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5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5" h="981075">
                  <a:moveTo>
                    <a:pt x="1526" y="980700"/>
                  </a:moveTo>
                  <a:lnTo>
                    <a:pt x="1526" y="0"/>
                  </a:lnTo>
                </a:path>
                <a:path w="1068705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52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806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699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852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745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16015" y="1578934"/>
              <a:ext cx="1989455" cy="2366645"/>
            </a:xfrm>
            <a:custGeom>
              <a:avLst/>
              <a:gdLst/>
              <a:ahLst/>
              <a:cxnLst/>
              <a:rect l="l" t="t" r="r" b="b"/>
              <a:pathLst>
                <a:path w="1989455" h="2366645">
                  <a:moveTo>
                    <a:pt x="732899" y="2216066"/>
                  </a:moveTo>
                  <a:lnTo>
                    <a:pt x="0" y="2216066"/>
                  </a:lnTo>
                </a:path>
                <a:path w="1989455" h="2366645">
                  <a:moveTo>
                    <a:pt x="1577286" y="0"/>
                  </a:moveTo>
                  <a:lnTo>
                    <a:pt x="1786986" y="0"/>
                  </a:lnTo>
                </a:path>
                <a:path w="1989455" h="2366645">
                  <a:moveTo>
                    <a:pt x="1777624" y="0"/>
                  </a:moveTo>
                  <a:lnTo>
                    <a:pt x="1777624" y="2366099"/>
                  </a:lnTo>
                </a:path>
                <a:path w="1989455" h="2366645">
                  <a:moveTo>
                    <a:pt x="1577286" y="2365988"/>
                  </a:moveTo>
                  <a:lnTo>
                    <a:pt x="1786986" y="2365988"/>
                  </a:lnTo>
                </a:path>
                <a:path w="1989455" h="2366645">
                  <a:moveTo>
                    <a:pt x="1779752" y="2086140"/>
                  </a:moveTo>
                  <a:lnTo>
                    <a:pt x="1989452" y="208614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45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1675" y="3026325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5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69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36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406" y="4048094"/>
            <a:ext cx="5295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89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737" y="1128987"/>
            <a:ext cx="1727835" cy="646430"/>
            <a:chOff x="672737" y="1128987"/>
            <a:chExt cx="1727835" cy="64643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1424608"/>
              <a:ext cx="122966" cy="35040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77499" y="1133749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68681" y="1153616"/>
            <a:ext cx="7353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4237" y="616262"/>
            <a:ext cx="1727835" cy="267970"/>
            <a:chOff x="684237" y="616262"/>
            <a:chExt cx="1727835" cy="267970"/>
          </a:xfrm>
        </p:grpSpPr>
        <p:sp>
          <p:nvSpPr>
            <p:cNvPr id="44" name="object 44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1674749" y="258299"/>
                  </a:move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88999" y="621024"/>
              <a:ext cx="1718310" cy="258445"/>
            </a:xfrm>
            <a:custGeom>
              <a:avLst/>
              <a:gdLst/>
              <a:ahLst/>
              <a:cxnLst/>
              <a:rect l="l" t="t" r="r" b="b"/>
              <a:pathLst>
                <a:path w="1718310" h="258444">
                  <a:moveTo>
                    <a:pt x="0" y="43050"/>
                  </a:moveTo>
                  <a:lnTo>
                    <a:pt x="3383" y="26293"/>
                  </a:lnTo>
                  <a:lnTo>
                    <a:pt x="12609" y="12609"/>
                  </a:lnTo>
                  <a:lnTo>
                    <a:pt x="26293" y="3383"/>
                  </a:lnTo>
                  <a:lnTo>
                    <a:pt x="43050" y="0"/>
                  </a:lnTo>
                  <a:lnTo>
                    <a:pt x="1674749" y="0"/>
                  </a:lnTo>
                  <a:lnTo>
                    <a:pt x="1710566" y="19166"/>
                  </a:lnTo>
                  <a:lnTo>
                    <a:pt x="1717799" y="43050"/>
                  </a:lnTo>
                  <a:lnTo>
                    <a:pt x="1717799" y="215249"/>
                  </a:lnTo>
                  <a:lnTo>
                    <a:pt x="1714416" y="232006"/>
                  </a:lnTo>
                  <a:lnTo>
                    <a:pt x="1705190" y="245690"/>
                  </a:lnTo>
                  <a:lnTo>
                    <a:pt x="1691506" y="254916"/>
                  </a:lnTo>
                  <a:lnTo>
                    <a:pt x="1674749" y="258299"/>
                  </a:lnTo>
                  <a:lnTo>
                    <a:pt x="43050" y="258299"/>
                  </a:lnTo>
                  <a:lnTo>
                    <a:pt x="26293" y="254916"/>
                  </a:lnTo>
                  <a:lnTo>
                    <a:pt x="12609" y="245690"/>
                  </a:lnTo>
                  <a:lnTo>
                    <a:pt x="3383" y="232006"/>
                  </a:lnTo>
                  <a:lnTo>
                    <a:pt x="0" y="215249"/>
                  </a:lnTo>
                  <a:lnTo>
                    <a:pt x="0" y="4305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34072" y="640891"/>
            <a:ext cx="8280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12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86528" y="281608"/>
            <a:ext cx="123189" cy="861694"/>
            <a:chOff x="1486528" y="281608"/>
            <a:chExt cx="123189" cy="861694"/>
          </a:xfrm>
        </p:grpSpPr>
        <p:sp>
          <p:nvSpPr>
            <p:cNvPr id="48" name="object 48"/>
            <p:cNvSpPr/>
            <p:nvPr/>
          </p:nvSpPr>
          <p:spPr>
            <a:xfrm>
              <a:off x="1536500" y="879324"/>
              <a:ext cx="11430" cy="254635"/>
            </a:xfrm>
            <a:custGeom>
              <a:avLst/>
              <a:gdLst/>
              <a:ahLst/>
              <a:cxnLst/>
              <a:rect l="l" t="t" r="r" b="b"/>
              <a:pathLst>
                <a:path w="11430" h="254634">
                  <a:moveTo>
                    <a:pt x="11399" y="0"/>
                  </a:moveTo>
                  <a:lnTo>
                    <a:pt x="0" y="254399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528" y="281608"/>
              <a:ext cx="122966" cy="35040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016953" y="382958"/>
            <a:ext cx="1015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</p:txBody>
      </p:sp>
      <p:grpSp>
        <p:nvGrpSpPr>
          <p:cNvPr id="51" name="object 51"/>
          <p:cNvGrpSpPr/>
          <p:nvPr/>
        </p:nvGrpSpPr>
        <p:grpSpPr>
          <a:xfrm>
            <a:off x="3643286" y="1387287"/>
            <a:ext cx="2615565" cy="475615"/>
            <a:chOff x="3643286" y="1387287"/>
            <a:chExt cx="2615565" cy="475615"/>
          </a:xfrm>
        </p:grpSpPr>
        <p:sp>
          <p:nvSpPr>
            <p:cNvPr id="52" name="object 52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2527898" y="465599"/>
                  </a:move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648048" y="1392050"/>
              <a:ext cx="2606040" cy="466090"/>
            </a:xfrm>
            <a:custGeom>
              <a:avLst/>
              <a:gdLst/>
              <a:ahLst/>
              <a:cxnLst/>
              <a:rect l="l" t="t" r="r" b="b"/>
              <a:pathLst>
                <a:path w="2606040" h="466089">
                  <a:moveTo>
                    <a:pt x="0" y="77601"/>
                  </a:moveTo>
                  <a:lnTo>
                    <a:pt x="6098" y="47395"/>
                  </a:lnTo>
                  <a:lnTo>
                    <a:pt x="22728" y="22728"/>
                  </a:lnTo>
                  <a:lnTo>
                    <a:pt x="47395" y="6098"/>
                  </a:lnTo>
                  <a:lnTo>
                    <a:pt x="77601" y="0"/>
                  </a:lnTo>
                  <a:lnTo>
                    <a:pt x="2527898" y="0"/>
                  </a:lnTo>
                  <a:lnTo>
                    <a:pt x="2570951" y="13037"/>
                  </a:lnTo>
                  <a:lnTo>
                    <a:pt x="2599592" y="47904"/>
                  </a:lnTo>
                  <a:lnTo>
                    <a:pt x="2605499" y="77601"/>
                  </a:lnTo>
                  <a:lnTo>
                    <a:pt x="2605499" y="387998"/>
                  </a:lnTo>
                  <a:lnTo>
                    <a:pt x="2599401" y="418204"/>
                  </a:lnTo>
                  <a:lnTo>
                    <a:pt x="2582770" y="442871"/>
                  </a:lnTo>
                  <a:lnTo>
                    <a:pt x="2558104" y="459501"/>
                  </a:lnTo>
                  <a:lnTo>
                    <a:pt x="2527898" y="465599"/>
                  </a:lnTo>
                  <a:lnTo>
                    <a:pt x="77601" y="465599"/>
                  </a:lnTo>
                  <a:lnTo>
                    <a:pt x="47395" y="459501"/>
                  </a:lnTo>
                  <a:lnTo>
                    <a:pt x="22728" y="442871"/>
                  </a:lnTo>
                  <a:lnTo>
                    <a:pt x="6098" y="418204"/>
                  </a:lnTo>
                  <a:lnTo>
                    <a:pt x="0" y="387998"/>
                  </a:lnTo>
                  <a:lnTo>
                    <a:pt x="0" y="776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94862" y="1465846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 - Training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3299" y="1392100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1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1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655086" y="2128086"/>
            <a:ext cx="2606040" cy="466090"/>
          </a:xfrm>
          <a:custGeom>
            <a:avLst/>
            <a:gdLst/>
            <a:ahLst/>
            <a:cxnLst/>
            <a:rect l="l" t="t" r="r" b="b"/>
            <a:pathLst>
              <a:path w="2606040" h="466089">
                <a:moveTo>
                  <a:pt x="2527898" y="465599"/>
                </a:moveTo>
                <a:lnTo>
                  <a:pt x="77601" y="465599"/>
                </a:lnTo>
                <a:lnTo>
                  <a:pt x="47395" y="459501"/>
                </a:lnTo>
                <a:lnTo>
                  <a:pt x="22728" y="442870"/>
                </a:lnTo>
                <a:lnTo>
                  <a:pt x="6098" y="418204"/>
                </a:lnTo>
                <a:lnTo>
                  <a:pt x="0" y="387998"/>
                </a:lnTo>
                <a:lnTo>
                  <a:pt x="0" y="77601"/>
                </a:lnTo>
                <a:lnTo>
                  <a:pt x="6098" y="47395"/>
                </a:lnTo>
                <a:lnTo>
                  <a:pt x="22728" y="22728"/>
                </a:lnTo>
                <a:lnTo>
                  <a:pt x="47395" y="6098"/>
                </a:lnTo>
                <a:lnTo>
                  <a:pt x="77601" y="0"/>
                </a:lnTo>
                <a:lnTo>
                  <a:pt x="2527898" y="0"/>
                </a:lnTo>
                <a:lnTo>
                  <a:pt x="2570951" y="13037"/>
                </a:lnTo>
                <a:lnTo>
                  <a:pt x="2599592" y="47904"/>
                </a:lnTo>
                <a:lnTo>
                  <a:pt x="2605499" y="77601"/>
                </a:lnTo>
                <a:lnTo>
                  <a:pt x="2605499" y="387998"/>
                </a:lnTo>
                <a:lnTo>
                  <a:pt x="2599401" y="418204"/>
                </a:lnTo>
                <a:lnTo>
                  <a:pt x="2582770" y="442870"/>
                </a:lnTo>
                <a:lnTo>
                  <a:pt x="2558104" y="459501"/>
                </a:lnTo>
                <a:lnTo>
                  <a:pt x="2527898" y="4655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85637" y="2201882"/>
            <a:ext cx="134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420352" y="2128124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0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0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74435" y="1104711"/>
            <a:ext cx="281940" cy="1497965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055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584037" y="2726487"/>
            <a:ext cx="2681605" cy="373380"/>
            <a:chOff x="3584037" y="2726487"/>
            <a:chExt cx="2681605" cy="373380"/>
          </a:xfrm>
        </p:grpSpPr>
        <p:sp>
          <p:nvSpPr>
            <p:cNvPr id="61" name="object 61"/>
            <p:cNvSpPr/>
            <p:nvPr/>
          </p:nvSpPr>
          <p:spPr>
            <a:xfrm>
              <a:off x="3588799" y="2731249"/>
              <a:ext cx="2672080" cy="363855"/>
            </a:xfrm>
            <a:custGeom>
              <a:avLst/>
              <a:gdLst/>
              <a:ahLst/>
              <a:cxnLst/>
              <a:rect l="l" t="t" r="r" b="b"/>
              <a:pathLst>
                <a:path w="2672079" h="363855">
                  <a:moveTo>
                    <a:pt x="2611198" y="363599"/>
                  </a:move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lnTo>
                    <a:pt x="17749" y="17749"/>
                  </a:lnTo>
                  <a:lnTo>
                    <a:pt x="60601" y="0"/>
                  </a:lnTo>
                  <a:lnTo>
                    <a:pt x="2611198" y="0"/>
                  </a:lnTo>
                  <a:lnTo>
                    <a:pt x="2654050" y="17749"/>
                  </a:lnTo>
                  <a:lnTo>
                    <a:pt x="2671799" y="60601"/>
                  </a:lnTo>
                  <a:lnTo>
                    <a:pt x="2671799" y="302998"/>
                  </a:lnTo>
                  <a:lnTo>
                    <a:pt x="2667037" y="326587"/>
                  </a:lnTo>
                  <a:lnTo>
                    <a:pt x="2654050" y="345850"/>
                  </a:lnTo>
                  <a:lnTo>
                    <a:pt x="2634787" y="358837"/>
                  </a:lnTo>
                  <a:lnTo>
                    <a:pt x="2611198" y="3635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588799" y="2731249"/>
              <a:ext cx="2672080" cy="363855"/>
            </a:xfrm>
            <a:custGeom>
              <a:avLst/>
              <a:gdLst/>
              <a:ahLst/>
              <a:cxnLst/>
              <a:rect l="l" t="t" r="r" b="b"/>
              <a:pathLst>
                <a:path w="2672079" h="363855">
                  <a:moveTo>
                    <a:pt x="0" y="60601"/>
                  </a:moveTo>
                  <a:lnTo>
                    <a:pt x="4762" y="37012"/>
                  </a:lnTo>
                  <a:lnTo>
                    <a:pt x="17749" y="17749"/>
                  </a:lnTo>
                  <a:lnTo>
                    <a:pt x="37012" y="4762"/>
                  </a:lnTo>
                  <a:lnTo>
                    <a:pt x="60601" y="0"/>
                  </a:lnTo>
                  <a:lnTo>
                    <a:pt x="2611198" y="0"/>
                  </a:lnTo>
                  <a:lnTo>
                    <a:pt x="2654050" y="17749"/>
                  </a:lnTo>
                  <a:lnTo>
                    <a:pt x="2671799" y="60601"/>
                  </a:lnTo>
                  <a:lnTo>
                    <a:pt x="2671799" y="302998"/>
                  </a:lnTo>
                  <a:lnTo>
                    <a:pt x="2667037" y="326587"/>
                  </a:lnTo>
                  <a:lnTo>
                    <a:pt x="2654050" y="345850"/>
                  </a:lnTo>
                  <a:lnTo>
                    <a:pt x="2634787" y="358837"/>
                  </a:lnTo>
                  <a:lnTo>
                    <a:pt x="2611198" y="363599"/>
                  </a:lnTo>
                  <a:lnTo>
                    <a:pt x="60601" y="363599"/>
                  </a:lnTo>
                  <a:lnTo>
                    <a:pt x="37012" y="358837"/>
                  </a:lnTo>
                  <a:lnTo>
                    <a:pt x="17749" y="345850"/>
                  </a:lnTo>
                  <a:lnTo>
                    <a:pt x="4762" y="326587"/>
                  </a:lnTo>
                  <a:lnTo>
                    <a:pt x="0" y="302998"/>
                  </a:lnTo>
                  <a:lnTo>
                    <a:pt x="0" y="60601"/>
                  </a:lnTo>
                  <a:close/>
                </a:path>
              </a:pathLst>
            </a:custGeom>
            <a:ln w="9524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958691" y="2778430"/>
            <a:ext cx="19310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Task specific dataset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52300" y="3299304"/>
            <a:ext cx="1393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Classification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52300" y="4030824"/>
            <a:ext cx="3289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952300" y="4396583"/>
            <a:ext cx="9232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tagging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object 6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150" y="3314575"/>
            <a:ext cx="189599" cy="18959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150" y="3657475"/>
            <a:ext cx="189599" cy="189599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150" y="4000375"/>
            <a:ext cx="189599" cy="189599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1150" y="4381375"/>
            <a:ext cx="189599" cy="189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5086" y="2128086"/>
            <a:ext cx="2606040" cy="466090"/>
          </a:xfrm>
          <a:custGeom>
            <a:avLst/>
            <a:gdLst/>
            <a:ahLst/>
            <a:cxnLst/>
            <a:rect l="l" t="t" r="r" b="b"/>
            <a:pathLst>
              <a:path w="2606040" h="466089">
                <a:moveTo>
                  <a:pt x="2527898" y="465599"/>
                </a:moveTo>
                <a:lnTo>
                  <a:pt x="77601" y="465599"/>
                </a:lnTo>
                <a:lnTo>
                  <a:pt x="47395" y="459501"/>
                </a:lnTo>
                <a:lnTo>
                  <a:pt x="22728" y="442870"/>
                </a:lnTo>
                <a:lnTo>
                  <a:pt x="6098" y="418204"/>
                </a:lnTo>
                <a:lnTo>
                  <a:pt x="0" y="387998"/>
                </a:lnTo>
                <a:lnTo>
                  <a:pt x="0" y="77601"/>
                </a:lnTo>
                <a:lnTo>
                  <a:pt x="6098" y="47395"/>
                </a:lnTo>
                <a:lnTo>
                  <a:pt x="22728" y="22728"/>
                </a:lnTo>
                <a:lnTo>
                  <a:pt x="47395" y="6098"/>
                </a:lnTo>
                <a:lnTo>
                  <a:pt x="77601" y="0"/>
                </a:lnTo>
                <a:lnTo>
                  <a:pt x="2527898" y="0"/>
                </a:lnTo>
                <a:lnTo>
                  <a:pt x="2570951" y="13037"/>
                </a:lnTo>
                <a:lnTo>
                  <a:pt x="2599592" y="47904"/>
                </a:lnTo>
                <a:lnTo>
                  <a:pt x="2605499" y="77601"/>
                </a:lnTo>
                <a:lnTo>
                  <a:pt x="2605499" y="387998"/>
                </a:lnTo>
                <a:lnTo>
                  <a:pt x="2599401" y="418204"/>
                </a:lnTo>
                <a:lnTo>
                  <a:pt x="2582770" y="442870"/>
                </a:lnTo>
                <a:lnTo>
                  <a:pt x="2558104" y="459501"/>
                </a:lnTo>
                <a:lnTo>
                  <a:pt x="2527898" y="4655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5637" y="2201882"/>
            <a:ext cx="134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0352" y="2128124"/>
            <a:ext cx="553720" cy="466090"/>
          </a:xfrm>
          <a:custGeom>
            <a:avLst/>
            <a:gdLst/>
            <a:ahLst/>
            <a:cxnLst/>
            <a:rect l="l" t="t" r="r" b="b"/>
            <a:pathLst>
              <a:path w="553720" h="466089">
                <a:moveTo>
                  <a:pt x="276749" y="465599"/>
                </a:moveTo>
                <a:lnTo>
                  <a:pt x="227003" y="461849"/>
                </a:lnTo>
                <a:lnTo>
                  <a:pt x="180182" y="451035"/>
                </a:lnTo>
                <a:lnTo>
                  <a:pt x="137068" y="433815"/>
                </a:lnTo>
                <a:lnTo>
                  <a:pt x="98443" y="410848"/>
                </a:lnTo>
                <a:lnTo>
                  <a:pt x="65088" y="382790"/>
                </a:lnTo>
                <a:lnTo>
                  <a:pt x="37784" y="350298"/>
                </a:lnTo>
                <a:lnTo>
                  <a:pt x="17314" y="314031"/>
                </a:lnTo>
                <a:lnTo>
                  <a:pt x="4458" y="274646"/>
                </a:lnTo>
                <a:lnTo>
                  <a:pt x="0" y="232799"/>
                </a:lnTo>
                <a:lnTo>
                  <a:pt x="4458" y="190953"/>
                </a:lnTo>
                <a:lnTo>
                  <a:pt x="17314" y="151568"/>
                </a:lnTo>
                <a:lnTo>
                  <a:pt x="37784" y="115301"/>
                </a:lnTo>
                <a:lnTo>
                  <a:pt x="65088" y="82809"/>
                </a:lnTo>
                <a:lnTo>
                  <a:pt x="98443" y="54751"/>
                </a:lnTo>
                <a:lnTo>
                  <a:pt x="137068" y="31784"/>
                </a:lnTo>
                <a:lnTo>
                  <a:pt x="180182" y="14564"/>
                </a:lnTo>
                <a:lnTo>
                  <a:pt x="227003" y="3750"/>
                </a:lnTo>
                <a:lnTo>
                  <a:pt x="276749" y="0"/>
                </a:lnTo>
                <a:lnTo>
                  <a:pt x="326496" y="3750"/>
                </a:lnTo>
                <a:lnTo>
                  <a:pt x="373317" y="14564"/>
                </a:lnTo>
                <a:lnTo>
                  <a:pt x="416430" y="31784"/>
                </a:lnTo>
                <a:lnTo>
                  <a:pt x="455056" y="54751"/>
                </a:lnTo>
                <a:lnTo>
                  <a:pt x="488411" y="82809"/>
                </a:lnTo>
                <a:lnTo>
                  <a:pt x="515715" y="115301"/>
                </a:lnTo>
                <a:lnTo>
                  <a:pt x="536185" y="151568"/>
                </a:lnTo>
                <a:lnTo>
                  <a:pt x="549041" y="190953"/>
                </a:lnTo>
                <a:lnTo>
                  <a:pt x="553499" y="232799"/>
                </a:lnTo>
                <a:lnTo>
                  <a:pt x="549041" y="274646"/>
                </a:lnTo>
                <a:lnTo>
                  <a:pt x="536185" y="314031"/>
                </a:lnTo>
                <a:lnTo>
                  <a:pt x="515715" y="350298"/>
                </a:lnTo>
                <a:lnTo>
                  <a:pt x="488411" y="382790"/>
                </a:lnTo>
                <a:lnTo>
                  <a:pt x="455056" y="410848"/>
                </a:lnTo>
                <a:lnTo>
                  <a:pt x="416430" y="433815"/>
                </a:lnTo>
                <a:lnTo>
                  <a:pt x="373317" y="451035"/>
                </a:lnTo>
                <a:lnTo>
                  <a:pt x="326496" y="461849"/>
                </a:lnTo>
                <a:lnTo>
                  <a:pt x="276749" y="4655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4435" y="2089081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98749" y="2593685"/>
            <a:ext cx="2606040" cy="2031364"/>
            <a:chOff x="3798749" y="2593685"/>
            <a:chExt cx="2606040" cy="2031364"/>
          </a:xfrm>
        </p:grpSpPr>
        <p:sp>
          <p:nvSpPr>
            <p:cNvPr id="7" name="object 7"/>
            <p:cNvSpPr/>
            <p:nvPr/>
          </p:nvSpPr>
          <p:spPr>
            <a:xfrm>
              <a:off x="4959302" y="2701975"/>
              <a:ext cx="26034" cy="1886585"/>
            </a:xfrm>
            <a:custGeom>
              <a:avLst/>
              <a:gdLst/>
              <a:ahLst/>
              <a:cxnLst/>
              <a:rect l="l" t="t" r="r" b="b"/>
              <a:pathLst>
                <a:path w="26035" h="1886585">
                  <a:moveTo>
                    <a:pt x="0" y="0"/>
                  </a:moveTo>
                  <a:lnTo>
                    <a:pt x="25533" y="188611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7377" y="2593685"/>
              <a:ext cx="122577" cy="1225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98747" y="2833611"/>
              <a:ext cx="2606040" cy="1791335"/>
            </a:xfrm>
            <a:custGeom>
              <a:avLst/>
              <a:gdLst/>
              <a:ahLst/>
              <a:cxnLst/>
              <a:rect l="l" t="t" r="r" b="b"/>
              <a:pathLst>
                <a:path w="2606040" h="1791335">
                  <a:moveTo>
                    <a:pt x="2605494" y="1426794"/>
                  </a:moveTo>
                  <a:lnTo>
                    <a:pt x="2593251" y="1386382"/>
                  </a:lnTo>
                  <a:lnTo>
                    <a:pt x="2560523" y="1359496"/>
                  </a:lnTo>
                  <a:lnTo>
                    <a:pt x="2532646" y="1353947"/>
                  </a:lnTo>
                  <a:lnTo>
                    <a:pt x="72847" y="1353947"/>
                  </a:lnTo>
                  <a:lnTo>
                    <a:pt x="44488" y="1359674"/>
                  </a:lnTo>
                  <a:lnTo>
                    <a:pt x="21336" y="1375283"/>
                  </a:lnTo>
                  <a:lnTo>
                    <a:pt x="5715" y="1398435"/>
                  </a:lnTo>
                  <a:lnTo>
                    <a:pt x="0" y="1426794"/>
                  </a:lnTo>
                  <a:lnTo>
                    <a:pt x="0" y="1718195"/>
                  </a:lnTo>
                  <a:lnTo>
                    <a:pt x="5715" y="1746554"/>
                  </a:lnTo>
                  <a:lnTo>
                    <a:pt x="21336" y="1769706"/>
                  </a:lnTo>
                  <a:lnTo>
                    <a:pt x="44488" y="1785315"/>
                  </a:lnTo>
                  <a:lnTo>
                    <a:pt x="72847" y="1791042"/>
                  </a:lnTo>
                  <a:lnTo>
                    <a:pt x="2532646" y="1791042"/>
                  </a:lnTo>
                  <a:lnTo>
                    <a:pt x="2561005" y="1785315"/>
                  </a:lnTo>
                  <a:lnTo>
                    <a:pt x="2584158" y="1769706"/>
                  </a:lnTo>
                  <a:lnTo>
                    <a:pt x="2599766" y="1746554"/>
                  </a:lnTo>
                  <a:lnTo>
                    <a:pt x="2605494" y="1718195"/>
                  </a:lnTo>
                  <a:lnTo>
                    <a:pt x="2605494" y="1426794"/>
                  </a:lnTo>
                  <a:close/>
                </a:path>
                <a:path w="2606040" h="1791335">
                  <a:moveTo>
                    <a:pt x="2605494" y="749820"/>
                  </a:moveTo>
                  <a:lnTo>
                    <a:pt x="2593251" y="709409"/>
                  </a:lnTo>
                  <a:lnTo>
                    <a:pt x="2560523" y="682510"/>
                  </a:lnTo>
                  <a:lnTo>
                    <a:pt x="2532646" y="676973"/>
                  </a:lnTo>
                  <a:lnTo>
                    <a:pt x="72847" y="676973"/>
                  </a:lnTo>
                  <a:lnTo>
                    <a:pt x="44488" y="682701"/>
                  </a:lnTo>
                  <a:lnTo>
                    <a:pt x="21336" y="698309"/>
                  </a:lnTo>
                  <a:lnTo>
                    <a:pt x="5715" y="721461"/>
                  </a:lnTo>
                  <a:lnTo>
                    <a:pt x="0" y="749820"/>
                  </a:lnTo>
                  <a:lnTo>
                    <a:pt x="0" y="1041222"/>
                  </a:lnTo>
                  <a:lnTo>
                    <a:pt x="5715" y="1069581"/>
                  </a:lnTo>
                  <a:lnTo>
                    <a:pt x="21336" y="1092733"/>
                  </a:lnTo>
                  <a:lnTo>
                    <a:pt x="44488" y="1108341"/>
                  </a:lnTo>
                  <a:lnTo>
                    <a:pt x="72847" y="1114069"/>
                  </a:lnTo>
                  <a:lnTo>
                    <a:pt x="2532646" y="1114069"/>
                  </a:lnTo>
                  <a:lnTo>
                    <a:pt x="2561005" y="1108341"/>
                  </a:lnTo>
                  <a:lnTo>
                    <a:pt x="2584158" y="1092733"/>
                  </a:lnTo>
                  <a:lnTo>
                    <a:pt x="2599766" y="1069581"/>
                  </a:lnTo>
                  <a:lnTo>
                    <a:pt x="2605494" y="1041222"/>
                  </a:lnTo>
                  <a:lnTo>
                    <a:pt x="2605494" y="749820"/>
                  </a:lnTo>
                  <a:close/>
                </a:path>
                <a:path w="2606040" h="1791335">
                  <a:moveTo>
                    <a:pt x="2605494" y="72847"/>
                  </a:moveTo>
                  <a:lnTo>
                    <a:pt x="2593251" y="32423"/>
                  </a:lnTo>
                  <a:lnTo>
                    <a:pt x="2560523" y="5537"/>
                  </a:lnTo>
                  <a:lnTo>
                    <a:pt x="2532646" y="0"/>
                  </a:lnTo>
                  <a:lnTo>
                    <a:pt x="72847" y="0"/>
                  </a:lnTo>
                  <a:lnTo>
                    <a:pt x="44488" y="5715"/>
                  </a:lnTo>
                  <a:lnTo>
                    <a:pt x="21336" y="21336"/>
                  </a:lnTo>
                  <a:lnTo>
                    <a:pt x="5715" y="44488"/>
                  </a:lnTo>
                  <a:lnTo>
                    <a:pt x="0" y="72847"/>
                  </a:lnTo>
                  <a:lnTo>
                    <a:pt x="0" y="364248"/>
                  </a:lnTo>
                  <a:lnTo>
                    <a:pt x="5715" y="392595"/>
                  </a:lnTo>
                  <a:lnTo>
                    <a:pt x="21336" y="415759"/>
                  </a:lnTo>
                  <a:lnTo>
                    <a:pt x="44488" y="431368"/>
                  </a:lnTo>
                  <a:lnTo>
                    <a:pt x="72847" y="437095"/>
                  </a:lnTo>
                  <a:lnTo>
                    <a:pt x="2532646" y="437095"/>
                  </a:lnTo>
                  <a:lnTo>
                    <a:pt x="2561005" y="431368"/>
                  </a:lnTo>
                  <a:lnTo>
                    <a:pt x="2584158" y="415759"/>
                  </a:lnTo>
                  <a:lnTo>
                    <a:pt x="2599766" y="392595"/>
                  </a:lnTo>
                  <a:lnTo>
                    <a:pt x="2605494" y="364248"/>
                  </a:lnTo>
                  <a:lnTo>
                    <a:pt x="2605494" y="72847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89973" y="2927562"/>
            <a:ext cx="1823085" cy="169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Tuning</a:t>
            </a:r>
            <a:endParaRPr lang="en-US" sz="1400" dirty="0">
              <a:solidFill>
                <a:srgbClr val="F6F6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045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420" marR="5080" indent="-173355">
              <a:lnSpc>
                <a:spcPct val="317300"/>
              </a:lnSpc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 Fine Tuning Feature Extraction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48" y="382958"/>
            <a:ext cx="21069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Fine tuning</a:t>
            </a:r>
          </a:p>
        </p:txBody>
      </p:sp>
      <p:sp>
        <p:nvSpPr>
          <p:cNvPr id="3" name="object 3"/>
          <p:cNvSpPr/>
          <p:nvPr/>
        </p:nvSpPr>
        <p:spPr>
          <a:xfrm>
            <a:off x="371624" y="1195974"/>
            <a:ext cx="2779395" cy="3519170"/>
          </a:xfrm>
          <a:custGeom>
            <a:avLst/>
            <a:gdLst/>
            <a:ahLst/>
            <a:cxnLst/>
            <a:rect l="l" t="t" r="r" b="b"/>
            <a:pathLst>
              <a:path w="2779395" h="3519170">
                <a:moveTo>
                  <a:pt x="0" y="463209"/>
                </a:moveTo>
                <a:lnTo>
                  <a:pt x="2391" y="415848"/>
                </a:lnTo>
                <a:lnTo>
                  <a:pt x="9410" y="369856"/>
                </a:lnTo>
                <a:lnTo>
                  <a:pt x="20824" y="325464"/>
                </a:lnTo>
                <a:lnTo>
                  <a:pt x="36401" y="282907"/>
                </a:lnTo>
                <a:lnTo>
                  <a:pt x="55906" y="242416"/>
                </a:lnTo>
                <a:lnTo>
                  <a:pt x="79108" y="204224"/>
                </a:lnTo>
                <a:lnTo>
                  <a:pt x="105774" y="168565"/>
                </a:lnTo>
                <a:lnTo>
                  <a:pt x="135670" y="135670"/>
                </a:lnTo>
                <a:lnTo>
                  <a:pt x="168565" y="105774"/>
                </a:lnTo>
                <a:lnTo>
                  <a:pt x="204224" y="79108"/>
                </a:lnTo>
                <a:lnTo>
                  <a:pt x="242416" y="55906"/>
                </a:lnTo>
                <a:lnTo>
                  <a:pt x="282907" y="36401"/>
                </a:lnTo>
                <a:lnTo>
                  <a:pt x="325464" y="20824"/>
                </a:lnTo>
                <a:lnTo>
                  <a:pt x="369856" y="9410"/>
                </a:lnTo>
                <a:lnTo>
                  <a:pt x="415848" y="2391"/>
                </a:lnTo>
                <a:lnTo>
                  <a:pt x="463209" y="0"/>
                </a:lnTo>
                <a:lnTo>
                  <a:pt x="2315990" y="0"/>
                </a:lnTo>
                <a:lnTo>
                  <a:pt x="2368257" y="2956"/>
                </a:lnTo>
                <a:lnTo>
                  <a:pt x="2419454" y="11701"/>
                </a:lnTo>
                <a:lnTo>
                  <a:pt x="2469128" y="26045"/>
                </a:lnTo>
                <a:lnTo>
                  <a:pt x="2516826" y="45803"/>
                </a:lnTo>
                <a:lnTo>
                  <a:pt x="2562095" y="70784"/>
                </a:lnTo>
                <a:lnTo>
                  <a:pt x="2604480" y="100803"/>
                </a:lnTo>
                <a:lnTo>
                  <a:pt x="2643529" y="135670"/>
                </a:lnTo>
                <a:lnTo>
                  <a:pt x="2678396" y="174719"/>
                </a:lnTo>
                <a:lnTo>
                  <a:pt x="2708415" y="217104"/>
                </a:lnTo>
                <a:lnTo>
                  <a:pt x="2733396" y="262373"/>
                </a:lnTo>
                <a:lnTo>
                  <a:pt x="2753154" y="310071"/>
                </a:lnTo>
                <a:lnTo>
                  <a:pt x="2767498" y="359745"/>
                </a:lnTo>
                <a:lnTo>
                  <a:pt x="2776243" y="410942"/>
                </a:lnTo>
                <a:lnTo>
                  <a:pt x="2779199" y="463209"/>
                </a:lnTo>
                <a:lnTo>
                  <a:pt x="2779199" y="3055490"/>
                </a:lnTo>
                <a:lnTo>
                  <a:pt x="2776808" y="3102850"/>
                </a:lnTo>
                <a:lnTo>
                  <a:pt x="2769789" y="3148843"/>
                </a:lnTo>
                <a:lnTo>
                  <a:pt x="2758375" y="3193234"/>
                </a:lnTo>
                <a:lnTo>
                  <a:pt x="2742798" y="3235792"/>
                </a:lnTo>
                <a:lnTo>
                  <a:pt x="2723293" y="3276283"/>
                </a:lnTo>
                <a:lnTo>
                  <a:pt x="2700091" y="3314475"/>
                </a:lnTo>
                <a:lnTo>
                  <a:pt x="2673425" y="3350134"/>
                </a:lnTo>
                <a:lnTo>
                  <a:pt x="2643529" y="3383029"/>
                </a:lnTo>
                <a:lnTo>
                  <a:pt x="2610634" y="3412925"/>
                </a:lnTo>
                <a:lnTo>
                  <a:pt x="2574975" y="3439591"/>
                </a:lnTo>
                <a:lnTo>
                  <a:pt x="2536783" y="3462793"/>
                </a:lnTo>
                <a:lnTo>
                  <a:pt x="2496292" y="3482298"/>
                </a:lnTo>
                <a:lnTo>
                  <a:pt x="2453734" y="3497875"/>
                </a:lnTo>
                <a:lnTo>
                  <a:pt x="2409343" y="3509289"/>
                </a:lnTo>
                <a:lnTo>
                  <a:pt x="2363351" y="3516308"/>
                </a:lnTo>
                <a:lnTo>
                  <a:pt x="2315990" y="3518699"/>
                </a:lnTo>
                <a:lnTo>
                  <a:pt x="463209" y="3518699"/>
                </a:lnTo>
                <a:lnTo>
                  <a:pt x="415848" y="3516308"/>
                </a:lnTo>
                <a:lnTo>
                  <a:pt x="369856" y="3509289"/>
                </a:lnTo>
                <a:lnTo>
                  <a:pt x="325464" y="3497875"/>
                </a:lnTo>
                <a:lnTo>
                  <a:pt x="282907" y="3482298"/>
                </a:lnTo>
                <a:lnTo>
                  <a:pt x="242416" y="3462793"/>
                </a:lnTo>
                <a:lnTo>
                  <a:pt x="204224" y="3439591"/>
                </a:lnTo>
                <a:lnTo>
                  <a:pt x="168565" y="3412925"/>
                </a:lnTo>
                <a:lnTo>
                  <a:pt x="135670" y="3383029"/>
                </a:lnTo>
                <a:lnTo>
                  <a:pt x="105774" y="3350134"/>
                </a:lnTo>
                <a:lnTo>
                  <a:pt x="79108" y="3314475"/>
                </a:lnTo>
                <a:lnTo>
                  <a:pt x="55906" y="3276283"/>
                </a:lnTo>
                <a:lnTo>
                  <a:pt x="36401" y="3235792"/>
                </a:lnTo>
                <a:lnTo>
                  <a:pt x="20824" y="3193234"/>
                </a:lnTo>
                <a:lnTo>
                  <a:pt x="9410" y="3148843"/>
                </a:lnTo>
                <a:lnTo>
                  <a:pt x="2391" y="3102850"/>
                </a:lnTo>
                <a:lnTo>
                  <a:pt x="0" y="3055490"/>
                </a:lnTo>
                <a:lnTo>
                  <a:pt x="0" y="463209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574" y="3624219"/>
            <a:ext cx="21005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99900"/>
              </a:lnSpc>
              <a:spcBef>
                <a:spcPts val="100"/>
              </a:spcBef>
              <a:buSzPct val="121428"/>
              <a:buFont typeface="Arial"/>
              <a:buChar char="●"/>
              <a:tabLst>
                <a:tab pos="37147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specific outer layer is trained while freezing the lower layers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58275" y="1141400"/>
            <a:ext cx="2779395" cy="3519170"/>
          </a:xfrm>
          <a:custGeom>
            <a:avLst/>
            <a:gdLst/>
            <a:ahLst/>
            <a:cxnLst/>
            <a:rect l="l" t="t" r="r" b="b"/>
            <a:pathLst>
              <a:path w="2779395" h="3519170">
                <a:moveTo>
                  <a:pt x="0" y="463209"/>
                </a:moveTo>
                <a:lnTo>
                  <a:pt x="2391" y="415848"/>
                </a:lnTo>
                <a:lnTo>
                  <a:pt x="9410" y="369856"/>
                </a:lnTo>
                <a:lnTo>
                  <a:pt x="20824" y="325464"/>
                </a:lnTo>
                <a:lnTo>
                  <a:pt x="36401" y="282907"/>
                </a:lnTo>
                <a:lnTo>
                  <a:pt x="55906" y="242416"/>
                </a:lnTo>
                <a:lnTo>
                  <a:pt x="79108" y="204224"/>
                </a:lnTo>
                <a:lnTo>
                  <a:pt x="105774" y="168565"/>
                </a:lnTo>
                <a:lnTo>
                  <a:pt x="135670" y="135670"/>
                </a:lnTo>
                <a:lnTo>
                  <a:pt x="168565" y="105774"/>
                </a:lnTo>
                <a:lnTo>
                  <a:pt x="204224" y="79108"/>
                </a:lnTo>
                <a:lnTo>
                  <a:pt x="242416" y="55906"/>
                </a:lnTo>
                <a:lnTo>
                  <a:pt x="282907" y="36401"/>
                </a:lnTo>
                <a:lnTo>
                  <a:pt x="325465" y="20824"/>
                </a:lnTo>
                <a:lnTo>
                  <a:pt x="369856" y="9410"/>
                </a:lnTo>
                <a:lnTo>
                  <a:pt x="415849" y="2391"/>
                </a:lnTo>
                <a:lnTo>
                  <a:pt x="463209" y="0"/>
                </a:lnTo>
                <a:lnTo>
                  <a:pt x="2315990" y="0"/>
                </a:lnTo>
                <a:lnTo>
                  <a:pt x="2368257" y="2956"/>
                </a:lnTo>
                <a:lnTo>
                  <a:pt x="2419454" y="11701"/>
                </a:lnTo>
                <a:lnTo>
                  <a:pt x="2469128" y="26045"/>
                </a:lnTo>
                <a:lnTo>
                  <a:pt x="2516826" y="45803"/>
                </a:lnTo>
                <a:lnTo>
                  <a:pt x="2562095" y="70784"/>
                </a:lnTo>
                <a:lnTo>
                  <a:pt x="2604480" y="100803"/>
                </a:lnTo>
                <a:lnTo>
                  <a:pt x="2643529" y="135670"/>
                </a:lnTo>
                <a:lnTo>
                  <a:pt x="2678396" y="174719"/>
                </a:lnTo>
                <a:lnTo>
                  <a:pt x="2708415" y="217104"/>
                </a:lnTo>
                <a:lnTo>
                  <a:pt x="2733396" y="262373"/>
                </a:lnTo>
                <a:lnTo>
                  <a:pt x="2753153" y="310071"/>
                </a:lnTo>
                <a:lnTo>
                  <a:pt x="2767498" y="359745"/>
                </a:lnTo>
                <a:lnTo>
                  <a:pt x="2776243" y="410942"/>
                </a:lnTo>
                <a:lnTo>
                  <a:pt x="2779199" y="463209"/>
                </a:lnTo>
                <a:lnTo>
                  <a:pt x="2779199" y="3055490"/>
                </a:lnTo>
                <a:lnTo>
                  <a:pt x="2776808" y="3102850"/>
                </a:lnTo>
                <a:lnTo>
                  <a:pt x="2769789" y="3148843"/>
                </a:lnTo>
                <a:lnTo>
                  <a:pt x="2758375" y="3193234"/>
                </a:lnTo>
                <a:lnTo>
                  <a:pt x="2742798" y="3235792"/>
                </a:lnTo>
                <a:lnTo>
                  <a:pt x="2723293" y="3276283"/>
                </a:lnTo>
                <a:lnTo>
                  <a:pt x="2700091" y="3314475"/>
                </a:lnTo>
                <a:lnTo>
                  <a:pt x="2673425" y="3350134"/>
                </a:lnTo>
                <a:lnTo>
                  <a:pt x="2643529" y="3383029"/>
                </a:lnTo>
                <a:lnTo>
                  <a:pt x="2610634" y="3412925"/>
                </a:lnTo>
                <a:lnTo>
                  <a:pt x="2574975" y="3439591"/>
                </a:lnTo>
                <a:lnTo>
                  <a:pt x="2536783" y="3462793"/>
                </a:lnTo>
                <a:lnTo>
                  <a:pt x="2496292" y="3482298"/>
                </a:lnTo>
                <a:lnTo>
                  <a:pt x="2453734" y="3497875"/>
                </a:lnTo>
                <a:lnTo>
                  <a:pt x="2409343" y="3509289"/>
                </a:lnTo>
                <a:lnTo>
                  <a:pt x="2363350" y="3516308"/>
                </a:lnTo>
                <a:lnTo>
                  <a:pt x="2315990" y="3518699"/>
                </a:lnTo>
                <a:lnTo>
                  <a:pt x="463209" y="3518699"/>
                </a:lnTo>
                <a:lnTo>
                  <a:pt x="415849" y="3516308"/>
                </a:lnTo>
                <a:lnTo>
                  <a:pt x="369856" y="3509289"/>
                </a:lnTo>
                <a:lnTo>
                  <a:pt x="325465" y="3497875"/>
                </a:lnTo>
                <a:lnTo>
                  <a:pt x="282907" y="3482298"/>
                </a:lnTo>
                <a:lnTo>
                  <a:pt x="242416" y="3462793"/>
                </a:lnTo>
                <a:lnTo>
                  <a:pt x="204224" y="3439591"/>
                </a:lnTo>
                <a:lnTo>
                  <a:pt x="168565" y="3412925"/>
                </a:lnTo>
                <a:lnTo>
                  <a:pt x="135670" y="3383029"/>
                </a:lnTo>
                <a:lnTo>
                  <a:pt x="105774" y="3350134"/>
                </a:lnTo>
                <a:lnTo>
                  <a:pt x="79108" y="3314475"/>
                </a:lnTo>
                <a:lnTo>
                  <a:pt x="55906" y="3276283"/>
                </a:lnTo>
                <a:lnTo>
                  <a:pt x="36401" y="3235792"/>
                </a:lnTo>
                <a:lnTo>
                  <a:pt x="20824" y="3193234"/>
                </a:lnTo>
                <a:lnTo>
                  <a:pt x="9410" y="3148843"/>
                </a:lnTo>
                <a:lnTo>
                  <a:pt x="2391" y="3102850"/>
                </a:lnTo>
                <a:lnTo>
                  <a:pt x="0" y="3055490"/>
                </a:lnTo>
                <a:lnTo>
                  <a:pt x="0" y="463209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8237" y="3371143"/>
            <a:ext cx="20180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tuning all the layers of the model.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8237" y="3999793"/>
            <a:ext cx="184912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Font typeface="Arial"/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for large dataset.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4924" y="1141400"/>
            <a:ext cx="2779395" cy="3519170"/>
          </a:xfrm>
          <a:custGeom>
            <a:avLst/>
            <a:gdLst/>
            <a:ahLst/>
            <a:cxnLst/>
            <a:rect l="l" t="t" r="r" b="b"/>
            <a:pathLst>
              <a:path w="2779395" h="3519170">
                <a:moveTo>
                  <a:pt x="0" y="463209"/>
                </a:moveTo>
                <a:lnTo>
                  <a:pt x="2391" y="415848"/>
                </a:lnTo>
                <a:lnTo>
                  <a:pt x="9410" y="369856"/>
                </a:lnTo>
                <a:lnTo>
                  <a:pt x="20824" y="325464"/>
                </a:lnTo>
                <a:lnTo>
                  <a:pt x="36401" y="282907"/>
                </a:lnTo>
                <a:lnTo>
                  <a:pt x="55906" y="242416"/>
                </a:lnTo>
                <a:lnTo>
                  <a:pt x="79108" y="204224"/>
                </a:lnTo>
                <a:lnTo>
                  <a:pt x="105774" y="168565"/>
                </a:lnTo>
                <a:lnTo>
                  <a:pt x="135670" y="135670"/>
                </a:lnTo>
                <a:lnTo>
                  <a:pt x="168565" y="105774"/>
                </a:lnTo>
                <a:lnTo>
                  <a:pt x="204224" y="79108"/>
                </a:lnTo>
                <a:lnTo>
                  <a:pt x="242416" y="55906"/>
                </a:lnTo>
                <a:lnTo>
                  <a:pt x="282907" y="36401"/>
                </a:lnTo>
                <a:lnTo>
                  <a:pt x="325465" y="20824"/>
                </a:lnTo>
                <a:lnTo>
                  <a:pt x="369856" y="9410"/>
                </a:lnTo>
                <a:lnTo>
                  <a:pt x="415849" y="2391"/>
                </a:lnTo>
                <a:lnTo>
                  <a:pt x="463209" y="0"/>
                </a:lnTo>
                <a:lnTo>
                  <a:pt x="2315990" y="0"/>
                </a:lnTo>
                <a:lnTo>
                  <a:pt x="2368257" y="2956"/>
                </a:lnTo>
                <a:lnTo>
                  <a:pt x="2419454" y="11701"/>
                </a:lnTo>
                <a:lnTo>
                  <a:pt x="2469128" y="26045"/>
                </a:lnTo>
                <a:lnTo>
                  <a:pt x="2516827" y="45803"/>
                </a:lnTo>
                <a:lnTo>
                  <a:pt x="2562095" y="70784"/>
                </a:lnTo>
                <a:lnTo>
                  <a:pt x="2604480" y="100803"/>
                </a:lnTo>
                <a:lnTo>
                  <a:pt x="2643528" y="135670"/>
                </a:lnTo>
                <a:lnTo>
                  <a:pt x="2678396" y="174719"/>
                </a:lnTo>
                <a:lnTo>
                  <a:pt x="2708415" y="217104"/>
                </a:lnTo>
                <a:lnTo>
                  <a:pt x="2733396" y="262373"/>
                </a:lnTo>
                <a:lnTo>
                  <a:pt x="2753153" y="310071"/>
                </a:lnTo>
                <a:lnTo>
                  <a:pt x="2767498" y="359745"/>
                </a:lnTo>
                <a:lnTo>
                  <a:pt x="2776243" y="410942"/>
                </a:lnTo>
                <a:lnTo>
                  <a:pt x="2779199" y="463209"/>
                </a:lnTo>
                <a:lnTo>
                  <a:pt x="2779199" y="3055490"/>
                </a:lnTo>
                <a:lnTo>
                  <a:pt x="2776808" y="3102850"/>
                </a:lnTo>
                <a:lnTo>
                  <a:pt x="2769789" y="3148843"/>
                </a:lnTo>
                <a:lnTo>
                  <a:pt x="2758375" y="3193234"/>
                </a:lnTo>
                <a:lnTo>
                  <a:pt x="2742798" y="3235792"/>
                </a:lnTo>
                <a:lnTo>
                  <a:pt x="2723293" y="3276283"/>
                </a:lnTo>
                <a:lnTo>
                  <a:pt x="2700091" y="3314475"/>
                </a:lnTo>
                <a:lnTo>
                  <a:pt x="2673425" y="3350134"/>
                </a:lnTo>
                <a:lnTo>
                  <a:pt x="2643529" y="3383029"/>
                </a:lnTo>
                <a:lnTo>
                  <a:pt x="2610634" y="3412925"/>
                </a:lnTo>
                <a:lnTo>
                  <a:pt x="2574975" y="3439591"/>
                </a:lnTo>
                <a:lnTo>
                  <a:pt x="2536783" y="3462793"/>
                </a:lnTo>
                <a:lnTo>
                  <a:pt x="2496292" y="3482298"/>
                </a:lnTo>
                <a:lnTo>
                  <a:pt x="2453734" y="3497875"/>
                </a:lnTo>
                <a:lnTo>
                  <a:pt x="2409343" y="3509289"/>
                </a:lnTo>
                <a:lnTo>
                  <a:pt x="2363350" y="3516308"/>
                </a:lnTo>
                <a:lnTo>
                  <a:pt x="2315990" y="3518699"/>
                </a:lnTo>
                <a:lnTo>
                  <a:pt x="463209" y="3518699"/>
                </a:lnTo>
                <a:lnTo>
                  <a:pt x="415849" y="3516308"/>
                </a:lnTo>
                <a:lnTo>
                  <a:pt x="369856" y="3509289"/>
                </a:lnTo>
                <a:lnTo>
                  <a:pt x="325465" y="3497875"/>
                </a:lnTo>
                <a:lnTo>
                  <a:pt x="282907" y="3482298"/>
                </a:lnTo>
                <a:lnTo>
                  <a:pt x="242416" y="3462793"/>
                </a:lnTo>
                <a:lnTo>
                  <a:pt x="204224" y="3439591"/>
                </a:lnTo>
                <a:lnTo>
                  <a:pt x="168565" y="3412925"/>
                </a:lnTo>
                <a:lnTo>
                  <a:pt x="135670" y="3383029"/>
                </a:lnTo>
                <a:lnTo>
                  <a:pt x="105774" y="3350134"/>
                </a:lnTo>
                <a:lnTo>
                  <a:pt x="79108" y="3314475"/>
                </a:lnTo>
                <a:lnTo>
                  <a:pt x="55906" y="3276283"/>
                </a:lnTo>
                <a:lnTo>
                  <a:pt x="36401" y="3235792"/>
                </a:lnTo>
                <a:lnTo>
                  <a:pt x="20824" y="3193234"/>
                </a:lnTo>
                <a:lnTo>
                  <a:pt x="9410" y="3148843"/>
                </a:lnTo>
                <a:lnTo>
                  <a:pt x="2391" y="3102850"/>
                </a:lnTo>
                <a:lnTo>
                  <a:pt x="0" y="3055490"/>
                </a:lnTo>
                <a:lnTo>
                  <a:pt x="0" y="463209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86" y="3161593"/>
            <a:ext cx="191706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5125" marR="5080" indent="-353060">
              <a:lnSpc>
                <a:spcPts val="1650"/>
              </a:lnSpc>
              <a:spcBef>
                <a:spcPts val="180"/>
              </a:spcBef>
              <a:tabLst>
                <a:tab pos="365125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	Domain Adaptive helps the model in Feature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5719" y="3999793"/>
            <a:ext cx="16510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97510" marR="5080" indent="-385445">
              <a:lnSpc>
                <a:spcPts val="1650"/>
              </a:lnSpc>
              <a:spcBef>
                <a:spcPts val="180"/>
              </a:spcBef>
              <a:tabLst>
                <a:tab pos="39751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	Fine tuning  on specific tasks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7974" y="963225"/>
            <a:ext cx="1546860" cy="437515"/>
          </a:xfrm>
          <a:custGeom>
            <a:avLst/>
            <a:gdLst/>
            <a:ahLst/>
            <a:cxnLst/>
            <a:rect l="l" t="t" r="r" b="b"/>
            <a:pathLst>
              <a:path w="1546860" h="437515">
                <a:moveTo>
                  <a:pt x="1473648" y="437099"/>
                </a:moveTo>
                <a:lnTo>
                  <a:pt x="72851" y="437099"/>
                </a:lnTo>
                <a:lnTo>
                  <a:pt x="44494" y="431374"/>
                </a:lnTo>
                <a:lnTo>
                  <a:pt x="21337" y="415762"/>
                </a:lnTo>
                <a:lnTo>
                  <a:pt x="5725" y="392605"/>
                </a:lnTo>
                <a:lnTo>
                  <a:pt x="0" y="364248"/>
                </a:lnTo>
                <a:lnTo>
                  <a:pt x="0" y="72851"/>
                </a:lnTo>
                <a:lnTo>
                  <a:pt x="5725" y="44494"/>
                </a:lnTo>
                <a:lnTo>
                  <a:pt x="21337" y="21337"/>
                </a:lnTo>
                <a:lnTo>
                  <a:pt x="44494" y="5725"/>
                </a:lnTo>
                <a:lnTo>
                  <a:pt x="72851" y="0"/>
                </a:lnTo>
                <a:lnTo>
                  <a:pt x="1473648" y="0"/>
                </a:lnTo>
                <a:lnTo>
                  <a:pt x="1514066" y="12239"/>
                </a:lnTo>
                <a:lnTo>
                  <a:pt x="1540954" y="44972"/>
                </a:lnTo>
                <a:lnTo>
                  <a:pt x="1546499" y="72851"/>
                </a:lnTo>
                <a:lnTo>
                  <a:pt x="1546499" y="364248"/>
                </a:lnTo>
                <a:lnTo>
                  <a:pt x="1540774" y="392605"/>
                </a:lnTo>
                <a:lnTo>
                  <a:pt x="1525162" y="415762"/>
                </a:lnTo>
                <a:lnTo>
                  <a:pt x="1502005" y="431374"/>
                </a:lnTo>
                <a:lnTo>
                  <a:pt x="1473648" y="4370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4858" y="952413"/>
            <a:ext cx="10528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7810" marR="5080" indent="-24574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 Tuning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98749" y="963225"/>
            <a:ext cx="1546860" cy="437515"/>
          </a:xfrm>
          <a:custGeom>
            <a:avLst/>
            <a:gdLst/>
            <a:ahLst/>
            <a:cxnLst/>
            <a:rect l="l" t="t" r="r" b="b"/>
            <a:pathLst>
              <a:path w="1546860" h="437515">
                <a:moveTo>
                  <a:pt x="1473648" y="437099"/>
                </a:moveTo>
                <a:lnTo>
                  <a:pt x="72851" y="437099"/>
                </a:lnTo>
                <a:lnTo>
                  <a:pt x="44494" y="431374"/>
                </a:lnTo>
                <a:lnTo>
                  <a:pt x="21337" y="415762"/>
                </a:lnTo>
                <a:lnTo>
                  <a:pt x="5725" y="392605"/>
                </a:lnTo>
                <a:lnTo>
                  <a:pt x="0" y="364248"/>
                </a:lnTo>
                <a:lnTo>
                  <a:pt x="0" y="72851"/>
                </a:lnTo>
                <a:lnTo>
                  <a:pt x="5725" y="44494"/>
                </a:lnTo>
                <a:lnTo>
                  <a:pt x="21337" y="21337"/>
                </a:lnTo>
                <a:lnTo>
                  <a:pt x="44494" y="5725"/>
                </a:lnTo>
                <a:lnTo>
                  <a:pt x="72851" y="0"/>
                </a:lnTo>
                <a:lnTo>
                  <a:pt x="1473648" y="0"/>
                </a:lnTo>
                <a:lnTo>
                  <a:pt x="1514066" y="12239"/>
                </a:lnTo>
                <a:lnTo>
                  <a:pt x="1540954" y="44972"/>
                </a:lnTo>
                <a:lnTo>
                  <a:pt x="1546499" y="72851"/>
                </a:lnTo>
                <a:lnTo>
                  <a:pt x="1546499" y="364248"/>
                </a:lnTo>
                <a:lnTo>
                  <a:pt x="1540774" y="392605"/>
                </a:lnTo>
                <a:lnTo>
                  <a:pt x="1525162" y="415762"/>
                </a:lnTo>
                <a:lnTo>
                  <a:pt x="1502005" y="431374"/>
                </a:lnTo>
                <a:lnTo>
                  <a:pt x="1473648" y="4370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1924" y="952413"/>
            <a:ext cx="124015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1155" marR="5080" indent="-33909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 Fine Tuning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35550" y="963225"/>
            <a:ext cx="1771014" cy="437515"/>
          </a:xfrm>
          <a:custGeom>
            <a:avLst/>
            <a:gdLst/>
            <a:ahLst/>
            <a:cxnLst/>
            <a:rect l="l" t="t" r="r" b="b"/>
            <a:pathLst>
              <a:path w="1771015" h="437515">
                <a:moveTo>
                  <a:pt x="1697748" y="437099"/>
                </a:moveTo>
                <a:lnTo>
                  <a:pt x="72851" y="437099"/>
                </a:lnTo>
                <a:lnTo>
                  <a:pt x="44494" y="431374"/>
                </a:lnTo>
                <a:lnTo>
                  <a:pt x="21337" y="415762"/>
                </a:lnTo>
                <a:lnTo>
                  <a:pt x="5724" y="392605"/>
                </a:lnTo>
                <a:lnTo>
                  <a:pt x="0" y="364248"/>
                </a:lnTo>
                <a:lnTo>
                  <a:pt x="0" y="72851"/>
                </a:lnTo>
                <a:lnTo>
                  <a:pt x="5628" y="44972"/>
                </a:lnTo>
                <a:lnTo>
                  <a:pt x="5724" y="44494"/>
                </a:lnTo>
                <a:lnTo>
                  <a:pt x="21337" y="21337"/>
                </a:lnTo>
                <a:lnTo>
                  <a:pt x="44494" y="5725"/>
                </a:lnTo>
                <a:lnTo>
                  <a:pt x="72851" y="0"/>
                </a:lnTo>
                <a:lnTo>
                  <a:pt x="1697748" y="0"/>
                </a:lnTo>
                <a:lnTo>
                  <a:pt x="1738166" y="12239"/>
                </a:lnTo>
                <a:lnTo>
                  <a:pt x="1765054" y="44972"/>
                </a:lnTo>
                <a:lnTo>
                  <a:pt x="1770599" y="72851"/>
                </a:lnTo>
                <a:lnTo>
                  <a:pt x="1770599" y="364248"/>
                </a:lnTo>
                <a:lnTo>
                  <a:pt x="1764874" y="392605"/>
                </a:lnTo>
                <a:lnTo>
                  <a:pt x="1749262" y="415762"/>
                </a:lnTo>
                <a:lnTo>
                  <a:pt x="1726105" y="431374"/>
                </a:lnTo>
                <a:lnTo>
                  <a:pt x="1697748" y="4370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2206" y="1057187"/>
            <a:ext cx="14776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287" y="1780800"/>
            <a:ext cx="1115874" cy="1115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9949" y="1780819"/>
            <a:ext cx="1115850" cy="111583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6600" y="1780812"/>
            <a:ext cx="1115849" cy="1115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34975" y="290059"/>
            <a:ext cx="1042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GLUE</a:t>
            </a:r>
          </a:p>
        </p:txBody>
      </p:sp>
      <p:sp>
        <p:nvSpPr>
          <p:cNvPr id="3" name="object 3"/>
          <p:cNvSpPr/>
          <p:nvPr/>
        </p:nvSpPr>
        <p:spPr>
          <a:xfrm>
            <a:off x="1397574" y="1218900"/>
            <a:ext cx="5955030" cy="629920"/>
          </a:xfrm>
          <a:custGeom>
            <a:avLst/>
            <a:gdLst/>
            <a:ahLst/>
            <a:cxnLst/>
            <a:rect l="l" t="t" r="r" b="b"/>
            <a:pathLst>
              <a:path w="5955030" h="629919">
                <a:moveTo>
                  <a:pt x="5849797" y="629399"/>
                </a:moveTo>
                <a:lnTo>
                  <a:pt x="104902" y="629399"/>
                </a:lnTo>
                <a:lnTo>
                  <a:pt x="64069" y="621156"/>
                </a:lnTo>
                <a:lnTo>
                  <a:pt x="30725" y="598674"/>
                </a:lnTo>
                <a:lnTo>
                  <a:pt x="8243" y="565330"/>
                </a:lnTo>
                <a:lnTo>
                  <a:pt x="0" y="524497"/>
                </a:lnTo>
                <a:lnTo>
                  <a:pt x="0" y="104902"/>
                </a:lnTo>
                <a:lnTo>
                  <a:pt x="8243" y="64069"/>
                </a:lnTo>
                <a:lnTo>
                  <a:pt x="30725" y="30725"/>
                </a:lnTo>
                <a:lnTo>
                  <a:pt x="64069" y="8243"/>
                </a:lnTo>
                <a:lnTo>
                  <a:pt x="104902" y="0"/>
                </a:lnTo>
                <a:lnTo>
                  <a:pt x="5849797" y="0"/>
                </a:lnTo>
                <a:lnTo>
                  <a:pt x="5889941" y="7985"/>
                </a:lnTo>
                <a:lnTo>
                  <a:pt x="5923974" y="30725"/>
                </a:lnTo>
                <a:lnTo>
                  <a:pt x="5946714" y="64757"/>
                </a:lnTo>
                <a:lnTo>
                  <a:pt x="5954699" y="104902"/>
                </a:lnTo>
                <a:lnTo>
                  <a:pt x="5954699" y="524497"/>
                </a:lnTo>
                <a:lnTo>
                  <a:pt x="5946456" y="565330"/>
                </a:lnTo>
                <a:lnTo>
                  <a:pt x="5923974" y="598674"/>
                </a:lnTo>
                <a:lnTo>
                  <a:pt x="5890630" y="621156"/>
                </a:lnTo>
                <a:lnTo>
                  <a:pt x="5849797" y="629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086" y="1374659"/>
            <a:ext cx="627443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eneral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anguage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nderstanding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valuation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performance of models on various language understanding challenges.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825" y="2492025"/>
            <a:ext cx="2791799" cy="10280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19150"/>
            <a:ext cx="7256075" cy="39780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4924" y="3361732"/>
            <a:ext cx="474281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Preparing for LLMs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3: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Pre trained transformers : BERT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74118" y="4629150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</p:txBody>
      </p:sp>
      <p:sp>
        <p:nvSpPr>
          <p:cNvPr id="3" name="object 3"/>
          <p:cNvSpPr/>
          <p:nvPr/>
        </p:nvSpPr>
        <p:spPr>
          <a:xfrm>
            <a:off x="2811554" y="1558024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634" y="1578788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1554" y="20152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6634" y="2035988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1554" y="24724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6634" y="24931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1554" y="29296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634" y="29503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1554" y="33868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6634" y="34075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1554" y="38440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9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1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1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9" y="0"/>
                </a:lnTo>
                <a:lnTo>
                  <a:pt x="1155259" y="21570"/>
                </a:lnTo>
                <a:lnTo>
                  <a:pt x="1163400" y="48450"/>
                </a:lnTo>
                <a:lnTo>
                  <a:pt x="1163400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9" y="2906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6634" y="3864787"/>
            <a:ext cx="7131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4155" y="1558024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8127" y="1578788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155" y="24724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8127" y="24931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4155" y="29296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8127" y="29503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4155" y="33868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8127" y="34075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4155" y="38440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29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9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9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78127" y="3864787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64155" y="2015225"/>
            <a:ext cx="1163955" cy="290830"/>
          </a:xfrm>
          <a:custGeom>
            <a:avLst/>
            <a:gdLst/>
            <a:ahLst/>
            <a:cxnLst/>
            <a:rect l="l" t="t" r="r" b="b"/>
            <a:pathLst>
              <a:path w="1163954" h="290830">
                <a:moveTo>
                  <a:pt x="1114948" y="290699"/>
                </a:moveTo>
                <a:lnTo>
                  <a:pt x="48450" y="290699"/>
                </a:lnTo>
                <a:lnTo>
                  <a:pt x="29591" y="286892"/>
                </a:lnTo>
                <a:lnTo>
                  <a:pt x="14190" y="276509"/>
                </a:lnTo>
                <a:lnTo>
                  <a:pt x="3807" y="261108"/>
                </a:lnTo>
                <a:lnTo>
                  <a:pt x="0" y="242248"/>
                </a:lnTo>
                <a:lnTo>
                  <a:pt x="0" y="48450"/>
                </a:lnTo>
                <a:lnTo>
                  <a:pt x="3807" y="29591"/>
                </a:lnTo>
                <a:lnTo>
                  <a:pt x="14190" y="14190"/>
                </a:lnTo>
                <a:lnTo>
                  <a:pt x="29591" y="3807"/>
                </a:lnTo>
                <a:lnTo>
                  <a:pt x="48450" y="0"/>
                </a:lnTo>
                <a:lnTo>
                  <a:pt x="1114948" y="0"/>
                </a:lnTo>
                <a:lnTo>
                  <a:pt x="1155259" y="21570"/>
                </a:lnTo>
                <a:lnTo>
                  <a:pt x="1163399" y="48450"/>
                </a:lnTo>
                <a:lnTo>
                  <a:pt x="1163399" y="242248"/>
                </a:lnTo>
                <a:lnTo>
                  <a:pt x="1159592" y="261108"/>
                </a:lnTo>
                <a:lnTo>
                  <a:pt x="1149209" y="276509"/>
                </a:lnTo>
                <a:lnTo>
                  <a:pt x="1133808" y="286892"/>
                </a:lnTo>
                <a:lnTo>
                  <a:pt x="1114948" y="290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8127" y="2035988"/>
            <a:ext cx="7353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27737" y="1250687"/>
            <a:ext cx="3258820" cy="3202940"/>
            <a:chOff x="2627737" y="1250687"/>
            <a:chExt cx="3258820" cy="3202940"/>
          </a:xfrm>
        </p:grpSpPr>
        <p:sp>
          <p:nvSpPr>
            <p:cNvPr id="28" name="object 28"/>
            <p:cNvSpPr/>
            <p:nvPr/>
          </p:nvSpPr>
          <p:spPr>
            <a:xfrm>
              <a:off x="3974954" y="1703375"/>
              <a:ext cx="581660" cy="2254885"/>
            </a:xfrm>
            <a:custGeom>
              <a:avLst/>
              <a:gdLst/>
              <a:ahLst/>
              <a:cxnLst/>
              <a:rect l="l" t="t" r="r" b="b"/>
              <a:pathLst>
                <a:path w="581660" h="2254885">
                  <a:moveTo>
                    <a:pt x="0" y="0"/>
                  </a:moveTo>
                  <a:lnTo>
                    <a:pt x="581052" y="225439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542961" y="3944718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7717" y="31172"/>
                  </a:moveTo>
                  <a:lnTo>
                    <a:pt x="0" y="5347"/>
                  </a:lnTo>
                  <a:lnTo>
                    <a:pt x="13045" y="13046"/>
                  </a:lnTo>
                  <a:lnTo>
                    <a:pt x="20745" y="0"/>
                  </a:lnTo>
                  <a:lnTo>
                    <a:pt x="17717" y="3117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542961" y="3944718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3045" y="13046"/>
                  </a:moveTo>
                  <a:lnTo>
                    <a:pt x="0" y="5347"/>
                  </a:lnTo>
                  <a:lnTo>
                    <a:pt x="17717" y="31172"/>
                  </a:lnTo>
                  <a:lnTo>
                    <a:pt x="20745" y="0"/>
                  </a:lnTo>
                  <a:lnTo>
                    <a:pt x="13045" y="1304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974954" y="1703375"/>
              <a:ext cx="579755" cy="1798320"/>
            </a:xfrm>
            <a:custGeom>
              <a:avLst/>
              <a:gdLst/>
              <a:ahLst/>
              <a:cxnLst/>
              <a:rect l="l" t="t" r="r" b="b"/>
              <a:pathLst>
                <a:path w="579754" h="1798320">
                  <a:moveTo>
                    <a:pt x="0" y="0"/>
                  </a:moveTo>
                  <a:lnTo>
                    <a:pt x="579189" y="179772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540664" y="3487624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9220" y="31296"/>
                  </a:moveTo>
                  <a:lnTo>
                    <a:pt x="0" y="6569"/>
                  </a:lnTo>
                  <a:lnTo>
                    <a:pt x="13480" y="13480"/>
                  </a:lnTo>
                  <a:lnTo>
                    <a:pt x="20391" y="0"/>
                  </a:lnTo>
                  <a:lnTo>
                    <a:pt x="19220" y="3129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540664" y="3487624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4" h="31750">
                  <a:moveTo>
                    <a:pt x="13480" y="13480"/>
                  </a:moveTo>
                  <a:lnTo>
                    <a:pt x="0" y="6569"/>
                  </a:lnTo>
                  <a:lnTo>
                    <a:pt x="19220" y="31296"/>
                  </a:lnTo>
                  <a:lnTo>
                    <a:pt x="20391" y="0"/>
                  </a:lnTo>
                  <a:lnTo>
                    <a:pt x="13480" y="1348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974954" y="1703375"/>
              <a:ext cx="576580" cy="1341755"/>
            </a:xfrm>
            <a:custGeom>
              <a:avLst/>
              <a:gdLst/>
              <a:ahLst/>
              <a:cxnLst/>
              <a:rect l="l" t="t" r="r" b="b"/>
              <a:pathLst>
                <a:path w="576579" h="1341755">
                  <a:moveTo>
                    <a:pt x="0" y="0"/>
                  </a:moveTo>
                  <a:lnTo>
                    <a:pt x="576315" y="134160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537201" y="3030912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21457" y="31268"/>
                  </a:moveTo>
                  <a:lnTo>
                    <a:pt x="0" y="8455"/>
                  </a:lnTo>
                  <a:lnTo>
                    <a:pt x="14069" y="14069"/>
                  </a:lnTo>
                  <a:lnTo>
                    <a:pt x="19683" y="0"/>
                  </a:lnTo>
                  <a:lnTo>
                    <a:pt x="21457" y="3126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537201" y="3030912"/>
              <a:ext cx="21590" cy="31750"/>
            </a:xfrm>
            <a:custGeom>
              <a:avLst/>
              <a:gdLst/>
              <a:ahLst/>
              <a:cxnLst/>
              <a:rect l="l" t="t" r="r" b="b"/>
              <a:pathLst>
                <a:path w="21589" h="31750">
                  <a:moveTo>
                    <a:pt x="14069" y="14069"/>
                  </a:moveTo>
                  <a:lnTo>
                    <a:pt x="0" y="8455"/>
                  </a:lnTo>
                  <a:lnTo>
                    <a:pt x="21457" y="31268"/>
                  </a:lnTo>
                  <a:lnTo>
                    <a:pt x="19683" y="0"/>
                  </a:lnTo>
                  <a:lnTo>
                    <a:pt x="14069" y="1406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974954" y="1703375"/>
              <a:ext cx="572135" cy="887094"/>
            </a:xfrm>
            <a:custGeom>
              <a:avLst/>
              <a:gdLst/>
              <a:ahLst/>
              <a:cxnLst/>
              <a:rect l="l" t="t" r="r" b="b"/>
              <a:pathLst>
                <a:path w="572135" h="887094">
                  <a:moveTo>
                    <a:pt x="0" y="0"/>
                  </a:moveTo>
                  <a:lnTo>
                    <a:pt x="571518" y="88696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531667" y="2575529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24944" y="30540"/>
                  </a:moveTo>
                  <a:lnTo>
                    <a:pt x="0" y="11603"/>
                  </a:lnTo>
                  <a:lnTo>
                    <a:pt x="14805" y="14806"/>
                  </a:lnTo>
                  <a:lnTo>
                    <a:pt x="18008" y="0"/>
                  </a:lnTo>
                  <a:lnTo>
                    <a:pt x="24944" y="3054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531667" y="2575529"/>
              <a:ext cx="25400" cy="31115"/>
            </a:xfrm>
            <a:custGeom>
              <a:avLst/>
              <a:gdLst/>
              <a:ahLst/>
              <a:cxnLst/>
              <a:rect l="l" t="t" r="r" b="b"/>
              <a:pathLst>
                <a:path w="25400" h="31114">
                  <a:moveTo>
                    <a:pt x="14805" y="14806"/>
                  </a:moveTo>
                  <a:lnTo>
                    <a:pt x="0" y="11603"/>
                  </a:lnTo>
                  <a:lnTo>
                    <a:pt x="24944" y="30540"/>
                  </a:lnTo>
                  <a:lnTo>
                    <a:pt x="18008" y="0"/>
                  </a:lnTo>
                  <a:lnTo>
                    <a:pt x="14805" y="1480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974954" y="1703375"/>
              <a:ext cx="563880" cy="437515"/>
            </a:xfrm>
            <a:custGeom>
              <a:avLst/>
              <a:gdLst/>
              <a:ahLst/>
              <a:cxnLst/>
              <a:rect l="l" t="t" r="r" b="b"/>
              <a:pathLst>
                <a:path w="563879" h="437514">
                  <a:moveTo>
                    <a:pt x="0" y="0"/>
                  </a:moveTo>
                  <a:lnTo>
                    <a:pt x="563410" y="437188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523336" y="2125533"/>
              <a:ext cx="29845" cy="26670"/>
            </a:xfrm>
            <a:custGeom>
              <a:avLst/>
              <a:gdLst/>
              <a:ahLst/>
              <a:cxnLst/>
              <a:rect l="l" t="t" r="r" b="b"/>
              <a:pathLst>
                <a:path w="29845" h="26669">
                  <a:moveTo>
                    <a:pt x="29817" y="26504"/>
                  </a:moveTo>
                  <a:lnTo>
                    <a:pt x="0" y="16925"/>
                  </a:lnTo>
                  <a:lnTo>
                    <a:pt x="15029" y="15029"/>
                  </a:lnTo>
                  <a:lnTo>
                    <a:pt x="13133" y="0"/>
                  </a:lnTo>
                  <a:lnTo>
                    <a:pt x="29817" y="2650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523336" y="2125533"/>
              <a:ext cx="29845" cy="26670"/>
            </a:xfrm>
            <a:custGeom>
              <a:avLst/>
              <a:gdLst/>
              <a:ahLst/>
              <a:cxnLst/>
              <a:rect l="l" t="t" r="r" b="b"/>
              <a:pathLst>
                <a:path w="29845" h="26669">
                  <a:moveTo>
                    <a:pt x="15029" y="15029"/>
                  </a:moveTo>
                  <a:lnTo>
                    <a:pt x="0" y="16925"/>
                  </a:lnTo>
                  <a:lnTo>
                    <a:pt x="29817" y="26504"/>
                  </a:lnTo>
                  <a:lnTo>
                    <a:pt x="13133" y="0"/>
                  </a:lnTo>
                  <a:lnTo>
                    <a:pt x="15029" y="1502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974954" y="1703375"/>
              <a:ext cx="556895" cy="0"/>
            </a:xfrm>
            <a:custGeom>
              <a:avLst/>
              <a:gdLst/>
              <a:ahLst/>
              <a:cxnLst/>
              <a:rect l="l" t="t" r="r" b="b"/>
              <a:pathLst>
                <a:path w="556895">
                  <a:moveTo>
                    <a:pt x="0" y="0"/>
                  </a:moveTo>
                  <a:lnTo>
                    <a:pt x="5565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800" y="16926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800" y="169266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393254" y="37101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382543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382543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393254" y="32529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382543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382543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393254" y="27957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382543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382543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393254" y="23385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382543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382543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393254" y="18813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382543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382543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167667" y="37101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5156956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156956" y="3691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167667" y="32529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156956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156956" y="32342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167667" y="27957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156956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156956" y="2777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5167667" y="23385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156956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5156956" y="23198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5167667" y="1881368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5156956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5156956" y="18626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167667" y="1274168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80">
                  <a:moveTo>
                    <a:pt x="0" y="28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5156956" y="1255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5156956" y="12554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3393254" y="4169768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79">
                  <a:moveTo>
                    <a:pt x="0" y="2838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3382543" y="4151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3382543" y="415104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632499" y="1436400"/>
              <a:ext cx="3249295" cy="2875915"/>
            </a:xfrm>
            <a:custGeom>
              <a:avLst/>
              <a:gdLst/>
              <a:ahLst/>
              <a:cxnLst/>
              <a:rect l="l" t="t" r="r" b="b"/>
              <a:pathLst>
                <a:path w="3249295" h="2875915">
                  <a:moveTo>
                    <a:pt x="0" y="245254"/>
                  </a:moveTo>
                  <a:lnTo>
                    <a:pt x="4982" y="195827"/>
                  </a:lnTo>
                  <a:lnTo>
                    <a:pt x="19273" y="149790"/>
                  </a:lnTo>
                  <a:lnTo>
                    <a:pt x="41885" y="108130"/>
                  </a:lnTo>
                  <a:lnTo>
                    <a:pt x="71833" y="71833"/>
                  </a:lnTo>
                  <a:lnTo>
                    <a:pt x="108130" y="41885"/>
                  </a:lnTo>
                  <a:lnTo>
                    <a:pt x="149790" y="19273"/>
                  </a:lnTo>
                  <a:lnTo>
                    <a:pt x="195827" y="4982"/>
                  </a:lnTo>
                  <a:lnTo>
                    <a:pt x="245254" y="0"/>
                  </a:lnTo>
                  <a:lnTo>
                    <a:pt x="1226244" y="0"/>
                  </a:lnTo>
                  <a:lnTo>
                    <a:pt x="1274315" y="4756"/>
                  </a:lnTo>
                  <a:lnTo>
                    <a:pt x="1320099" y="18668"/>
                  </a:lnTo>
                  <a:lnTo>
                    <a:pt x="1362312" y="41205"/>
                  </a:lnTo>
                  <a:lnTo>
                    <a:pt x="1399666" y="71833"/>
                  </a:lnTo>
                  <a:lnTo>
                    <a:pt x="1430294" y="109187"/>
                  </a:lnTo>
                  <a:lnTo>
                    <a:pt x="1452830" y="151399"/>
                  </a:lnTo>
                  <a:lnTo>
                    <a:pt x="1466743" y="197184"/>
                  </a:lnTo>
                  <a:lnTo>
                    <a:pt x="1471499" y="245254"/>
                  </a:lnTo>
                  <a:lnTo>
                    <a:pt x="1471499" y="2630244"/>
                  </a:lnTo>
                  <a:lnTo>
                    <a:pt x="1466517" y="2679672"/>
                  </a:lnTo>
                  <a:lnTo>
                    <a:pt x="1452226" y="2725709"/>
                  </a:lnTo>
                  <a:lnTo>
                    <a:pt x="1429614" y="2767369"/>
                  </a:lnTo>
                  <a:lnTo>
                    <a:pt x="1399666" y="2803666"/>
                  </a:lnTo>
                  <a:lnTo>
                    <a:pt x="1363369" y="2833614"/>
                  </a:lnTo>
                  <a:lnTo>
                    <a:pt x="1321709" y="2856226"/>
                  </a:lnTo>
                  <a:lnTo>
                    <a:pt x="1275672" y="2870517"/>
                  </a:lnTo>
                  <a:lnTo>
                    <a:pt x="1226244" y="2875499"/>
                  </a:lnTo>
                  <a:lnTo>
                    <a:pt x="245254" y="2875499"/>
                  </a:lnTo>
                  <a:lnTo>
                    <a:pt x="195827" y="2870517"/>
                  </a:lnTo>
                  <a:lnTo>
                    <a:pt x="149790" y="2856226"/>
                  </a:lnTo>
                  <a:lnTo>
                    <a:pt x="108130" y="2833614"/>
                  </a:lnTo>
                  <a:lnTo>
                    <a:pt x="71833" y="2803666"/>
                  </a:lnTo>
                  <a:lnTo>
                    <a:pt x="41885" y="2767369"/>
                  </a:lnTo>
                  <a:lnTo>
                    <a:pt x="19273" y="2725709"/>
                  </a:lnTo>
                  <a:lnTo>
                    <a:pt x="4982" y="2679672"/>
                  </a:lnTo>
                  <a:lnTo>
                    <a:pt x="0" y="2630244"/>
                  </a:lnTo>
                  <a:lnTo>
                    <a:pt x="0" y="245254"/>
                  </a:lnTo>
                  <a:close/>
                </a:path>
                <a:path w="3249295" h="2875915">
                  <a:moveTo>
                    <a:pt x="1777599" y="245254"/>
                  </a:moveTo>
                  <a:lnTo>
                    <a:pt x="1782582" y="195827"/>
                  </a:lnTo>
                  <a:lnTo>
                    <a:pt x="1796873" y="149790"/>
                  </a:lnTo>
                  <a:lnTo>
                    <a:pt x="1819485" y="108130"/>
                  </a:lnTo>
                  <a:lnTo>
                    <a:pt x="1849433" y="71833"/>
                  </a:lnTo>
                  <a:lnTo>
                    <a:pt x="1885730" y="41885"/>
                  </a:lnTo>
                  <a:lnTo>
                    <a:pt x="1927390" y="19273"/>
                  </a:lnTo>
                  <a:lnTo>
                    <a:pt x="1973427" y="4982"/>
                  </a:lnTo>
                  <a:lnTo>
                    <a:pt x="2022854" y="0"/>
                  </a:lnTo>
                  <a:lnTo>
                    <a:pt x="3003844" y="0"/>
                  </a:lnTo>
                  <a:lnTo>
                    <a:pt x="3051915" y="4756"/>
                  </a:lnTo>
                  <a:lnTo>
                    <a:pt x="3097699" y="18668"/>
                  </a:lnTo>
                  <a:lnTo>
                    <a:pt x="3139912" y="41205"/>
                  </a:lnTo>
                  <a:lnTo>
                    <a:pt x="3177266" y="71833"/>
                  </a:lnTo>
                  <a:lnTo>
                    <a:pt x="3207894" y="109187"/>
                  </a:lnTo>
                  <a:lnTo>
                    <a:pt x="3230430" y="151399"/>
                  </a:lnTo>
                  <a:lnTo>
                    <a:pt x="3244343" y="197184"/>
                  </a:lnTo>
                  <a:lnTo>
                    <a:pt x="3249099" y="245254"/>
                  </a:lnTo>
                  <a:lnTo>
                    <a:pt x="3249099" y="2630244"/>
                  </a:lnTo>
                  <a:lnTo>
                    <a:pt x="3244117" y="2679672"/>
                  </a:lnTo>
                  <a:lnTo>
                    <a:pt x="3229826" y="2725709"/>
                  </a:lnTo>
                  <a:lnTo>
                    <a:pt x="3207214" y="2767369"/>
                  </a:lnTo>
                  <a:lnTo>
                    <a:pt x="3177266" y="2803666"/>
                  </a:lnTo>
                  <a:lnTo>
                    <a:pt x="3140969" y="2833614"/>
                  </a:lnTo>
                  <a:lnTo>
                    <a:pt x="3099309" y="2856226"/>
                  </a:lnTo>
                  <a:lnTo>
                    <a:pt x="3053272" y="2870517"/>
                  </a:lnTo>
                  <a:lnTo>
                    <a:pt x="3003844" y="2875499"/>
                  </a:lnTo>
                  <a:lnTo>
                    <a:pt x="2022854" y="2875499"/>
                  </a:lnTo>
                  <a:lnTo>
                    <a:pt x="1973427" y="2870517"/>
                  </a:lnTo>
                  <a:lnTo>
                    <a:pt x="1927390" y="2856226"/>
                  </a:lnTo>
                  <a:lnTo>
                    <a:pt x="1885730" y="2833614"/>
                  </a:lnTo>
                  <a:lnTo>
                    <a:pt x="1849433" y="2803666"/>
                  </a:lnTo>
                  <a:lnTo>
                    <a:pt x="1819485" y="2767369"/>
                  </a:lnTo>
                  <a:lnTo>
                    <a:pt x="1796873" y="2725709"/>
                  </a:lnTo>
                  <a:lnTo>
                    <a:pt x="1782582" y="2679672"/>
                  </a:lnTo>
                  <a:lnTo>
                    <a:pt x="1777599" y="2630244"/>
                  </a:lnTo>
                  <a:lnTo>
                    <a:pt x="1777599" y="245254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967645" y="4493670"/>
            <a:ext cx="84201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you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668901" y="955896"/>
            <a:ext cx="100330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geht es dir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Working of BERT</a:t>
            </a:r>
          </a:p>
        </p:txBody>
      </p:sp>
      <p:sp>
        <p:nvSpPr>
          <p:cNvPr id="3" name="object 3"/>
          <p:cNvSpPr/>
          <p:nvPr/>
        </p:nvSpPr>
        <p:spPr>
          <a:xfrm>
            <a:off x="3075211" y="1822278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4">
                <a:moveTo>
                  <a:pt x="1012848" y="264299"/>
                </a:moveTo>
                <a:lnTo>
                  <a:pt x="44050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9"/>
                </a:lnTo>
                <a:lnTo>
                  <a:pt x="0" y="44050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0" y="0"/>
                </a:lnTo>
                <a:lnTo>
                  <a:pt x="1012848" y="0"/>
                </a:lnTo>
                <a:lnTo>
                  <a:pt x="1049499" y="19611"/>
                </a:lnTo>
                <a:lnTo>
                  <a:pt x="1056900" y="44050"/>
                </a:lnTo>
                <a:lnTo>
                  <a:pt x="1056900" y="220249"/>
                </a:lnTo>
                <a:lnTo>
                  <a:pt x="1053438" y="237395"/>
                </a:lnTo>
                <a:lnTo>
                  <a:pt x="1043997" y="251397"/>
                </a:lnTo>
                <a:lnTo>
                  <a:pt x="1029995" y="260838"/>
                </a:lnTo>
                <a:lnTo>
                  <a:pt x="1012848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5261" y="1860448"/>
            <a:ext cx="5168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5211" y="2672882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4">
                <a:moveTo>
                  <a:pt x="1012848" y="264299"/>
                </a:moveTo>
                <a:lnTo>
                  <a:pt x="44050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8"/>
                </a:lnTo>
                <a:lnTo>
                  <a:pt x="0" y="44050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0" y="0"/>
                </a:lnTo>
                <a:lnTo>
                  <a:pt x="1012848" y="0"/>
                </a:lnTo>
                <a:lnTo>
                  <a:pt x="1049499" y="19611"/>
                </a:lnTo>
                <a:lnTo>
                  <a:pt x="1056900" y="44050"/>
                </a:lnTo>
                <a:lnTo>
                  <a:pt x="1056900" y="220248"/>
                </a:lnTo>
                <a:lnTo>
                  <a:pt x="1053438" y="237395"/>
                </a:lnTo>
                <a:lnTo>
                  <a:pt x="1043997" y="251397"/>
                </a:lnTo>
                <a:lnTo>
                  <a:pt x="1029995" y="260838"/>
                </a:lnTo>
                <a:lnTo>
                  <a:pt x="1012848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5211" y="3088214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5">
                <a:moveTo>
                  <a:pt x="1012848" y="264299"/>
                </a:moveTo>
                <a:lnTo>
                  <a:pt x="44050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9"/>
                </a:lnTo>
                <a:lnTo>
                  <a:pt x="0" y="44050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0" y="0"/>
                </a:lnTo>
                <a:lnTo>
                  <a:pt x="1012848" y="0"/>
                </a:lnTo>
                <a:lnTo>
                  <a:pt x="1049499" y="19611"/>
                </a:lnTo>
                <a:lnTo>
                  <a:pt x="1056900" y="44050"/>
                </a:lnTo>
                <a:lnTo>
                  <a:pt x="1056900" y="220249"/>
                </a:lnTo>
                <a:lnTo>
                  <a:pt x="1053438" y="237395"/>
                </a:lnTo>
                <a:lnTo>
                  <a:pt x="1043997" y="251397"/>
                </a:lnTo>
                <a:lnTo>
                  <a:pt x="1029995" y="260838"/>
                </a:lnTo>
                <a:lnTo>
                  <a:pt x="1012848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211" y="3503545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5">
                <a:moveTo>
                  <a:pt x="1012848" y="264299"/>
                </a:moveTo>
                <a:lnTo>
                  <a:pt x="44050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9"/>
                </a:lnTo>
                <a:lnTo>
                  <a:pt x="0" y="44051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0" y="0"/>
                </a:lnTo>
                <a:lnTo>
                  <a:pt x="1012848" y="0"/>
                </a:lnTo>
                <a:lnTo>
                  <a:pt x="1049499" y="19611"/>
                </a:lnTo>
                <a:lnTo>
                  <a:pt x="1056900" y="44051"/>
                </a:lnTo>
                <a:lnTo>
                  <a:pt x="1056900" y="220249"/>
                </a:lnTo>
                <a:lnTo>
                  <a:pt x="1053438" y="237395"/>
                </a:lnTo>
                <a:lnTo>
                  <a:pt x="1043997" y="251397"/>
                </a:lnTo>
                <a:lnTo>
                  <a:pt x="1029995" y="260838"/>
                </a:lnTo>
                <a:lnTo>
                  <a:pt x="1012848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03160" y="1463594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4">
                <a:moveTo>
                  <a:pt x="1012849" y="264299"/>
                </a:moveTo>
                <a:lnTo>
                  <a:pt x="44051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9"/>
                </a:lnTo>
                <a:lnTo>
                  <a:pt x="0" y="44050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1" y="0"/>
                </a:lnTo>
                <a:lnTo>
                  <a:pt x="1012849" y="0"/>
                </a:lnTo>
                <a:lnTo>
                  <a:pt x="1049499" y="19611"/>
                </a:lnTo>
                <a:lnTo>
                  <a:pt x="1056900" y="44050"/>
                </a:lnTo>
                <a:lnTo>
                  <a:pt x="1056900" y="220249"/>
                </a:lnTo>
                <a:lnTo>
                  <a:pt x="1053438" y="237395"/>
                </a:lnTo>
                <a:lnTo>
                  <a:pt x="1043998" y="251397"/>
                </a:lnTo>
                <a:lnTo>
                  <a:pt x="1029995" y="260838"/>
                </a:lnTo>
                <a:lnTo>
                  <a:pt x="1012849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3210" y="1501764"/>
            <a:ext cx="5168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3160" y="2294257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4">
                <a:moveTo>
                  <a:pt x="1012849" y="264299"/>
                </a:moveTo>
                <a:lnTo>
                  <a:pt x="44051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9"/>
                </a:lnTo>
                <a:lnTo>
                  <a:pt x="0" y="44050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1" y="0"/>
                </a:lnTo>
                <a:lnTo>
                  <a:pt x="1012849" y="0"/>
                </a:lnTo>
                <a:lnTo>
                  <a:pt x="1049499" y="19611"/>
                </a:lnTo>
                <a:lnTo>
                  <a:pt x="1056900" y="44050"/>
                </a:lnTo>
                <a:lnTo>
                  <a:pt x="1056900" y="220249"/>
                </a:lnTo>
                <a:lnTo>
                  <a:pt x="1053438" y="237395"/>
                </a:lnTo>
                <a:lnTo>
                  <a:pt x="1043998" y="251397"/>
                </a:lnTo>
                <a:lnTo>
                  <a:pt x="1029995" y="260838"/>
                </a:lnTo>
                <a:lnTo>
                  <a:pt x="1012849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3210" y="2332427"/>
            <a:ext cx="5168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03160" y="2709589"/>
            <a:ext cx="1057275" cy="264795"/>
          </a:xfrm>
          <a:custGeom>
            <a:avLst/>
            <a:gdLst/>
            <a:ahLst/>
            <a:cxnLst/>
            <a:rect l="l" t="t" r="r" b="b"/>
            <a:pathLst>
              <a:path w="1057275" h="264794">
                <a:moveTo>
                  <a:pt x="1012849" y="264299"/>
                </a:moveTo>
                <a:lnTo>
                  <a:pt x="44051" y="264299"/>
                </a:lnTo>
                <a:lnTo>
                  <a:pt x="26904" y="260838"/>
                </a:lnTo>
                <a:lnTo>
                  <a:pt x="12902" y="251397"/>
                </a:lnTo>
                <a:lnTo>
                  <a:pt x="3461" y="237395"/>
                </a:lnTo>
                <a:lnTo>
                  <a:pt x="0" y="220249"/>
                </a:lnTo>
                <a:lnTo>
                  <a:pt x="0" y="44050"/>
                </a:lnTo>
                <a:lnTo>
                  <a:pt x="3461" y="26904"/>
                </a:lnTo>
                <a:lnTo>
                  <a:pt x="12902" y="12902"/>
                </a:lnTo>
                <a:lnTo>
                  <a:pt x="26904" y="3461"/>
                </a:lnTo>
                <a:lnTo>
                  <a:pt x="44051" y="0"/>
                </a:lnTo>
                <a:lnTo>
                  <a:pt x="1012849" y="0"/>
                </a:lnTo>
                <a:lnTo>
                  <a:pt x="1049499" y="19611"/>
                </a:lnTo>
                <a:lnTo>
                  <a:pt x="1056900" y="44050"/>
                </a:lnTo>
                <a:lnTo>
                  <a:pt x="1056900" y="220249"/>
                </a:lnTo>
                <a:lnTo>
                  <a:pt x="1053438" y="237395"/>
                </a:lnTo>
                <a:lnTo>
                  <a:pt x="1043998" y="251397"/>
                </a:lnTo>
                <a:lnTo>
                  <a:pt x="1029995" y="260838"/>
                </a:lnTo>
                <a:lnTo>
                  <a:pt x="1012849" y="2642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3210" y="2747759"/>
            <a:ext cx="5168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03151" y="3124923"/>
            <a:ext cx="1057275" cy="680085"/>
          </a:xfrm>
          <a:custGeom>
            <a:avLst/>
            <a:gdLst/>
            <a:ahLst/>
            <a:cxnLst/>
            <a:rect l="l" t="t" r="r" b="b"/>
            <a:pathLst>
              <a:path w="1057275" h="680085">
                <a:moveTo>
                  <a:pt x="1056906" y="459384"/>
                </a:moveTo>
                <a:lnTo>
                  <a:pt x="1037297" y="422732"/>
                </a:lnTo>
                <a:lnTo>
                  <a:pt x="1012850" y="415340"/>
                </a:lnTo>
                <a:lnTo>
                  <a:pt x="44056" y="415340"/>
                </a:lnTo>
                <a:lnTo>
                  <a:pt x="26911" y="418795"/>
                </a:lnTo>
                <a:lnTo>
                  <a:pt x="12903" y="428244"/>
                </a:lnTo>
                <a:lnTo>
                  <a:pt x="3467" y="442239"/>
                </a:lnTo>
                <a:lnTo>
                  <a:pt x="0" y="459384"/>
                </a:lnTo>
                <a:lnTo>
                  <a:pt x="0" y="635584"/>
                </a:lnTo>
                <a:lnTo>
                  <a:pt x="3467" y="652729"/>
                </a:lnTo>
                <a:lnTo>
                  <a:pt x="12903" y="666737"/>
                </a:lnTo>
                <a:lnTo>
                  <a:pt x="26911" y="676173"/>
                </a:lnTo>
                <a:lnTo>
                  <a:pt x="44056" y="679640"/>
                </a:lnTo>
                <a:lnTo>
                  <a:pt x="1012850" y="679640"/>
                </a:lnTo>
                <a:lnTo>
                  <a:pt x="1029995" y="676173"/>
                </a:lnTo>
                <a:lnTo>
                  <a:pt x="1044003" y="666737"/>
                </a:lnTo>
                <a:lnTo>
                  <a:pt x="1053439" y="652729"/>
                </a:lnTo>
                <a:lnTo>
                  <a:pt x="1056906" y="635584"/>
                </a:lnTo>
                <a:lnTo>
                  <a:pt x="1056906" y="459384"/>
                </a:lnTo>
                <a:close/>
              </a:path>
              <a:path w="1057275" h="680085">
                <a:moveTo>
                  <a:pt x="1056906" y="44056"/>
                </a:moveTo>
                <a:lnTo>
                  <a:pt x="1037297" y="7404"/>
                </a:lnTo>
                <a:lnTo>
                  <a:pt x="1012850" y="0"/>
                </a:lnTo>
                <a:lnTo>
                  <a:pt x="44056" y="0"/>
                </a:lnTo>
                <a:lnTo>
                  <a:pt x="26911" y="3467"/>
                </a:lnTo>
                <a:lnTo>
                  <a:pt x="12903" y="12903"/>
                </a:lnTo>
                <a:lnTo>
                  <a:pt x="3467" y="26911"/>
                </a:lnTo>
                <a:lnTo>
                  <a:pt x="0" y="44056"/>
                </a:lnTo>
                <a:lnTo>
                  <a:pt x="0" y="220256"/>
                </a:lnTo>
                <a:lnTo>
                  <a:pt x="3467" y="237401"/>
                </a:lnTo>
                <a:lnTo>
                  <a:pt x="12903" y="251396"/>
                </a:lnTo>
                <a:lnTo>
                  <a:pt x="26911" y="260845"/>
                </a:lnTo>
                <a:lnTo>
                  <a:pt x="44056" y="264299"/>
                </a:lnTo>
                <a:lnTo>
                  <a:pt x="1012850" y="264299"/>
                </a:lnTo>
                <a:lnTo>
                  <a:pt x="1029995" y="260845"/>
                </a:lnTo>
                <a:lnTo>
                  <a:pt x="1044003" y="251396"/>
                </a:lnTo>
                <a:lnTo>
                  <a:pt x="1053439" y="237401"/>
                </a:lnTo>
                <a:lnTo>
                  <a:pt x="1056906" y="220256"/>
                </a:lnTo>
                <a:lnTo>
                  <a:pt x="1056906" y="44056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8316" y="3163091"/>
            <a:ext cx="834390" cy="110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314">
              <a:lnSpc>
                <a:spcPct val="100000"/>
              </a:lnSpc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>
              <a:lnSpc>
                <a:spcPct val="100000"/>
              </a:lnSpc>
            </a:pPr>
            <a:r>
              <a:rPr sz="1950" b="1" baseline="21367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sz="85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endParaRPr sz="8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6663" y="1513967"/>
            <a:ext cx="1352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87570" y="1899814"/>
            <a:ext cx="244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8963" y="2258498"/>
            <a:ext cx="244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54635" y="2349914"/>
          <a:ext cx="2620644" cy="189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5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19"/>
                        </a:lnSpc>
                      </a:pPr>
                      <a:r>
                        <a:rPr sz="700" spc="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35242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000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Encoder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0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700" spc="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35242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Encoder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700" spc="5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marR="35242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000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Encoder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636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819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3549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BERT</a:t>
                      </a:r>
                      <a:r>
                        <a:rPr sz="1275" b="1" spc="-15" baseline="-32679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Base</a:t>
                      </a:r>
                      <a:endParaRPr sz="1275" baseline="-32679">
                        <a:latin typeface="Tahoma"/>
                        <a:cs typeface="Tahoma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73410" y="1877085"/>
            <a:ext cx="1206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12553" y="1629014"/>
            <a:ext cx="1337310" cy="2299335"/>
          </a:xfrm>
          <a:custGeom>
            <a:avLst/>
            <a:gdLst/>
            <a:ahLst/>
            <a:cxnLst/>
            <a:rect l="l" t="t" r="r" b="b"/>
            <a:pathLst>
              <a:path w="1337310" h="2299335">
                <a:moveTo>
                  <a:pt x="0" y="222804"/>
                </a:moveTo>
                <a:lnTo>
                  <a:pt x="4526" y="177901"/>
                </a:lnTo>
                <a:lnTo>
                  <a:pt x="17509" y="136078"/>
                </a:lnTo>
                <a:lnTo>
                  <a:pt x="38051" y="98232"/>
                </a:lnTo>
                <a:lnTo>
                  <a:pt x="65257" y="65257"/>
                </a:lnTo>
                <a:lnTo>
                  <a:pt x="98232" y="38051"/>
                </a:lnTo>
                <a:lnTo>
                  <a:pt x="136078" y="17509"/>
                </a:lnTo>
                <a:lnTo>
                  <a:pt x="177901" y="4526"/>
                </a:lnTo>
                <a:lnTo>
                  <a:pt x="222804" y="0"/>
                </a:lnTo>
                <a:lnTo>
                  <a:pt x="1113995" y="0"/>
                </a:lnTo>
                <a:lnTo>
                  <a:pt x="1157665" y="4320"/>
                </a:lnTo>
                <a:lnTo>
                  <a:pt x="1199259" y="16959"/>
                </a:lnTo>
                <a:lnTo>
                  <a:pt x="1237607" y="37433"/>
                </a:lnTo>
                <a:lnTo>
                  <a:pt x="1271541" y="65257"/>
                </a:lnTo>
                <a:lnTo>
                  <a:pt x="1299366" y="99192"/>
                </a:lnTo>
                <a:lnTo>
                  <a:pt x="1319840" y="137540"/>
                </a:lnTo>
                <a:lnTo>
                  <a:pt x="1332479" y="179134"/>
                </a:lnTo>
                <a:lnTo>
                  <a:pt x="1336800" y="222804"/>
                </a:lnTo>
                <a:lnTo>
                  <a:pt x="1336800" y="2076395"/>
                </a:lnTo>
                <a:lnTo>
                  <a:pt x="1332273" y="2121298"/>
                </a:lnTo>
                <a:lnTo>
                  <a:pt x="1319291" y="2163121"/>
                </a:lnTo>
                <a:lnTo>
                  <a:pt x="1298748" y="2200967"/>
                </a:lnTo>
                <a:lnTo>
                  <a:pt x="1271542" y="2233942"/>
                </a:lnTo>
                <a:lnTo>
                  <a:pt x="1238567" y="2261148"/>
                </a:lnTo>
                <a:lnTo>
                  <a:pt x="1200721" y="2281690"/>
                </a:lnTo>
                <a:lnTo>
                  <a:pt x="1158898" y="2294673"/>
                </a:lnTo>
                <a:lnTo>
                  <a:pt x="1113995" y="2299199"/>
                </a:lnTo>
                <a:lnTo>
                  <a:pt x="222804" y="2299199"/>
                </a:lnTo>
                <a:lnTo>
                  <a:pt x="177901" y="2294673"/>
                </a:lnTo>
                <a:lnTo>
                  <a:pt x="136078" y="2281690"/>
                </a:lnTo>
                <a:lnTo>
                  <a:pt x="98232" y="2261148"/>
                </a:lnTo>
                <a:lnTo>
                  <a:pt x="65257" y="2233942"/>
                </a:lnTo>
                <a:lnTo>
                  <a:pt x="38051" y="2200967"/>
                </a:lnTo>
                <a:lnTo>
                  <a:pt x="17509" y="2163121"/>
                </a:lnTo>
                <a:lnTo>
                  <a:pt x="4526" y="2121298"/>
                </a:lnTo>
                <a:lnTo>
                  <a:pt x="0" y="2076395"/>
                </a:lnTo>
                <a:lnTo>
                  <a:pt x="0" y="222804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6799" y="1228351"/>
            <a:ext cx="1337310" cy="2687320"/>
          </a:xfrm>
          <a:custGeom>
            <a:avLst/>
            <a:gdLst/>
            <a:ahLst/>
            <a:cxnLst/>
            <a:rect l="l" t="t" r="r" b="b"/>
            <a:pathLst>
              <a:path w="1337309" h="2687320">
                <a:moveTo>
                  <a:pt x="0" y="222804"/>
                </a:moveTo>
                <a:lnTo>
                  <a:pt x="4526" y="177901"/>
                </a:lnTo>
                <a:lnTo>
                  <a:pt x="17509" y="136078"/>
                </a:lnTo>
                <a:lnTo>
                  <a:pt x="38051" y="98232"/>
                </a:lnTo>
                <a:lnTo>
                  <a:pt x="65257" y="65257"/>
                </a:lnTo>
                <a:lnTo>
                  <a:pt x="98232" y="38051"/>
                </a:lnTo>
                <a:lnTo>
                  <a:pt x="136078" y="17509"/>
                </a:lnTo>
                <a:lnTo>
                  <a:pt x="177901" y="4526"/>
                </a:lnTo>
                <a:lnTo>
                  <a:pt x="222804" y="0"/>
                </a:lnTo>
                <a:lnTo>
                  <a:pt x="1113994" y="0"/>
                </a:lnTo>
                <a:lnTo>
                  <a:pt x="1157665" y="4320"/>
                </a:lnTo>
                <a:lnTo>
                  <a:pt x="1199258" y="16959"/>
                </a:lnTo>
                <a:lnTo>
                  <a:pt x="1237607" y="37433"/>
                </a:lnTo>
                <a:lnTo>
                  <a:pt x="1271542" y="65257"/>
                </a:lnTo>
                <a:lnTo>
                  <a:pt x="1299366" y="99192"/>
                </a:lnTo>
                <a:lnTo>
                  <a:pt x="1319839" y="137540"/>
                </a:lnTo>
                <a:lnTo>
                  <a:pt x="1332479" y="179134"/>
                </a:lnTo>
                <a:lnTo>
                  <a:pt x="1336799" y="222804"/>
                </a:lnTo>
                <a:lnTo>
                  <a:pt x="1336799" y="2463995"/>
                </a:lnTo>
                <a:lnTo>
                  <a:pt x="1332273" y="2508898"/>
                </a:lnTo>
                <a:lnTo>
                  <a:pt x="1319290" y="2550721"/>
                </a:lnTo>
                <a:lnTo>
                  <a:pt x="1298748" y="2588567"/>
                </a:lnTo>
                <a:lnTo>
                  <a:pt x="1271541" y="2621541"/>
                </a:lnTo>
                <a:lnTo>
                  <a:pt x="1238567" y="2648748"/>
                </a:lnTo>
                <a:lnTo>
                  <a:pt x="1200720" y="2669290"/>
                </a:lnTo>
                <a:lnTo>
                  <a:pt x="1158898" y="2682273"/>
                </a:lnTo>
                <a:lnTo>
                  <a:pt x="1113994" y="2686799"/>
                </a:lnTo>
                <a:lnTo>
                  <a:pt x="222804" y="2686799"/>
                </a:lnTo>
                <a:lnTo>
                  <a:pt x="177901" y="2682273"/>
                </a:lnTo>
                <a:lnTo>
                  <a:pt x="136078" y="2669290"/>
                </a:lnTo>
                <a:lnTo>
                  <a:pt x="98232" y="2648748"/>
                </a:lnTo>
                <a:lnTo>
                  <a:pt x="65257" y="2621541"/>
                </a:lnTo>
                <a:lnTo>
                  <a:pt x="38051" y="2588567"/>
                </a:lnTo>
                <a:lnTo>
                  <a:pt x="17509" y="2550721"/>
                </a:lnTo>
                <a:lnTo>
                  <a:pt x="4526" y="2508898"/>
                </a:lnTo>
                <a:lnTo>
                  <a:pt x="0" y="2463995"/>
                </a:lnTo>
                <a:lnTo>
                  <a:pt x="0" y="222804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2523" y="2550640"/>
            <a:ext cx="11906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Encoders units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7824" y="2548338"/>
            <a:ext cx="12134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Encoders units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971" y="3004815"/>
            <a:ext cx="15659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 millions parameters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3681" y="3016493"/>
            <a:ext cx="16141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340 millions parameters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Working of BERT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24631" y="1761047"/>
            <a:ext cx="1091565" cy="1155700"/>
            <a:chOff x="4124631" y="1761047"/>
            <a:chExt cx="1091565" cy="1155700"/>
          </a:xfrm>
        </p:grpSpPr>
        <p:sp>
          <p:nvSpPr>
            <p:cNvPr id="4" name="object 4"/>
            <p:cNvSpPr/>
            <p:nvPr/>
          </p:nvSpPr>
          <p:spPr>
            <a:xfrm>
              <a:off x="4129394" y="1765810"/>
              <a:ext cx="1082040" cy="189865"/>
            </a:xfrm>
            <a:custGeom>
              <a:avLst/>
              <a:gdLst/>
              <a:ahLst/>
              <a:cxnLst/>
              <a:rect l="l" t="t" r="r" b="b"/>
              <a:pathLst>
                <a:path w="1082039" h="189864">
                  <a:moveTo>
                    <a:pt x="0" y="31600"/>
                  </a:moveTo>
                  <a:lnTo>
                    <a:pt x="2483" y="19300"/>
                  </a:lnTo>
                  <a:lnTo>
                    <a:pt x="9255" y="9255"/>
                  </a:lnTo>
                  <a:lnTo>
                    <a:pt x="19300" y="2483"/>
                  </a:lnTo>
                  <a:lnTo>
                    <a:pt x="31600" y="0"/>
                  </a:lnTo>
                  <a:lnTo>
                    <a:pt x="1049899" y="0"/>
                  </a:lnTo>
                  <a:lnTo>
                    <a:pt x="1058280" y="0"/>
                  </a:lnTo>
                  <a:lnTo>
                    <a:pt x="1066318" y="3329"/>
                  </a:lnTo>
                  <a:lnTo>
                    <a:pt x="1072244" y="9255"/>
                  </a:lnTo>
                  <a:lnTo>
                    <a:pt x="1078170" y="15181"/>
                  </a:lnTo>
                  <a:lnTo>
                    <a:pt x="1081499" y="23219"/>
                  </a:lnTo>
                  <a:lnTo>
                    <a:pt x="1081499" y="31600"/>
                  </a:lnTo>
                  <a:lnTo>
                    <a:pt x="1081499" y="157999"/>
                  </a:lnTo>
                  <a:lnTo>
                    <a:pt x="1079016" y="170299"/>
                  </a:lnTo>
                  <a:lnTo>
                    <a:pt x="1072244" y="180344"/>
                  </a:lnTo>
                  <a:lnTo>
                    <a:pt x="1062199" y="187116"/>
                  </a:lnTo>
                  <a:lnTo>
                    <a:pt x="1049899" y="189599"/>
                  </a:lnTo>
                  <a:lnTo>
                    <a:pt x="31600" y="189599"/>
                  </a:lnTo>
                  <a:lnTo>
                    <a:pt x="19300" y="187116"/>
                  </a:lnTo>
                  <a:lnTo>
                    <a:pt x="9255" y="180344"/>
                  </a:lnTo>
                  <a:lnTo>
                    <a:pt x="2483" y="170299"/>
                  </a:lnTo>
                  <a:lnTo>
                    <a:pt x="0" y="157999"/>
                  </a:lnTo>
                  <a:lnTo>
                    <a:pt x="0" y="316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129394" y="2027262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129394" y="2721958"/>
              <a:ext cx="1082040" cy="189865"/>
            </a:xfrm>
            <a:custGeom>
              <a:avLst/>
              <a:gdLst/>
              <a:ahLst/>
              <a:cxnLst/>
              <a:rect l="l" t="t" r="r" b="b"/>
              <a:pathLst>
                <a:path w="1082039" h="189864">
                  <a:moveTo>
                    <a:pt x="0" y="31600"/>
                  </a:moveTo>
                  <a:lnTo>
                    <a:pt x="2483" y="19300"/>
                  </a:lnTo>
                  <a:lnTo>
                    <a:pt x="9255" y="9255"/>
                  </a:lnTo>
                  <a:lnTo>
                    <a:pt x="19300" y="2483"/>
                  </a:lnTo>
                  <a:lnTo>
                    <a:pt x="31600" y="0"/>
                  </a:lnTo>
                  <a:lnTo>
                    <a:pt x="1049899" y="0"/>
                  </a:lnTo>
                  <a:lnTo>
                    <a:pt x="1058280" y="0"/>
                  </a:lnTo>
                  <a:lnTo>
                    <a:pt x="1066318" y="3329"/>
                  </a:lnTo>
                  <a:lnTo>
                    <a:pt x="1072244" y="9255"/>
                  </a:lnTo>
                  <a:lnTo>
                    <a:pt x="1078170" y="15181"/>
                  </a:lnTo>
                  <a:lnTo>
                    <a:pt x="1081499" y="23219"/>
                  </a:lnTo>
                  <a:lnTo>
                    <a:pt x="1081499" y="31600"/>
                  </a:lnTo>
                  <a:lnTo>
                    <a:pt x="1081499" y="157999"/>
                  </a:lnTo>
                  <a:lnTo>
                    <a:pt x="1079016" y="170299"/>
                  </a:lnTo>
                  <a:lnTo>
                    <a:pt x="1072244" y="180344"/>
                  </a:lnTo>
                  <a:lnTo>
                    <a:pt x="1062199" y="187116"/>
                  </a:lnTo>
                  <a:lnTo>
                    <a:pt x="1049899" y="189599"/>
                  </a:lnTo>
                  <a:lnTo>
                    <a:pt x="31600" y="189599"/>
                  </a:lnTo>
                  <a:lnTo>
                    <a:pt x="19300" y="187116"/>
                  </a:lnTo>
                  <a:lnTo>
                    <a:pt x="9255" y="180344"/>
                  </a:lnTo>
                  <a:lnTo>
                    <a:pt x="2483" y="170299"/>
                  </a:lnTo>
                  <a:lnTo>
                    <a:pt x="0" y="157999"/>
                  </a:lnTo>
                  <a:lnTo>
                    <a:pt x="0" y="31600"/>
                  </a:lnTo>
                  <a:close/>
                </a:path>
              </a:pathLst>
            </a:custGeom>
            <a:ln w="9524">
              <a:solidFill>
                <a:srgbClr val="FCB71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71666" y="2738081"/>
            <a:ext cx="59753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5222" y="1516672"/>
            <a:ext cx="1275715" cy="2361565"/>
            <a:chOff x="3935222" y="1516672"/>
            <a:chExt cx="1275715" cy="2361565"/>
          </a:xfrm>
        </p:grpSpPr>
        <p:sp>
          <p:nvSpPr>
            <p:cNvPr id="9" name="object 9"/>
            <p:cNvSpPr/>
            <p:nvPr/>
          </p:nvSpPr>
          <p:spPr>
            <a:xfrm>
              <a:off x="4129394" y="2983410"/>
              <a:ext cx="1082040" cy="469265"/>
            </a:xfrm>
            <a:custGeom>
              <a:avLst/>
              <a:gdLst/>
              <a:ahLst/>
              <a:cxnLst/>
              <a:rect l="l" t="t" r="r" b="b"/>
              <a:pathLst>
                <a:path w="1082039" h="469264">
                  <a:moveTo>
                    <a:pt x="1003348" y="468899"/>
                  </a:moveTo>
                  <a:lnTo>
                    <a:pt x="78151" y="468899"/>
                  </a:lnTo>
                  <a:lnTo>
                    <a:pt x="47731" y="462758"/>
                  </a:lnTo>
                  <a:lnTo>
                    <a:pt x="22890" y="446009"/>
                  </a:lnTo>
                  <a:lnTo>
                    <a:pt x="6141" y="421168"/>
                  </a:lnTo>
                  <a:lnTo>
                    <a:pt x="0" y="390748"/>
                  </a:lnTo>
                  <a:lnTo>
                    <a:pt x="0" y="78151"/>
                  </a:lnTo>
                  <a:lnTo>
                    <a:pt x="6141" y="47731"/>
                  </a:lnTo>
                  <a:lnTo>
                    <a:pt x="22890" y="22890"/>
                  </a:lnTo>
                  <a:lnTo>
                    <a:pt x="47731" y="6141"/>
                  </a:lnTo>
                  <a:lnTo>
                    <a:pt x="78151" y="0"/>
                  </a:lnTo>
                  <a:lnTo>
                    <a:pt x="1003348" y="0"/>
                  </a:lnTo>
                  <a:lnTo>
                    <a:pt x="1046706" y="13130"/>
                  </a:lnTo>
                  <a:lnTo>
                    <a:pt x="1075551" y="48244"/>
                  </a:lnTo>
                  <a:lnTo>
                    <a:pt x="1081499" y="78151"/>
                  </a:lnTo>
                  <a:lnTo>
                    <a:pt x="1081499" y="390748"/>
                  </a:lnTo>
                  <a:lnTo>
                    <a:pt x="1075358" y="421168"/>
                  </a:lnTo>
                  <a:lnTo>
                    <a:pt x="1058609" y="446009"/>
                  </a:lnTo>
                  <a:lnTo>
                    <a:pt x="1033768" y="462758"/>
                  </a:lnTo>
                  <a:lnTo>
                    <a:pt x="1003348" y="4688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670144" y="255000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594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659432" y="253128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70144" y="1540153"/>
              <a:ext cx="0" cy="226060"/>
            </a:xfrm>
            <a:custGeom>
              <a:avLst/>
              <a:gdLst/>
              <a:ahLst/>
              <a:cxnLst/>
              <a:rect l="l" t="t" r="r" b="b"/>
              <a:pathLst>
                <a:path h="226060">
                  <a:moveTo>
                    <a:pt x="0" y="2256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594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659432" y="1521435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70351" y="3495542"/>
              <a:ext cx="0" cy="377825"/>
            </a:xfrm>
            <a:custGeom>
              <a:avLst/>
              <a:gdLst/>
              <a:ahLst/>
              <a:cxnLst/>
              <a:rect l="l" t="t" r="r" b="b"/>
              <a:pathLst>
                <a:path h="377825">
                  <a:moveTo>
                    <a:pt x="0" y="3774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6596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59639" y="34768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939985" y="1833445"/>
              <a:ext cx="734060" cy="799465"/>
            </a:xfrm>
            <a:custGeom>
              <a:avLst/>
              <a:gdLst/>
              <a:ahLst/>
              <a:cxnLst/>
              <a:rect l="l" t="t" r="r" b="b"/>
              <a:pathLst>
                <a:path w="734060" h="799464">
                  <a:moveTo>
                    <a:pt x="733499" y="798952"/>
                  </a:moveTo>
                  <a:lnTo>
                    <a:pt x="0" y="798952"/>
                  </a:lnTo>
                </a:path>
                <a:path w="734060" h="799464">
                  <a:moveTo>
                    <a:pt x="4724" y="797999"/>
                  </a:moveTo>
                  <a:lnTo>
                    <a:pt x="4724" y="0"/>
                  </a:lnTo>
                </a:path>
                <a:path w="734060" h="799464">
                  <a:moveTo>
                    <a:pt x="3200" y="1676"/>
                  </a:moveTo>
                  <a:lnTo>
                    <a:pt x="160157" y="167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0894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089431" y="182441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943185" y="2822171"/>
              <a:ext cx="1068705" cy="981075"/>
            </a:xfrm>
            <a:custGeom>
              <a:avLst/>
              <a:gdLst/>
              <a:ahLst/>
              <a:cxnLst/>
              <a:rect l="l" t="t" r="r" b="b"/>
              <a:pathLst>
                <a:path w="1068704" h="981075">
                  <a:moveTo>
                    <a:pt x="1068406" y="798983"/>
                  </a:moveTo>
                  <a:lnTo>
                    <a:pt x="366406" y="798983"/>
                  </a:lnTo>
                </a:path>
                <a:path w="1068704" h="981075">
                  <a:moveTo>
                    <a:pt x="1526" y="980700"/>
                  </a:moveTo>
                  <a:lnTo>
                    <a:pt x="1526" y="0"/>
                  </a:lnTo>
                </a:path>
                <a:path w="1068704" h="981075">
                  <a:moveTo>
                    <a:pt x="0" y="1693"/>
                  </a:moveTo>
                  <a:lnTo>
                    <a:pt x="156956" y="169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0894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089431" y="281315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004834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9941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994122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309455" y="3492960"/>
              <a:ext cx="0" cy="126364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126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2987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298744" y="3474241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940214" y="3795001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>
                  <a:moveTo>
                    <a:pt x="7328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27815" y="2705439"/>
            <a:ext cx="2254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975" baseline="-34188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75" baseline="-3418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87206" y="1381094"/>
            <a:ext cx="1122045" cy="908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6565" marR="5080" indent="39370">
              <a:lnSpc>
                <a:spcPts val="3160"/>
              </a:lnSpc>
              <a:spcBef>
                <a:spcPts val="35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&amp; Norm Feed Forward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015" y="1641700"/>
            <a:ext cx="1793239" cy="2245360"/>
            <a:chOff x="3714015" y="1641700"/>
            <a:chExt cx="1793239" cy="2245360"/>
          </a:xfrm>
        </p:grpSpPr>
        <p:sp>
          <p:nvSpPr>
            <p:cNvPr id="35" name="object 35"/>
            <p:cNvSpPr/>
            <p:nvPr/>
          </p:nvSpPr>
          <p:spPr>
            <a:xfrm>
              <a:off x="3718777" y="1646462"/>
              <a:ext cx="1783714" cy="2235835"/>
            </a:xfrm>
            <a:custGeom>
              <a:avLst/>
              <a:gdLst/>
              <a:ahLst/>
              <a:cxnLst/>
              <a:rect l="l" t="t" r="r" b="b"/>
              <a:pathLst>
                <a:path w="1783714" h="2235835">
                  <a:moveTo>
                    <a:pt x="0" y="160755"/>
                  </a:moveTo>
                  <a:lnTo>
                    <a:pt x="8195" y="109944"/>
                  </a:lnTo>
                  <a:lnTo>
                    <a:pt x="31016" y="65815"/>
                  </a:lnTo>
                  <a:lnTo>
                    <a:pt x="65815" y="31016"/>
                  </a:lnTo>
                  <a:lnTo>
                    <a:pt x="109944" y="8195"/>
                  </a:lnTo>
                  <a:lnTo>
                    <a:pt x="160755" y="0"/>
                  </a:lnTo>
                  <a:lnTo>
                    <a:pt x="1622444" y="0"/>
                  </a:lnTo>
                  <a:lnTo>
                    <a:pt x="1683962" y="12236"/>
                  </a:lnTo>
                  <a:lnTo>
                    <a:pt x="1736115" y="47084"/>
                  </a:lnTo>
                  <a:lnTo>
                    <a:pt x="1770963" y="99237"/>
                  </a:lnTo>
                  <a:lnTo>
                    <a:pt x="1783199" y="160755"/>
                  </a:lnTo>
                  <a:lnTo>
                    <a:pt x="1783199" y="2074844"/>
                  </a:lnTo>
                  <a:lnTo>
                    <a:pt x="1775004" y="2125655"/>
                  </a:lnTo>
                  <a:lnTo>
                    <a:pt x="1752183" y="2169784"/>
                  </a:lnTo>
                  <a:lnTo>
                    <a:pt x="1717384" y="2204583"/>
                  </a:lnTo>
                  <a:lnTo>
                    <a:pt x="1673255" y="2227404"/>
                  </a:lnTo>
                  <a:lnTo>
                    <a:pt x="1622444" y="2235600"/>
                  </a:lnTo>
                  <a:lnTo>
                    <a:pt x="160755" y="2235600"/>
                  </a:lnTo>
                  <a:lnTo>
                    <a:pt x="109944" y="2227404"/>
                  </a:lnTo>
                  <a:lnTo>
                    <a:pt x="65815" y="2204583"/>
                  </a:lnTo>
                  <a:lnTo>
                    <a:pt x="31016" y="2169784"/>
                  </a:lnTo>
                  <a:lnTo>
                    <a:pt x="8195" y="2125655"/>
                  </a:lnTo>
                  <a:lnTo>
                    <a:pt x="0" y="2074844"/>
                  </a:lnTo>
                  <a:lnTo>
                    <a:pt x="0" y="16075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205875" y="3026324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4" h="410210">
                  <a:moveTo>
                    <a:pt x="853848" y="410099"/>
                  </a:move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70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205875" y="3026324"/>
              <a:ext cx="922655" cy="410209"/>
            </a:xfrm>
            <a:custGeom>
              <a:avLst/>
              <a:gdLst/>
              <a:ahLst/>
              <a:cxnLst/>
              <a:rect l="l" t="t" r="r" b="b"/>
              <a:pathLst>
                <a:path w="922654" h="410210">
                  <a:moveTo>
                    <a:pt x="0" y="68351"/>
                  </a:moveTo>
                  <a:lnTo>
                    <a:pt x="5371" y="41745"/>
                  </a:lnTo>
                  <a:lnTo>
                    <a:pt x="20019" y="20019"/>
                  </a:lnTo>
                  <a:lnTo>
                    <a:pt x="41745" y="5371"/>
                  </a:lnTo>
                  <a:lnTo>
                    <a:pt x="68351" y="0"/>
                  </a:lnTo>
                  <a:lnTo>
                    <a:pt x="853848" y="0"/>
                  </a:lnTo>
                  <a:lnTo>
                    <a:pt x="891770" y="11483"/>
                  </a:lnTo>
                  <a:lnTo>
                    <a:pt x="916997" y="42194"/>
                  </a:lnTo>
                  <a:lnTo>
                    <a:pt x="922199" y="68351"/>
                  </a:lnTo>
                  <a:lnTo>
                    <a:pt x="922199" y="341748"/>
                  </a:lnTo>
                  <a:lnTo>
                    <a:pt x="916828" y="368354"/>
                  </a:lnTo>
                  <a:lnTo>
                    <a:pt x="902180" y="390080"/>
                  </a:lnTo>
                  <a:lnTo>
                    <a:pt x="880454" y="404728"/>
                  </a:lnTo>
                  <a:lnTo>
                    <a:pt x="853848" y="410099"/>
                  </a:lnTo>
                  <a:lnTo>
                    <a:pt x="68351" y="410099"/>
                  </a:lnTo>
                  <a:lnTo>
                    <a:pt x="41745" y="404728"/>
                  </a:lnTo>
                  <a:lnTo>
                    <a:pt x="20019" y="390080"/>
                  </a:lnTo>
                  <a:lnTo>
                    <a:pt x="5371" y="368354"/>
                  </a:lnTo>
                  <a:lnTo>
                    <a:pt x="0" y="341748"/>
                  </a:lnTo>
                  <a:lnTo>
                    <a:pt x="0" y="68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313199" y="3061852"/>
            <a:ext cx="708025" cy="5334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-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lf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200" baseline="694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05726" y="3817486"/>
            <a:ext cx="123189" cy="524510"/>
            <a:chOff x="4605726" y="3817486"/>
            <a:chExt cx="123189" cy="524510"/>
          </a:xfrm>
        </p:grpSpPr>
        <p:sp>
          <p:nvSpPr>
            <p:cNvPr id="40" name="object 40"/>
            <p:cNvSpPr/>
            <p:nvPr/>
          </p:nvSpPr>
          <p:spPr>
            <a:xfrm>
              <a:off x="4667212" y="3961450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h="380364">
                  <a:moveTo>
                    <a:pt x="0" y="38024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5726" y="3817486"/>
              <a:ext cx="122971" cy="15825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278900" y="4399202"/>
            <a:ext cx="10020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Working of BERT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430" y="1057398"/>
            <a:ext cx="7157568" cy="36196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9399" y="1217653"/>
            <a:ext cx="417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860" y="2676875"/>
            <a:ext cx="316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7346" y="547844"/>
            <a:ext cx="8480425" cy="2552065"/>
            <a:chOff x="337346" y="547844"/>
            <a:chExt cx="8480425" cy="2552065"/>
          </a:xfrm>
        </p:grpSpPr>
        <p:sp>
          <p:nvSpPr>
            <p:cNvPr id="4" name="object 4"/>
            <p:cNvSpPr/>
            <p:nvPr/>
          </p:nvSpPr>
          <p:spPr>
            <a:xfrm>
              <a:off x="346871" y="3047030"/>
              <a:ext cx="8461375" cy="43180"/>
            </a:xfrm>
            <a:custGeom>
              <a:avLst/>
              <a:gdLst/>
              <a:ahLst/>
              <a:cxnLst/>
              <a:rect l="l" t="t" r="r" b="b"/>
              <a:pathLst>
                <a:path w="8461375" h="43180">
                  <a:moveTo>
                    <a:pt x="0" y="42899"/>
                  </a:moveTo>
                  <a:lnTo>
                    <a:pt x="8461199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5932" y="547844"/>
              <a:ext cx="6804496" cy="248415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29916" y="3353220"/>
            <a:ext cx="807085" cy="677545"/>
            <a:chOff x="1529916" y="3353220"/>
            <a:chExt cx="807085" cy="677545"/>
          </a:xfrm>
        </p:grpSpPr>
        <p:sp>
          <p:nvSpPr>
            <p:cNvPr id="7" name="object 7"/>
            <p:cNvSpPr/>
            <p:nvPr/>
          </p:nvSpPr>
          <p:spPr>
            <a:xfrm>
              <a:off x="1785933" y="335322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4762"/>
                  </a:moveTo>
                  <a:lnTo>
                    <a:pt x="1394" y="8129"/>
                  </a:lnTo>
                  <a:lnTo>
                    <a:pt x="4762" y="9524"/>
                  </a:lnTo>
                  <a:lnTo>
                    <a:pt x="8130" y="8129"/>
                  </a:lnTo>
                  <a:lnTo>
                    <a:pt x="9524" y="4762"/>
                  </a:lnTo>
                  <a:lnTo>
                    <a:pt x="8130" y="1394"/>
                  </a:lnTo>
                  <a:lnTo>
                    <a:pt x="4762" y="0"/>
                  </a:lnTo>
                  <a:lnTo>
                    <a:pt x="1394" y="1394"/>
                  </a:lnTo>
                  <a:lnTo>
                    <a:pt x="0" y="4762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9916" y="3849280"/>
              <a:ext cx="270233" cy="816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90695" y="3620554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90695" y="3620554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30425" y="4576846"/>
            <a:ext cx="5886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“[CLS]”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8754" y="4576846"/>
            <a:ext cx="9594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</a:tabLst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“i”	“love”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4517" y="4576846"/>
            <a:ext cx="43560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“this”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0009" y="4576846"/>
            <a:ext cx="148780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“game” “[SEP]” “i”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6650" y="4576846"/>
            <a:ext cx="38735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“am”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4101" y="4576846"/>
            <a:ext cx="11277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“enjoying” “it”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4615" y="4576846"/>
            <a:ext cx="5791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“[SEP]”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4900" y="2789277"/>
            <a:ext cx="3130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7230" y="2755939"/>
            <a:ext cx="1606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8847" y="2789277"/>
            <a:ext cx="26987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9512" y="2789277"/>
            <a:ext cx="3111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5830" y="2789277"/>
            <a:ext cx="3098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2534" y="2755939"/>
            <a:ext cx="16827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45267" y="2777350"/>
            <a:ext cx="25844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66479" y="2789277"/>
            <a:ext cx="23939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99541" y="2789277"/>
            <a:ext cx="3930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enjoying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0323" y="2789277"/>
            <a:ext cx="1905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60076" y="2789277"/>
            <a:ext cx="3098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[SEP}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2481" y="1942166"/>
            <a:ext cx="2602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Masked Language Model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20993" y="1134228"/>
            <a:ext cx="1544320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to vocab + softmax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Layer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2418" y="698539"/>
            <a:ext cx="1981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0028" y="698539"/>
            <a:ext cx="1549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39939" y="698539"/>
            <a:ext cx="1866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22189" y="698539"/>
            <a:ext cx="1657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9044" y="698539"/>
            <a:ext cx="1638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94427" y="698539"/>
            <a:ext cx="1644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92124" y="686613"/>
            <a:ext cx="1651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5710" y="698539"/>
            <a:ext cx="1612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13754" y="698539"/>
            <a:ext cx="1644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23227" y="698539"/>
            <a:ext cx="1644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84874" y="698539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4047" y="3754560"/>
            <a:ext cx="19494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21778" y="3615791"/>
            <a:ext cx="551180" cy="415290"/>
            <a:chOff x="2421778" y="3615791"/>
            <a:chExt cx="551180" cy="415290"/>
          </a:xfrm>
        </p:grpSpPr>
        <p:sp>
          <p:nvSpPr>
            <p:cNvPr id="44" name="object 44"/>
            <p:cNvSpPr/>
            <p:nvPr/>
          </p:nvSpPr>
          <p:spPr>
            <a:xfrm>
              <a:off x="2426540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426540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605025" y="3754560"/>
            <a:ext cx="18478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57623" y="3615791"/>
            <a:ext cx="551180" cy="415290"/>
            <a:chOff x="3057623" y="3615791"/>
            <a:chExt cx="551180" cy="415290"/>
          </a:xfrm>
        </p:grpSpPr>
        <p:sp>
          <p:nvSpPr>
            <p:cNvPr id="48" name="object 48"/>
            <p:cNvSpPr/>
            <p:nvPr/>
          </p:nvSpPr>
          <p:spPr>
            <a:xfrm>
              <a:off x="3062386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062386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36705" y="3754560"/>
            <a:ext cx="1930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329314" y="3615791"/>
            <a:ext cx="551180" cy="415290"/>
            <a:chOff x="4329314" y="3615791"/>
            <a:chExt cx="551180" cy="415290"/>
          </a:xfrm>
        </p:grpSpPr>
        <p:sp>
          <p:nvSpPr>
            <p:cNvPr id="52" name="object 52"/>
            <p:cNvSpPr/>
            <p:nvPr/>
          </p:nvSpPr>
          <p:spPr>
            <a:xfrm>
              <a:off x="4334076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334076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07186" y="3754560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65159" y="3615791"/>
            <a:ext cx="551180" cy="415290"/>
            <a:chOff x="4965159" y="3615791"/>
            <a:chExt cx="551180" cy="415290"/>
          </a:xfrm>
        </p:grpSpPr>
        <p:sp>
          <p:nvSpPr>
            <p:cNvPr id="56" name="object 56"/>
            <p:cNvSpPr/>
            <p:nvPr/>
          </p:nvSpPr>
          <p:spPr>
            <a:xfrm>
              <a:off x="4969921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969921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144041" y="3754560"/>
            <a:ext cx="19367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601004" y="3615791"/>
            <a:ext cx="551180" cy="415290"/>
            <a:chOff x="5601004" y="3615791"/>
            <a:chExt cx="551180" cy="415290"/>
          </a:xfrm>
        </p:grpSpPr>
        <p:sp>
          <p:nvSpPr>
            <p:cNvPr id="60" name="object 60"/>
            <p:cNvSpPr/>
            <p:nvPr/>
          </p:nvSpPr>
          <p:spPr>
            <a:xfrm>
              <a:off x="56057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6057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91193" y="3754560"/>
            <a:ext cx="17081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674804" y="3603865"/>
            <a:ext cx="599440" cy="415290"/>
            <a:chOff x="3674804" y="3603865"/>
            <a:chExt cx="599440" cy="415290"/>
          </a:xfrm>
        </p:grpSpPr>
        <p:sp>
          <p:nvSpPr>
            <p:cNvPr id="64" name="object 64"/>
            <p:cNvSpPr/>
            <p:nvPr/>
          </p:nvSpPr>
          <p:spPr>
            <a:xfrm>
              <a:off x="3679566" y="3608627"/>
              <a:ext cx="589915" cy="405765"/>
            </a:xfrm>
            <a:custGeom>
              <a:avLst/>
              <a:gdLst/>
              <a:ahLst/>
              <a:cxnLst/>
              <a:rect l="l" t="t" r="r" b="b"/>
              <a:pathLst>
                <a:path w="589914" h="405764">
                  <a:moveTo>
                    <a:pt x="5222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522248" y="0"/>
                  </a:lnTo>
                  <a:lnTo>
                    <a:pt x="559726" y="11349"/>
                  </a:lnTo>
                  <a:lnTo>
                    <a:pt x="584657" y="41700"/>
                  </a:lnTo>
                  <a:lnTo>
                    <a:pt x="589799" y="67551"/>
                  </a:lnTo>
                  <a:lnTo>
                    <a:pt x="589799" y="337748"/>
                  </a:lnTo>
                  <a:lnTo>
                    <a:pt x="584491" y="364042"/>
                  </a:lnTo>
                  <a:lnTo>
                    <a:pt x="570014" y="385514"/>
                  </a:lnTo>
                  <a:lnTo>
                    <a:pt x="548542" y="399991"/>
                  </a:lnTo>
                  <a:lnTo>
                    <a:pt x="5222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679566" y="3608627"/>
              <a:ext cx="589915" cy="405765"/>
            </a:xfrm>
            <a:custGeom>
              <a:avLst/>
              <a:gdLst/>
              <a:ahLst/>
              <a:cxnLst/>
              <a:rect l="l" t="t" r="r" b="b"/>
              <a:pathLst>
                <a:path w="58991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522248" y="0"/>
                  </a:lnTo>
                  <a:lnTo>
                    <a:pt x="559726" y="11349"/>
                  </a:lnTo>
                  <a:lnTo>
                    <a:pt x="584657" y="41700"/>
                  </a:lnTo>
                  <a:lnTo>
                    <a:pt x="589799" y="67551"/>
                  </a:lnTo>
                  <a:lnTo>
                    <a:pt x="589799" y="337748"/>
                  </a:lnTo>
                  <a:lnTo>
                    <a:pt x="584491" y="364042"/>
                  </a:lnTo>
                  <a:lnTo>
                    <a:pt x="570014" y="385514"/>
                  </a:lnTo>
                  <a:lnTo>
                    <a:pt x="548542" y="399991"/>
                  </a:lnTo>
                  <a:lnTo>
                    <a:pt x="5222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877121" y="3742634"/>
            <a:ext cx="19494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210604" y="3615791"/>
            <a:ext cx="551180" cy="415290"/>
            <a:chOff x="6210604" y="3615791"/>
            <a:chExt cx="551180" cy="415290"/>
          </a:xfrm>
        </p:grpSpPr>
        <p:sp>
          <p:nvSpPr>
            <p:cNvPr id="68" name="object 68"/>
            <p:cNvSpPr/>
            <p:nvPr/>
          </p:nvSpPr>
          <p:spPr>
            <a:xfrm>
              <a:off x="62153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2153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390707" y="3754560"/>
            <a:ext cx="1911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820204" y="3615791"/>
            <a:ext cx="551180" cy="415290"/>
            <a:chOff x="6820204" y="3615791"/>
            <a:chExt cx="551180" cy="415290"/>
          </a:xfrm>
        </p:grpSpPr>
        <p:sp>
          <p:nvSpPr>
            <p:cNvPr id="72" name="object 72"/>
            <p:cNvSpPr/>
            <p:nvPr/>
          </p:nvSpPr>
          <p:spPr>
            <a:xfrm>
              <a:off x="68249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8249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998751" y="3754560"/>
            <a:ext cx="1943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429804" y="3615791"/>
            <a:ext cx="551180" cy="415290"/>
            <a:chOff x="7429804" y="3615791"/>
            <a:chExt cx="551180" cy="415290"/>
          </a:xfrm>
        </p:grpSpPr>
        <p:sp>
          <p:nvSpPr>
            <p:cNvPr id="76" name="object 76"/>
            <p:cNvSpPr/>
            <p:nvPr/>
          </p:nvSpPr>
          <p:spPr>
            <a:xfrm>
              <a:off x="74345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4345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619993" y="3754560"/>
            <a:ext cx="17081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039404" y="3615791"/>
            <a:ext cx="551180" cy="415290"/>
            <a:chOff x="8039404" y="3615791"/>
            <a:chExt cx="551180" cy="415290"/>
          </a:xfrm>
        </p:grpSpPr>
        <p:sp>
          <p:nvSpPr>
            <p:cNvPr id="80" name="object 80"/>
            <p:cNvSpPr/>
            <p:nvPr/>
          </p:nvSpPr>
          <p:spPr>
            <a:xfrm>
              <a:off x="80441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8044167" y="3620553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215289" y="3787898"/>
            <a:ext cx="199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785933" y="4064970"/>
            <a:ext cx="551180" cy="415290"/>
            <a:chOff x="1785933" y="4064970"/>
            <a:chExt cx="551180" cy="415290"/>
          </a:xfrm>
        </p:grpSpPr>
        <p:sp>
          <p:nvSpPr>
            <p:cNvPr id="84" name="object 84"/>
            <p:cNvSpPr/>
            <p:nvPr/>
          </p:nvSpPr>
          <p:spPr>
            <a:xfrm>
              <a:off x="1790695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790695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902723" y="4237077"/>
            <a:ext cx="31750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421778" y="4064970"/>
            <a:ext cx="551180" cy="415290"/>
            <a:chOff x="2421778" y="4064970"/>
            <a:chExt cx="551180" cy="415290"/>
          </a:xfrm>
        </p:grpSpPr>
        <p:sp>
          <p:nvSpPr>
            <p:cNvPr id="88" name="object 88"/>
            <p:cNvSpPr/>
            <p:nvPr/>
          </p:nvSpPr>
          <p:spPr>
            <a:xfrm>
              <a:off x="2426540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426540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2615053" y="4203739"/>
            <a:ext cx="16446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057623" y="4064970"/>
            <a:ext cx="551180" cy="415290"/>
            <a:chOff x="3057623" y="4064970"/>
            <a:chExt cx="551180" cy="415290"/>
          </a:xfrm>
        </p:grpSpPr>
        <p:sp>
          <p:nvSpPr>
            <p:cNvPr id="92" name="object 92"/>
            <p:cNvSpPr/>
            <p:nvPr/>
          </p:nvSpPr>
          <p:spPr>
            <a:xfrm>
              <a:off x="3062386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062386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196670" y="4237077"/>
            <a:ext cx="2743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love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329314" y="4064970"/>
            <a:ext cx="551180" cy="415290"/>
            <a:chOff x="4329314" y="4064970"/>
            <a:chExt cx="551180" cy="415290"/>
          </a:xfrm>
        </p:grpSpPr>
        <p:sp>
          <p:nvSpPr>
            <p:cNvPr id="96" name="object 96"/>
            <p:cNvSpPr/>
            <p:nvPr/>
          </p:nvSpPr>
          <p:spPr>
            <a:xfrm>
              <a:off x="4334076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34076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447335" y="4237077"/>
            <a:ext cx="31559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4965159" y="4064970"/>
            <a:ext cx="551180" cy="415290"/>
            <a:chOff x="4965159" y="4064970"/>
            <a:chExt cx="551180" cy="415290"/>
          </a:xfrm>
        </p:grpSpPr>
        <p:sp>
          <p:nvSpPr>
            <p:cNvPr id="100" name="object 100"/>
            <p:cNvSpPr/>
            <p:nvPr/>
          </p:nvSpPr>
          <p:spPr>
            <a:xfrm>
              <a:off x="4969921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69921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083653" y="4237077"/>
            <a:ext cx="3143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601004" y="4064970"/>
            <a:ext cx="551180" cy="415290"/>
            <a:chOff x="5601004" y="4064970"/>
            <a:chExt cx="551180" cy="415290"/>
          </a:xfrm>
        </p:grpSpPr>
        <p:sp>
          <p:nvSpPr>
            <p:cNvPr id="104" name="object 104"/>
            <p:cNvSpPr/>
            <p:nvPr/>
          </p:nvSpPr>
          <p:spPr>
            <a:xfrm>
              <a:off x="56057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057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790357" y="4203739"/>
            <a:ext cx="1727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674804" y="4053044"/>
            <a:ext cx="599440" cy="415290"/>
            <a:chOff x="3674804" y="4053044"/>
            <a:chExt cx="599440" cy="415290"/>
          </a:xfrm>
        </p:grpSpPr>
        <p:sp>
          <p:nvSpPr>
            <p:cNvPr id="108" name="object 108"/>
            <p:cNvSpPr/>
            <p:nvPr/>
          </p:nvSpPr>
          <p:spPr>
            <a:xfrm>
              <a:off x="3679566" y="4057806"/>
              <a:ext cx="589915" cy="405765"/>
            </a:xfrm>
            <a:custGeom>
              <a:avLst/>
              <a:gdLst/>
              <a:ahLst/>
              <a:cxnLst/>
              <a:rect l="l" t="t" r="r" b="b"/>
              <a:pathLst>
                <a:path w="589914" h="405764">
                  <a:moveTo>
                    <a:pt x="5222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522248" y="0"/>
                  </a:lnTo>
                  <a:lnTo>
                    <a:pt x="559726" y="11349"/>
                  </a:lnTo>
                  <a:lnTo>
                    <a:pt x="584657" y="41700"/>
                  </a:lnTo>
                  <a:lnTo>
                    <a:pt x="589799" y="67551"/>
                  </a:lnTo>
                  <a:lnTo>
                    <a:pt x="589799" y="337748"/>
                  </a:lnTo>
                  <a:lnTo>
                    <a:pt x="584491" y="364042"/>
                  </a:lnTo>
                  <a:lnTo>
                    <a:pt x="570014" y="385514"/>
                  </a:lnTo>
                  <a:lnTo>
                    <a:pt x="548542" y="399991"/>
                  </a:lnTo>
                  <a:lnTo>
                    <a:pt x="5222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79566" y="4057806"/>
              <a:ext cx="589915" cy="405765"/>
            </a:xfrm>
            <a:custGeom>
              <a:avLst/>
              <a:gdLst/>
              <a:ahLst/>
              <a:cxnLst/>
              <a:rect l="l" t="t" r="r" b="b"/>
              <a:pathLst>
                <a:path w="58991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522248" y="0"/>
                  </a:lnTo>
                  <a:lnTo>
                    <a:pt x="559726" y="11349"/>
                  </a:lnTo>
                  <a:lnTo>
                    <a:pt x="584657" y="41700"/>
                  </a:lnTo>
                  <a:lnTo>
                    <a:pt x="589799" y="67551"/>
                  </a:lnTo>
                  <a:lnTo>
                    <a:pt x="589799" y="337748"/>
                  </a:lnTo>
                  <a:lnTo>
                    <a:pt x="584491" y="364042"/>
                  </a:lnTo>
                  <a:lnTo>
                    <a:pt x="570014" y="385514"/>
                  </a:lnTo>
                  <a:lnTo>
                    <a:pt x="548542" y="399991"/>
                  </a:lnTo>
                  <a:lnTo>
                    <a:pt x="5222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843090" y="4225151"/>
            <a:ext cx="2622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210604" y="4064970"/>
            <a:ext cx="551180" cy="415290"/>
            <a:chOff x="6210604" y="4064970"/>
            <a:chExt cx="551180" cy="415290"/>
          </a:xfrm>
        </p:grpSpPr>
        <p:sp>
          <p:nvSpPr>
            <p:cNvPr id="112" name="object 112"/>
            <p:cNvSpPr/>
            <p:nvPr/>
          </p:nvSpPr>
          <p:spPr>
            <a:xfrm>
              <a:off x="62153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153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1548424" y="3166612"/>
            <a:ext cx="788670" cy="1224280"/>
            <a:chOff x="1548424" y="3166612"/>
            <a:chExt cx="788670" cy="1224280"/>
          </a:xfrm>
        </p:grpSpPr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424" y="4308635"/>
              <a:ext cx="251625" cy="8172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790695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90695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364302" y="4237077"/>
            <a:ext cx="24384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820204" y="4064970"/>
            <a:ext cx="551180" cy="415290"/>
            <a:chOff x="6820204" y="4064970"/>
            <a:chExt cx="551180" cy="415290"/>
          </a:xfrm>
        </p:grpSpPr>
        <p:sp>
          <p:nvSpPr>
            <p:cNvPr id="120" name="object 120"/>
            <p:cNvSpPr/>
            <p:nvPr/>
          </p:nvSpPr>
          <p:spPr>
            <a:xfrm>
              <a:off x="68249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249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6897364" y="4237077"/>
            <a:ext cx="3975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enjoying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429804" y="4064970"/>
            <a:ext cx="551180" cy="415290"/>
            <a:chOff x="7429804" y="4064970"/>
            <a:chExt cx="551180" cy="415290"/>
          </a:xfrm>
        </p:grpSpPr>
        <p:sp>
          <p:nvSpPr>
            <p:cNvPr id="124" name="object 124"/>
            <p:cNvSpPr/>
            <p:nvPr/>
          </p:nvSpPr>
          <p:spPr>
            <a:xfrm>
              <a:off x="74345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345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608145" y="4237077"/>
            <a:ext cx="1943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8039404" y="4064970"/>
            <a:ext cx="551180" cy="415290"/>
            <a:chOff x="8039404" y="4064970"/>
            <a:chExt cx="551180" cy="415290"/>
          </a:xfrm>
        </p:grpSpPr>
        <p:sp>
          <p:nvSpPr>
            <p:cNvPr id="128" name="object 128"/>
            <p:cNvSpPr/>
            <p:nvPr/>
          </p:nvSpPr>
          <p:spPr>
            <a:xfrm>
              <a:off x="80441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8044167" y="4069732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8157898" y="4237077"/>
            <a:ext cx="31432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1984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sz="45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[SEP}</a:t>
            </a:r>
            <a:endParaRPr sz="4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963858" y="3305381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2421778" y="3166612"/>
            <a:ext cx="551180" cy="415290"/>
            <a:chOff x="2421778" y="3166612"/>
            <a:chExt cx="551180" cy="415290"/>
          </a:xfrm>
        </p:grpSpPr>
        <p:sp>
          <p:nvSpPr>
            <p:cNvPr id="133" name="object 133"/>
            <p:cNvSpPr/>
            <p:nvPr/>
          </p:nvSpPr>
          <p:spPr>
            <a:xfrm>
              <a:off x="2426540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2426540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5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2599703" y="3305381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057623" y="3166612"/>
            <a:ext cx="551180" cy="415290"/>
            <a:chOff x="3057623" y="3166612"/>
            <a:chExt cx="551180" cy="415290"/>
          </a:xfrm>
        </p:grpSpPr>
        <p:sp>
          <p:nvSpPr>
            <p:cNvPr id="137" name="object 137"/>
            <p:cNvSpPr/>
            <p:nvPr/>
          </p:nvSpPr>
          <p:spPr>
            <a:xfrm>
              <a:off x="3062386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3062386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3235548" y="3305381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4329314" y="3166612"/>
            <a:ext cx="551180" cy="415290"/>
            <a:chOff x="4329314" y="3166612"/>
            <a:chExt cx="551180" cy="415290"/>
          </a:xfrm>
        </p:grpSpPr>
        <p:sp>
          <p:nvSpPr>
            <p:cNvPr id="141" name="object 141"/>
            <p:cNvSpPr/>
            <p:nvPr/>
          </p:nvSpPr>
          <p:spPr>
            <a:xfrm>
              <a:off x="4334076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9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334076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4507239" y="3305381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4965159" y="3166612"/>
            <a:ext cx="551180" cy="415290"/>
            <a:chOff x="4965159" y="3166612"/>
            <a:chExt cx="551180" cy="415290"/>
          </a:xfrm>
        </p:grpSpPr>
        <p:sp>
          <p:nvSpPr>
            <p:cNvPr id="145" name="object 145"/>
            <p:cNvSpPr/>
            <p:nvPr/>
          </p:nvSpPr>
          <p:spPr>
            <a:xfrm>
              <a:off x="4969921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218" y="41700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4969921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5143084" y="3305381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5601004" y="3166612"/>
            <a:ext cx="551180" cy="415290"/>
            <a:chOff x="5601004" y="3166612"/>
            <a:chExt cx="551180" cy="415290"/>
          </a:xfrm>
        </p:grpSpPr>
        <p:sp>
          <p:nvSpPr>
            <p:cNvPr id="149" name="object 149"/>
            <p:cNvSpPr/>
            <p:nvPr/>
          </p:nvSpPr>
          <p:spPr>
            <a:xfrm>
              <a:off x="56057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56057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8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5784062" y="3305381"/>
            <a:ext cx="1854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3674804" y="3154686"/>
            <a:ext cx="599440" cy="415290"/>
            <a:chOff x="3674804" y="3154686"/>
            <a:chExt cx="599440" cy="415290"/>
          </a:xfrm>
        </p:grpSpPr>
        <p:sp>
          <p:nvSpPr>
            <p:cNvPr id="153" name="object 153"/>
            <p:cNvSpPr/>
            <p:nvPr/>
          </p:nvSpPr>
          <p:spPr>
            <a:xfrm>
              <a:off x="3679566" y="3159448"/>
              <a:ext cx="589915" cy="405765"/>
            </a:xfrm>
            <a:custGeom>
              <a:avLst/>
              <a:gdLst/>
              <a:ahLst/>
              <a:cxnLst/>
              <a:rect l="l" t="t" r="r" b="b"/>
              <a:pathLst>
                <a:path w="589914" h="405764">
                  <a:moveTo>
                    <a:pt x="5222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522248" y="0"/>
                  </a:lnTo>
                  <a:lnTo>
                    <a:pt x="559726" y="11349"/>
                  </a:lnTo>
                  <a:lnTo>
                    <a:pt x="584657" y="41700"/>
                  </a:lnTo>
                  <a:lnTo>
                    <a:pt x="589799" y="67551"/>
                  </a:lnTo>
                  <a:lnTo>
                    <a:pt x="589799" y="337748"/>
                  </a:lnTo>
                  <a:lnTo>
                    <a:pt x="584491" y="364042"/>
                  </a:lnTo>
                  <a:lnTo>
                    <a:pt x="570014" y="385514"/>
                  </a:lnTo>
                  <a:lnTo>
                    <a:pt x="548542" y="399991"/>
                  </a:lnTo>
                  <a:lnTo>
                    <a:pt x="5222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3679566" y="3159448"/>
              <a:ext cx="589915" cy="405765"/>
            </a:xfrm>
            <a:custGeom>
              <a:avLst/>
              <a:gdLst/>
              <a:ahLst/>
              <a:cxnLst/>
              <a:rect l="l" t="t" r="r" b="b"/>
              <a:pathLst>
                <a:path w="58991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522248" y="0"/>
                  </a:lnTo>
                  <a:lnTo>
                    <a:pt x="559726" y="11349"/>
                  </a:lnTo>
                  <a:lnTo>
                    <a:pt x="584657" y="41700"/>
                  </a:lnTo>
                  <a:lnTo>
                    <a:pt x="589799" y="67551"/>
                  </a:lnTo>
                  <a:lnTo>
                    <a:pt x="589799" y="337748"/>
                  </a:lnTo>
                  <a:lnTo>
                    <a:pt x="584491" y="364042"/>
                  </a:lnTo>
                  <a:lnTo>
                    <a:pt x="570014" y="385514"/>
                  </a:lnTo>
                  <a:lnTo>
                    <a:pt x="548542" y="399991"/>
                  </a:lnTo>
                  <a:lnTo>
                    <a:pt x="5222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3876879" y="3293455"/>
            <a:ext cx="1955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42345" y="3316528"/>
            <a:ext cx="1239520" cy="10998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9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Embedding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93675" algn="ctr">
              <a:lnSpc>
                <a:spcPct val="100000"/>
              </a:lnSpc>
              <a:spcBef>
                <a:spcPts val="200"/>
              </a:spcBef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60"/>
              </a:lnSpc>
              <a:spcBef>
                <a:spcPts val="545"/>
              </a:spcBef>
            </a:pPr>
            <a:r>
              <a:rPr sz="9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 Embedding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93675" algn="ctr">
              <a:lnSpc>
                <a:spcPts val="1680"/>
              </a:lnSpc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9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Embedding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object 1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0673" y="3367004"/>
            <a:ext cx="288826" cy="81712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6210604" y="3166612"/>
            <a:ext cx="551180" cy="415290"/>
            <a:chOff x="6210604" y="3166612"/>
            <a:chExt cx="551180" cy="415290"/>
          </a:xfrm>
        </p:grpSpPr>
        <p:sp>
          <p:nvSpPr>
            <p:cNvPr id="159" name="object 159"/>
            <p:cNvSpPr/>
            <p:nvPr/>
          </p:nvSpPr>
          <p:spPr>
            <a:xfrm>
              <a:off x="62153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8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153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8" y="0"/>
                  </a:lnTo>
                  <a:lnTo>
                    <a:pt x="511426" y="11349"/>
                  </a:lnTo>
                  <a:lnTo>
                    <a:pt x="536357" y="41700"/>
                  </a:lnTo>
                  <a:lnTo>
                    <a:pt x="541500" y="67551"/>
                  </a:lnTo>
                  <a:lnTo>
                    <a:pt x="541500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8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6393662" y="3305381"/>
            <a:ext cx="1854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6820204" y="3166612"/>
            <a:ext cx="551180" cy="415290"/>
            <a:chOff x="6820204" y="3166612"/>
            <a:chExt cx="551180" cy="415290"/>
          </a:xfrm>
        </p:grpSpPr>
        <p:sp>
          <p:nvSpPr>
            <p:cNvPr id="163" name="object 163"/>
            <p:cNvSpPr/>
            <p:nvPr/>
          </p:nvSpPr>
          <p:spPr>
            <a:xfrm>
              <a:off x="68249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249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7003263" y="3305381"/>
            <a:ext cx="1854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7429804" y="3166612"/>
            <a:ext cx="551180" cy="415290"/>
            <a:chOff x="7429804" y="3166612"/>
            <a:chExt cx="551180" cy="415290"/>
          </a:xfrm>
        </p:grpSpPr>
        <p:sp>
          <p:nvSpPr>
            <p:cNvPr id="167" name="object 167"/>
            <p:cNvSpPr/>
            <p:nvPr/>
          </p:nvSpPr>
          <p:spPr>
            <a:xfrm>
              <a:off x="74345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74345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7612863" y="3305381"/>
            <a:ext cx="1854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8039404" y="3166612"/>
            <a:ext cx="551180" cy="415290"/>
            <a:chOff x="8039404" y="3166612"/>
            <a:chExt cx="551180" cy="415290"/>
          </a:xfrm>
        </p:grpSpPr>
        <p:sp>
          <p:nvSpPr>
            <p:cNvPr id="171" name="object 171"/>
            <p:cNvSpPr/>
            <p:nvPr/>
          </p:nvSpPr>
          <p:spPr>
            <a:xfrm>
              <a:off x="80441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473947" y="405299"/>
                  </a:move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lnTo>
                    <a:pt x="19785" y="19785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8044167" y="3171375"/>
              <a:ext cx="541655" cy="405765"/>
            </a:xfrm>
            <a:custGeom>
              <a:avLst/>
              <a:gdLst/>
              <a:ahLst/>
              <a:cxnLst/>
              <a:rect l="l" t="t" r="r" b="b"/>
              <a:pathLst>
                <a:path w="541654" h="405764">
                  <a:moveTo>
                    <a:pt x="0" y="67551"/>
                  </a:moveTo>
                  <a:lnTo>
                    <a:pt x="5308" y="41257"/>
                  </a:lnTo>
                  <a:lnTo>
                    <a:pt x="19785" y="19785"/>
                  </a:lnTo>
                  <a:lnTo>
                    <a:pt x="41257" y="5308"/>
                  </a:lnTo>
                  <a:lnTo>
                    <a:pt x="67551" y="0"/>
                  </a:lnTo>
                  <a:lnTo>
                    <a:pt x="473947" y="0"/>
                  </a:lnTo>
                  <a:lnTo>
                    <a:pt x="511425" y="11349"/>
                  </a:lnTo>
                  <a:lnTo>
                    <a:pt x="536357" y="41700"/>
                  </a:lnTo>
                  <a:lnTo>
                    <a:pt x="541499" y="67551"/>
                  </a:lnTo>
                  <a:lnTo>
                    <a:pt x="541499" y="337748"/>
                  </a:lnTo>
                  <a:lnTo>
                    <a:pt x="536191" y="364042"/>
                  </a:lnTo>
                  <a:lnTo>
                    <a:pt x="521714" y="385514"/>
                  </a:lnTo>
                  <a:lnTo>
                    <a:pt x="500242" y="399991"/>
                  </a:lnTo>
                  <a:lnTo>
                    <a:pt x="473947" y="405299"/>
                  </a:lnTo>
                  <a:lnTo>
                    <a:pt x="67551" y="405299"/>
                  </a:lnTo>
                  <a:lnTo>
                    <a:pt x="41257" y="399991"/>
                  </a:lnTo>
                  <a:lnTo>
                    <a:pt x="19785" y="385514"/>
                  </a:lnTo>
                  <a:lnTo>
                    <a:pt x="5308" y="364042"/>
                  </a:lnTo>
                  <a:lnTo>
                    <a:pt x="0" y="337748"/>
                  </a:lnTo>
                  <a:lnTo>
                    <a:pt x="0" y="6755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8222463" y="3305381"/>
            <a:ext cx="18542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675" baseline="-30864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675" baseline="-3086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Working of BERT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24" y="1487403"/>
            <a:ext cx="417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4430" y="1057398"/>
            <a:ext cx="7157720" cy="3620135"/>
            <a:chOff x="1224430" y="1057398"/>
            <a:chExt cx="7157720" cy="3620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430" y="1057398"/>
              <a:ext cx="7157568" cy="36196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57524" y="4354999"/>
              <a:ext cx="5713730" cy="270510"/>
            </a:xfrm>
            <a:custGeom>
              <a:avLst/>
              <a:gdLst/>
              <a:ahLst/>
              <a:cxnLst/>
              <a:rect l="l" t="t" r="r" b="b"/>
              <a:pathLst>
                <a:path w="5713730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563098" y="0"/>
                  </a:lnTo>
                  <a:lnTo>
                    <a:pt x="600539" y="20034"/>
                  </a:lnTo>
                  <a:lnTo>
                    <a:pt x="608099" y="45000"/>
                  </a:lnTo>
                  <a:lnTo>
                    <a:pt x="608099" y="224999"/>
                  </a:lnTo>
                  <a:lnTo>
                    <a:pt x="604563" y="242515"/>
                  </a:lnTo>
                  <a:lnTo>
                    <a:pt x="594919" y="256819"/>
                  </a:lnTo>
                  <a:lnTo>
                    <a:pt x="580615" y="266463"/>
                  </a:lnTo>
                  <a:lnTo>
                    <a:pt x="563098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  <a:path w="5713730" h="270510">
                  <a:moveTo>
                    <a:pt x="2640399" y="45000"/>
                  </a:moveTo>
                  <a:lnTo>
                    <a:pt x="2643936" y="27484"/>
                  </a:lnTo>
                  <a:lnTo>
                    <a:pt x="2653580" y="13180"/>
                  </a:lnTo>
                  <a:lnTo>
                    <a:pt x="2667884" y="3536"/>
                  </a:lnTo>
                  <a:lnTo>
                    <a:pt x="2685400" y="0"/>
                  </a:lnTo>
                  <a:lnTo>
                    <a:pt x="3141999" y="0"/>
                  </a:lnTo>
                  <a:lnTo>
                    <a:pt x="3179439" y="20034"/>
                  </a:lnTo>
                  <a:lnTo>
                    <a:pt x="3186999" y="45000"/>
                  </a:lnTo>
                  <a:lnTo>
                    <a:pt x="3186999" y="224999"/>
                  </a:lnTo>
                  <a:lnTo>
                    <a:pt x="3183463" y="242515"/>
                  </a:lnTo>
                  <a:lnTo>
                    <a:pt x="3173819" y="256819"/>
                  </a:lnTo>
                  <a:lnTo>
                    <a:pt x="3159515" y="266463"/>
                  </a:lnTo>
                  <a:lnTo>
                    <a:pt x="3141999" y="269999"/>
                  </a:lnTo>
                  <a:lnTo>
                    <a:pt x="2685400" y="269999"/>
                  </a:lnTo>
                  <a:lnTo>
                    <a:pt x="2667884" y="266463"/>
                  </a:lnTo>
                  <a:lnTo>
                    <a:pt x="2653580" y="256819"/>
                  </a:lnTo>
                  <a:lnTo>
                    <a:pt x="2643936" y="242515"/>
                  </a:lnTo>
                  <a:lnTo>
                    <a:pt x="2640399" y="224999"/>
                  </a:lnTo>
                  <a:lnTo>
                    <a:pt x="2640399" y="45000"/>
                  </a:lnTo>
                  <a:close/>
                </a:path>
                <a:path w="5713730" h="270510">
                  <a:moveTo>
                    <a:pt x="5105399" y="45000"/>
                  </a:moveTo>
                  <a:lnTo>
                    <a:pt x="5108936" y="27484"/>
                  </a:lnTo>
                  <a:lnTo>
                    <a:pt x="5118580" y="13180"/>
                  </a:lnTo>
                  <a:lnTo>
                    <a:pt x="5132884" y="3536"/>
                  </a:lnTo>
                  <a:lnTo>
                    <a:pt x="5150400" y="0"/>
                  </a:lnTo>
                  <a:lnTo>
                    <a:pt x="5668499" y="0"/>
                  </a:lnTo>
                  <a:lnTo>
                    <a:pt x="5705939" y="20034"/>
                  </a:lnTo>
                  <a:lnTo>
                    <a:pt x="5713499" y="45000"/>
                  </a:lnTo>
                  <a:lnTo>
                    <a:pt x="5713499" y="224999"/>
                  </a:lnTo>
                  <a:lnTo>
                    <a:pt x="5709963" y="242515"/>
                  </a:lnTo>
                  <a:lnTo>
                    <a:pt x="5700319" y="256819"/>
                  </a:lnTo>
                  <a:lnTo>
                    <a:pt x="5686015" y="266463"/>
                  </a:lnTo>
                  <a:lnTo>
                    <a:pt x="5668499" y="269999"/>
                  </a:lnTo>
                  <a:lnTo>
                    <a:pt x="5150400" y="269999"/>
                  </a:lnTo>
                  <a:lnTo>
                    <a:pt x="5132884" y="266463"/>
                  </a:lnTo>
                  <a:lnTo>
                    <a:pt x="5118580" y="256819"/>
                  </a:lnTo>
                  <a:lnTo>
                    <a:pt x="5108936" y="242515"/>
                  </a:lnTo>
                  <a:lnTo>
                    <a:pt x="5105399" y="224999"/>
                  </a:lnTo>
                  <a:lnTo>
                    <a:pt x="5105399" y="4500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98" y="374633"/>
            <a:ext cx="61283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Working of BERT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32" y="986313"/>
            <a:ext cx="6843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 is done on a large amount of text to learn the contextual meaning.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5669" y="1476117"/>
            <a:ext cx="5057372" cy="23433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47300" y="1540224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4438" y="1540224"/>
            <a:ext cx="1181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1591" y="1540224"/>
            <a:ext cx="13081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3618" y="1540224"/>
            <a:ext cx="133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2083" y="1540224"/>
            <a:ext cx="1231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2501" y="1540224"/>
            <a:ext cx="1289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0256" y="1540224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7300" y="3613281"/>
            <a:ext cx="2654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[CLS]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5117" y="3613281"/>
            <a:ext cx="116839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2269" y="3613281"/>
            <a:ext cx="12890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2083" y="3613281"/>
            <a:ext cx="1231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3179" y="3613281"/>
            <a:ext cx="12763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xn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0256" y="3613281"/>
            <a:ext cx="26035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[SEP]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8889" y="3605467"/>
            <a:ext cx="13208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2932" y="3597164"/>
            <a:ext cx="3162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2074" y="1516277"/>
            <a:ext cx="4178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8705" y="2780373"/>
            <a:ext cx="2602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Masked Language Model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7218" y="1972423"/>
            <a:ext cx="1544320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Enabling to vocab + softmax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Layer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6442" y="3002739"/>
            <a:ext cx="5892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4497" y="2901139"/>
            <a:ext cx="5784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5825" y="4043446"/>
            <a:ext cx="5886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“[CLS]”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4154" y="4043446"/>
            <a:ext cx="13233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230" algn="l"/>
                <a:tab pos="899794" algn="l"/>
              </a:tabLst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“i”	“love”	“this”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7050" y="4043446"/>
            <a:ext cx="12299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“game” “[SEP]”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972</Words>
  <Application>Microsoft Office PowerPoint</Application>
  <PresentationFormat>On-screen Show (16:9)</PresentationFormat>
  <Paragraphs>398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Tahoma</vt:lpstr>
      <vt:lpstr>Times New Roman</vt:lpstr>
      <vt:lpstr>Office Theme</vt:lpstr>
      <vt:lpstr>PowerPoint Presentation</vt:lpstr>
      <vt:lpstr>5. BERT</vt:lpstr>
      <vt:lpstr>Transformer</vt:lpstr>
      <vt:lpstr>Working of BERT</vt:lpstr>
      <vt:lpstr>Working of BERT</vt:lpstr>
      <vt:lpstr>Working of BERT</vt:lpstr>
      <vt:lpstr>PowerPoint Presentation</vt:lpstr>
      <vt:lpstr>Working of BERT</vt:lpstr>
      <vt:lpstr>Working of BERT</vt:lpstr>
      <vt:lpstr>PowerPoint Presentation</vt:lpstr>
      <vt:lpstr>Encoder 12</vt:lpstr>
      <vt:lpstr>BERT</vt:lpstr>
      <vt:lpstr>BERT</vt:lpstr>
      <vt:lpstr>BERT</vt:lpstr>
      <vt:lpstr>BERT</vt:lpstr>
      <vt:lpstr>Masked Language Model (MLM)</vt:lpstr>
      <vt:lpstr>BERT</vt:lpstr>
      <vt:lpstr>Next Sentence Prediction (NSP)</vt:lpstr>
      <vt:lpstr>Analysis</vt:lpstr>
      <vt:lpstr>BERT</vt:lpstr>
      <vt:lpstr>PowerPoint Presentation</vt:lpstr>
      <vt:lpstr>Fine tuning</vt:lpstr>
      <vt:lpstr>GLUE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</dc:title>
  <cp:lastModifiedBy>dell</cp:lastModifiedBy>
  <cp:revision>1</cp:revision>
  <dcterms:created xsi:type="dcterms:W3CDTF">2025-03-04T06:36:20Z</dcterms:created>
  <dcterms:modified xsi:type="dcterms:W3CDTF">2025-03-06T11:06:30Z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