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B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46"/>
  </p:normalViewPr>
  <p:slideViewPr>
    <p:cSldViewPr>
      <p:cViewPr varScale="1">
        <p:scale>
          <a:sx n="100" d="100"/>
          <a:sy n="100" d="100"/>
        </p:scale>
        <p:origin x="86"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5904" y="183257"/>
            <a:ext cx="4919980" cy="449580"/>
          </a:xfrm>
          <a:prstGeom prst="rect">
            <a:avLst/>
          </a:prstGeom>
        </p:spPr>
        <p:txBody>
          <a:bodyPr wrap="square" lIns="0" tIns="0" rIns="0" bIns="0">
            <a:spAutoFit/>
          </a:bodyPr>
          <a:lstStyle>
            <a:lvl1pPr>
              <a:defRPr sz="2750" b="1" i="0">
                <a:solidFill>
                  <a:srgbClr val="5F4778"/>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5F477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35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5F4778"/>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5F477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5904" y="183257"/>
            <a:ext cx="6285865" cy="449580"/>
          </a:xfrm>
          <a:prstGeom prst="rect">
            <a:avLst/>
          </a:prstGeom>
        </p:spPr>
        <p:txBody>
          <a:bodyPr wrap="square" lIns="0" tIns="0" rIns="0" bIns="0">
            <a:spAutoFit/>
          </a:bodyPr>
          <a:lstStyle>
            <a:lvl1pPr>
              <a:defRPr sz="2750" b="1" i="0">
                <a:solidFill>
                  <a:srgbClr val="5F4778"/>
                </a:solidFill>
                <a:latin typeface="Arial"/>
                <a:cs typeface="Arial"/>
              </a:defRPr>
            </a:lvl1pPr>
          </a:lstStyle>
          <a:p>
            <a:endParaRPr/>
          </a:p>
        </p:txBody>
      </p:sp>
      <p:sp>
        <p:nvSpPr>
          <p:cNvPr id="3" name="Holder 3"/>
          <p:cNvSpPr>
            <a:spLocks noGrp="1"/>
          </p:cNvSpPr>
          <p:nvPr>
            <p:ph type="body" idx="1"/>
          </p:nvPr>
        </p:nvSpPr>
        <p:spPr>
          <a:xfrm>
            <a:off x="573706" y="942919"/>
            <a:ext cx="4483100" cy="2201545"/>
          </a:xfrm>
          <a:prstGeom prst="rect">
            <a:avLst/>
          </a:prstGeom>
        </p:spPr>
        <p:txBody>
          <a:bodyPr wrap="square" lIns="0" tIns="0" rIns="0" bIns="0">
            <a:spAutoFit/>
          </a:bodyPr>
          <a:lstStyle>
            <a:lvl1pPr>
              <a:defRPr sz="135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7" name="Picture 6" descr="A white arrow in a circle&#10;&#10;AI-generated content may be incorrect.">
            <a:extLst>
              <a:ext uri="{FF2B5EF4-FFF2-40B4-BE49-F238E27FC236}">
                <a16:creationId xmlns:a16="http://schemas.microsoft.com/office/drawing/2014/main" id="{CE221F61-2CD7-E990-48F1-9FB8FFB8F41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10400" y="361950"/>
            <a:ext cx="1736042" cy="27803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62.png"/><Relationship Id="rId3" Type="http://schemas.openxmlformats.org/officeDocument/2006/relationships/image" Target="../media/image56.png"/><Relationship Id="rId7" Type="http://schemas.openxmlformats.org/officeDocument/2006/relationships/image" Target="../media/image58.png"/><Relationship Id="rId12" Type="http://schemas.openxmlformats.org/officeDocument/2006/relationships/image" Target="../media/image61.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60.png"/><Relationship Id="rId5" Type="http://schemas.openxmlformats.org/officeDocument/2006/relationships/image" Target="../media/image46.png"/><Relationship Id="rId10" Type="http://schemas.openxmlformats.org/officeDocument/2006/relationships/image" Target="../media/image49.png"/><Relationship Id="rId4" Type="http://schemas.openxmlformats.org/officeDocument/2006/relationships/image" Target="../media/image57.png"/><Relationship Id="rId9" Type="http://schemas.openxmlformats.org/officeDocument/2006/relationships/image" Target="../media/image59.png"/><Relationship Id="rId14"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62.png"/><Relationship Id="rId3" Type="http://schemas.openxmlformats.org/officeDocument/2006/relationships/image" Target="../media/image56.png"/><Relationship Id="rId7" Type="http://schemas.openxmlformats.org/officeDocument/2006/relationships/image" Target="../media/image58.png"/><Relationship Id="rId12" Type="http://schemas.openxmlformats.org/officeDocument/2006/relationships/image" Target="../media/image61.png"/><Relationship Id="rId2" Type="http://schemas.openxmlformats.org/officeDocument/2006/relationships/image" Target="../media/image55.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60.png"/><Relationship Id="rId5" Type="http://schemas.openxmlformats.org/officeDocument/2006/relationships/image" Target="../media/image46.png"/><Relationship Id="rId15" Type="http://schemas.openxmlformats.org/officeDocument/2006/relationships/image" Target="../media/image64.png"/><Relationship Id="rId10" Type="http://schemas.openxmlformats.org/officeDocument/2006/relationships/image" Target="../media/image49.png"/><Relationship Id="rId4" Type="http://schemas.openxmlformats.org/officeDocument/2006/relationships/image" Target="../media/image57.png"/><Relationship Id="rId9" Type="http://schemas.openxmlformats.org/officeDocument/2006/relationships/image" Target="../media/image59.png"/><Relationship Id="rId1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2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20.png"/><Relationship Id="rId7" Type="http://schemas.openxmlformats.org/officeDocument/2006/relationships/image" Target="../media/image86.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20.png"/><Relationship Id="rId7" Type="http://schemas.openxmlformats.org/officeDocument/2006/relationships/image" Target="../media/image9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9" Type="http://schemas.openxmlformats.org/officeDocument/2006/relationships/image" Target="../media/image9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20.png"/><Relationship Id="rId18" Type="http://schemas.openxmlformats.org/officeDocument/2006/relationships/image" Target="../media/image125.png"/><Relationship Id="rId3" Type="http://schemas.openxmlformats.org/officeDocument/2006/relationships/image" Target="../media/image110.png"/><Relationship Id="rId7" Type="http://schemas.openxmlformats.org/officeDocument/2006/relationships/image" Target="../media/image114.png"/><Relationship Id="rId12" Type="http://schemas.openxmlformats.org/officeDocument/2006/relationships/image" Target="../media/image119.png"/><Relationship Id="rId17" Type="http://schemas.openxmlformats.org/officeDocument/2006/relationships/image" Target="../media/image124.png"/><Relationship Id="rId2" Type="http://schemas.openxmlformats.org/officeDocument/2006/relationships/image" Target="../media/image109.png"/><Relationship Id="rId16"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112.png"/><Relationship Id="rId15" Type="http://schemas.openxmlformats.org/officeDocument/2006/relationships/image" Target="../media/image122.png"/><Relationship Id="rId10" Type="http://schemas.openxmlformats.org/officeDocument/2006/relationships/image" Target="../media/image117.png"/><Relationship Id="rId4" Type="http://schemas.openxmlformats.org/officeDocument/2006/relationships/image" Target="../media/image111.png"/><Relationship Id="rId9" Type="http://schemas.openxmlformats.org/officeDocument/2006/relationships/image" Target="../media/image116.png"/><Relationship Id="rId14" Type="http://schemas.openxmlformats.org/officeDocument/2006/relationships/image" Target="../media/image121.png"/></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32.png"/><Relationship Id="rId7" Type="http://schemas.openxmlformats.org/officeDocument/2006/relationships/image" Target="../media/image135.png"/><Relationship Id="rId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21.png"/><Relationship Id="rId4" Type="http://schemas.openxmlformats.org/officeDocument/2006/relationships/image" Target="../media/image133.png"/></Relationships>
</file>

<file path=ppt/slides/_rels/slide52.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2.png"/><Relationship Id="rId7" Type="http://schemas.openxmlformats.org/officeDocument/2006/relationships/image" Target="../media/image135.png"/><Relationship Id="rId2"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21.png"/><Relationship Id="rId10" Type="http://schemas.openxmlformats.org/officeDocument/2006/relationships/image" Target="../media/image139.png"/><Relationship Id="rId4" Type="http://schemas.openxmlformats.org/officeDocument/2006/relationships/image" Target="../media/image133.png"/><Relationship Id="rId9" Type="http://schemas.openxmlformats.org/officeDocument/2006/relationships/image" Target="../media/image138.png"/></Relationships>
</file>

<file path=ppt/slides/_rels/slide53.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41.png"/><Relationship Id="rId7" Type="http://schemas.openxmlformats.org/officeDocument/2006/relationships/image" Target="../media/image143.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21.png"/><Relationship Id="rId11" Type="http://schemas.openxmlformats.org/officeDocument/2006/relationships/image" Target="../media/image145.png"/><Relationship Id="rId5" Type="http://schemas.openxmlformats.org/officeDocument/2006/relationships/image" Target="../media/image133.png"/><Relationship Id="rId10" Type="http://schemas.openxmlformats.org/officeDocument/2006/relationships/image" Target="../media/image138.png"/><Relationship Id="rId4" Type="http://schemas.openxmlformats.org/officeDocument/2006/relationships/image" Target="../media/image142.png"/><Relationship Id="rId9" Type="http://schemas.openxmlformats.org/officeDocument/2006/relationships/image" Target="../media/image144.png"/></Relationships>
</file>

<file path=ppt/slides/_rels/slide54.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56.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57.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1.png"/></Relationships>
</file>

<file path=ppt/slides/_rels/slide58.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2.png"/></Relationships>
</file>

<file path=ppt/slides/_rels/slide59.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4.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0.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2.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2.png"/><Relationship Id="rId2"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 Id="rId9" Type="http://schemas.openxmlformats.org/officeDocument/2006/relationships/image" Target="../media/image174.png"/></Relationships>
</file>

<file path=ppt/slides/_rels/slide65.xml.rels><?xml version="1.0" encoding="UTF-8" standalone="yes"?>
<Relationships xmlns="http://schemas.openxmlformats.org/package/2006/relationships"><Relationship Id="rId8" Type="http://schemas.openxmlformats.org/officeDocument/2006/relationships/image" Target="../media/image173.png"/><Relationship Id="rId3" Type="http://schemas.openxmlformats.org/officeDocument/2006/relationships/image" Target="../media/image168.png"/><Relationship Id="rId7" Type="http://schemas.openxmlformats.org/officeDocument/2006/relationships/image" Target="../media/image176.png"/><Relationship Id="rId2" Type="http://schemas.openxmlformats.org/officeDocument/2006/relationships/image" Target="../media/image167.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5.png"/><Relationship Id="rId4" Type="http://schemas.openxmlformats.org/officeDocument/2006/relationships/image" Target="../media/image169.png"/><Relationship Id="rId9" Type="http://schemas.openxmlformats.org/officeDocument/2006/relationships/image" Target="../media/image174.png"/></Relationships>
</file>

<file path=ppt/slides/_rels/slide66.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178.png"/><Relationship Id="rId7" Type="http://schemas.openxmlformats.org/officeDocument/2006/relationships/image" Target="../media/image172.png"/><Relationship Id="rId2" Type="http://schemas.openxmlformats.org/officeDocument/2006/relationships/image" Target="../media/image177.png"/><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 Id="rId9" Type="http://schemas.openxmlformats.org/officeDocument/2006/relationships/image" Target="../media/image174.png"/></Relationships>
</file>

<file path=ppt/slides/_rels/slide67.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178.png"/><Relationship Id="rId7" Type="http://schemas.openxmlformats.org/officeDocument/2006/relationships/image" Target="../media/image172.png"/><Relationship Id="rId2" Type="http://schemas.openxmlformats.org/officeDocument/2006/relationships/image" Target="../media/image177.png"/><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183.png"/><Relationship Id="rId4" Type="http://schemas.openxmlformats.org/officeDocument/2006/relationships/image" Target="../media/image179.png"/><Relationship Id="rId9" Type="http://schemas.openxmlformats.org/officeDocument/2006/relationships/image" Target="../media/image174.png"/></Relationships>
</file>

<file path=ppt/slides/_rels/slide68.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85.png"/><Relationship Id="rId7" Type="http://schemas.openxmlformats.org/officeDocument/2006/relationships/image" Target="../media/image189.png"/><Relationship Id="rId2" Type="http://schemas.openxmlformats.org/officeDocument/2006/relationships/image" Target="../media/image184.png"/><Relationship Id="rId1" Type="http://schemas.openxmlformats.org/officeDocument/2006/relationships/slideLayout" Target="../slideLayouts/slideLayout2.xml"/><Relationship Id="rId6" Type="http://schemas.openxmlformats.org/officeDocument/2006/relationships/image" Target="../media/image188.png"/><Relationship Id="rId5" Type="http://schemas.openxmlformats.org/officeDocument/2006/relationships/image" Target="../media/image187.png"/><Relationship Id="rId4" Type="http://schemas.openxmlformats.org/officeDocument/2006/relationships/image" Target="../media/image186.png"/><Relationship Id="rId9" Type="http://schemas.openxmlformats.org/officeDocument/2006/relationships/image" Target="../media/image174.png"/></Relationships>
</file>

<file path=ppt/slides/_rels/slide69.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85.png"/><Relationship Id="rId7" Type="http://schemas.openxmlformats.org/officeDocument/2006/relationships/image" Target="../media/image191.png"/><Relationship Id="rId2" Type="http://schemas.openxmlformats.org/officeDocument/2006/relationships/image" Target="../media/image184.png"/><Relationship Id="rId1" Type="http://schemas.openxmlformats.org/officeDocument/2006/relationships/slideLayout" Target="../slideLayouts/slideLayout2.xml"/><Relationship Id="rId6" Type="http://schemas.openxmlformats.org/officeDocument/2006/relationships/image" Target="../media/image188.png"/><Relationship Id="rId5" Type="http://schemas.openxmlformats.org/officeDocument/2006/relationships/image" Target="../media/image187.png"/><Relationship Id="rId4" Type="http://schemas.openxmlformats.org/officeDocument/2006/relationships/image" Target="../media/image186.png"/><Relationship Id="rId9" Type="http://schemas.openxmlformats.org/officeDocument/2006/relationships/image" Target="../media/image17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7.png"/><Relationship Id="rId5" Type="http://schemas.openxmlformats.org/officeDocument/2006/relationships/image" Target="../media/image15.png"/><Relationship Id="rId10"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21.png"/></Relationships>
</file>

<file path=ppt/slides/_rels/slide70.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2.xml"/><Relationship Id="rId5" Type="http://schemas.openxmlformats.org/officeDocument/2006/relationships/image" Target="../media/image195.png"/><Relationship Id="rId4" Type="http://schemas.openxmlformats.org/officeDocument/2006/relationships/image" Target="../media/image194.png"/></Relationships>
</file>

<file path=ppt/slides/_rels/slide71.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2.png"/><Relationship Id="rId1" Type="http://schemas.openxmlformats.org/officeDocument/2006/relationships/slideLayout" Target="../slideLayouts/slideLayout2.xml"/><Relationship Id="rId5" Type="http://schemas.openxmlformats.org/officeDocument/2006/relationships/image" Target="../media/image196.png"/><Relationship Id="rId4" Type="http://schemas.openxmlformats.org/officeDocument/2006/relationships/image" Target="../media/image194.png"/></Relationships>
</file>

<file path=ppt/slides/_rels/slide72.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7.png"/><Relationship Id="rId1" Type="http://schemas.openxmlformats.org/officeDocument/2006/relationships/slideLayout" Target="../slideLayouts/slideLayout2.xml"/><Relationship Id="rId5" Type="http://schemas.openxmlformats.org/officeDocument/2006/relationships/image" Target="../media/image199.png"/><Relationship Id="rId4" Type="http://schemas.openxmlformats.org/officeDocument/2006/relationships/image" Target="../media/image198.png"/></Relationships>
</file>

<file path=ppt/slides/_rels/slide73.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203.png"/><Relationship Id="rId4" Type="http://schemas.openxmlformats.org/officeDocument/2006/relationships/image" Target="../media/image202.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0.png"/><Relationship Id="rId7" Type="http://schemas.openxmlformats.org/officeDocument/2006/relationships/image" Target="../media/image17.png"/><Relationship Id="rId12"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2.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31.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5736" y="453974"/>
            <a:ext cx="3957664" cy="1090683"/>
          </a:xfrm>
          <a:prstGeom prst="rect">
            <a:avLst/>
          </a:prstGeom>
        </p:spPr>
        <p:txBody>
          <a:bodyPr vert="horz" wrap="square" lIns="0" tIns="6413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Containerization Using Docker - II</a:t>
            </a:r>
            <a:endParaRPr sz="3600" dirty="0">
              <a:latin typeface="Lucida Grande" panose="020B0600040502020204" pitchFamily="34" charset="0"/>
              <a:cs typeface="Lucida Grande" panose="020B0600040502020204" pitchFamily="34" charset="0"/>
            </a:endParaRPr>
          </a:p>
        </p:txBody>
      </p:sp>
      <p:pic>
        <p:nvPicPr>
          <p:cNvPr id="3" name="object 3"/>
          <p:cNvPicPr/>
          <p:nvPr/>
        </p:nvPicPr>
        <p:blipFill>
          <a:blip r:embed="rId2" cstate="print"/>
          <a:stretch>
            <a:fillRect/>
          </a:stretch>
        </p:blipFill>
        <p:spPr>
          <a:xfrm>
            <a:off x="3611537" y="1534744"/>
            <a:ext cx="5247905" cy="3246806"/>
          </a:xfrm>
          <a:prstGeom prst="rect">
            <a:avLst/>
          </a:prstGeom>
        </p:spPr>
      </p:pic>
      <p:pic>
        <p:nvPicPr>
          <p:cNvPr id="4" name="Picture 3" descr="A white arrow in a circle&#10;&#10;AI-generated content may be incorrect.">
            <a:extLst>
              <a:ext uri="{FF2B5EF4-FFF2-40B4-BE49-F238E27FC236}">
                <a16:creationId xmlns:a16="http://schemas.microsoft.com/office/drawing/2014/main" id="{7BA25D46-F101-8A6A-A789-EAFF06F630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735" y="4171950"/>
            <a:ext cx="2497945" cy="400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866775" y="971550"/>
            <a:ext cx="7315834" cy="2152650"/>
            <a:chOff x="866775" y="971550"/>
            <a:chExt cx="7315834" cy="2152650"/>
          </a:xfrm>
        </p:grpSpPr>
        <p:pic>
          <p:nvPicPr>
            <p:cNvPr id="3" name="object 3"/>
            <p:cNvPicPr/>
            <p:nvPr/>
          </p:nvPicPr>
          <p:blipFill>
            <a:blip r:embed="rId2" cstate="print"/>
            <a:stretch>
              <a:fillRect/>
            </a:stretch>
          </p:blipFill>
          <p:spPr>
            <a:xfrm>
              <a:off x="866775" y="971550"/>
              <a:ext cx="7315212" cy="2152650"/>
            </a:xfrm>
            <a:prstGeom prst="rect">
              <a:avLst/>
            </a:prstGeom>
          </p:spPr>
        </p:pic>
        <p:sp>
          <p:nvSpPr>
            <p:cNvPr id="4" name="object 4"/>
            <p:cNvSpPr/>
            <p:nvPr/>
          </p:nvSpPr>
          <p:spPr>
            <a:xfrm>
              <a:off x="885514" y="993526"/>
              <a:ext cx="7219315" cy="2059939"/>
            </a:xfrm>
            <a:custGeom>
              <a:avLst/>
              <a:gdLst/>
              <a:ahLst/>
              <a:cxnLst/>
              <a:rect l="l" t="t" r="r" b="b"/>
              <a:pathLst>
                <a:path w="7219315" h="2059939">
                  <a:moveTo>
                    <a:pt x="6875699" y="0"/>
                  </a:moveTo>
                  <a:lnTo>
                    <a:pt x="0" y="0"/>
                  </a:lnTo>
                  <a:lnTo>
                    <a:pt x="0" y="1716526"/>
                  </a:lnTo>
                  <a:lnTo>
                    <a:pt x="343317" y="2059807"/>
                  </a:lnTo>
                  <a:lnTo>
                    <a:pt x="7218995" y="2059807"/>
                  </a:lnTo>
                  <a:lnTo>
                    <a:pt x="7218995" y="343265"/>
                  </a:lnTo>
                  <a:lnTo>
                    <a:pt x="6875699" y="0"/>
                  </a:lnTo>
                  <a:close/>
                </a:path>
              </a:pathLst>
            </a:custGeom>
            <a:solidFill>
              <a:srgbClr val="FFFFFF"/>
            </a:solidFill>
          </p:spPr>
          <p:txBody>
            <a:bodyPr wrap="square" lIns="0" tIns="0" rIns="0" bIns="0" rtlCol="0"/>
            <a:lstStyle/>
            <a:p>
              <a:endParaRPr/>
            </a:p>
          </p:txBody>
        </p:sp>
        <p:sp>
          <p:nvSpPr>
            <p:cNvPr id="5" name="object 5"/>
            <p:cNvSpPr/>
            <p:nvPr/>
          </p:nvSpPr>
          <p:spPr>
            <a:xfrm>
              <a:off x="885514" y="993526"/>
              <a:ext cx="7219315" cy="2059939"/>
            </a:xfrm>
            <a:custGeom>
              <a:avLst/>
              <a:gdLst/>
              <a:ahLst/>
              <a:cxnLst/>
              <a:rect l="l" t="t" r="r" b="b"/>
              <a:pathLst>
                <a:path w="7219315" h="2059939">
                  <a:moveTo>
                    <a:pt x="0" y="0"/>
                  </a:moveTo>
                  <a:lnTo>
                    <a:pt x="6875699" y="0"/>
                  </a:lnTo>
                  <a:lnTo>
                    <a:pt x="7218995" y="343265"/>
                  </a:lnTo>
                  <a:lnTo>
                    <a:pt x="7218995" y="2059807"/>
                  </a:lnTo>
                  <a:lnTo>
                    <a:pt x="343317" y="2059807"/>
                  </a:lnTo>
                  <a:lnTo>
                    <a:pt x="0" y="1716526"/>
                  </a:lnTo>
                  <a:lnTo>
                    <a:pt x="0" y="0"/>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Linking Docker Containers</a:t>
            </a:r>
          </a:p>
        </p:txBody>
      </p:sp>
      <p:sp>
        <p:nvSpPr>
          <p:cNvPr id="7" name="object 7"/>
          <p:cNvSpPr txBox="1"/>
          <p:nvPr/>
        </p:nvSpPr>
        <p:spPr>
          <a:xfrm>
            <a:off x="1369948" y="1298119"/>
            <a:ext cx="6846953" cy="1426031"/>
          </a:xfrm>
          <a:prstGeom prst="rect">
            <a:avLst/>
          </a:prstGeom>
        </p:spPr>
        <p:txBody>
          <a:bodyPr vert="horz" wrap="square" lIns="0" tIns="12700" rIns="0" bIns="0" rtlCol="0">
            <a:spAutoFit/>
          </a:bodyPr>
          <a:lstStyle/>
          <a:p>
            <a:pPr marL="12700">
              <a:spcBef>
                <a:spcPts val="100"/>
              </a:spcBef>
            </a:pPr>
            <a:r>
              <a:rPr sz="1300" dirty="0">
                <a:latin typeface="Lucida Grande" panose="020B0600040502020204" pitchFamily="34" charset="0"/>
                <a:cs typeface="Lucida Grande" panose="020B0600040502020204" pitchFamily="34" charset="0"/>
              </a:rPr>
              <a:t>Linking is a legacy feature of Docker, which is used to connect multiple containers.</a:t>
            </a:r>
          </a:p>
          <a:p>
            <a:pPr marL="12700" marR="1013460">
              <a:spcBef>
                <a:spcPts val="5"/>
              </a:spcBef>
            </a:pPr>
            <a:endParaRPr lang="en-US" sz="1300" dirty="0">
              <a:latin typeface="Lucida Grande" panose="020B0600040502020204" pitchFamily="34" charset="0"/>
              <a:cs typeface="Lucida Grande" panose="020B0600040502020204" pitchFamily="34" charset="0"/>
            </a:endParaRPr>
          </a:p>
          <a:p>
            <a:pPr marL="12700" marR="1013460">
              <a:spcBef>
                <a:spcPts val="5"/>
              </a:spcBef>
            </a:pPr>
            <a:r>
              <a:rPr sz="1300" dirty="0">
                <a:latin typeface="Lucida Grande" panose="020B0600040502020204" pitchFamily="34" charset="0"/>
                <a:cs typeface="Lucida Grande" panose="020B0600040502020204" pitchFamily="34" charset="0"/>
              </a:rPr>
              <a:t>With linking, containers can communicate among each other. Name of </a:t>
            </a:r>
            <a:endParaRPr lang="en-US" sz="1300" dirty="0">
              <a:latin typeface="Lucida Grande" panose="020B0600040502020204" pitchFamily="34" charset="0"/>
              <a:cs typeface="Lucida Grande" panose="020B0600040502020204" pitchFamily="34" charset="0"/>
            </a:endParaRPr>
          </a:p>
          <a:p>
            <a:pPr marL="12700" marR="1013460">
              <a:spcBef>
                <a:spcPts val="5"/>
              </a:spcBef>
            </a:pPr>
            <a:endParaRPr lang="en-IN" sz="1300" dirty="0">
              <a:latin typeface="Lucida Grande" panose="020B0600040502020204" pitchFamily="34" charset="0"/>
              <a:cs typeface="Lucida Grande" panose="020B0600040502020204" pitchFamily="34" charset="0"/>
            </a:endParaRPr>
          </a:p>
          <a:p>
            <a:pPr marL="12700" marR="1013460">
              <a:spcBef>
                <a:spcPts val="5"/>
              </a:spcBef>
            </a:pPr>
            <a:r>
              <a:rPr sz="1300" dirty="0">
                <a:latin typeface="Lucida Grande" panose="020B0600040502020204" pitchFamily="34" charset="0"/>
                <a:cs typeface="Lucida Grande" panose="020B0600040502020204" pitchFamily="34" charset="0"/>
              </a:rPr>
              <a:t>containers is an important aspect while linking containers.</a:t>
            </a:r>
          </a:p>
          <a:p>
            <a:pPr>
              <a:spcBef>
                <a:spcPts val="60"/>
              </a:spcBef>
            </a:pPr>
            <a:endParaRPr sz="1300" dirty="0">
              <a:latin typeface="Lucida Grande" panose="020B0600040502020204" pitchFamily="34" charset="0"/>
              <a:cs typeface="Lucida Grande" panose="020B0600040502020204" pitchFamily="34" charset="0"/>
            </a:endParaRPr>
          </a:p>
          <a:p>
            <a:pPr marL="12700"/>
            <a:r>
              <a:rPr sz="1300" dirty="0">
                <a:latin typeface="Lucida Grande" panose="020B0600040502020204" pitchFamily="34" charset="0"/>
                <a:cs typeface="Lucida Grande" panose="020B0600040502020204" pitchFamily="34" charset="0"/>
              </a:rPr>
              <a:t>Once you link containers, they can reach out to others using their names.</a:t>
            </a:r>
          </a:p>
        </p:txBody>
      </p:sp>
      <p:pic>
        <p:nvPicPr>
          <p:cNvPr id="8" name="object 8"/>
          <p:cNvPicPr/>
          <p:nvPr/>
        </p:nvPicPr>
        <p:blipFill>
          <a:blip r:embed="rId3" cstate="print"/>
          <a:stretch>
            <a:fillRect/>
          </a:stretch>
        </p:blipFill>
        <p:spPr>
          <a:xfrm>
            <a:off x="5317841" y="3597392"/>
            <a:ext cx="1270004" cy="885537"/>
          </a:xfrm>
          <a:prstGeom prst="rect">
            <a:avLst/>
          </a:prstGeom>
        </p:spPr>
      </p:pic>
      <p:pic>
        <p:nvPicPr>
          <p:cNvPr id="9" name="object 9"/>
          <p:cNvPicPr/>
          <p:nvPr/>
        </p:nvPicPr>
        <p:blipFill>
          <a:blip r:embed="rId3" cstate="print"/>
          <a:stretch>
            <a:fillRect/>
          </a:stretch>
        </p:blipFill>
        <p:spPr>
          <a:xfrm>
            <a:off x="2197695" y="3597392"/>
            <a:ext cx="1270004" cy="885537"/>
          </a:xfrm>
          <a:prstGeom prst="rect">
            <a:avLst/>
          </a:prstGeom>
        </p:spPr>
      </p:pic>
      <p:grpSp>
        <p:nvGrpSpPr>
          <p:cNvPr id="10" name="object 10"/>
          <p:cNvGrpSpPr/>
          <p:nvPr/>
        </p:nvGrpSpPr>
        <p:grpSpPr>
          <a:xfrm>
            <a:off x="3743325" y="3971925"/>
            <a:ext cx="1190625" cy="152400"/>
            <a:chOff x="3743325" y="3971925"/>
            <a:chExt cx="1190625" cy="152400"/>
          </a:xfrm>
        </p:grpSpPr>
        <p:pic>
          <p:nvPicPr>
            <p:cNvPr id="11" name="object 11"/>
            <p:cNvPicPr/>
            <p:nvPr/>
          </p:nvPicPr>
          <p:blipFill>
            <a:blip r:embed="rId4" cstate="print"/>
            <a:stretch>
              <a:fillRect/>
            </a:stretch>
          </p:blipFill>
          <p:spPr>
            <a:xfrm>
              <a:off x="3743325" y="3971925"/>
              <a:ext cx="1190625" cy="152400"/>
            </a:xfrm>
            <a:prstGeom prst="rect">
              <a:avLst/>
            </a:prstGeom>
          </p:spPr>
        </p:pic>
        <p:sp>
          <p:nvSpPr>
            <p:cNvPr id="12" name="object 12"/>
            <p:cNvSpPr/>
            <p:nvPr/>
          </p:nvSpPr>
          <p:spPr>
            <a:xfrm>
              <a:off x="3746632" y="3976496"/>
              <a:ext cx="1126490" cy="85725"/>
            </a:xfrm>
            <a:custGeom>
              <a:avLst/>
              <a:gdLst/>
              <a:ahLst/>
              <a:cxnLst/>
              <a:rect l="l" t="t" r="r" b="b"/>
              <a:pathLst>
                <a:path w="1126489" h="85725">
                  <a:moveTo>
                    <a:pt x="85709" y="0"/>
                  </a:moveTo>
                  <a:lnTo>
                    <a:pt x="0" y="42860"/>
                  </a:lnTo>
                  <a:lnTo>
                    <a:pt x="85709" y="85725"/>
                  </a:lnTo>
                  <a:lnTo>
                    <a:pt x="85709" y="57150"/>
                  </a:lnTo>
                  <a:lnTo>
                    <a:pt x="71384" y="57150"/>
                  </a:lnTo>
                  <a:lnTo>
                    <a:pt x="71384" y="28575"/>
                  </a:lnTo>
                  <a:lnTo>
                    <a:pt x="85709" y="28575"/>
                  </a:lnTo>
                  <a:lnTo>
                    <a:pt x="85709" y="0"/>
                  </a:lnTo>
                  <a:close/>
                </a:path>
                <a:path w="1126489" h="85725">
                  <a:moveTo>
                    <a:pt x="1040373" y="0"/>
                  </a:moveTo>
                  <a:lnTo>
                    <a:pt x="1040373" y="85725"/>
                  </a:lnTo>
                  <a:lnTo>
                    <a:pt x="1097532" y="57150"/>
                  </a:lnTo>
                  <a:lnTo>
                    <a:pt x="1054745" y="57150"/>
                  </a:lnTo>
                  <a:lnTo>
                    <a:pt x="1054745" y="28575"/>
                  </a:lnTo>
                  <a:lnTo>
                    <a:pt x="1097536" y="28575"/>
                  </a:lnTo>
                  <a:lnTo>
                    <a:pt x="1040373" y="0"/>
                  </a:lnTo>
                  <a:close/>
                </a:path>
                <a:path w="1126489" h="85725">
                  <a:moveTo>
                    <a:pt x="85709" y="28575"/>
                  </a:moveTo>
                  <a:lnTo>
                    <a:pt x="71384" y="28575"/>
                  </a:lnTo>
                  <a:lnTo>
                    <a:pt x="71384" y="57150"/>
                  </a:lnTo>
                  <a:lnTo>
                    <a:pt x="85709" y="57150"/>
                  </a:lnTo>
                  <a:lnTo>
                    <a:pt x="85709" y="28575"/>
                  </a:lnTo>
                  <a:close/>
                </a:path>
                <a:path w="1126489" h="85725">
                  <a:moveTo>
                    <a:pt x="1040373" y="28575"/>
                  </a:moveTo>
                  <a:lnTo>
                    <a:pt x="85709" y="28575"/>
                  </a:lnTo>
                  <a:lnTo>
                    <a:pt x="85709" y="57150"/>
                  </a:lnTo>
                  <a:lnTo>
                    <a:pt x="1040373" y="57150"/>
                  </a:lnTo>
                  <a:lnTo>
                    <a:pt x="1040373" y="28575"/>
                  </a:lnTo>
                  <a:close/>
                </a:path>
                <a:path w="1126489" h="85725">
                  <a:moveTo>
                    <a:pt x="1097536" y="28575"/>
                  </a:moveTo>
                  <a:lnTo>
                    <a:pt x="1054745" y="28575"/>
                  </a:lnTo>
                  <a:lnTo>
                    <a:pt x="1054745" y="57150"/>
                  </a:lnTo>
                  <a:lnTo>
                    <a:pt x="1097532" y="57150"/>
                  </a:lnTo>
                  <a:lnTo>
                    <a:pt x="1126114" y="42860"/>
                  </a:lnTo>
                  <a:lnTo>
                    <a:pt x="1097536" y="28575"/>
                  </a:lnTo>
                  <a:close/>
                </a:path>
              </a:pathLst>
            </a:custGeom>
            <a:solidFill>
              <a:srgbClr val="1B577B"/>
            </a:solidFill>
          </p:spPr>
          <p:txBody>
            <a:bodyPr wrap="square" lIns="0" tIns="0" rIns="0" bIns="0" rtlCol="0"/>
            <a:lstStyle/>
            <a:p>
              <a:endParaRPr/>
            </a:p>
          </p:txBody>
        </p:sp>
      </p:grpSp>
      <p:grpSp>
        <p:nvGrpSpPr>
          <p:cNvPr id="13" name="object 13"/>
          <p:cNvGrpSpPr/>
          <p:nvPr/>
        </p:nvGrpSpPr>
        <p:grpSpPr>
          <a:xfrm>
            <a:off x="1066800" y="1282100"/>
            <a:ext cx="190500" cy="1409700"/>
            <a:chOff x="1297052" y="1282100"/>
            <a:chExt cx="190500" cy="1409700"/>
          </a:xfrm>
        </p:grpSpPr>
        <p:pic>
          <p:nvPicPr>
            <p:cNvPr id="14" name="object 14"/>
            <p:cNvPicPr/>
            <p:nvPr/>
          </p:nvPicPr>
          <p:blipFill>
            <a:blip r:embed="rId5" cstate="print"/>
            <a:stretch>
              <a:fillRect/>
            </a:stretch>
          </p:blipFill>
          <p:spPr>
            <a:xfrm>
              <a:off x="1300100" y="1282100"/>
              <a:ext cx="187401" cy="187401"/>
            </a:xfrm>
            <a:prstGeom prst="rect">
              <a:avLst/>
            </a:prstGeom>
          </p:spPr>
        </p:pic>
        <p:pic>
          <p:nvPicPr>
            <p:cNvPr id="15" name="object 15"/>
            <p:cNvPicPr/>
            <p:nvPr/>
          </p:nvPicPr>
          <p:blipFill>
            <a:blip r:embed="rId6" cstate="print"/>
            <a:stretch>
              <a:fillRect/>
            </a:stretch>
          </p:blipFill>
          <p:spPr>
            <a:xfrm>
              <a:off x="1300100" y="1694373"/>
              <a:ext cx="187401" cy="187401"/>
            </a:xfrm>
            <a:prstGeom prst="rect">
              <a:avLst/>
            </a:prstGeom>
          </p:spPr>
        </p:pic>
        <p:pic>
          <p:nvPicPr>
            <p:cNvPr id="16" name="object 16"/>
            <p:cNvPicPr/>
            <p:nvPr/>
          </p:nvPicPr>
          <p:blipFill>
            <a:blip r:embed="rId5" cstate="print"/>
            <a:stretch>
              <a:fillRect/>
            </a:stretch>
          </p:blipFill>
          <p:spPr>
            <a:xfrm>
              <a:off x="1297052" y="2091612"/>
              <a:ext cx="187401" cy="187401"/>
            </a:xfrm>
            <a:prstGeom prst="rect">
              <a:avLst/>
            </a:prstGeom>
          </p:spPr>
        </p:pic>
        <p:pic>
          <p:nvPicPr>
            <p:cNvPr id="17" name="object 17"/>
            <p:cNvPicPr/>
            <p:nvPr/>
          </p:nvPicPr>
          <p:blipFill>
            <a:blip r:embed="rId5" cstate="print"/>
            <a:stretch>
              <a:fillRect/>
            </a:stretch>
          </p:blipFill>
          <p:spPr>
            <a:xfrm>
              <a:off x="1297052" y="2503982"/>
              <a:ext cx="187401" cy="187401"/>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Linking Docker Containers</a:t>
            </a:r>
          </a:p>
        </p:txBody>
      </p:sp>
      <p:grpSp>
        <p:nvGrpSpPr>
          <p:cNvPr id="3" name="object 3"/>
          <p:cNvGrpSpPr/>
          <p:nvPr/>
        </p:nvGrpSpPr>
        <p:grpSpPr>
          <a:xfrm>
            <a:off x="2095500" y="1314450"/>
            <a:ext cx="4924425" cy="838200"/>
            <a:chOff x="2095500" y="1314450"/>
            <a:chExt cx="4924425" cy="838200"/>
          </a:xfrm>
        </p:grpSpPr>
        <p:pic>
          <p:nvPicPr>
            <p:cNvPr id="4" name="object 4"/>
            <p:cNvPicPr/>
            <p:nvPr/>
          </p:nvPicPr>
          <p:blipFill>
            <a:blip r:embed="rId2" cstate="print"/>
            <a:stretch>
              <a:fillRect/>
            </a:stretch>
          </p:blipFill>
          <p:spPr>
            <a:xfrm>
              <a:off x="2095500" y="1314450"/>
              <a:ext cx="4924425" cy="838200"/>
            </a:xfrm>
            <a:prstGeom prst="rect">
              <a:avLst/>
            </a:prstGeom>
          </p:spPr>
        </p:pic>
        <p:sp>
          <p:nvSpPr>
            <p:cNvPr id="5" name="object 5"/>
            <p:cNvSpPr/>
            <p:nvPr/>
          </p:nvSpPr>
          <p:spPr>
            <a:xfrm>
              <a:off x="2117598" y="1328287"/>
              <a:ext cx="4824730" cy="751205"/>
            </a:xfrm>
            <a:custGeom>
              <a:avLst/>
              <a:gdLst/>
              <a:ahLst/>
              <a:cxnLst/>
              <a:rect l="l" t="t" r="r" b="b"/>
              <a:pathLst>
                <a:path w="4824730" h="751205">
                  <a:moveTo>
                    <a:pt x="4699253" y="0"/>
                  </a:moveTo>
                  <a:lnTo>
                    <a:pt x="0" y="0"/>
                  </a:lnTo>
                  <a:lnTo>
                    <a:pt x="0" y="625601"/>
                  </a:lnTo>
                  <a:lnTo>
                    <a:pt x="125099" y="750813"/>
                  </a:lnTo>
                  <a:lnTo>
                    <a:pt x="4824465" y="750813"/>
                  </a:lnTo>
                  <a:lnTo>
                    <a:pt x="4824465" y="125089"/>
                  </a:lnTo>
                  <a:lnTo>
                    <a:pt x="4699253" y="0"/>
                  </a:lnTo>
                  <a:close/>
                </a:path>
              </a:pathLst>
            </a:custGeom>
            <a:solidFill>
              <a:srgbClr val="F1F1F1"/>
            </a:solidFill>
          </p:spPr>
          <p:txBody>
            <a:bodyPr wrap="square" lIns="0" tIns="0" rIns="0" bIns="0" rtlCol="0"/>
            <a:lstStyle/>
            <a:p>
              <a:endParaRPr/>
            </a:p>
          </p:txBody>
        </p:sp>
        <p:sp>
          <p:nvSpPr>
            <p:cNvPr id="6" name="object 6"/>
            <p:cNvSpPr/>
            <p:nvPr/>
          </p:nvSpPr>
          <p:spPr>
            <a:xfrm>
              <a:off x="2117598" y="1328287"/>
              <a:ext cx="4824730" cy="751205"/>
            </a:xfrm>
            <a:custGeom>
              <a:avLst/>
              <a:gdLst/>
              <a:ahLst/>
              <a:cxnLst/>
              <a:rect l="l" t="t" r="r" b="b"/>
              <a:pathLst>
                <a:path w="4824730" h="751205">
                  <a:moveTo>
                    <a:pt x="0" y="0"/>
                  </a:moveTo>
                  <a:lnTo>
                    <a:pt x="4699253" y="0"/>
                  </a:lnTo>
                  <a:lnTo>
                    <a:pt x="4824465" y="125089"/>
                  </a:lnTo>
                  <a:lnTo>
                    <a:pt x="4824465" y="750813"/>
                  </a:lnTo>
                  <a:lnTo>
                    <a:pt x="125099" y="750813"/>
                  </a:lnTo>
                  <a:lnTo>
                    <a:pt x="0" y="625601"/>
                  </a:lnTo>
                  <a:lnTo>
                    <a:pt x="0" y="0"/>
                  </a:lnTo>
                  <a:close/>
                </a:path>
              </a:pathLst>
            </a:custGeom>
            <a:ln w="12701">
              <a:solidFill>
                <a:srgbClr val="5F4778"/>
              </a:solidFill>
            </a:ln>
          </p:spPr>
          <p:txBody>
            <a:bodyPr wrap="square" lIns="0" tIns="0" rIns="0" bIns="0" rtlCol="0"/>
            <a:lstStyle/>
            <a:p>
              <a:endParaRPr/>
            </a:p>
          </p:txBody>
        </p:sp>
      </p:grpSp>
      <p:sp>
        <p:nvSpPr>
          <p:cNvPr id="7" name="object 7"/>
          <p:cNvSpPr txBox="1"/>
          <p:nvPr/>
        </p:nvSpPr>
        <p:spPr>
          <a:xfrm>
            <a:off x="2432687" y="1581465"/>
            <a:ext cx="4201795" cy="231775"/>
          </a:xfrm>
          <a:prstGeom prst="rect">
            <a:avLst/>
          </a:prstGeom>
        </p:spPr>
        <p:txBody>
          <a:bodyPr vert="horz" wrap="square" lIns="0" tIns="12700" rIns="0" bIns="0" rtlCol="0">
            <a:spAutoFit/>
          </a:bodyPr>
          <a:lstStyle/>
          <a:p>
            <a:pPr marL="12700">
              <a:lnSpc>
                <a:spcPct val="100000"/>
              </a:lnSpc>
              <a:spcBef>
                <a:spcPts val="100"/>
              </a:spcBef>
            </a:pPr>
            <a:r>
              <a:rPr sz="1350" spc="-55" dirty="0">
                <a:solidFill>
                  <a:srgbClr val="7E7E7E"/>
                </a:solidFill>
                <a:latin typeface="Arial"/>
                <a:cs typeface="Arial"/>
              </a:rPr>
              <a:t>docker</a:t>
            </a:r>
            <a:r>
              <a:rPr sz="1350" spc="45" dirty="0">
                <a:solidFill>
                  <a:srgbClr val="7E7E7E"/>
                </a:solidFill>
                <a:latin typeface="Times New Roman"/>
                <a:cs typeface="Times New Roman"/>
              </a:rPr>
              <a:t> </a:t>
            </a:r>
            <a:r>
              <a:rPr sz="1350" spc="-35" dirty="0">
                <a:solidFill>
                  <a:srgbClr val="7E7E7E"/>
                </a:solidFill>
                <a:latin typeface="Arial"/>
                <a:cs typeface="Arial"/>
              </a:rPr>
              <a:t>run</a:t>
            </a:r>
            <a:r>
              <a:rPr sz="1350" spc="10" dirty="0">
                <a:solidFill>
                  <a:srgbClr val="7E7E7E"/>
                </a:solidFill>
                <a:latin typeface="Times New Roman"/>
                <a:cs typeface="Times New Roman"/>
              </a:rPr>
              <a:t> </a:t>
            </a:r>
            <a:r>
              <a:rPr sz="1350" dirty="0">
                <a:solidFill>
                  <a:srgbClr val="7E7E7E"/>
                </a:solidFill>
                <a:latin typeface="Arial"/>
                <a:cs typeface="Arial"/>
              </a:rPr>
              <a:t>–it</a:t>
            </a:r>
            <a:r>
              <a:rPr sz="1350" spc="-25" dirty="0">
                <a:solidFill>
                  <a:srgbClr val="7E7E7E"/>
                </a:solidFill>
                <a:latin typeface="Times New Roman"/>
                <a:cs typeface="Times New Roman"/>
              </a:rPr>
              <a:t> </a:t>
            </a:r>
            <a:r>
              <a:rPr sz="1350" dirty="0">
                <a:solidFill>
                  <a:srgbClr val="7E7E7E"/>
                </a:solidFill>
                <a:latin typeface="Arial"/>
                <a:cs typeface="Arial"/>
              </a:rPr>
              <a:t>-</a:t>
            </a:r>
            <a:r>
              <a:rPr sz="1350" spc="20" dirty="0">
                <a:solidFill>
                  <a:srgbClr val="7E7E7E"/>
                </a:solidFill>
                <a:latin typeface="Times New Roman"/>
                <a:cs typeface="Times New Roman"/>
              </a:rPr>
              <a:t> </a:t>
            </a:r>
            <a:r>
              <a:rPr sz="1350" spc="-10" dirty="0">
                <a:solidFill>
                  <a:srgbClr val="7E7E7E"/>
                </a:solidFill>
                <a:latin typeface="Arial"/>
                <a:cs typeface="Arial"/>
              </a:rPr>
              <a:t>-</a:t>
            </a:r>
            <a:r>
              <a:rPr sz="1350" spc="-40" dirty="0">
                <a:solidFill>
                  <a:srgbClr val="7E7E7E"/>
                </a:solidFill>
                <a:latin typeface="Arial"/>
                <a:cs typeface="Arial"/>
              </a:rPr>
              <a:t>link</a:t>
            </a:r>
            <a:r>
              <a:rPr sz="1350" spc="-35" dirty="0">
                <a:solidFill>
                  <a:srgbClr val="7E7E7E"/>
                </a:solidFill>
                <a:latin typeface="Times New Roman"/>
                <a:cs typeface="Times New Roman"/>
              </a:rPr>
              <a:t> </a:t>
            </a:r>
            <a:r>
              <a:rPr sz="1350" spc="-80" dirty="0">
                <a:solidFill>
                  <a:srgbClr val="7E7E7E"/>
                </a:solidFill>
                <a:latin typeface="Arial"/>
                <a:cs typeface="Arial"/>
              </a:rPr>
              <a:t>&lt;name-</a:t>
            </a:r>
            <a:r>
              <a:rPr sz="1350" dirty="0">
                <a:solidFill>
                  <a:srgbClr val="7E7E7E"/>
                </a:solidFill>
                <a:latin typeface="Arial"/>
                <a:cs typeface="Arial"/>
              </a:rPr>
              <a:t>of-</a:t>
            </a:r>
            <a:r>
              <a:rPr sz="1350" spc="-55" dirty="0">
                <a:solidFill>
                  <a:srgbClr val="7E7E7E"/>
                </a:solidFill>
                <a:latin typeface="Arial"/>
                <a:cs typeface="Arial"/>
              </a:rPr>
              <a:t>container&gt;</a:t>
            </a:r>
            <a:r>
              <a:rPr sz="1350" spc="-110" dirty="0">
                <a:solidFill>
                  <a:srgbClr val="7E7E7E"/>
                </a:solidFill>
                <a:latin typeface="Times New Roman"/>
                <a:cs typeface="Times New Roman"/>
              </a:rPr>
              <a:t> </a:t>
            </a:r>
            <a:r>
              <a:rPr sz="1350" spc="-10" dirty="0">
                <a:solidFill>
                  <a:srgbClr val="7E7E7E"/>
                </a:solidFill>
                <a:latin typeface="Arial"/>
                <a:cs typeface="Arial"/>
              </a:rPr>
              <a:t>-</a:t>
            </a:r>
            <a:r>
              <a:rPr sz="1350" spc="-45" dirty="0">
                <a:solidFill>
                  <a:srgbClr val="7E7E7E"/>
                </a:solidFill>
                <a:latin typeface="Arial"/>
                <a:cs typeface="Arial"/>
              </a:rPr>
              <a:t>d</a:t>
            </a:r>
            <a:r>
              <a:rPr sz="1350" spc="-135" dirty="0">
                <a:solidFill>
                  <a:srgbClr val="7E7E7E"/>
                </a:solidFill>
                <a:latin typeface="Times New Roman"/>
                <a:cs typeface="Times New Roman"/>
              </a:rPr>
              <a:t> </a:t>
            </a:r>
            <a:r>
              <a:rPr sz="1350" spc="-80" dirty="0">
                <a:solidFill>
                  <a:srgbClr val="7E7E7E"/>
                </a:solidFill>
                <a:latin typeface="Arial"/>
                <a:cs typeface="Arial"/>
              </a:rPr>
              <a:t>&lt;image-</a:t>
            </a:r>
            <a:r>
              <a:rPr sz="1350" spc="-30" dirty="0">
                <a:solidFill>
                  <a:srgbClr val="7E7E7E"/>
                </a:solidFill>
                <a:latin typeface="Arial"/>
                <a:cs typeface="Arial"/>
              </a:rPr>
              <a:t>name&gt;</a:t>
            </a:r>
            <a:endParaRPr sz="1350">
              <a:latin typeface="Arial"/>
              <a:cs typeface="Arial"/>
            </a:endParaRPr>
          </a:p>
        </p:txBody>
      </p:sp>
      <p:sp>
        <p:nvSpPr>
          <p:cNvPr id="8" name="object 8"/>
          <p:cNvSpPr txBox="1"/>
          <p:nvPr/>
        </p:nvSpPr>
        <p:spPr>
          <a:xfrm>
            <a:off x="2290821" y="1164619"/>
            <a:ext cx="1270635" cy="327660"/>
          </a:xfrm>
          <a:prstGeom prst="rect">
            <a:avLst/>
          </a:prstGeom>
          <a:solidFill>
            <a:srgbClr val="EF7E08"/>
          </a:solidFill>
          <a:ln w="12701">
            <a:solidFill>
              <a:srgbClr val="AF5C05"/>
            </a:solidFill>
          </a:ln>
        </p:spPr>
        <p:txBody>
          <a:bodyPr vert="horz" wrap="square" lIns="0" tIns="53975" rIns="0" bIns="0" rtlCol="0">
            <a:spAutoFit/>
          </a:bodyPr>
          <a:lstStyle/>
          <a:p>
            <a:pPr marL="408305">
              <a:lnSpc>
                <a:spcPct val="100000"/>
              </a:lnSpc>
              <a:spcBef>
                <a:spcPts val="425"/>
              </a:spcBef>
            </a:pPr>
            <a:r>
              <a:rPr sz="1350" spc="-10" dirty="0">
                <a:solidFill>
                  <a:srgbClr val="FFFFFF"/>
                </a:solidFill>
                <a:latin typeface="Arial"/>
                <a:cs typeface="Arial"/>
              </a:rPr>
              <a:t>Syntax</a:t>
            </a:r>
            <a:endParaRPr sz="1350">
              <a:latin typeface="Arial"/>
              <a:cs typeface="Arial"/>
            </a:endParaRPr>
          </a:p>
        </p:txBody>
      </p:sp>
      <p:grpSp>
        <p:nvGrpSpPr>
          <p:cNvPr id="9" name="object 9"/>
          <p:cNvGrpSpPr/>
          <p:nvPr/>
        </p:nvGrpSpPr>
        <p:grpSpPr>
          <a:xfrm>
            <a:off x="257175" y="2552700"/>
            <a:ext cx="8677275" cy="1438275"/>
            <a:chOff x="257175" y="2552700"/>
            <a:chExt cx="8677275" cy="1438275"/>
          </a:xfrm>
        </p:grpSpPr>
        <p:pic>
          <p:nvPicPr>
            <p:cNvPr id="10" name="object 10"/>
            <p:cNvPicPr/>
            <p:nvPr/>
          </p:nvPicPr>
          <p:blipFill>
            <a:blip r:embed="rId3" cstate="print"/>
            <a:stretch>
              <a:fillRect/>
            </a:stretch>
          </p:blipFill>
          <p:spPr>
            <a:xfrm>
              <a:off x="257175" y="2552700"/>
              <a:ext cx="8677275" cy="1438275"/>
            </a:xfrm>
            <a:prstGeom prst="rect">
              <a:avLst/>
            </a:prstGeom>
          </p:spPr>
        </p:pic>
        <p:pic>
          <p:nvPicPr>
            <p:cNvPr id="11" name="object 11"/>
            <p:cNvPicPr/>
            <p:nvPr/>
          </p:nvPicPr>
          <p:blipFill>
            <a:blip r:embed="rId4" cstate="print"/>
            <a:stretch>
              <a:fillRect/>
            </a:stretch>
          </p:blipFill>
          <p:spPr>
            <a:xfrm>
              <a:off x="285153" y="2571810"/>
              <a:ext cx="8573658" cy="1343153"/>
            </a:xfrm>
            <a:prstGeom prst="rect">
              <a:avLst/>
            </a:prstGeom>
          </p:spPr>
        </p:pic>
        <p:sp>
          <p:nvSpPr>
            <p:cNvPr id="12" name="object 12"/>
            <p:cNvSpPr/>
            <p:nvPr/>
          </p:nvSpPr>
          <p:spPr>
            <a:xfrm>
              <a:off x="280391" y="2567046"/>
              <a:ext cx="8583295" cy="1353185"/>
            </a:xfrm>
            <a:custGeom>
              <a:avLst/>
              <a:gdLst/>
              <a:ahLst/>
              <a:cxnLst/>
              <a:rect l="l" t="t" r="r" b="b"/>
              <a:pathLst>
                <a:path w="8583295" h="1353185">
                  <a:moveTo>
                    <a:pt x="0" y="1352681"/>
                  </a:moveTo>
                  <a:lnTo>
                    <a:pt x="8583167" y="1352681"/>
                  </a:lnTo>
                  <a:lnTo>
                    <a:pt x="8583167" y="0"/>
                  </a:lnTo>
                  <a:lnTo>
                    <a:pt x="0" y="0"/>
                  </a:lnTo>
                  <a:lnTo>
                    <a:pt x="0" y="1352681"/>
                  </a:lnTo>
                  <a:close/>
                </a:path>
              </a:pathLst>
            </a:custGeom>
            <a:ln w="9534">
              <a:solidFill>
                <a:srgbClr val="1B577B"/>
              </a:solidFill>
            </a:ln>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75611" y="2890836"/>
            <a:ext cx="5863590" cy="1102225"/>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tabLst>
                <a:tab pos="2499995" algn="l"/>
                <a:tab pos="4252595" algn="l"/>
              </a:tabLst>
            </a:pPr>
            <a:r>
              <a:rPr sz="3600" b="0" dirty="0">
                <a:solidFill>
                  <a:srgbClr val="2F233B"/>
                </a:solidFill>
                <a:latin typeface="Lucida Grande" panose="020B0600040502020204" pitchFamily="34" charset="0"/>
                <a:cs typeface="Lucida Grande" panose="020B0600040502020204" pitchFamily="34" charset="0"/>
              </a:rPr>
              <a:t>Hands-on:	Linking	Docker Containers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1657350" y="3067050"/>
            <a:ext cx="5553075" cy="1590675"/>
            <a:chOff x="1657350" y="3067050"/>
            <a:chExt cx="5553075" cy="1590675"/>
          </a:xfrm>
        </p:grpSpPr>
        <p:pic>
          <p:nvPicPr>
            <p:cNvPr id="3" name="object 3"/>
            <p:cNvPicPr/>
            <p:nvPr/>
          </p:nvPicPr>
          <p:blipFill>
            <a:blip r:embed="rId2" cstate="print"/>
            <a:stretch>
              <a:fillRect/>
            </a:stretch>
          </p:blipFill>
          <p:spPr>
            <a:xfrm>
              <a:off x="1657350" y="3067050"/>
              <a:ext cx="5553075" cy="1590675"/>
            </a:xfrm>
            <a:prstGeom prst="rect">
              <a:avLst/>
            </a:prstGeom>
          </p:spPr>
        </p:pic>
        <p:sp>
          <p:nvSpPr>
            <p:cNvPr id="4" name="object 4"/>
            <p:cNvSpPr/>
            <p:nvPr/>
          </p:nvSpPr>
          <p:spPr>
            <a:xfrm>
              <a:off x="1674744" y="3089660"/>
              <a:ext cx="5457825" cy="1492250"/>
            </a:xfrm>
            <a:custGeom>
              <a:avLst/>
              <a:gdLst/>
              <a:ahLst/>
              <a:cxnLst/>
              <a:rect l="l" t="t" r="r" b="b"/>
              <a:pathLst>
                <a:path w="5457825" h="1492250">
                  <a:moveTo>
                    <a:pt x="5208919" y="0"/>
                  </a:moveTo>
                  <a:lnTo>
                    <a:pt x="248674" y="0"/>
                  </a:lnTo>
                  <a:lnTo>
                    <a:pt x="203987" y="4007"/>
                  </a:lnTo>
                  <a:lnTo>
                    <a:pt x="161922" y="15561"/>
                  </a:lnTo>
                  <a:lnTo>
                    <a:pt x="123184" y="33958"/>
                  </a:lnTo>
                  <a:lnTo>
                    <a:pt x="88476" y="58495"/>
                  </a:lnTo>
                  <a:lnTo>
                    <a:pt x="58500" y="88469"/>
                  </a:lnTo>
                  <a:lnTo>
                    <a:pt x="33961" y="123175"/>
                  </a:lnTo>
                  <a:lnTo>
                    <a:pt x="15563" y="161912"/>
                  </a:lnTo>
                  <a:lnTo>
                    <a:pt x="4008" y="203975"/>
                  </a:lnTo>
                  <a:lnTo>
                    <a:pt x="0" y="248661"/>
                  </a:lnTo>
                  <a:lnTo>
                    <a:pt x="0" y="1243297"/>
                  </a:lnTo>
                  <a:lnTo>
                    <a:pt x="4008" y="1287997"/>
                  </a:lnTo>
                  <a:lnTo>
                    <a:pt x="15563" y="1330068"/>
                  </a:lnTo>
                  <a:lnTo>
                    <a:pt x="33961" y="1368808"/>
                  </a:lnTo>
                  <a:lnTo>
                    <a:pt x="58500" y="1403515"/>
                  </a:lnTo>
                  <a:lnTo>
                    <a:pt x="88476" y="1433486"/>
                  </a:lnTo>
                  <a:lnTo>
                    <a:pt x="123184" y="1458020"/>
                  </a:lnTo>
                  <a:lnTo>
                    <a:pt x="161922" y="1476414"/>
                  </a:lnTo>
                  <a:lnTo>
                    <a:pt x="203987" y="1487965"/>
                  </a:lnTo>
                  <a:lnTo>
                    <a:pt x="248674" y="1491971"/>
                  </a:lnTo>
                  <a:lnTo>
                    <a:pt x="5208919" y="1491971"/>
                  </a:lnTo>
                  <a:lnTo>
                    <a:pt x="5253602" y="1487965"/>
                  </a:lnTo>
                  <a:lnTo>
                    <a:pt x="5295664" y="1476414"/>
                  </a:lnTo>
                  <a:lnTo>
                    <a:pt x="5334399" y="1458020"/>
                  </a:lnTo>
                  <a:lnTo>
                    <a:pt x="5369105" y="1433486"/>
                  </a:lnTo>
                  <a:lnTo>
                    <a:pt x="5399078" y="1403515"/>
                  </a:lnTo>
                  <a:lnTo>
                    <a:pt x="5423615" y="1368808"/>
                  </a:lnTo>
                  <a:lnTo>
                    <a:pt x="5442012" y="1330068"/>
                  </a:lnTo>
                  <a:lnTo>
                    <a:pt x="5453567" y="1287997"/>
                  </a:lnTo>
                  <a:lnTo>
                    <a:pt x="5457574" y="1243297"/>
                  </a:lnTo>
                  <a:lnTo>
                    <a:pt x="5457574" y="248661"/>
                  </a:lnTo>
                  <a:lnTo>
                    <a:pt x="5453567" y="203975"/>
                  </a:lnTo>
                  <a:lnTo>
                    <a:pt x="5442012" y="161912"/>
                  </a:lnTo>
                  <a:lnTo>
                    <a:pt x="5423615" y="123175"/>
                  </a:lnTo>
                  <a:lnTo>
                    <a:pt x="5399078" y="88469"/>
                  </a:lnTo>
                  <a:lnTo>
                    <a:pt x="5369105" y="58495"/>
                  </a:lnTo>
                  <a:lnTo>
                    <a:pt x="5334399" y="33958"/>
                  </a:lnTo>
                  <a:lnTo>
                    <a:pt x="5295664" y="15561"/>
                  </a:lnTo>
                  <a:lnTo>
                    <a:pt x="5253602" y="4007"/>
                  </a:lnTo>
                  <a:lnTo>
                    <a:pt x="5208919" y="0"/>
                  </a:lnTo>
                  <a:close/>
                </a:path>
              </a:pathLst>
            </a:custGeom>
            <a:solidFill>
              <a:srgbClr val="FFFFFF"/>
            </a:solidFill>
          </p:spPr>
          <p:txBody>
            <a:bodyPr wrap="square" lIns="0" tIns="0" rIns="0" bIns="0" rtlCol="0"/>
            <a:lstStyle/>
            <a:p>
              <a:endParaRPr/>
            </a:p>
          </p:txBody>
        </p:sp>
        <p:sp>
          <p:nvSpPr>
            <p:cNvPr id="5" name="object 5"/>
            <p:cNvSpPr/>
            <p:nvPr/>
          </p:nvSpPr>
          <p:spPr>
            <a:xfrm>
              <a:off x="1674744" y="3089660"/>
              <a:ext cx="5457825" cy="1492250"/>
            </a:xfrm>
            <a:custGeom>
              <a:avLst/>
              <a:gdLst/>
              <a:ahLst/>
              <a:cxnLst/>
              <a:rect l="l" t="t" r="r" b="b"/>
              <a:pathLst>
                <a:path w="5457825" h="1492250">
                  <a:moveTo>
                    <a:pt x="0" y="248661"/>
                  </a:moveTo>
                  <a:lnTo>
                    <a:pt x="4008" y="203975"/>
                  </a:lnTo>
                  <a:lnTo>
                    <a:pt x="15563" y="161912"/>
                  </a:lnTo>
                  <a:lnTo>
                    <a:pt x="33961" y="123175"/>
                  </a:lnTo>
                  <a:lnTo>
                    <a:pt x="58500" y="88469"/>
                  </a:lnTo>
                  <a:lnTo>
                    <a:pt x="88476" y="58495"/>
                  </a:lnTo>
                  <a:lnTo>
                    <a:pt x="123184" y="33958"/>
                  </a:lnTo>
                  <a:lnTo>
                    <a:pt x="161922" y="15561"/>
                  </a:lnTo>
                  <a:lnTo>
                    <a:pt x="203987" y="4007"/>
                  </a:lnTo>
                  <a:lnTo>
                    <a:pt x="248674" y="0"/>
                  </a:lnTo>
                  <a:lnTo>
                    <a:pt x="5208919" y="0"/>
                  </a:lnTo>
                  <a:lnTo>
                    <a:pt x="5253602" y="4007"/>
                  </a:lnTo>
                  <a:lnTo>
                    <a:pt x="5295664" y="15561"/>
                  </a:lnTo>
                  <a:lnTo>
                    <a:pt x="5334399" y="33958"/>
                  </a:lnTo>
                  <a:lnTo>
                    <a:pt x="5369105" y="58495"/>
                  </a:lnTo>
                  <a:lnTo>
                    <a:pt x="5399078" y="88469"/>
                  </a:lnTo>
                  <a:lnTo>
                    <a:pt x="5423615" y="123175"/>
                  </a:lnTo>
                  <a:lnTo>
                    <a:pt x="5442012" y="161912"/>
                  </a:lnTo>
                  <a:lnTo>
                    <a:pt x="5453567" y="203975"/>
                  </a:lnTo>
                  <a:lnTo>
                    <a:pt x="5457574" y="248661"/>
                  </a:lnTo>
                  <a:lnTo>
                    <a:pt x="5457574" y="1243297"/>
                  </a:lnTo>
                  <a:lnTo>
                    <a:pt x="5453567" y="1287997"/>
                  </a:lnTo>
                  <a:lnTo>
                    <a:pt x="5442012" y="1330068"/>
                  </a:lnTo>
                  <a:lnTo>
                    <a:pt x="5423615" y="1368808"/>
                  </a:lnTo>
                  <a:lnTo>
                    <a:pt x="5399078" y="1403515"/>
                  </a:lnTo>
                  <a:lnTo>
                    <a:pt x="5369105" y="1433486"/>
                  </a:lnTo>
                  <a:lnTo>
                    <a:pt x="5334399" y="1458020"/>
                  </a:lnTo>
                  <a:lnTo>
                    <a:pt x="5295664" y="1476414"/>
                  </a:lnTo>
                  <a:lnTo>
                    <a:pt x="5253602" y="1487965"/>
                  </a:lnTo>
                  <a:lnTo>
                    <a:pt x="5208919" y="1491971"/>
                  </a:lnTo>
                  <a:lnTo>
                    <a:pt x="248674" y="1491971"/>
                  </a:lnTo>
                  <a:lnTo>
                    <a:pt x="203987" y="1487965"/>
                  </a:lnTo>
                  <a:lnTo>
                    <a:pt x="161922" y="1476414"/>
                  </a:lnTo>
                  <a:lnTo>
                    <a:pt x="123184" y="1458020"/>
                  </a:lnTo>
                  <a:lnTo>
                    <a:pt x="88476" y="1433486"/>
                  </a:lnTo>
                  <a:lnTo>
                    <a:pt x="58500" y="1403515"/>
                  </a:lnTo>
                  <a:lnTo>
                    <a:pt x="33961" y="1368808"/>
                  </a:lnTo>
                  <a:lnTo>
                    <a:pt x="15563" y="1330068"/>
                  </a:lnTo>
                  <a:lnTo>
                    <a:pt x="4008" y="1287997"/>
                  </a:lnTo>
                  <a:lnTo>
                    <a:pt x="0" y="1243297"/>
                  </a:lnTo>
                  <a:lnTo>
                    <a:pt x="0" y="248661"/>
                  </a:lnTo>
                  <a:close/>
                </a:path>
              </a:pathLst>
            </a:custGeom>
            <a:ln w="12701">
              <a:solidFill>
                <a:srgbClr val="AF5C05"/>
              </a:solidFill>
            </a:ln>
          </p:spPr>
          <p:txBody>
            <a:bodyPr wrap="square" lIns="0" tIns="0" rIns="0" bIns="0" rtlCol="0"/>
            <a:lstStyle/>
            <a:p>
              <a:endParaRPr/>
            </a:p>
          </p:txBody>
        </p:sp>
        <p:pic>
          <p:nvPicPr>
            <p:cNvPr id="6" name="object 6"/>
            <p:cNvPicPr/>
            <p:nvPr/>
          </p:nvPicPr>
          <p:blipFill>
            <a:blip r:embed="rId3" cstate="print"/>
            <a:stretch>
              <a:fillRect/>
            </a:stretch>
          </p:blipFill>
          <p:spPr>
            <a:xfrm>
              <a:off x="4872746" y="3246677"/>
              <a:ext cx="1994025" cy="1141095"/>
            </a:xfrm>
            <a:prstGeom prst="rect">
              <a:avLst/>
            </a:prstGeom>
          </p:spPr>
        </p:pic>
        <p:pic>
          <p:nvPicPr>
            <p:cNvPr id="7" name="object 7"/>
            <p:cNvPicPr/>
            <p:nvPr/>
          </p:nvPicPr>
          <p:blipFill>
            <a:blip r:embed="rId3" cstate="print"/>
            <a:stretch>
              <a:fillRect/>
            </a:stretch>
          </p:blipFill>
          <p:spPr>
            <a:xfrm>
              <a:off x="1752600" y="3246677"/>
              <a:ext cx="1994025" cy="1141095"/>
            </a:xfrm>
            <a:prstGeom prst="rect">
              <a:avLst/>
            </a:prstGeom>
          </p:spPr>
        </p:pic>
        <p:pic>
          <p:nvPicPr>
            <p:cNvPr id="8" name="object 8"/>
            <p:cNvPicPr/>
            <p:nvPr/>
          </p:nvPicPr>
          <p:blipFill>
            <a:blip r:embed="rId4" cstate="print"/>
            <a:stretch>
              <a:fillRect/>
            </a:stretch>
          </p:blipFill>
          <p:spPr>
            <a:xfrm>
              <a:off x="3619500" y="3695700"/>
              <a:ext cx="1428750" cy="304800"/>
            </a:xfrm>
            <a:prstGeom prst="rect">
              <a:avLst/>
            </a:prstGeom>
          </p:spPr>
        </p:pic>
        <p:sp>
          <p:nvSpPr>
            <p:cNvPr id="9" name="object 9"/>
            <p:cNvSpPr/>
            <p:nvPr/>
          </p:nvSpPr>
          <p:spPr>
            <a:xfrm>
              <a:off x="3746632" y="3774317"/>
              <a:ext cx="1126490" cy="85725"/>
            </a:xfrm>
            <a:custGeom>
              <a:avLst/>
              <a:gdLst/>
              <a:ahLst/>
              <a:cxnLst/>
              <a:rect l="l" t="t" r="r" b="b"/>
              <a:pathLst>
                <a:path w="1126489" h="85725">
                  <a:moveTo>
                    <a:pt x="85709" y="0"/>
                  </a:moveTo>
                  <a:lnTo>
                    <a:pt x="0" y="42921"/>
                  </a:lnTo>
                  <a:lnTo>
                    <a:pt x="85709" y="85725"/>
                  </a:lnTo>
                  <a:lnTo>
                    <a:pt x="85709" y="57150"/>
                  </a:lnTo>
                  <a:lnTo>
                    <a:pt x="71384" y="57150"/>
                  </a:lnTo>
                  <a:lnTo>
                    <a:pt x="71384" y="28575"/>
                  </a:lnTo>
                  <a:lnTo>
                    <a:pt x="85709" y="28575"/>
                  </a:lnTo>
                  <a:lnTo>
                    <a:pt x="85709" y="0"/>
                  </a:lnTo>
                  <a:close/>
                </a:path>
                <a:path w="1126489" h="85725">
                  <a:moveTo>
                    <a:pt x="1040373" y="0"/>
                  </a:moveTo>
                  <a:lnTo>
                    <a:pt x="1040373" y="85725"/>
                  </a:lnTo>
                  <a:lnTo>
                    <a:pt x="1097613" y="57150"/>
                  </a:lnTo>
                  <a:lnTo>
                    <a:pt x="1054745" y="57150"/>
                  </a:lnTo>
                  <a:lnTo>
                    <a:pt x="1054745" y="28575"/>
                  </a:lnTo>
                  <a:lnTo>
                    <a:pt x="1097454" y="28575"/>
                  </a:lnTo>
                  <a:lnTo>
                    <a:pt x="1040373" y="0"/>
                  </a:lnTo>
                  <a:close/>
                </a:path>
                <a:path w="1126489" h="85725">
                  <a:moveTo>
                    <a:pt x="85709" y="28575"/>
                  </a:moveTo>
                  <a:lnTo>
                    <a:pt x="71384" y="28575"/>
                  </a:lnTo>
                  <a:lnTo>
                    <a:pt x="71384" y="57150"/>
                  </a:lnTo>
                  <a:lnTo>
                    <a:pt x="85709" y="57150"/>
                  </a:lnTo>
                  <a:lnTo>
                    <a:pt x="85709" y="28575"/>
                  </a:lnTo>
                  <a:close/>
                </a:path>
                <a:path w="1126489" h="85725">
                  <a:moveTo>
                    <a:pt x="1040373" y="28575"/>
                  </a:moveTo>
                  <a:lnTo>
                    <a:pt x="85709" y="28575"/>
                  </a:lnTo>
                  <a:lnTo>
                    <a:pt x="85709" y="57150"/>
                  </a:lnTo>
                  <a:lnTo>
                    <a:pt x="1040373" y="57150"/>
                  </a:lnTo>
                  <a:lnTo>
                    <a:pt x="1040373" y="28575"/>
                  </a:lnTo>
                  <a:close/>
                </a:path>
                <a:path w="1126489" h="85725">
                  <a:moveTo>
                    <a:pt x="1097454" y="28575"/>
                  </a:moveTo>
                  <a:lnTo>
                    <a:pt x="1054745" y="28575"/>
                  </a:lnTo>
                  <a:lnTo>
                    <a:pt x="1054745" y="57150"/>
                  </a:lnTo>
                  <a:lnTo>
                    <a:pt x="1097613" y="57150"/>
                  </a:lnTo>
                  <a:lnTo>
                    <a:pt x="1126114" y="42921"/>
                  </a:lnTo>
                  <a:lnTo>
                    <a:pt x="1097454" y="28575"/>
                  </a:lnTo>
                  <a:close/>
                </a:path>
              </a:pathLst>
            </a:custGeom>
            <a:solidFill>
              <a:srgbClr val="1B577B"/>
            </a:solidFill>
          </p:spPr>
          <p:txBody>
            <a:bodyPr wrap="square" lIns="0" tIns="0" rIns="0" bIns="0" rtlCol="0"/>
            <a:lstStyle/>
            <a:p>
              <a:endParaRPr/>
            </a:p>
          </p:txBody>
        </p:sp>
      </p:grpSp>
      <p:sp>
        <p:nvSpPr>
          <p:cNvPr id="10" name="object 10"/>
          <p:cNvSpPr txBox="1">
            <a:spLocks noGrp="1"/>
          </p:cNvSpPr>
          <p:nvPr>
            <p:ph type="title"/>
          </p:nvPr>
        </p:nvSpPr>
        <p:spPr>
          <a:xfrm>
            <a:off x="255904" y="183257"/>
            <a:ext cx="72878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Hands-on: Linking Docker Containers</a:t>
            </a:r>
          </a:p>
        </p:txBody>
      </p:sp>
      <p:sp>
        <p:nvSpPr>
          <p:cNvPr id="11" name="object 11"/>
          <p:cNvSpPr txBox="1"/>
          <p:nvPr/>
        </p:nvSpPr>
        <p:spPr>
          <a:xfrm>
            <a:off x="377490" y="1170301"/>
            <a:ext cx="7699710" cy="1331134"/>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400" dirty="0">
                <a:latin typeface="Lucida Grande" panose="020B0600040502020204" pitchFamily="34" charset="0"/>
                <a:cs typeface="Lucida Grande" panose="020B0600040502020204" pitchFamily="34" charset="0"/>
              </a:rPr>
              <a:t>Create two containers of Ubuntu with names as follows: container1 and container2</a:t>
            </a:r>
          </a:p>
          <a:p>
            <a:pPr>
              <a:lnSpc>
                <a:spcPct val="100000"/>
              </a:lnSpc>
              <a:spcBef>
                <a:spcPts val="135"/>
              </a:spcBef>
              <a:buFont typeface="Arial"/>
              <a:buAutoNum type="arabicPeriod"/>
            </a:pPr>
            <a:endParaRPr sz="1400" dirty="0">
              <a:latin typeface="Lucida Grande" panose="020B0600040502020204" pitchFamily="34" charset="0"/>
              <a:cs typeface="Lucida Grande" panose="020B0600040502020204" pitchFamily="34" charset="0"/>
            </a:endParaRPr>
          </a:p>
          <a:p>
            <a:pPr marL="355600" indent="-342900">
              <a:lnSpc>
                <a:spcPct val="100000"/>
              </a:lnSpc>
              <a:buAutoNum type="arabicPeriod"/>
              <a:tabLst>
                <a:tab pos="355600" algn="l"/>
              </a:tabLst>
            </a:pPr>
            <a:r>
              <a:rPr sz="1400" dirty="0">
                <a:latin typeface="Lucida Grande" panose="020B0600040502020204" pitchFamily="34" charset="0"/>
                <a:cs typeface="Lucida Grande" panose="020B0600040502020204" pitchFamily="34" charset="0"/>
              </a:rPr>
              <a:t>Link container2 to container1</a:t>
            </a:r>
          </a:p>
          <a:p>
            <a:pPr>
              <a:lnSpc>
                <a:spcPct val="100000"/>
              </a:lnSpc>
              <a:spcBef>
                <a:spcPts val="55"/>
              </a:spcBef>
              <a:buFont typeface="Arial"/>
              <a:buAutoNum type="arabicPeriod"/>
            </a:pPr>
            <a:endParaRPr sz="1400" dirty="0">
              <a:latin typeface="Lucida Grande" panose="020B0600040502020204" pitchFamily="34" charset="0"/>
              <a:cs typeface="Lucida Grande" panose="020B0600040502020204" pitchFamily="34" charset="0"/>
            </a:endParaRPr>
          </a:p>
          <a:p>
            <a:pPr marL="355600" indent="-342900">
              <a:lnSpc>
                <a:spcPct val="100000"/>
              </a:lnSpc>
              <a:buAutoNum type="arabicPeriod"/>
              <a:tabLst>
                <a:tab pos="355600" algn="l"/>
              </a:tabLst>
            </a:pPr>
            <a:r>
              <a:rPr sz="1400" dirty="0">
                <a:latin typeface="Lucida Grande" panose="020B0600040502020204" pitchFamily="34" charset="0"/>
                <a:cs typeface="Lucida Grande" panose="020B0600040502020204" pitchFamily="34" charset="0"/>
              </a:rPr>
              <a:t>Try pinging from container2 to container1 by just using the command “ping container1”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75611" y="2755962"/>
            <a:ext cx="6306189" cy="589264"/>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Understanding Microservices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23925" y="1038225"/>
            <a:ext cx="7391400" cy="838200"/>
            <a:chOff x="923925" y="1038225"/>
            <a:chExt cx="7391400" cy="838200"/>
          </a:xfrm>
        </p:grpSpPr>
        <p:pic>
          <p:nvPicPr>
            <p:cNvPr id="3" name="object 3"/>
            <p:cNvPicPr/>
            <p:nvPr/>
          </p:nvPicPr>
          <p:blipFill>
            <a:blip r:embed="rId2" cstate="print"/>
            <a:stretch>
              <a:fillRect/>
            </a:stretch>
          </p:blipFill>
          <p:spPr>
            <a:xfrm>
              <a:off x="923925" y="1038225"/>
              <a:ext cx="7391400" cy="838200"/>
            </a:xfrm>
            <a:prstGeom prst="rect">
              <a:avLst/>
            </a:prstGeom>
          </p:spPr>
        </p:pic>
        <p:sp>
          <p:nvSpPr>
            <p:cNvPr id="4" name="object 4"/>
            <p:cNvSpPr/>
            <p:nvPr/>
          </p:nvSpPr>
          <p:spPr>
            <a:xfrm>
              <a:off x="938783" y="1053449"/>
              <a:ext cx="7303134" cy="748030"/>
            </a:xfrm>
            <a:custGeom>
              <a:avLst/>
              <a:gdLst/>
              <a:ahLst/>
              <a:cxnLst/>
              <a:rect l="l" t="t" r="r" b="b"/>
              <a:pathLst>
                <a:path w="7303134" h="748030">
                  <a:moveTo>
                    <a:pt x="7178283" y="0"/>
                  </a:moveTo>
                  <a:lnTo>
                    <a:pt x="124657" y="0"/>
                  </a:lnTo>
                  <a:lnTo>
                    <a:pt x="76137" y="9792"/>
                  </a:lnTo>
                  <a:lnTo>
                    <a:pt x="36513" y="36507"/>
                  </a:lnTo>
                  <a:lnTo>
                    <a:pt x="9797" y="76149"/>
                  </a:lnTo>
                  <a:lnTo>
                    <a:pt x="0" y="124724"/>
                  </a:lnTo>
                  <a:lnTo>
                    <a:pt x="0" y="623315"/>
                  </a:lnTo>
                  <a:lnTo>
                    <a:pt x="9797" y="671833"/>
                  </a:lnTo>
                  <a:lnTo>
                    <a:pt x="36513" y="711437"/>
                  </a:lnTo>
                  <a:lnTo>
                    <a:pt x="76137" y="738131"/>
                  </a:lnTo>
                  <a:lnTo>
                    <a:pt x="124657" y="747918"/>
                  </a:lnTo>
                  <a:lnTo>
                    <a:pt x="7178283" y="747918"/>
                  </a:lnTo>
                  <a:lnTo>
                    <a:pt x="7226871" y="738131"/>
                  </a:lnTo>
                  <a:lnTo>
                    <a:pt x="7266511" y="711437"/>
                  </a:lnTo>
                  <a:lnTo>
                    <a:pt x="7293219" y="671833"/>
                  </a:lnTo>
                  <a:lnTo>
                    <a:pt x="7303007" y="623315"/>
                  </a:lnTo>
                  <a:lnTo>
                    <a:pt x="7303007" y="124724"/>
                  </a:lnTo>
                  <a:lnTo>
                    <a:pt x="7293219" y="76149"/>
                  </a:lnTo>
                  <a:lnTo>
                    <a:pt x="7266511" y="36507"/>
                  </a:lnTo>
                  <a:lnTo>
                    <a:pt x="7226871" y="9792"/>
                  </a:lnTo>
                  <a:lnTo>
                    <a:pt x="7178283" y="0"/>
                  </a:lnTo>
                  <a:close/>
                </a:path>
              </a:pathLst>
            </a:custGeom>
            <a:solidFill>
              <a:srgbClr val="FFFFFF"/>
            </a:solidFill>
          </p:spPr>
          <p:txBody>
            <a:bodyPr wrap="square" lIns="0" tIns="0" rIns="0" bIns="0" rtlCol="0"/>
            <a:lstStyle/>
            <a:p>
              <a:endParaRPr/>
            </a:p>
          </p:txBody>
        </p:sp>
        <p:sp>
          <p:nvSpPr>
            <p:cNvPr id="5" name="object 5"/>
            <p:cNvSpPr/>
            <p:nvPr/>
          </p:nvSpPr>
          <p:spPr>
            <a:xfrm>
              <a:off x="938783" y="1053449"/>
              <a:ext cx="7303134" cy="748030"/>
            </a:xfrm>
            <a:custGeom>
              <a:avLst/>
              <a:gdLst/>
              <a:ahLst/>
              <a:cxnLst/>
              <a:rect l="l" t="t" r="r" b="b"/>
              <a:pathLst>
                <a:path w="7303134" h="748030">
                  <a:moveTo>
                    <a:pt x="0" y="124724"/>
                  </a:moveTo>
                  <a:lnTo>
                    <a:pt x="9797" y="76149"/>
                  </a:lnTo>
                  <a:lnTo>
                    <a:pt x="36513" y="36507"/>
                  </a:lnTo>
                  <a:lnTo>
                    <a:pt x="76137" y="9792"/>
                  </a:lnTo>
                  <a:lnTo>
                    <a:pt x="124657" y="0"/>
                  </a:lnTo>
                  <a:lnTo>
                    <a:pt x="7178283" y="0"/>
                  </a:lnTo>
                  <a:lnTo>
                    <a:pt x="7226871" y="9792"/>
                  </a:lnTo>
                  <a:lnTo>
                    <a:pt x="7266511" y="36507"/>
                  </a:lnTo>
                  <a:lnTo>
                    <a:pt x="7293219" y="76149"/>
                  </a:lnTo>
                  <a:lnTo>
                    <a:pt x="7303007" y="124724"/>
                  </a:lnTo>
                  <a:lnTo>
                    <a:pt x="7303007" y="623315"/>
                  </a:lnTo>
                  <a:lnTo>
                    <a:pt x="7293219" y="671833"/>
                  </a:lnTo>
                  <a:lnTo>
                    <a:pt x="7266511" y="711437"/>
                  </a:lnTo>
                  <a:lnTo>
                    <a:pt x="7226871" y="738131"/>
                  </a:lnTo>
                  <a:lnTo>
                    <a:pt x="7178283" y="747918"/>
                  </a:lnTo>
                  <a:lnTo>
                    <a:pt x="124657" y="747918"/>
                  </a:lnTo>
                  <a:lnTo>
                    <a:pt x="76137" y="738131"/>
                  </a:lnTo>
                  <a:lnTo>
                    <a:pt x="36513" y="711437"/>
                  </a:lnTo>
                  <a:lnTo>
                    <a:pt x="9797" y="671833"/>
                  </a:lnTo>
                  <a:lnTo>
                    <a:pt x="0" y="623315"/>
                  </a:lnTo>
                  <a:lnTo>
                    <a:pt x="0" y="124724"/>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is a Monolithic Application?</a:t>
            </a:r>
          </a:p>
        </p:txBody>
      </p:sp>
      <p:grpSp>
        <p:nvGrpSpPr>
          <p:cNvPr id="7" name="object 7"/>
          <p:cNvGrpSpPr/>
          <p:nvPr/>
        </p:nvGrpSpPr>
        <p:grpSpPr>
          <a:xfrm>
            <a:off x="3019425" y="2419350"/>
            <a:ext cx="2800350" cy="2171700"/>
            <a:chOff x="3019425" y="2419350"/>
            <a:chExt cx="2800350" cy="2171700"/>
          </a:xfrm>
        </p:grpSpPr>
        <p:pic>
          <p:nvPicPr>
            <p:cNvPr id="8" name="object 8"/>
            <p:cNvPicPr/>
            <p:nvPr/>
          </p:nvPicPr>
          <p:blipFill>
            <a:blip r:embed="rId3" cstate="print"/>
            <a:stretch>
              <a:fillRect/>
            </a:stretch>
          </p:blipFill>
          <p:spPr>
            <a:xfrm>
              <a:off x="3019425" y="2419350"/>
              <a:ext cx="2800350" cy="2171700"/>
            </a:xfrm>
            <a:prstGeom prst="rect">
              <a:avLst/>
            </a:prstGeom>
          </p:spPr>
        </p:pic>
        <p:sp>
          <p:nvSpPr>
            <p:cNvPr id="9" name="object 9"/>
            <p:cNvSpPr/>
            <p:nvPr/>
          </p:nvSpPr>
          <p:spPr>
            <a:xfrm>
              <a:off x="3035807" y="2433245"/>
              <a:ext cx="2705100" cy="2085339"/>
            </a:xfrm>
            <a:custGeom>
              <a:avLst/>
              <a:gdLst/>
              <a:ahLst/>
              <a:cxnLst/>
              <a:rect l="l" t="t" r="r" b="b"/>
              <a:pathLst>
                <a:path w="2705100" h="2085339">
                  <a:moveTo>
                    <a:pt x="2705099" y="0"/>
                  </a:moveTo>
                  <a:lnTo>
                    <a:pt x="0" y="0"/>
                  </a:lnTo>
                  <a:lnTo>
                    <a:pt x="0" y="2084831"/>
                  </a:lnTo>
                  <a:lnTo>
                    <a:pt x="2705099" y="2084831"/>
                  </a:lnTo>
                  <a:lnTo>
                    <a:pt x="2705099" y="0"/>
                  </a:lnTo>
                  <a:close/>
                </a:path>
              </a:pathLst>
            </a:custGeom>
            <a:solidFill>
              <a:srgbClr val="FFFFFF"/>
            </a:solidFill>
          </p:spPr>
          <p:txBody>
            <a:bodyPr wrap="square" lIns="0" tIns="0" rIns="0" bIns="0" rtlCol="0"/>
            <a:lstStyle/>
            <a:p>
              <a:endParaRPr/>
            </a:p>
          </p:txBody>
        </p:sp>
        <p:sp>
          <p:nvSpPr>
            <p:cNvPr id="10" name="object 10"/>
            <p:cNvSpPr/>
            <p:nvPr/>
          </p:nvSpPr>
          <p:spPr>
            <a:xfrm>
              <a:off x="3035807" y="2433245"/>
              <a:ext cx="2705100" cy="2085339"/>
            </a:xfrm>
            <a:custGeom>
              <a:avLst/>
              <a:gdLst/>
              <a:ahLst/>
              <a:cxnLst/>
              <a:rect l="l" t="t" r="r" b="b"/>
              <a:pathLst>
                <a:path w="2705100" h="2085339">
                  <a:moveTo>
                    <a:pt x="0" y="2084831"/>
                  </a:moveTo>
                  <a:lnTo>
                    <a:pt x="2705099" y="2084831"/>
                  </a:lnTo>
                  <a:lnTo>
                    <a:pt x="2705099" y="0"/>
                  </a:lnTo>
                  <a:lnTo>
                    <a:pt x="0" y="0"/>
                  </a:lnTo>
                  <a:lnTo>
                    <a:pt x="0" y="2084831"/>
                  </a:lnTo>
                  <a:close/>
                </a:path>
              </a:pathLst>
            </a:custGeom>
            <a:ln w="12701">
              <a:solidFill>
                <a:srgbClr val="5F4778"/>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3324484" y="2682035"/>
              <a:ext cx="425653" cy="425653"/>
            </a:xfrm>
            <a:prstGeom prst="rect">
              <a:avLst/>
            </a:prstGeom>
          </p:spPr>
        </p:pic>
      </p:grpSp>
      <p:sp>
        <p:nvSpPr>
          <p:cNvPr id="12" name="object 12"/>
          <p:cNvSpPr txBox="1"/>
          <p:nvPr/>
        </p:nvSpPr>
        <p:spPr>
          <a:xfrm>
            <a:off x="3240788" y="3136835"/>
            <a:ext cx="629285" cy="163195"/>
          </a:xfrm>
          <a:prstGeom prst="rect">
            <a:avLst/>
          </a:prstGeom>
        </p:spPr>
        <p:txBody>
          <a:bodyPr vert="horz" wrap="square" lIns="0" tIns="12700" rIns="0" bIns="0" rtlCol="0">
            <a:spAutoFit/>
          </a:bodyPr>
          <a:lstStyle/>
          <a:p>
            <a:pPr>
              <a:lnSpc>
                <a:spcPct val="100000"/>
              </a:lnSpc>
              <a:spcBef>
                <a:spcPts val="100"/>
              </a:spcBef>
            </a:pPr>
            <a:r>
              <a:rPr sz="900" spc="-10" dirty="0">
                <a:latin typeface="Arial"/>
                <a:cs typeface="Arial"/>
              </a:rPr>
              <a:t>Notifications</a:t>
            </a:r>
            <a:endParaRPr sz="900">
              <a:latin typeface="Arial"/>
              <a:cs typeface="Arial"/>
            </a:endParaRPr>
          </a:p>
        </p:txBody>
      </p:sp>
      <p:pic>
        <p:nvPicPr>
          <p:cNvPr id="13" name="object 13"/>
          <p:cNvPicPr/>
          <p:nvPr/>
        </p:nvPicPr>
        <p:blipFill>
          <a:blip r:embed="rId5" cstate="print"/>
          <a:stretch>
            <a:fillRect/>
          </a:stretch>
        </p:blipFill>
        <p:spPr>
          <a:xfrm>
            <a:off x="4193407" y="2637827"/>
            <a:ext cx="497421" cy="497421"/>
          </a:xfrm>
          <a:prstGeom prst="rect">
            <a:avLst/>
          </a:prstGeom>
        </p:spPr>
      </p:pic>
      <p:sp>
        <p:nvSpPr>
          <p:cNvPr id="14" name="object 14"/>
          <p:cNvSpPr txBox="1"/>
          <p:nvPr/>
        </p:nvSpPr>
        <p:spPr>
          <a:xfrm>
            <a:off x="4319908" y="3136835"/>
            <a:ext cx="239395" cy="163195"/>
          </a:xfrm>
          <a:prstGeom prst="rect">
            <a:avLst/>
          </a:prstGeom>
        </p:spPr>
        <p:txBody>
          <a:bodyPr vert="horz" wrap="square" lIns="0" tIns="12700" rIns="0" bIns="0" rtlCol="0">
            <a:spAutoFit/>
          </a:bodyPr>
          <a:lstStyle/>
          <a:p>
            <a:pPr>
              <a:lnSpc>
                <a:spcPct val="100000"/>
              </a:lnSpc>
              <a:spcBef>
                <a:spcPts val="100"/>
              </a:spcBef>
            </a:pPr>
            <a:r>
              <a:rPr sz="900" spc="-20" dirty="0">
                <a:latin typeface="Arial"/>
                <a:cs typeface="Arial"/>
              </a:rPr>
              <a:t>Mail</a:t>
            </a:r>
            <a:endParaRPr sz="900">
              <a:latin typeface="Arial"/>
              <a:cs typeface="Arial"/>
            </a:endParaRPr>
          </a:p>
        </p:txBody>
      </p:sp>
      <p:pic>
        <p:nvPicPr>
          <p:cNvPr id="15" name="object 15"/>
          <p:cNvPicPr/>
          <p:nvPr/>
        </p:nvPicPr>
        <p:blipFill>
          <a:blip r:embed="rId6" cstate="print"/>
          <a:stretch>
            <a:fillRect/>
          </a:stretch>
        </p:blipFill>
        <p:spPr>
          <a:xfrm>
            <a:off x="5119360" y="2746400"/>
            <a:ext cx="384148" cy="384148"/>
          </a:xfrm>
          <a:prstGeom prst="rect">
            <a:avLst/>
          </a:prstGeom>
        </p:spPr>
      </p:pic>
      <p:sp>
        <p:nvSpPr>
          <p:cNvPr id="16" name="object 16"/>
          <p:cNvSpPr txBox="1"/>
          <p:nvPr/>
        </p:nvSpPr>
        <p:spPr>
          <a:xfrm>
            <a:off x="5084829" y="3136835"/>
            <a:ext cx="497205" cy="163195"/>
          </a:xfrm>
          <a:prstGeom prst="rect">
            <a:avLst/>
          </a:prstGeom>
        </p:spPr>
        <p:txBody>
          <a:bodyPr vert="horz" wrap="square" lIns="0" tIns="12700" rIns="0" bIns="0" rtlCol="0">
            <a:spAutoFit/>
          </a:bodyPr>
          <a:lstStyle/>
          <a:p>
            <a:pPr>
              <a:lnSpc>
                <a:spcPct val="100000"/>
              </a:lnSpc>
              <a:spcBef>
                <a:spcPts val="100"/>
              </a:spcBef>
            </a:pPr>
            <a:r>
              <a:rPr sz="900" spc="-25" dirty="0">
                <a:latin typeface="Arial"/>
                <a:cs typeface="Arial"/>
              </a:rPr>
              <a:t>Payments</a:t>
            </a:r>
            <a:endParaRPr sz="900">
              <a:latin typeface="Arial"/>
              <a:cs typeface="Arial"/>
            </a:endParaRPr>
          </a:p>
        </p:txBody>
      </p:sp>
      <p:grpSp>
        <p:nvGrpSpPr>
          <p:cNvPr id="17" name="object 17"/>
          <p:cNvGrpSpPr/>
          <p:nvPr/>
        </p:nvGrpSpPr>
        <p:grpSpPr>
          <a:xfrm>
            <a:off x="3324483" y="3539084"/>
            <a:ext cx="2223135" cy="429895"/>
            <a:chOff x="3324483" y="3539084"/>
            <a:chExt cx="2223135" cy="429895"/>
          </a:xfrm>
        </p:grpSpPr>
        <p:pic>
          <p:nvPicPr>
            <p:cNvPr id="18" name="object 18"/>
            <p:cNvPicPr/>
            <p:nvPr/>
          </p:nvPicPr>
          <p:blipFill>
            <a:blip r:embed="rId7" cstate="print"/>
            <a:stretch>
              <a:fillRect/>
            </a:stretch>
          </p:blipFill>
          <p:spPr>
            <a:xfrm>
              <a:off x="3324483" y="3575304"/>
              <a:ext cx="372389" cy="372389"/>
            </a:xfrm>
            <a:prstGeom prst="rect">
              <a:avLst/>
            </a:prstGeom>
          </p:spPr>
        </p:pic>
        <p:pic>
          <p:nvPicPr>
            <p:cNvPr id="19" name="object 19"/>
            <p:cNvPicPr/>
            <p:nvPr/>
          </p:nvPicPr>
          <p:blipFill>
            <a:blip r:embed="rId8" cstate="print"/>
            <a:stretch>
              <a:fillRect/>
            </a:stretch>
          </p:blipFill>
          <p:spPr>
            <a:xfrm>
              <a:off x="4229739" y="3550337"/>
              <a:ext cx="402436" cy="402436"/>
            </a:xfrm>
            <a:prstGeom prst="rect">
              <a:avLst/>
            </a:prstGeom>
          </p:spPr>
        </p:pic>
        <p:pic>
          <p:nvPicPr>
            <p:cNvPr id="20" name="object 20"/>
            <p:cNvPicPr/>
            <p:nvPr/>
          </p:nvPicPr>
          <p:blipFill>
            <a:blip r:embed="rId9" cstate="print"/>
            <a:stretch>
              <a:fillRect/>
            </a:stretch>
          </p:blipFill>
          <p:spPr>
            <a:xfrm>
              <a:off x="5118231" y="3539084"/>
              <a:ext cx="429374" cy="429374"/>
            </a:xfrm>
            <a:prstGeom prst="rect">
              <a:avLst/>
            </a:prstGeom>
          </p:spPr>
        </p:pic>
      </p:grpSp>
      <p:sp>
        <p:nvSpPr>
          <p:cNvPr id="21" name="object 21"/>
          <p:cNvSpPr txBox="1"/>
          <p:nvPr/>
        </p:nvSpPr>
        <p:spPr>
          <a:xfrm>
            <a:off x="3326767" y="3988112"/>
            <a:ext cx="435609" cy="306070"/>
          </a:xfrm>
          <a:prstGeom prst="rect">
            <a:avLst/>
          </a:prstGeom>
        </p:spPr>
        <p:txBody>
          <a:bodyPr vert="horz" wrap="square" lIns="0" tIns="12700" rIns="0" bIns="0" rtlCol="0">
            <a:spAutoFit/>
          </a:bodyPr>
          <a:lstStyle/>
          <a:p>
            <a:pPr>
              <a:lnSpc>
                <a:spcPct val="100000"/>
              </a:lnSpc>
              <a:spcBef>
                <a:spcPts val="100"/>
              </a:spcBef>
            </a:pPr>
            <a:r>
              <a:rPr sz="900" spc="-70" dirty="0">
                <a:latin typeface="Arial"/>
                <a:cs typeface="Arial"/>
              </a:rPr>
              <a:t>Loca</a:t>
            </a:r>
            <a:r>
              <a:rPr sz="900" spc="-114" dirty="0">
                <a:latin typeface="Times New Roman"/>
                <a:cs typeface="Times New Roman"/>
              </a:rPr>
              <a:t> </a:t>
            </a:r>
            <a:r>
              <a:rPr sz="900" spc="-20" dirty="0">
                <a:latin typeface="Arial"/>
                <a:cs typeface="Arial"/>
              </a:rPr>
              <a:t>tion</a:t>
            </a:r>
            <a:endParaRPr sz="900">
              <a:latin typeface="Arial"/>
              <a:cs typeface="Arial"/>
            </a:endParaRPr>
          </a:p>
          <a:p>
            <a:pPr>
              <a:lnSpc>
                <a:spcPct val="100000"/>
              </a:lnSpc>
              <a:spcBef>
                <a:spcPts val="50"/>
              </a:spcBef>
            </a:pPr>
            <a:r>
              <a:rPr sz="900" spc="-10" dirty="0">
                <a:latin typeface="Arial"/>
                <a:cs typeface="Arial"/>
              </a:rPr>
              <a:t>Services</a:t>
            </a:r>
            <a:endParaRPr sz="900">
              <a:latin typeface="Arial"/>
              <a:cs typeface="Arial"/>
            </a:endParaRPr>
          </a:p>
        </p:txBody>
      </p:sp>
      <p:sp>
        <p:nvSpPr>
          <p:cNvPr id="22" name="object 22"/>
          <p:cNvSpPr txBox="1"/>
          <p:nvPr/>
        </p:nvSpPr>
        <p:spPr>
          <a:xfrm>
            <a:off x="4164587" y="4049393"/>
            <a:ext cx="490855" cy="306705"/>
          </a:xfrm>
          <a:prstGeom prst="rect">
            <a:avLst/>
          </a:prstGeom>
        </p:spPr>
        <p:txBody>
          <a:bodyPr vert="horz" wrap="square" lIns="0" tIns="6985" rIns="0" bIns="0" rtlCol="0">
            <a:spAutoFit/>
          </a:bodyPr>
          <a:lstStyle/>
          <a:p>
            <a:pPr marL="57150" marR="5080" indent="-57150">
              <a:lnSpc>
                <a:spcPct val="104400"/>
              </a:lnSpc>
              <a:spcBef>
                <a:spcPts val="55"/>
              </a:spcBef>
            </a:pPr>
            <a:r>
              <a:rPr sz="900" spc="-100" dirty="0">
                <a:latin typeface="Arial"/>
                <a:cs typeface="Arial"/>
              </a:rPr>
              <a:t>Cus</a:t>
            </a:r>
            <a:r>
              <a:rPr sz="900" spc="-114" dirty="0">
                <a:latin typeface="Times New Roman"/>
                <a:cs typeface="Times New Roman"/>
              </a:rPr>
              <a:t> </a:t>
            </a:r>
            <a:r>
              <a:rPr sz="900" spc="-20" dirty="0">
                <a:latin typeface="Arial"/>
                <a:cs typeface="Arial"/>
              </a:rPr>
              <a:t>tomer</a:t>
            </a:r>
            <a:r>
              <a:rPr sz="900" spc="-20" dirty="0">
                <a:latin typeface="Times New Roman"/>
                <a:cs typeface="Times New Roman"/>
              </a:rPr>
              <a:t> </a:t>
            </a:r>
            <a:r>
              <a:rPr sz="900" spc="-10" dirty="0">
                <a:latin typeface="Arial"/>
                <a:cs typeface="Arial"/>
              </a:rPr>
              <a:t>Service</a:t>
            </a:r>
            <a:endParaRPr sz="900">
              <a:latin typeface="Arial"/>
              <a:cs typeface="Arial"/>
            </a:endParaRPr>
          </a:p>
        </p:txBody>
      </p:sp>
      <p:sp>
        <p:nvSpPr>
          <p:cNvPr id="23" name="object 23"/>
          <p:cNvSpPr txBox="1"/>
          <p:nvPr/>
        </p:nvSpPr>
        <p:spPr>
          <a:xfrm>
            <a:off x="4936112" y="4015735"/>
            <a:ext cx="669925" cy="306705"/>
          </a:xfrm>
          <a:prstGeom prst="rect">
            <a:avLst/>
          </a:prstGeom>
        </p:spPr>
        <p:txBody>
          <a:bodyPr vert="horz" wrap="square" lIns="0" tIns="6985" rIns="0" bIns="0" rtlCol="0">
            <a:spAutoFit/>
          </a:bodyPr>
          <a:lstStyle/>
          <a:p>
            <a:pPr marR="5080" indent="85725">
              <a:lnSpc>
                <a:spcPct val="104400"/>
              </a:lnSpc>
              <a:spcBef>
                <a:spcPts val="55"/>
              </a:spcBef>
            </a:pPr>
            <a:r>
              <a:rPr sz="900" spc="-10" dirty="0">
                <a:latin typeface="Arial"/>
                <a:cs typeface="Arial"/>
              </a:rPr>
              <a:t>Passenger</a:t>
            </a:r>
            <a:r>
              <a:rPr sz="900" spc="-10" dirty="0">
                <a:latin typeface="Times New Roman"/>
                <a:cs typeface="Times New Roman"/>
              </a:rPr>
              <a:t> </a:t>
            </a:r>
            <a:r>
              <a:rPr sz="900" spc="-20" dirty="0">
                <a:latin typeface="Arial"/>
                <a:cs typeface="Arial"/>
              </a:rPr>
              <a:t>Management</a:t>
            </a:r>
            <a:endParaRPr sz="900">
              <a:latin typeface="Arial"/>
              <a:cs typeface="Arial"/>
            </a:endParaRPr>
          </a:p>
        </p:txBody>
      </p:sp>
      <p:sp>
        <p:nvSpPr>
          <p:cNvPr id="24" name="object 24"/>
          <p:cNvSpPr txBox="1"/>
          <p:nvPr/>
        </p:nvSpPr>
        <p:spPr>
          <a:xfrm>
            <a:off x="1412497" y="1196652"/>
            <a:ext cx="6560184" cy="415883"/>
          </a:xfrm>
          <a:prstGeom prst="rect">
            <a:avLst/>
          </a:prstGeom>
        </p:spPr>
        <p:txBody>
          <a:bodyPr vert="horz" wrap="square" lIns="0" tIns="23495" rIns="0" bIns="0" rtlCol="0">
            <a:spAutoFit/>
          </a:bodyPr>
          <a:lstStyle/>
          <a:p>
            <a:pPr marR="5080" algn="ctr">
              <a:lnSpc>
                <a:spcPts val="1580"/>
              </a:lnSpc>
            </a:pPr>
            <a:r>
              <a:rPr sz="1200" dirty="0">
                <a:latin typeface="Lucida Grande" panose="020B0600040502020204" pitchFamily="34" charset="0"/>
                <a:cs typeface="Lucida Grande" panose="020B0600040502020204" pitchFamily="34" charset="0"/>
              </a:rPr>
              <a:t>A Monolithic application is a single-tiered software application in which different components are combined into a single program which resides in a single platform.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77450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Disadvantages of a Monolithic Application</a:t>
            </a:r>
          </a:p>
        </p:txBody>
      </p:sp>
      <p:grpSp>
        <p:nvGrpSpPr>
          <p:cNvPr id="3" name="object 3"/>
          <p:cNvGrpSpPr/>
          <p:nvPr/>
        </p:nvGrpSpPr>
        <p:grpSpPr>
          <a:xfrm>
            <a:off x="4724415" y="1466850"/>
            <a:ext cx="3695700" cy="2609850"/>
            <a:chOff x="4724415" y="1466850"/>
            <a:chExt cx="3695700" cy="2609850"/>
          </a:xfrm>
        </p:grpSpPr>
        <p:pic>
          <p:nvPicPr>
            <p:cNvPr id="4" name="object 4"/>
            <p:cNvPicPr/>
            <p:nvPr/>
          </p:nvPicPr>
          <p:blipFill>
            <a:blip r:embed="rId2" cstate="print"/>
            <a:stretch>
              <a:fillRect/>
            </a:stretch>
          </p:blipFill>
          <p:spPr>
            <a:xfrm>
              <a:off x="4724415" y="1466850"/>
              <a:ext cx="3695697" cy="2609850"/>
            </a:xfrm>
            <a:prstGeom prst="rect">
              <a:avLst/>
            </a:prstGeom>
          </p:spPr>
        </p:pic>
        <p:sp>
          <p:nvSpPr>
            <p:cNvPr id="5" name="object 5"/>
            <p:cNvSpPr/>
            <p:nvPr/>
          </p:nvSpPr>
          <p:spPr>
            <a:xfrm>
              <a:off x="4742169" y="1486905"/>
              <a:ext cx="3604895" cy="2516505"/>
            </a:xfrm>
            <a:custGeom>
              <a:avLst/>
              <a:gdLst/>
              <a:ahLst/>
              <a:cxnLst/>
              <a:rect l="l" t="t" r="r" b="b"/>
              <a:pathLst>
                <a:path w="3604895" h="2516504">
                  <a:moveTo>
                    <a:pt x="3185038" y="0"/>
                  </a:moveTo>
                  <a:lnTo>
                    <a:pt x="419374" y="0"/>
                  </a:lnTo>
                  <a:lnTo>
                    <a:pt x="370460" y="2820"/>
                  </a:lnTo>
                  <a:lnTo>
                    <a:pt x="323204" y="11074"/>
                  </a:lnTo>
                  <a:lnTo>
                    <a:pt x="277923" y="24445"/>
                  </a:lnTo>
                  <a:lnTo>
                    <a:pt x="234929" y="42619"/>
                  </a:lnTo>
                  <a:lnTo>
                    <a:pt x="194537" y="65283"/>
                  </a:lnTo>
                  <a:lnTo>
                    <a:pt x="157062" y="92121"/>
                  </a:lnTo>
                  <a:lnTo>
                    <a:pt x="122819" y="122819"/>
                  </a:lnTo>
                  <a:lnTo>
                    <a:pt x="92121" y="157062"/>
                  </a:lnTo>
                  <a:lnTo>
                    <a:pt x="65283" y="194537"/>
                  </a:lnTo>
                  <a:lnTo>
                    <a:pt x="42619" y="234929"/>
                  </a:lnTo>
                  <a:lnTo>
                    <a:pt x="24445" y="277923"/>
                  </a:lnTo>
                  <a:lnTo>
                    <a:pt x="11074" y="323204"/>
                  </a:lnTo>
                  <a:lnTo>
                    <a:pt x="2820" y="370460"/>
                  </a:lnTo>
                  <a:lnTo>
                    <a:pt x="0" y="419374"/>
                  </a:lnTo>
                  <a:lnTo>
                    <a:pt x="0" y="2096649"/>
                  </a:lnTo>
                  <a:lnTo>
                    <a:pt x="2820" y="2145563"/>
                  </a:lnTo>
                  <a:lnTo>
                    <a:pt x="11074" y="2192819"/>
                  </a:lnTo>
                  <a:lnTo>
                    <a:pt x="24445" y="2238101"/>
                  </a:lnTo>
                  <a:lnTo>
                    <a:pt x="42619" y="2281096"/>
                  </a:lnTo>
                  <a:lnTo>
                    <a:pt x="65283" y="2321489"/>
                  </a:lnTo>
                  <a:lnTo>
                    <a:pt x="92121" y="2358965"/>
                  </a:lnTo>
                  <a:lnTo>
                    <a:pt x="122819" y="2393210"/>
                  </a:lnTo>
                  <a:lnTo>
                    <a:pt x="157062" y="2423909"/>
                  </a:lnTo>
                  <a:lnTo>
                    <a:pt x="194537" y="2450748"/>
                  </a:lnTo>
                  <a:lnTo>
                    <a:pt x="234929" y="2473413"/>
                  </a:lnTo>
                  <a:lnTo>
                    <a:pt x="277923" y="2491588"/>
                  </a:lnTo>
                  <a:lnTo>
                    <a:pt x="323204" y="2504960"/>
                  </a:lnTo>
                  <a:lnTo>
                    <a:pt x="370460" y="2513214"/>
                  </a:lnTo>
                  <a:lnTo>
                    <a:pt x="419374" y="2516035"/>
                  </a:lnTo>
                  <a:lnTo>
                    <a:pt x="3185038" y="2516035"/>
                  </a:lnTo>
                  <a:lnTo>
                    <a:pt x="3233952" y="2513214"/>
                  </a:lnTo>
                  <a:lnTo>
                    <a:pt x="3281207" y="2504960"/>
                  </a:lnTo>
                  <a:lnTo>
                    <a:pt x="3326489" y="2491588"/>
                  </a:lnTo>
                  <a:lnTo>
                    <a:pt x="3369483" y="2473413"/>
                  </a:lnTo>
                  <a:lnTo>
                    <a:pt x="3409874" y="2450748"/>
                  </a:lnTo>
                  <a:lnTo>
                    <a:pt x="3447349" y="2423909"/>
                  </a:lnTo>
                  <a:lnTo>
                    <a:pt x="3481593" y="2393210"/>
                  </a:lnTo>
                  <a:lnTo>
                    <a:pt x="3512291" y="2358965"/>
                  </a:lnTo>
                  <a:lnTo>
                    <a:pt x="3539129" y="2321489"/>
                  </a:lnTo>
                  <a:lnTo>
                    <a:pt x="3561792" y="2281096"/>
                  </a:lnTo>
                  <a:lnTo>
                    <a:pt x="3579967" y="2238101"/>
                  </a:lnTo>
                  <a:lnTo>
                    <a:pt x="3593338" y="2192819"/>
                  </a:lnTo>
                  <a:lnTo>
                    <a:pt x="3601591" y="2145563"/>
                  </a:lnTo>
                  <a:lnTo>
                    <a:pt x="3604412" y="2096649"/>
                  </a:lnTo>
                  <a:lnTo>
                    <a:pt x="3604412" y="419374"/>
                  </a:lnTo>
                  <a:lnTo>
                    <a:pt x="3601591" y="370460"/>
                  </a:lnTo>
                  <a:lnTo>
                    <a:pt x="3593338" y="323204"/>
                  </a:lnTo>
                  <a:lnTo>
                    <a:pt x="3579967" y="277923"/>
                  </a:lnTo>
                  <a:lnTo>
                    <a:pt x="3561792" y="234929"/>
                  </a:lnTo>
                  <a:lnTo>
                    <a:pt x="3539129" y="194537"/>
                  </a:lnTo>
                  <a:lnTo>
                    <a:pt x="3512291" y="157062"/>
                  </a:lnTo>
                  <a:lnTo>
                    <a:pt x="3481593" y="122819"/>
                  </a:lnTo>
                  <a:lnTo>
                    <a:pt x="3447349" y="92121"/>
                  </a:lnTo>
                  <a:lnTo>
                    <a:pt x="3409874" y="65283"/>
                  </a:lnTo>
                  <a:lnTo>
                    <a:pt x="3369483" y="42619"/>
                  </a:lnTo>
                  <a:lnTo>
                    <a:pt x="3326489" y="24445"/>
                  </a:lnTo>
                  <a:lnTo>
                    <a:pt x="3281207" y="11074"/>
                  </a:lnTo>
                  <a:lnTo>
                    <a:pt x="3233952" y="2820"/>
                  </a:lnTo>
                  <a:lnTo>
                    <a:pt x="3185038" y="0"/>
                  </a:lnTo>
                  <a:close/>
                </a:path>
              </a:pathLst>
            </a:custGeom>
            <a:solidFill>
              <a:srgbClr val="FFFFFF"/>
            </a:solidFill>
          </p:spPr>
          <p:txBody>
            <a:bodyPr wrap="square" lIns="0" tIns="0" rIns="0" bIns="0" rtlCol="0"/>
            <a:lstStyle/>
            <a:p>
              <a:endParaRPr/>
            </a:p>
          </p:txBody>
        </p:sp>
        <p:sp>
          <p:nvSpPr>
            <p:cNvPr id="6" name="object 6"/>
            <p:cNvSpPr/>
            <p:nvPr/>
          </p:nvSpPr>
          <p:spPr>
            <a:xfrm>
              <a:off x="4742169" y="1486905"/>
              <a:ext cx="3604895" cy="2516505"/>
            </a:xfrm>
            <a:custGeom>
              <a:avLst/>
              <a:gdLst/>
              <a:ahLst/>
              <a:cxnLst/>
              <a:rect l="l" t="t" r="r" b="b"/>
              <a:pathLst>
                <a:path w="3604895" h="2516504">
                  <a:moveTo>
                    <a:pt x="0" y="419374"/>
                  </a:moveTo>
                  <a:lnTo>
                    <a:pt x="2820" y="370460"/>
                  </a:lnTo>
                  <a:lnTo>
                    <a:pt x="11074" y="323204"/>
                  </a:lnTo>
                  <a:lnTo>
                    <a:pt x="24445" y="277923"/>
                  </a:lnTo>
                  <a:lnTo>
                    <a:pt x="42619" y="234929"/>
                  </a:lnTo>
                  <a:lnTo>
                    <a:pt x="65283" y="194537"/>
                  </a:lnTo>
                  <a:lnTo>
                    <a:pt x="92121" y="157062"/>
                  </a:lnTo>
                  <a:lnTo>
                    <a:pt x="122819" y="122819"/>
                  </a:lnTo>
                  <a:lnTo>
                    <a:pt x="157062" y="92121"/>
                  </a:lnTo>
                  <a:lnTo>
                    <a:pt x="194537" y="65283"/>
                  </a:lnTo>
                  <a:lnTo>
                    <a:pt x="234929" y="42619"/>
                  </a:lnTo>
                  <a:lnTo>
                    <a:pt x="277923" y="24445"/>
                  </a:lnTo>
                  <a:lnTo>
                    <a:pt x="323204" y="11074"/>
                  </a:lnTo>
                  <a:lnTo>
                    <a:pt x="370460" y="2820"/>
                  </a:lnTo>
                  <a:lnTo>
                    <a:pt x="419374" y="0"/>
                  </a:lnTo>
                  <a:lnTo>
                    <a:pt x="3185038" y="0"/>
                  </a:lnTo>
                  <a:lnTo>
                    <a:pt x="3233952" y="2820"/>
                  </a:lnTo>
                  <a:lnTo>
                    <a:pt x="3281207" y="11074"/>
                  </a:lnTo>
                  <a:lnTo>
                    <a:pt x="3326489" y="24445"/>
                  </a:lnTo>
                  <a:lnTo>
                    <a:pt x="3369483" y="42619"/>
                  </a:lnTo>
                  <a:lnTo>
                    <a:pt x="3409874" y="65283"/>
                  </a:lnTo>
                  <a:lnTo>
                    <a:pt x="3447349" y="92121"/>
                  </a:lnTo>
                  <a:lnTo>
                    <a:pt x="3481593" y="122819"/>
                  </a:lnTo>
                  <a:lnTo>
                    <a:pt x="3512291" y="157062"/>
                  </a:lnTo>
                  <a:lnTo>
                    <a:pt x="3539129" y="194537"/>
                  </a:lnTo>
                  <a:lnTo>
                    <a:pt x="3561792" y="234929"/>
                  </a:lnTo>
                  <a:lnTo>
                    <a:pt x="3579967" y="277923"/>
                  </a:lnTo>
                  <a:lnTo>
                    <a:pt x="3593338" y="323204"/>
                  </a:lnTo>
                  <a:lnTo>
                    <a:pt x="3601591" y="370460"/>
                  </a:lnTo>
                  <a:lnTo>
                    <a:pt x="3604412" y="419374"/>
                  </a:lnTo>
                  <a:lnTo>
                    <a:pt x="3604412" y="2096649"/>
                  </a:lnTo>
                  <a:lnTo>
                    <a:pt x="3601591" y="2145563"/>
                  </a:lnTo>
                  <a:lnTo>
                    <a:pt x="3593338" y="2192819"/>
                  </a:lnTo>
                  <a:lnTo>
                    <a:pt x="3579967" y="2238101"/>
                  </a:lnTo>
                  <a:lnTo>
                    <a:pt x="3561792" y="2281096"/>
                  </a:lnTo>
                  <a:lnTo>
                    <a:pt x="3539129" y="2321489"/>
                  </a:lnTo>
                  <a:lnTo>
                    <a:pt x="3512291" y="2358965"/>
                  </a:lnTo>
                  <a:lnTo>
                    <a:pt x="3481593" y="2393210"/>
                  </a:lnTo>
                  <a:lnTo>
                    <a:pt x="3447349" y="2423909"/>
                  </a:lnTo>
                  <a:lnTo>
                    <a:pt x="3409874" y="2450748"/>
                  </a:lnTo>
                  <a:lnTo>
                    <a:pt x="3369483" y="2473413"/>
                  </a:lnTo>
                  <a:lnTo>
                    <a:pt x="3326489" y="2491588"/>
                  </a:lnTo>
                  <a:lnTo>
                    <a:pt x="3281207" y="2504960"/>
                  </a:lnTo>
                  <a:lnTo>
                    <a:pt x="3233952" y="2513214"/>
                  </a:lnTo>
                  <a:lnTo>
                    <a:pt x="3185038" y="2516035"/>
                  </a:lnTo>
                  <a:lnTo>
                    <a:pt x="419374" y="2516035"/>
                  </a:lnTo>
                  <a:lnTo>
                    <a:pt x="370460" y="2513214"/>
                  </a:lnTo>
                  <a:lnTo>
                    <a:pt x="323204" y="2504960"/>
                  </a:lnTo>
                  <a:lnTo>
                    <a:pt x="277923" y="2491588"/>
                  </a:lnTo>
                  <a:lnTo>
                    <a:pt x="234929" y="2473413"/>
                  </a:lnTo>
                  <a:lnTo>
                    <a:pt x="194537" y="2450748"/>
                  </a:lnTo>
                  <a:lnTo>
                    <a:pt x="157062" y="2423909"/>
                  </a:lnTo>
                  <a:lnTo>
                    <a:pt x="122819" y="2393210"/>
                  </a:lnTo>
                  <a:lnTo>
                    <a:pt x="92121" y="2358965"/>
                  </a:lnTo>
                  <a:lnTo>
                    <a:pt x="65283" y="2321489"/>
                  </a:lnTo>
                  <a:lnTo>
                    <a:pt x="42619" y="2281096"/>
                  </a:lnTo>
                  <a:lnTo>
                    <a:pt x="24445" y="2238101"/>
                  </a:lnTo>
                  <a:lnTo>
                    <a:pt x="11074" y="2192819"/>
                  </a:lnTo>
                  <a:lnTo>
                    <a:pt x="2820" y="2145563"/>
                  </a:lnTo>
                  <a:lnTo>
                    <a:pt x="0" y="2096649"/>
                  </a:lnTo>
                  <a:lnTo>
                    <a:pt x="0" y="419374"/>
                  </a:lnTo>
                  <a:close/>
                </a:path>
              </a:pathLst>
            </a:custGeom>
            <a:ln w="12701">
              <a:solidFill>
                <a:srgbClr val="5F4778"/>
              </a:solidFill>
            </a:ln>
          </p:spPr>
          <p:txBody>
            <a:bodyPr wrap="square" lIns="0" tIns="0" rIns="0" bIns="0" rtlCol="0"/>
            <a:lstStyle/>
            <a:p>
              <a:endParaRPr/>
            </a:p>
          </p:txBody>
        </p:sp>
      </p:grpSp>
      <p:sp>
        <p:nvSpPr>
          <p:cNvPr id="7" name="object 7"/>
          <p:cNvSpPr txBox="1"/>
          <p:nvPr/>
        </p:nvSpPr>
        <p:spPr>
          <a:xfrm>
            <a:off x="5465828" y="1753549"/>
            <a:ext cx="2954283" cy="2035814"/>
          </a:xfrm>
          <a:prstGeom prst="rect">
            <a:avLst/>
          </a:prstGeom>
        </p:spPr>
        <p:txBody>
          <a:bodyPr vert="horz" wrap="square" lIns="0" tIns="19685" rIns="0" bIns="0" rtlCol="0">
            <a:spAutoFit/>
          </a:bodyPr>
          <a:lstStyle/>
          <a:p>
            <a:pPr marL="12700" marR="513715">
              <a:lnSpc>
                <a:spcPts val="1430"/>
              </a:lnSpc>
              <a:spcBef>
                <a:spcPts val="155"/>
              </a:spcBef>
            </a:pPr>
            <a:r>
              <a:rPr sz="1200" dirty="0">
                <a:latin typeface="Lucida Grande" panose="020B0600040502020204" pitchFamily="34" charset="0"/>
                <a:cs typeface="Lucida Grande" panose="020B0600040502020204" pitchFamily="34" charset="0"/>
              </a:rPr>
              <a:t>Application is large and complex to understand.</a:t>
            </a:r>
          </a:p>
          <a:p>
            <a:pPr>
              <a:lnSpc>
                <a:spcPct val="100000"/>
              </a:lnSpc>
              <a:spcBef>
                <a:spcPts val="120"/>
              </a:spcBef>
            </a:pPr>
            <a:endParaRPr sz="1200" dirty="0">
              <a:latin typeface="Lucida Grande" panose="020B0600040502020204" pitchFamily="34" charset="0"/>
              <a:cs typeface="Lucida Grande" panose="020B0600040502020204" pitchFamily="34" charset="0"/>
            </a:endParaRPr>
          </a:p>
          <a:p>
            <a:pPr marL="12700" marR="5080">
              <a:lnSpc>
                <a:spcPts val="1430"/>
              </a:lnSpc>
            </a:pPr>
            <a:r>
              <a:rPr sz="1200" dirty="0">
                <a:latin typeface="Lucida Grande" panose="020B0600040502020204" pitchFamily="34" charset="0"/>
                <a:cs typeface="Lucida Grande" panose="020B0600040502020204" pitchFamily="34" charset="0"/>
              </a:rPr>
              <a:t>Entire application has to be re-deployed on an application update.</a:t>
            </a:r>
          </a:p>
          <a:p>
            <a:pPr>
              <a:lnSpc>
                <a:spcPct val="100000"/>
              </a:lnSpc>
              <a:spcBef>
                <a:spcPts val="40"/>
              </a:spcBef>
            </a:pPr>
            <a:endParaRPr sz="1200" dirty="0">
              <a:latin typeface="Lucida Grande" panose="020B0600040502020204" pitchFamily="34" charset="0"/>
              <a:cs typeface="Lucida Grande" panose="020B0600040502020204" pitchFamily="34" charset="0"/>
            </a:endParaRPr>
          </a:p>
          <a:p>
            <a:pPr marL="12700" marR="222885">
              <a:lnSpc>
                <a:spcPts val="1430"/>
              </a:lnSpc>
            </a:pPr>
            <a:r>
              <a:rPr sz="1200" dirty="0">
                <a:latin typeface="Lucida Grande" panose="020B0600040502020204" pitchFamily="34" charset="0"/>
                <a:cs typeface="Lucida Grande" panose="020B0600040502020204" pitchFamily="34" charset="0"/>
              </a:rPr>
              <a:t>Bug, in any module, can bring down the entire application.</a:t>
            </a:r>
          </a:p>
          <a:p>
            <a:pPr>
              <a:lnSpc>
                <a:spcPct val="100000"/>
              </a:lnSpc>
              <a:spcBef>
                <a:spcPts val="120"/>
              </a:spcBef>
            </a:pPr>
            <a:endParaRPr sz="1200" dirty="0">
              <a:latin typeface="Lucida Grande" panose="020B0600040502020204" pitchFamily="34" charset="0"/>
              <a:cs typeface="Lucida Grande" panose="020B0600040502020204" pitchFamily="34" charset="0"/>
            </a:endParaRPr>
          </a:p>
          <a:p>
            <a:pPr marL="12700" marR="721995">
              <a:lnSpc>
                <a:spcPts val="1430"/>
              </a:lnSpc>
              <a:spcBef>
                <a:spcPts val="5"/>
              </a:spcBef>
            </a:pPr>
            <a:r>
              <a:rPr sz="1200" dirty="0">
                <a:latin typeface="Lucida Grande" panose="020B0600040502020204" pitchFamily="34" charset="0"/>
                <a:cs typeface="Lucida Grande" panose="020B0600040502020204" pitchFamily="34" charset="0"/>
              </a:rPr>
              <a:t>It has a barrier to adopting new technologies.</a:t>
            </a:r>
          </a:p>
        </p:txBody>
      </p:sp>
      <p:pic>
        <p:nvPicPr>
          <p:cNvPr id="8" name="object 8"/>
          <p:cNvPicPr/>
          <p:nvPr/>
        </p:nvPicPr>
        <p:blipFill>
          <a:blip r:embed="rId3" cstate="print"/>
          <a:stretch>
            <a:fillRect/>
          </a:stretch>
        </p:blipFill>
        <p:spPr>
          <a:xfrm>
            <a:off x="1304025" y="1775335"/>
            <a:ext cx="2030752" cy="2062986"/>
          </a:xfrm>
          <a:prstGeom prst="rect">
            <a:avLst/>
          </a:prstGeom>
        </p:spPr>
      </p:pic>
      <p:grpSp>
        <p:nvGrpSpPr>
          <p:cNvPr id="9" name="object 9"/>
          <p:cNvGrpSpPr/>
          <p:nvPr/>
        </p:nvGrpSpPr>
        <p:grpSpPr>
          <a:xfrm>
            <a:off x="4963424" y="1827645"/>
            <a:ext cx="303530" cy="1895475"/>
            <a:chOff x="4963424" y="1827645"/>
            <a:chExt cx="303530" cy="1895475"/>
          </a:xfrm>
        </p:grpSpPr>
        <p:pic>
          <p:nvPicPr>
            <p:cNvPr id="10" name="object 10"/>
            <p:cNvPicPr/>
            <p:nvPr/>
          </p:nvPicPr>
          <p:blipFill>
            <a:blip r:embed="rId4" cstate="print"/>
            <a:stretch>
              <a:fillRect/>
            </a:stretch>
          </p:blipFill>
          <p:spPr>
            <a:xfrm>
              <a:off x="4965313" y="1827645"/>
              <a:ext cx="301129" cy="301129"/>
            </a:xfrm>
            <a:prstGeom prst="rect">
              <a:avLst/>
            </a:prstGeom>
          </p:spPr>
        </p:pic>
        <p:pic>
          <p:nvPicPr>
            <p:cNvPr id="11" name="object 11"/>
            <p:cNvPicPr/>
            <p:nvPr/>
          </p:nvPicPr>
          <p:blipFill>
            <a:blip r:embed="rId4" cstate="print"/>
            <a:stretch>
              <a:fillRect/>
            </a:stretch>
          </p:blipFill>
          <p:spPr>
            <a:xfrm>
              <a:off x="4963424" y="2375142"/>
              <a:ext cx="301129" cy="301129"/>
            </a:xfrm>
            <a:prstGeom prst="rect">
              <a:avLst/>
            </a:prstGeom>
          </p:spPr>
        </p:pic>
        <p:pic>
          <p:nvPicPr>
            <p:cNvPr id="12" name="object 12"/>
            <p:cNvPicPr/>
            <p:nvPr/>
          </p:nvPicPr>
          <p:blipFill>
            <a:blip r:embed="rId4" cstate="print"/>
            <a:stretch>
              <a:fillRect/>
            </a:stretch>
          </p:blipFill>
          <p:spPr>
            <a:xfrm>
              <a:off x="4965313" y="2881110"/>
              <a:ext cx="301129" cy="301129"/>
            </a:xfrm>
            <a:prstGeom prst="rect">
              <a:avLst/>
            </a:prstGeom>
          </p:spPr>
        </p:pic>
        <p:pic>
          <p:nvPicPr>
            <p:cNvPr id="13" name="object 13"/>
            <p:cNvPicPr/>
            <p:nvPr/>
          </p:nvPicPr>
          <p:blipFill>
            <a:blip r:embed="rId4" cstate="print"/>
            <a:stretch>
              <a:fillRect/>
            </a:stretch>
          </p:blipFill>
          <p:spPr>
            <a:xfrm>
              <a:off x="4965313" y="3421621"/>
              <a:ext cx="301129" cy="301129"/>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23925" y="923925"/>
            <a:ext cx="7391400" cy="847725"/>
            <a:chOff x="923925" y="923925"/>
            <a:chExt cx="7391400" cy="847725"/>
          </a:xfrm>
        </p:grpSpPr>
        <p:pic>
          <p:nvPicPr>
            <p:cNvPr id="3" name="object 3"/>
            <p:cNvPicPr/>
            <p:nvPr/>
          </p:nvPicPr>
          <p:blipFill>
            <a:blip r:embed="rId2" cstate="print"/>
            <a:stretch>
              <a:fillRect/>
            </a:stretch>
          </p:blipFill>
          <p:spPr>
            <a:xfrm>
              <a:off x="923925" y="923925"/>
              <a:ext cx="7391400" cy="847725"/>
            </a:xfrm>
            <a:prstGeom prst="rect">
              <a:avLst/>
            </a:prstGeom>
          </p:spPr>
        </p:pic>
        <p:sp>
          <p:nvSpPr>
            <p:cNvPr id="4" name="object 4"/>
            <p:cNvSpPr/>
            <p:nvPr/>
          </p:nvSpPr>
          <p:spPr>
            <a:xfrm>
              <a:off x="938783" y="945763"/>
              <a:ext cx="7303134" cy="748030"/>
            </a:xfrm>
            <a:custGeom>
              <a:avLst/>
              <a:gdLst/>
              <a:ahLst/>
              <a:cxnLst/>
              <a:rect l="l" t="t" r="r" b="b"/>
              <a:pathLst>
                <a:path w="7303134" h="748030">
                  <a:moveTo>
                    <a:pt x="7178283" y="0"/>
                  </a:moveTo>
                  <a:lnTo>
                    <a:pt x="124657" y="0"/>
                  </a:lnTo>
                  <a:lnTo>
                    <a:pt x="76137" y="9786"/>
                  </a:lnTo>
                  <a:lnTo>
                    <a:pt x="36513" y="36480"/>
                  </a:lnTo>
                  <a:lnTo>
                    <a:pt x="9797" y="76085"/>
                  </a:lnTo>
                  <a:lnTo>
                    <a:pt x="0" y="124602"/>
                  </a:lnTo>
                  <a:lnTo>
                    <a:pt x="0" y="623194"/>
                  </a:lnTo>
                  <a:lnTo>
                    <a:pt x="9797" y="671768"/>
                  </a:lnTo>
                  <a:lnTo>
                    <a:pt x="36513" y="711410"/>
                  </a:lnTo>
                  <a:lnTo>
                    <a:pt x="76137" y="738125"/>
                  </a:lnTo>
                  <a:lnTo>
                    <a:pt x="124657" y="747918"/>
                  </a:lnTo>
                  <a:lnTo>
                    <a:pt x="7178283" y="747918"/>
                  </a:lnTo>
                  <a:lnTo>
                    <a:pt x="7226871" y="738125"/>
                  </a:lnTo>
                  <a:lnTo>
                    <a:pt x="7266511" y="711410"/>
                  </a:lnTo>
                  <a:lnTo>
                    <a:pt x="7293219" y="671768"/>
                  </a:lnTo>
                  <a:lnTo>
                    <a:pt x="7303007" y="623194"/>
                  </a:lnTo>
                  <a:lnTo>
                    <a:pt x="7303007" y="124602"/>
                  </a:lnTo>
                  <a:lnTo>
                    <a:pt x="7293219" y="76085"/>
                  </a:lnTo>
                  <a:lnTo>
                    <a:pt x="7266511" y="36480"/>
                  </a:lnTo>
                  <a:lnTo>
                    <a:pt x="7226871" y="9786"/>
                  </a:lnTo>
                  <a:lnTo>
                    <a:pt x="7178283" y="0"/>
                  </a:lnTo>
                  <a:close/>
                </a:path>
              </a:pathLst>
            </a:custGeom>
            <a:solidFill>
              <a:srgbClr val="FFFFFF"/>
            </a:solidFill>
          </p:spPr>
          <p:txBody>
            <a:bodyPr wrap="square" lIns="0" tIns="0" rIns="0" bIns="0" rtlCol="0"/>
            <a:lstStyle/>
            <a:p>
              <a:endParaRPr/>
            </a:p>
          </p:txBody>
        </p:sp>
        <p:sp>
          <p:nvSpPr>
            <p:cNvPr id="5" name="object 5"/>
            <p:cNvSpPr/>
            <p:nvPr/>
          </p:nvSpPr>
          <p:spPr>
            <a:xfrm>
              <a:off x="938783" y="945763"/>
              <a:ext cx="7303134" cy="748030"/>
            </a:xfrm>
            <a:custGeom>
              <a:avLst/>
              <a:gdLst/>
              <a:ahLst/>
              <a:cxnLst/>
              <a:rect l="l" t="t" r="r" b="b"/>
              <a:pathLst>
                <a:path w="7303134" h="748030">
                  <a:moveTo>
                    <a:pt x="0" y="124602"/>
                  </a:moveTo>
                  <a:lnTo>
                    <a:pt x="9797" y="76085"/>
                  </a:lnTo>
                  <a:lnTo>
                    <a:pt x="36513" y="36480"/>
                  </a:lnTo>
                  <a:lnTo>
                    <a:pt x="76137" y="9786"/>
                  </a:lnTo>
                  <a:lnTo>
                    <a:pt x="124657" y="0"/>
                  </a:lnTo>
                  <a:lnTo>
                    <a:pt x="7178283" y="0"/>
                  </a:lnTo>
                  <a:lnTo>
                    <a:pt x="7226871" y="9786"/>
                  </a:lnTo>
                  <a:lnTo>
                    <a:pt x="7266511" y="36480"/>
                  </a:lnTo>
                  <a:lnTo>
                    <a:pt x="7293219" y="76085"/>
                  </a:lnTo>
                  <a:lnTo>
                    <a:pt x="7303007" y="124602"/>
                  </a:lnTo>
                  <a:lnTo>
                    <a:pt x="7303007" y="623194"/>
                  </a:lnTo>
                  <a:lnTo>
                    <a:pt x="7293219" y="671768"/>
                  </a:lnTo>
                  <a:lnTo>
                    <a:pt x="7266511" y="711410"/>
                  </a:lnTo>
                  <a:lnTo>
                    <a:pt x="7226871" y="738125"/>
                  </a:lnTo>
                  <a:lnTo>
                    <a:pt x="7178283" y="747918"/>
                  </a:lnTo>
                  <a:lnTo>
                    <a:pt x="124657" y="747918"/>
                  </a:lnTo>
                  <a:lnTo>
                    <a:pt x="76137" y="738125"/>
                  </a:lnTo>
                  <a:lnTo>
                    <a:pt x="36513" y="711410"/>
                  </a:lnTo>
                  <a:lnTo>
                    <a:pt x="9797" y="671768"/>
                  </a:lnTo>
                  <a:lnTo>
                    <a:pt x="0" y="623194"/>
                  </a:lnTo>
                  <a:lnTo>
                    <a:pt x="0" y="124602"/>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are Microservices?</a:t>
            </a:r>
          </a:p>
        </p:txBody>
      </p:sp>
      <p:sp>
        <p:nvSpPr>
          <p:cNvPr id="7" name="object 7"/>
          <p:cNvSpPr txBox="1"/>
          <p:nvPr/>
        </p:nvSpPr>
        <p:spPr>
          <a:xfrm>
            <a:off x="1236344" y="1088703"/>
            <a:ext cx="6668770" cy="393056"/>
          </a:xfrm>
          <a:prstGeom prst="rect">
            <a:avLst/>
          </a:prstGeom>
        </p:spPr>
        <p:txBody>
          <a:bodyPr vert="horz" wrap="square" lIns="0" tIns="23495" rIns="0" bIns="0" rtlCol="0">
            <a:spAutoFit/>
          </a:bodyPr>
          <a:lstStyle/>
          <a:p>
            <a:pPr marR="5080" algn="ctr"/>
            <a:r>
              <a:rPr sz="1200" dirty="0">
                <a:latin typeface="Lucida Grande" panose="020B0600040502020204" pitchFamily="34" charset="0"/>
                <a:cs typeface="Lucida Grande" panose="020B0600040502020204" pitchFamily="34" charset="0"/>
              </a:rPr>
              <a:t>Microservices are a software development architectural style that structures an application as a collection of loosely coupled services.</a:t>
            </a:r>
          </a:p>
        </p:txBody>
      </p:sp>
      <p:grpSp>
        <p:nvGrpSpPr>
          <p:cNvPr id="8" name="object 8"/>
          <p:cNvGrpSpPr/>
          <p:nvPr/>
        </p:nvGrpSpPr>
        <p:grpSpPr>
          <a:xfrm>
            <a:off x="2790825" y="1762125"/>
            <a:ext cx="2419985" cy="1590675"/>
            <a:chOff x="2790825" y="1762125"/>
            <a:chExt cx="2419985" cy="1590675"/>
          </a:xfrm>
        </p:grpSpPr>
        <p:pic>
          <p:nvPicPr>
            <p:cNvPr id="9" name="object 9"/>
            <p:cNvPicPr/>
            <p:nvPr/>
          </p:nvPicPr>
          <p:blipFill>
            <a:blip r:embed="rId3" cstate="print"/>
            <a:stretch>
              <a:fillRect/>
            </a:stretch>
          </p:blipFill>
          <p:spPr>
            <a:xfrm>
              <a:off x="4086240" y="1762125"/>
              <a:ext cx="1123950" cy="1095375"/>
            </a:xfrm>
            <a:prstGeom prst="rect">
              <a:avLst/>
            </a:prstGeom>
          </p:spPr>
        </p:pic>
        <p:sp>
          <p:nvSpPr>
            <p:cNvPr id="10" name="object 10"/>
            <p:cNvSpPr/>
            <p:nvPr/>
          </p:nvSpPr>
          <p:spPr>
            <a:xfrm>
              <a:off x="4128150" y="1811030"/>
              <a:ext cx="980440" cy="949325"/>
            </a:xfrm>
            <a:custGeom>
              <a:avLst/>
              <a:gdLst/>
              <a:ahLst/>
              <a:cxnLst/>
              <a:rect l="l" t="t" r="r" b="b"/>
              <a:pathLst>
                <a:path w="980439" h="949325">
                  <a:moveTo>
                    <a:pt x="490209" y="0"/>
                  </a:moveTo>
                  <a:lnTo>
                    <a:pt x="442996" y="2173"/>
                  </a:lnTo>
                  <a:lnTo>
                    <a:pt x="397053" y="8561"/>
                  </a:lnTo>
                  <a:lnTo>
                    <a:pt x="352586" y="18965"/>
                  </a:lnTo>
                  <a:lnTo>
                    <a:pt x="309800" y="33184"/>
                  </a:lnTo>
                  <a:lnTo>
                    <a:pt x="268900" y="51020"/>
                  </a:lnTo>
                  <a:lnTo>
                    <a:pt x="230092" y="72273"/>
                  </a:lnTo>
                  <a:lnTo>
                    <a:pt x="193581" y="96743"/>
                  </a:lnTo>
                  <a:lnTo>
                    <a:pt x="159573" y="124233"/>
                  </a:lnTo>
                  <a:lnTo>
                    <a:pt x="128273" y="154542"/>
                  </a:lnTo>
                  <a:lnTo>
                    <a:pt x="99886" y="187470"/>
                  </a:lnTo>
                  <a:lnTo>
                    <a:pt x="74618" y="222820"/>
                  </a:lnTo>
                  <a:lnTo>
                    <a:pt x="52673" y="260391"/>
                  </a:lnTo>
                  <a:lnTo>
                    <a:pt x="34258" y="299983"/>
                  </a:lnTo>
                  <a:lnTo>
                    <a:pt x="19578" y="341399"/>
                  </a:lnTo>
                  <a:lnTo>
                    <a:pt x="8838" y="384438"/>
                  </a:lnTo>
                  <a:lnTo>
                    <a:pt x="2243" y="428901"/>
                  </a:lnTo>
                  <a:lnTo>
                    <a:pt x="0" y="474588"/>
                  </a:lnTo>
                  <a:lnTo>
                    <a:pt x="2243" y="520299"/>
                  </a:lnTo>
                  <a:lnTo>
                    <a:pt x="8838" y="564782"/>
                  </a:lnTo>
                  <a:lnTo>
                    <a:pt x="19578" y="607838"/>
                  </a:lnTo>
                  <a:lnTo>
                    <a:pt x="34258" y="649269"/>
                  </a:lnTo>
                  <a:lnTo>
                    <a:pt x="52673" y="688875"/>
                  </a:lnTo>
                  <a:lnTo>
                    <a:pt x="74618" y="726457"/>
                  </a:lnTo>
                  <a:lnTo>
                    <a:pt x="99886" y="761815"/>
                  </a:lnTo>
                  <a:lnTo>
                    <a:pt x="128273" y="794752"/>
                  </a:lnTo>
                  <a:lnTo>
                    <a:pt x="159573" y="825067"/>
                  </a:lnTo>
                  <a:lnTo>
                    <a:pt x="193581" y="852561"/>
                  </a:lnTo>
                  <a:lnTo>
                    <a:pt x="230092" y="877035"/>
                  </a:lnTo>
                  <a:lnTo>
                    <a:pt x="268900" y="898291"/>
                  </a:lnTo>
                  <a:lnTo>
                    <a:pt x="309800" y="916128"/>
                  </a:lnTo>
                  <a:lnTo>
                    <a:pt x="352586" y="930348"/>
                  </a:lnTo>
                  <a:lnTo>
                    <a:pt x="397053" y="940752"/>
                  </a:lnTo>
                  <a:lnTo>
                    <a:pt x="442996" y="947141"/>
                  </a:lnTo>
                  <a:lnTo>
                    <a:pt x="490209" y="949314"/>
                  </a:lnTo>
                  <a:lnTo>
                    <a:pt x="537423" y="947141"/>
                  </a:lnTo>
                  <a:lnTo>
                    <a:pt x="583366" y="940752"/>
                  </a:lnTo>
                  <a:lnTo>
                    <a:pt x="627833" y="930348"/>
                  </a:lnTo>
                  <a:lnTo>
                    <a:pt x="670619" y="916128"/>
                  </a:lnTo>
                  <a:lnTo>
                    <a:pt x="711519" y="898291"/>
                  </a:lnTo>
                  <a:lnTo>
                    <a:pt x="750327" y="877035"/>
                  </a:lnTo>
                  <a:lnTo>
                    <a:pt x="786837" y="852561"/>
                  </a:lnTo>
                  <a:lnTo>
                    <a:pt x="820845" y="825067"/>
                  </a:lnTo>
                  <a:lnTo>
                    <a:pt x="852146" y="794752"/>
                  </a:lnTo>
                  <a:lnTo>
                    <a:pt x="880533" y="761815"/>
                  </a:lnTo>
                  <a:lnTo>
                    <a:pt x="905801" y="726457"/>
                  </a:lnTo>
                  <a:lnTo>
                    <a:pt x="927745" y="688875"/>
                  </a:lnTo>
                  <a:lnTo>
                    <a:pt x="946160" y="649269"/>
                  </a:lnTo>
                  <a:lnTo>
                    <a:pt x="960840" y="607838"/>
                  </a:lnTo>
                  <a:lnTo>
                    <a:pt x="971581" y="564782"/>
                  </a:lnTo>
                  <a:lnTo>
                    <a:pt x="978175" y="520299"/>
                  </a:lnTo>
                  <a:lnTo>
                    <a:pt x="980419" y="474588"/>
                  </a:lnTo>
                  <a:lnTo>
                    <a:pt x="978175" y="428901"/>
                  </a:lnTo>
                  <a:lnTo>
                    <a:pt x="971581" y="384438"/>
                  </a:lnTo>
                  <a:lnTo>
                    <a:pt x="960840" y="341399"/>
                  </a:lnTo>
                  <a:lnTo>
                    <a:pt x="946160" y="299983"/>
                  </a:lnTo>
                  <a:lnTo>
                    <a:pt x="927745" y="260391"/>
                  </a:lnTo>
                  <a:lnTo>
                    <a:pt x="905801" y="222820"/>
                  </a:lnTo>
                  <a:lnTo>
                    <a:pt x="880533" y="187470"/>
                  </a:lnTo>
                  <a:lnTo>
                    <a:pt x="852146" y="154542"/>
                  </a:lnTo>
                  <a:lnTo>
                    <a:pt x="820845" y="124233"/>
                  </a:lnTo>
                  <a:lnTo>
                    <a:pt x="786837" y="96743"/>
                  </a:lnTo>
                  <a:lnTo>
                    <a:pt x="750327" y="72273"/>
                  </a:lnTo>
                  <a:lnTo>
                    <a:pt x="711519" y="51020"/>
                  </a:lnTo>
                  <a:lnTo>
                    <a:pt x="670619" y="33184"/>
                  </a:lnTo>
                  <a:lnTo>
                    <a:pt x="627833" y="18965"/>
                  </a:lnTo>
                  <a:lnTo>
                    <a:pt x="583366" y="8561"/>
                  </a:lnTo>
                  <a:lnTo>
                    <a:pt x="537423" y="2173"/>
                  </a:lnTo>
                  <a:lnTo>
                    <a:pt x="490209" y="0"/>
                  </a:lnTo>
                  <a:close/>
                </a:path>
              </a:pathLst>
            </a:custGeom>
            <a:solidFill>
              <a:srgbClr val="FFFFFF"/>
            </a:solidFill>
          </p:spPr>
          <p:txBody>
            <a:bodyPr wrap="square" lIns="0" tIns="0" rIns="0" bIns="0" rtlCol="0"/>
            <a:lstStyle/>
            <a:p>
              <a:endParaRPr/>
            </a:p>
          </p:txBody>
        </p:sp>
        <p:sp>
          <p:nvSpPr>
            <p:cNvPr id="11" name="object 11"/>
            <p:cNvSpPr/>
            <p:nvPr/>
          </p:nvSpPr>
          <p:spPr>
            <a:xfrm>
              <a:off x="4128150" y="1811030"/>
              <a:ext cx="980440" cy="949325"/>
            </a:xfrm>
            <a:custGeom>
              <a:avLst/>
              <a:gdLst/>
              <a:ahLst/>
              <a:cxnLst/>
              <a:rect l="l" t="t" r="r" b="b"/>
              <a:pathLst>
                <a:path w="980439" h="949325">
                  <a:moveTo>
                    <a:pt x="0" y="474588"/>
                  </a:moveTo>
                  <a:lnTo>
                    <a:pt x="2243" y="428901"/>
                  </a:lnTo>
                  <a:lnTo>
                    <a:pt x="8838" y="384438"/>
                  </a:lnTo>
                  <a:lnTo>
                    <a:pt x="19578" y="341399"/>
                  </a:lnTo>
                  <a:lnTo>
                    <a:pt x="34258" y="299983"/>
                  </a:lnTo>
                  <a:lnTo>
                    <a:pt x="52673" y="260391"/>
                  </a:lnTo>
                  <a:lnTo>
                    <a:pt x="74618" y="222820"/>
                  </a:lnTo>
                  <a:lnTo>
                    <a:pt x="99886" y="187470"/>
                  </a:lnTo>
                  <a:lnTo>
                    <a:pt x="128273" y="154542"/>
                  </a:lnTo>
                  <a:lnTo>
                    <a:pt x="159573" y="124233"/>
                  </a:lnTo>
                  <a:lnTo>
                    <a:pt x="193581" y="96743"/>
                  </a:lnTo>
                  <a:lnTo>
                    <a:pt x="230092" y="72273"/>
                  </a:lnTo>
                  <a:lnTo>
                    <a:pt x="268900" y="51020"/>
                  </a:lnTo>
                  <a:lnTo>
                    <a:pt x="309800" y="33184"/>
                  </a:lnTo>
                  <a:lnTo>
                    <a:pt x="352586" y="18965"/>
                  </a:lnTo>
                  <a:lnTo>
                    <a:pt x="397053" y="8561"/>
                  </a:lnTo>
                  <a:lnTo>
                    <a:pt x="442996" y="2173"/>
                  </a:lnTo>
                  <a:lnTo>
                    <a:pt x="490209" y="0"/>
                  </a:lnTo>
                  <a:lnTo>
                    <a:pt x="537423" y="2173"/>
                  </a:lnTo>
                  <a:lnTo>
                    <a:pt x="583366" y="8561"/>
                  </a:lnTo>
                  <a:lnTo>
                    <a:pt x="627833" y="18965"/>
                  </a:lnTo>
                  <a:lnTo>
                    <a:pt x="670619" y="33184"/>
                  </a:lnTo>
                  <a:lnTo>
                    <a:pt x="711519" y="51020"/>
                  </a:lnTo>
                  <a:lnTo>
                    <a:pt x="750327" y="72273"/>
                  </a:lnTo>
                  <a:lnTo>
                    <a:pt x="786837" y="96743"/>
                  </a:lnTo>
                  <a:lnTo>
                    <a:pt x="820845" y="124233"/>
                  </a:lnTo>
                  <a:lnTo>
                    <a:pt x="852146" y="154542"/>
                  </a:lnTo>
                  <a:lnTo>
                    <a:pt x="880533" y="187470"/>
                  </a:lnTo>
                  <a:lnTo>
                    <a:pt x="905801" y="222820"/>
                  </a:lnTo>
                  <a:lnTo>
                    <a:pt x="927745" y="260391"/>
                  </a:lnTo>
                  <a:lnTo>
                    <a:pt x="946160" y="299983"/>
                  </a:lnTo>
                  <a:lnTo>
                    <a:pt x="960840" y="341399"/>
                  </a:lnTo>
                  <a:lnTo>
                    <a:pt x="971581" y="384438"/>
                  </a:lnTo>
                  <a:lnTo>
                    <a:pt x="978175" y="428901"/>
                  </a:lnTo>
                  <a:lnTo>
                    <a:pt x="980419" y="474588"/>
                  </a:lnTo>
                  <a:lnTo>
                    <a:pt x="978175" y="520299"/>
                  </a:lnTo>
                  <a:lnTo>
                    <a:pt x="971581" y="564782"/>
                  </a:lnTo>
                  <a:lnTo>
                    <a:pt x="960840" y="607838"/>
                  </a:lnTo>
                  <a:lnTo>
                    <a:pt x="946160" y="649269"/>
                  </a:lnTo>
                  <a:lnTo>
                    <a:pt x="927745" y="688875"/>
                  </a:lnTo>
                  <a:lnTo>
                    <a:pt x="905801" y="726457"/>
                  </a:lnTo>
                  <a:lnTo>
                    <a:pt x="880533" y="761815"/>
                  </a:lnTo>
                  <a:lnTo>
                    <a:pt x="852146" y="794752"/>
                  </a:lnTo>
                  <a:lnTo>
                    <a:pt x="820845" y="825067"/>
                  </a:lnTo>
                  <a:lnTo>
                    <a:pt x="786837" y="852561"/>
                  </a:lnTo>
                  <a:lnTo>
                    <a:pt x="750327" y="877035"/>
                  </a:lnTo>
                  <a:lnTo>
                    <a:pt x="711519" y="898291"/>
                  </a:lnTo>
                  <a:lnTo>
                    <a:pt x="670619" y="916128"/>
                  </a:lnTo>
                  <a:lnTo>
                    <a:pt x="627833" y="930348"/>
                  </a:lnTo>
                  <a:lnTo>
                    <a:pt x="583366" y="940752"/>
                  </a:lnTo>
                  <a:lnTo>
                    <a:pt x="537423" y="947141"/>
                  </a:lnTo>
                  <a:lnTo>
                    <a:pt x="490209" y="949314"/>
                  </a:lnTo>
                  <a:lnTo>
                    <a:pt x="442996" y="947141"/>
                  </a:lnTo>
                  <a:lnTo>
                    <a:pt x="397053" y="940752"/>
                  </a:lnTo>
                  <a:lnTo>
                    <a:pt x="352586" y="930348"/>
                  </a:lnTo>
                  <a:lnTo>
                    <a:pt x="309800" y="916128"/>
                  </a:lnTo>
                  <a:lnTo>
                    <a:pt x="268900" y="898291"/>
                  </a:lnTo>
                  <a:lnTo>
                    <a:pt x="230092" y="877035"/>
                  </a:lnTo>
                  <a:lnTo>
                    <a:pt x="193581" y="852561"/>
                  </a:lnTo>
                  <a:lnTo>
                    <a:pt x="159573" y="825067"/>
                  </a:lnTo>
                  <a:lnTo>
                    <a:pt x="128273" y="794752"/>
                  </a:lnTo>
                  <a:lnTo>
                    <a:pt x="99886" y="761815"/>
                  </a:lnTo>
                  <a:lnTo>
                    <a:pt x="74618" y="726457"/>
                  </a:lnTo>
                  <a:lnTo>
                    <a:pt x="52673" y="688875"/>
                  </a:lnTo>
                  <a:lnTo>
                    <a:pt x="34258" y="649269"/>
                  </a:lnTo>
                  <a:lnTo>
                    <a:pt x="19578" y="607838"/>
                  </a:lnTo>
                  <a:lnTo>
                    <a:pt x="8838" y="564782"/>
                  </a:lnTo>
                  <a:lnTo>
                    <a:pt x="2243" y="520299"/>
                  </a:lnTo>
                  <a:lnTo>
                    <a:pt x="0" y="474588"/>
                  </a:lnTo>
                  <a:close/>
                </a:path>
              </a:pathLst>
            </a:custGeom>
            <a:ln w="12701">
              <a:solidFill>
                <a:srgbClr val="AF5C05"/>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2790825" y="2314575"/>
              <a:ext cx="1076325" cy="1038225"/>
            </a:xfrm>
            <a:prstGeom prst="rect">
              <a:avLst/>
            </a:prstGeom>
          </p:spPr>
        </p:pic>
        <p:sp>
          <p:nvSpPr>
            <p:cNvPr id="13" name="object 13"/>
            <p:cNvSpPr/>
            <p:nvPr/>
          </p:nvSpPr>
          <p:spPr>
            <a:xfrm>
              <a:off x="2814315" y="2332731"/>
              <a:ext cx="980440" cy="949325"/>
            </a:xfrm>
            <a:custGeom>
              <a:avLst/>
              <a:gdLst/>
              <a:ahLst/>
              <a:cxnLst/>
              <a:rect l="l" t="t" r="r" b="b"/>
              <a:pathLst>
                <a:path w="980439" h="949325">
                  <a:moveTo>
                    <a:pt x="490234" y="0"/>
                  </a:moveTo>
                  <a:lnTo>
                    <a:pt x="443016" y="2172"/>
                  </a:lnTo>
                  <a:lnTo>
                    <a:pt x="397070" y="8557"/>
                  </a:lnTo>
                  <a:lnTo>
                    <a:pt x="352599" y="18956"/>
                  </a:lnTo>
                  <a:lnTo>
                    <a:pt x="309810" y="33169"/>
                  </a:lnTo>
                  <a:lnTo>
                    <a:pt x="268908" y="50998"/>
                  </a:lnTo>
                  <a:lnTo>
                    <a:pt x="230099" y="72245"/>
                  </a:lnTo>
                  <a:lnTo>
                    <a:pt x="193586" y="96709"/>
                  </a:lnTo>
                  <a:lnTo>
                    <a:pt x="159577" y="124193"/>
                  </a:lnTo>
                  <a:lnTo>
                    <a:pt x="128275" y="154497"/>
                  </a:lnTo>
                  <a:lnTo>
                    <a:pt x="99888" y="187423"/>
                  </a:lnTo>
                  <a:lnTo>
                    <a:pt x="74619" y="222772"/>
                  </a:lnTo>
                  <a:lnTo>
                    <a:pt x="52674" y="260345"/>
                  </a:lnTo>
                  <a:lnTo>
                    <a:pt x="34259" y="299942"/>
                  </a:lnTo>
                  <a:lnTo>
                    <a:pt x="19578" y="341366"/>
                  </a:lnTo>
                  <a:lnTo>
                    <a:pt x="8838" y="384418"/>
                  </a:lnTo>
                  <a:lnTo>
                    <a:pt x="2243" y="428897"/>
                  </a:lnTo>
                  <a:lnTo>
                    <a:pt x="0" y="474607"/>
                  </a:lnTo>
                  <a:lnTo>
                    <a:pt x="2243" y="520316"/>
                  </a:lnTo>
                  <a:lnTo>
                    <a:pt x="8838" y="564795"/>
                  </a:lnTo>
                  <a:lnTo>
                    <a:pt x="19578" y="607846"/>
                  </a:lnTo>
                  <a:lnTo>
                    <a:pt x="34259" y="649269"/>
                  </a:lnTo>
                  <a:lnTo>
                    <a:pt x="52674" y="688866"/>
                  </a:lnTo>
                  <a:lnTo>
                    <a:pt x="74619" y="726438"/>
                  </a:lnTo>
                  <a:lnTo>
                    <a:pt x="99888" y="761785"/>
                  </a:lnTo>
                  <a:lnTo>
                    <a:pt x="128275" y="794710"/>
                  </a:lnTo>
                  <a:lnTo>
                    <a:pt x="159577" y="825014"/>
                  </a:lnTo>
                  <a:lnTo>
                    <a:pt x="193586" y="852496"/>
                  </a:lnTo>
                  <a:lnTo>
                    <a:pt x="230099" y="876960"/>
                  </a:lnTo>
                  <a:lnTo>
                    <a:pt x="268908" y="898205"/>
                  </a:lnTo>
                  <a:lnTo>
                    <a:pt x="309810" y="916034"/>
                  </a:lnTo>
                  <a:lnTo>
                    <a:pt x="352599" y="930246"/>
                  </a:lnTo>
                  <a:lnTo>
                    <a:pt x="397070" y="940644"/>
                  </a:lnTo>
                  <a:lnTo>
                    <a:pt x="443016" y="947029"/>
                  </a:lnTo>
                  <a:lnTo>
                    <a:pt x="490234" y="949202"/>
                  </a:lnTo>
                  <a:lnTo>
                    <a:pt x="537447" y="947029"/>
                  </a:lnTo>
                  <a:lnTo>
                    <a:pt x="583390" y="940644"/>
                  </a:lnTo>
                  <a:lnTo>
                    <a:pt x="627857" y="930246"/>
                  </a:lnTo>
                  <a:lnTo>
                    <a:pt x="670643" y="916034"/>
                  </a:lnTo>
                  <a:lnTo>
                    <a:pt x="711543" y="898205"/>
                  </a:lnTo>
                  <a:lnTo>
                    <a:pt x="750351" y="876960"/>
                  </a:lnTo>
                  <a:lnTo>
                    <a:pt x="786862" y="852496"/>
                  </a:lnTo>
                  <a:lnTo>
                    <a:pt x="820870" y="825014"/>
                  </a:lnTo>
                  <a:lnTo>
                    <a:pt x="852170" y="794710"/>
                  </a:lnTo>
                  <a:lnTo>
                    <a:pt x="880557" y="761785"/>
                  </a:lnTo>
                  <a:lnTo>
                    <a:pt x="905825" y="726438"/>
                  </a:lnTo>
                  <a:lnTo>
                    <a:pt x="927770" y="688866"/>
                  </a:lnTo>
                  <a:lnTo>
                    <a:pt x="946185" y="649269"/>
                  </a:lnTo>
                  <a:lnTo>
                    <a:pt x="960865" y="607846"/>
                  </a:lnTo>
                  <a:lnTo>
                    <a:pt x="971605" y="564795"/>
                  </a:lnTo>
                  <a:lnTo>
                    <a:pt x="978200" y="520316"/>
                  </a:lnTo>
                  <a:lnTo>
                    <a:pt x="980444" y="474607"/>
                  </a:lnTo>
                  <a:lnTo>
                    <a:pt x="978200" y="428897"/>
                  </a:lnTo>
                  <a:lnTo>
                    <a:pt x="971605" y="384418"/>
                  </a:lnTo>
                  <a:lnTo>
                    <a:pt x="960865" y="341366"/>
                  </a:lnTo>
                  <a:lnTo>
                    <a:pt x="946185" y="299942"/>
                  </a:lnTo>
                  <a:lnTo>
                    <a:pt x="927770" y="260345"/>
                  </a:lnTo>
                  <a:lnTo>
                    <a:pt x="905825" y="222772"/>
                  </a:lnTo>
                  <a:lnTo>
                    <a:pt x="880557" y="187423"/>
                  </a:lnTo>
                  <a:lnTo>
                    <a:pt x="852170" y="154497"/>
                  </a:lnTo>
                  <a:lnTo>
                    <a:pt x="820870" y="124193"/>
                  </a:lnTo>
                  <a:lnTo>
                    <a:pt x="786862" y="96709"/>
                  </a:lnTo>
                  <a:lnTo>
                    <a:pt x="750351" y="72245"/>
                  </a:lnTo>
                  <a:lnTo>
                    <a:pt x="711543" y="50998"/>
                  </a:lnTo>
                  <a:lnTo>
                    <a:pt x="670643" y="33169"/>
                  </a:lnTo>
                  <a:lnTo>
                    <a:pt x="627857" y="18956"/>
                  </a:lnTo>
                  <a:lnTo>
                    <a:pt x="583390" y="8557"/>
                  </a:lnTo>
                  <a:lnTo>
                    <a:pt x="537447" y="2172"/>
                  </a:lnTo>
                  <a:lnTo>
                    <a:pt x="490234" y="0"/>
                  </a:lnTo>
                  <a:close/>
                </a:path>
              </a:pathLst>
            </a:custGeom>
            <a:solidFill>
              <a:srgbClr val="FFFFFF"/>
            </a:solidFill>
          </p:spPr>
          <p:txBody>
            <a:bodyPr wrap="square" lIns="0" tIns="0" rIns="0" bIns="0" rtlCol="0"/>
            <a:lstStyle/>
            <a:p>
              <a:endParaRPr/>
            </a:p>
          </p:txBody>
        </p:sp>
        <p:sp>
          <p:nvSpPr>
            <p:cNvPr id="14" name="object 14"/>
            <p:cNvSpPr/>
            <p:nvPr/>
          </p:nvSpPr>
          <p:spPr>
            <a:xfrm>
              <a:off x="2814315" y="2332731"/>
              <a:ext cx="980440" cy="949325"/>
            </a:xfrm>
            <a:custGeom>
              <a:avLst/>
              <a:gdLst/>
              <a:ahLst/>
              <a:cxnLst/>
              <a:rect l="l" t="t" r="r" b="b"/>
              <a:pathLst>
                <a:path w="980439" h="949325">
                  <a:moveTo>
                    <a:pt x="0" y="474607"/>
                  </a:moveTo>
                  <a:lnTo>
                    <a:pt x="2243" y="428897"/>
                  </a:lnTo>
                  <a:lnTo>
                    <a:pt x="8838" y="384418"/>
                  </a:lnTo>
                  <a:lnTo>
                    <a:pt x="19578" y="341366"/>
                  </a:lnTo>
                  <a:lnTo>
                    <a:pt x="34259" y="299942"/>
                  </a:lnTo>
                  <a:lnTo>
                    <a:pt x="52674" y="260345"/>
                  </a:lnTo>
                  <a:lnTo>
                    <a:pt x="74619" y="222772"/>
                  </a:lnTo>
                  <a:lnTo>
                    <a:pt x="99888" y="187423"/>
                  </a:lnTo>
                  <a:lnTo>
                    <a:pt x="128275" y="154497"/>
                  </a:lnTo>
                  <a:lnTo>
                    <a:pt x="159577" y="124193"/>
                  </a:lnTo>
                  <a:lnTo>
                    <a:pt x="193586" y="96709"/>
                  </a:lnTo>
                  <a:lnTo>
                    <a:pt x="230099" y="72245"/>
                  </a:lnTo>
                  <a:lnTo>
                    <a:pt x="268908" y="50998"/>
                  </a:lnTo>
                  <a:lnTo>
                    <a:pt x="309810" y="33169"/>
                  </a:lnTo>
                  <a:lnTo>
                    <a:pt x="352599" y="18956"/>
                  </a:lnTo>
                  <a:lnTo>
                    <a:pt x="397070" y="8557"/>
                  </a:lnTo>
                  <a:lnTo>
                    <a:pt x="443016" y="2172"/>
                  </a:lnTo>
                  <a:lnTo>
                    <a:pt x="490234" y="0"/>
                  </a:lnTo>
                  <a:lnTo>
                    <a:pt x="537447" y="2172"/>
                  </a:lnTo>
                  <a:lnTo>
                    <a:pt x="583390" y="8557"/>
                  </a:lnTo>
                  <a:lnTo>
                    <a:pt x="627857" y="18956"/>
                  </a:lnTo>
                  <a:lnTo>
                    <a:pt x="670643" y="33169"/>
                  </a:lnTo>
                  <a:lnTo>
                    <a:pt x="711543" y="50998"/>
                  </a:lnTo>
                  <a:lnTo>
                    <a:pt x="750351" y="72245"/>
                  </a:lnTo>
                  <a:lnTo>
                    <a:pt x="786862" y="96709"/>
                  </a:lnTo>
                  <a:lnTo>
                    <a:pt x="820870" y="124193"/>
                  </a:lnTo>
                  <a:lnTo>
                    <a:pt x="852170" y="154497"/>
                  </a:lnTo>
                  <a:lnTo>
                    <a:pt x="880557" y="187423"/>
                  </a:lnTo>
                  <a:lnTo>
                    <a:pt x="905825" y="222772"/>
                  </a:lnTo>
                  <a:lnTo>
                    <a:pt x="927770" y="260345"/>
                  </a:lnTo>
                  <a:lnTo>
                    <a:pt x="946185" y="299942"/>
                  </a:lnTo>
                  <a:lnTo>
                    <a:pt x="960865" y="341366"/>
                  </a:lnTo>
                  <a:lnTo>
                    <a:pt x="971605" y="384418"/>
                  </a:lnTo>
                  <a:lnTo>
                    <a:pt x="978200" y="428897"/>
                  </a:lnTo>
                  <a:lnTo>
                    <a:pt x="980444" y="474607"/>
                  </a:lnTo>
                  <a:lnTo>
                    <a:pt x="978200" y="520316"/>
                  </a:lnTo>
                  <a:lnTo>
                    <a:pt x="971605" y="564795"/>
                  </a:lnTo>
                  <a:lnTo>
                    <a:pt x="960865" y="607846"/>
                  </a:lnTo>
                  <a:lnTo>
                    <a:pt x="946185" y="649269"/>
                  </a:lnTo>
                  <a:lnTo>
                    <a:pt x="927770" y="688866"/>
                  </a:lnTo>
                  <a:lnTo>
                    <a:pt x="905825" y="726438"/>
                  </a:lnTo>
                  <a:lnTo>
                    <a:pt x="880557" y="761785"/>
                  </a:lnTo>
                  <a:lnTo>
                    <a:pt x="852170" y="794710"/>
                  </a:lnTo>
                  <a:lnTo>
                    <a:pt x="820870" y="825014"/>
                  </a:lnTo>
                  <a:lnTo>
                    <a:pt x="786862" y="852496"/>
                  </a:lnTo>
                  <a:lnTo>
                    <a:pt x="750351" y="876960"/>
                  </a:lnTo>
                  <a:lnTo>
                    <a:pt x="711543" y="898205"/>
                  </a:lnTo>
                  <a:lnTo>
                    <a:pt x="670643" y="916034"/>
                  </a:lnTo>
                  <a:lnTo>
                    <a:pt x="627857" y="930246"/>
                  </a:lnTo>
                  <a:lnTo>
                    <a:pt x="583390" y="940644"/>
                  </a:lnTo>
                  <a:lnTo>
                    <a:pt x="537447" y="947029"/>
                  </a:lnTo>
                  <a:lnTo>
                    <a:pt x="490234" y="949202"/>
                  </a:lnTo>
                  <a:lnTo>
                    <a:pt x="443016" y="947029"/>
                  </a:lnTo>
                  <a:lnTo>
                    <a:pt x="397070" y="940644"/>
                  </a:lnTo>
                  <a:lnTo>
                    <a:pt x="352599" y="930246"/>
                  </a:lnTo>
                  <a:lnTo>
                    <a:pt x="309810" y="916034"/>
                  </a:lnTo>
                  <a:lnTo>
                    <a:pt x="268908" y="898205"/>
                  </a:lnTo>
                  <a:lnTo>
                    <a:pt x="230099" y="876960"/>
                  </a:lnTo>
                  <a:lnTo>
                    <a:pt x="193586" y="852496"/>
                  </a:lnTo>
                  <a:lnTo>
                    <a:pt x="159577" y="825014"/>
                  </a:lnTo>
                  <a:lnTo>
                    <a:pt x="128275" y="794710"/>
                  </a:lnTo>
                  <a:lnTo>
                    <a:pt x="99888" y="761785"/>
                  </a:lnTo>
                  <a:lnTo>
                    <a:pt x="74619" y="726438"/>
                  </a:lnTo>
                  <a:lnTo>
                    <a:pt x="52674" y="688866"/>
                  </a:lnTo>
                  <a:lnTo>
                    <a:pt x="34259" y="649269"/>
                  </a:lnTo>
                  <a:lnTo>
                    <a:pt x="19578" y="607846"/>
                  </a:lnTo>
                  <a:lnTo>
                    <a:pt x="8838" y="564795"/>
                  </a:lnTo>
                  <a:lnTo>
                    <a:pt x="2243" y="520316"/>
                  </a:lnTo>
                  <a:lnTo>
                    <a:pt x="0" y="474607"/>
                  </a:lnTo>
                  <a:close/>
                </a:path>
              </a:pathLst>
            </a:custGeom>
            <a:ln w="12701">
              <a:solidFill>
                <a:srgbClr val="AF5C05"/>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3103504" y="2491154"/>
              <a:ext cx="425653" cy="425653"/>
            </a:xfrm>
            <a:prstGeom prst="rect">
              <a:avLst/>
            </a:prstGeom>
          </p:spPr>
        </p:pic>
      </p:grpSp>
      <p:sp>
        <p:nvSpPr>
          <p:cNvPr id="16" name="object 16"/>
          <p:cNvSpPr txBox="1"/>
          <p:nvPr/>
        </p:nvSpPr>
        <p:spPr>
          <a:xfrm>
            <a:off x="3006981" y="2945763"/>
            <a:ext cx="64071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Noti</a:t>
            </a:r>
            <a:r>
              <a:rPr sz="900" spc="-130" dirty="0">
                <a:latin typeface="Times New Roman"/>
                <a:cs typeface="Times New Roman"/>
              </a:rPr>
              <a:t> </a:t>
            </a:r>
            <a:r>
              <a:rPr sz="900" spc="-20" dirty="0">
                <a:latin typeface="Arial"/>
                <a:cs typeface="Arial"/>
              </a:rPr>
              <a:t>fications</a:t>
            </a:r>
            <a:endParaRPr sz="900">
              <a:latin typeface="Arial"/>
              <a:cs typeface="Arial"/>
            </a:endParaRPr>
          </a:p>
        </p:txBody>
      </p:sp>
      <p:pic>
        <p:nvPicPr>
          <p:cNvPr id="17" name="object 17"/>
          <p:cNvPicPr/>
          <p:nvPr/>
        </p:nvPicPr>
        <p:blipFill>
          <a:blip r:embed="rId6" cstate="print"/>
          <a:stretch>
            <a:fillRect/>
          </a:stretch>
        </p:blipFill>
        <p:spPr>
          <a:xfrm>
            <a:off x="4390644" y="1922181"/>
            <a:ext cx="497421" cy="497421"/>
          </a:xfrm>
          <a:prstGeom prst="rect">
            <a:avLst/>
          </a:prstGeom>
        </p:spPr>
      </p:pic>
      <p:sp>
        <p:nvSpPr>
          <p:cNvPr id="18" name="object 18"/>
          <p:cNvSpPr txBox="1"/>
          <p:nvPr/>
        </p:nvSpPr>
        <p:spPr>
          <a:xfrm>
            <a:off x="4504694" y="2419665"/>
            <a:ext cx="252095" cy="163195"/>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Mail</a:t>
            </a:r>
            <a:endParaRPr sz="900">
              <a:latin typeface="Arial"/>
              <a:cs typeface="Arial"/>
            </a:endParaRPr>
          </a:p>
        </p:txBody>
      </p:sp>
      <p:grpSp>
        <p:nvGrpSpPr>
          <p:cNvPr id="19" name="object 19"/>
          <p:cNvGrpSpPr/>
          <p:nvPr/>
        </p:nvGrpSpPr>
        <p:grpSpPr>
          <a:xfrm>
            <a:off x="5286375" y="2343150"/>
            <a:ext cx="1076325" cy="1047750"/>
            <a:chOff x="5286375" y="2343150"/>
            <a:chExt cx="1076325" cy="1047750"/>
          </a:xfrm>
        </p:grpSpPr>
        <p:pic>
          <p:nvPicPr>
            <p:cNvPr id="20" name="object 20"/>
            <p:cNvPicPr/>
            <p:nvPr/>
          </p:nvPicPr>
          <p:blipFill>
            <a:blip r:embed="rId7" cstate="print"/>
            <a:stretch>
              <a:fillRect/>
            </a:stretch>
          </p:blipFill>
          <p:spPr>
            <a:xfrm>
              <a:off x="5286375" y="2343150"/>
              <a:ext cx="1076325" cy="1047750"/>
            </a:xfrm>
            <a:prstGeom prst="rect">
              <a:avLst/>
            </a:prstGeom>
          </p:spPr>
        </p:pic>
        <p:sp>
          <p:nvSpPr>
            <p:cNvPr id="21" name="object 21"/>
            <p:cNvSpPr/>
            <p:nvPr/>
          </p:nvSpPr>
          <p:spPr>
            <a:xfrm>
              <a:off x="5305044" y="2365248"/>
              <a:ext cx="981075" cy="949325"/>
            </a:xfrm>
            <a:custGeom>
              <a:avLst/>
              <a:gdLst/>
              <a:ahLst/>
              <a:cxnLst/>
              <a:rect l="l" t="t" r="r" b="b"/>
              <a:pathLst>
                <a:path w="981075" h="949325">
                  <a:moveTo>
                    <a:pt x="490209" y="0"/>
                  </a:moveTo>
                  <a:lnTo>
                    <a:pt x="443015" y="2172"/>
                  </a:lnTo>
                  <a:lnTo>
                    <a:pt x="397086" y="8557"/>
                  </a:lnTo>
                  <a:lnTo>
                    <a:pt x="352630" y="18955"/>
                  </a:lnTo>
                  <a:lnTo>
                    <a:pt x="309850" y="33167"/>
                  </a:lnTo>
                  <a:lnTo>
                    <a:pt x="268953" y="50996"/>
                  </a:lnTo>
                  <a:lnTo>
                    <a:pt x="230146" y="72241"/>
                  </a:lnTo>
                  <a:lnTo>
                    <a:pt x="193633" y="96705"/>
                  </a:lnTo>
                  <a:lnTo>
                    <a:pt x="159621" y="124187"/>
                  </a:lnTo>
                  <a:lnTo>
                    <a:pt x="128316" y="154491"/>
                  </a:lnTo>
                  <a:lnTo>
                    <a:pt x="99922" y="187416"/>
                  </a:lnTo>
                  <a:lnTo>
                    <a:pt x="74647" y="222763"/>
                  </a:lnTo>
                  <a:lnTo>
                    <a:pt x="52696" y="260335"/>
                  </a:lnTo>
                  <a:lnTo>
                    <a:pt x="34274" y="299932"/>
                  </a:lnTo>
                  <a:lnTo>
                    <a:pt x="19588" y="341355"/>
                  </a:lnTo>
                  <a:lnTo>
                    <a:pt x="8843" y="384406"/>
                  </a:lnTo>
                  <a:lnTo>
                    <a:pt x="2245" y="428885"/>
                  </a:lnTo>
                  <a:lnTo>
                    <a:pt x="0" y="474594"/>
                  </a:lnTo>
                  <a:lnTo>
                    <a:pt x="2245" y="520304"/>
                  </a:lnTo>
                  <a:lnTo>
                    <a:pt x="8843" y="564784"/>
                  </a:lnTo>
                  <a:lnTo>
                    <a:pt x="19588" y="607835"/>
                  </a:lnTo>
                  <a:lnTo>
                    <a:pt x="34274" y="649259"/>
                  </a:lnTo>
                  <a:lnTo>
                    <a:pt x="52696" y="688856"/>
                  </a:lnTo>
                  <a:lnTo>
                    <a:pt x="74647" y="726429"/>
                  </a:lnTo>
                  <a:lnTo>
                    <a:pt x="99922" y="761778"/>
                  </a:lnTo>
                  <a:lnTo>
                    <a:pt x="128316" y="794704"/>
                  </a:lnTo>
                  <a:lnTo>
                    <a:pt x="159621" y="825008"/>
                  </a:lnTo>
                  <a:lnTo>
                    <a:pt x="193633" y="852492"/>
                  </a:lnTo>
                  <a:lnTo>
                    <a:pt x="230146" y="876956"/>
                  </a:lnTo>
                  <a:lnTo>
                    <a:pt x="268953" y="898203"/>
                  </a:lnTo>
                  <a:lnTo>
                    <a:pt x="309850" y="916032"/>
                  </a:lnTo>
                  <a:lnTo>
                    <a:pt x="352630" y="930245"/>
                  </a:lnTo>
                  <a:lnTo>
                    <a:pt x="397086" y="940644"/>
                  </a:lnTo>
                  <a:lnTo>
                    <a:pt x="443015" y="947029"/>
                  </a:lnTo>
                  <a:lnTo>
                    <a:pt x="490209" y="949202"/>
                  </a:lnTo>
                  <a:lnTo>
                    <a:pt x="537428" y="947029"/>
                  </a:lnTo>
                  <a:lnTo>
                    <a:pt x="583375" y="940644"/>
                  </a:lnTo>
                  <a:lnTo>
                    <a:pt x="627846" y="930245"/>
                  </a:lnTo>
                  <a:lnTo>
                    <a:pt x="670636" y="916032"/>
                  </a:lnTo>
                  <a:lnTo>
                    <a:pt x="711539" y="898203"/>
                  </a:lnTo>
                  <a:lnTo>
                    <a:pt x="750349" y="876956"/>
                  </a:lnTo>
                  <a:lnTo>
                    <a:pt x="786862" y="852492"/>
                  </a:lnTo>
                  <a:lnTo>
                    <a:pt x="820871" y="825008"/>
                  </a:lnTo>
                  <a:lnTo>
                    <a:pt x="852173" y="794704"/>
                  </a:lnTo>
                  <a:lnTo>
                    <a:pt x="880561" y="761778"/>
                  </a:lnTo>
                  <a:lnTo>
                    <a:pt x="905830" y="726429"/>
                  </a:lnTo>
                  <a:lnTo>
                    <a:pt x="927775" y="688856"/>
                  </a:lnTo>
                  <a:lnTo>
                    <a:pt x="946190" y="649259"/>
                  </a:lnTo>
                  <a:lnTo>
                    <a:pt x="960871" y="607835"/>
                  </a:lnTo>
                  <a:lnTo>
                    <a:pt x="971611" y="564784"/>
                  </a:lnTo>
                  <a:lnTo>
                    <a:pt x="978206" y="520304"/>
                  </a:lnTo>
                  <a:lnTo>
                    <a:pt x="980450" y="474594"/>
                  </a:lnTo>
                  <a:lnTo>
                    <a:pt x="978206" y="428885"/>
                  </a:lnTo>
                  <a:lnTo>
                    <a:pt x="971611" y="384406"/>
                  </a:lnTo>
                  <a:lnTo>
                    <a:pt x="960871" y="341355"/>
                  </a:lnTo>
                  <a:lnTo>
                    <a:pt x="946190" y="299932"/>
                  </a:lnTo>
                  <a:lnTo>
                    <a:pt x="927775" y="260335"/>
                  </a:lnTo>
                  <a:lnTo>
                    <a:pt x="905830" y="222763"/>
                  </a:lnTo>
                  <a:lnTo>
                    <a:pt x="880561" y="187416"/>
                  </a:lnTo>
                  <a:lnTo>
                    <a:pt x="852173" y="154491"/>
                  </a:lnTo>
                  <a:lnTo>
                    <a:pt x="820871" y="124187"/>
                  </a:lnTo>
                  <a:lnTo>
                    <a:pt x="786862" y="96705"/>
                  </a:lnTo>
                  <a:lnTo>
                    <a:pt x="750349" y="72241"/>
                  </a:lnTo>
                  <a:lnTo>
                    <a:pt x="711539" y="50996"/>
                  </a:lnTo>
                  <a:lnTo>
                    <a:pt x="670636" y="33167"/>
                  </a:lnTo>
                  <a:lnTo>
                    <a:pt x="627846" y="18955"/>
                  </a:lnTo>
                  <a:lnTo>
                    <a:pt x="583375" y="8557"/>
                  </a:lnTo>
                  <a:lnTo>
                    <a:pt x="537428" y="2172"/>
                  </a:lnTo>
                  <a:lnTo>
                    <a:pt x="490209" y="0"/>
                  </a:lnTo>
                  <a:close/>
                </a:path>
              </a:pathLst>
            </a:custGeom>
            <a:solidFill>
              <a:srgbClr val="FFFFFF"/>
            </a:solidFill>
          </p:spPr>
          <p:txBody>
            <a:bodyPr wrap="square" lIns="0" tIns="0" rIns="0" bIns="0" rtlCol="0"/>
            <a:lstStyle/>
            <a:p>
              <a:endParaRPr/>
            </a:p>
          </p:txBody>
        </p:sp>
        <p:sp>
          <p:nvSpPr>
            <p:cNvPr id="22" name="object 22"/>
            <p:cNvSpPr/>
            <p:nvPr/>
          </p:nvSpPr>
          <p:spPr>
            <a:xfrm>
              <a:off x="5305044" y="2365248"/>
              <a:ext cx="981075" cy="949325"/>
            </a:xfrm>
            <a:custGeom>
              <a:avLst/>
              <a:gdLst/>
              <a:ahLst/>
              <a:cxnLst/>
              <a:rect l="l" t="t" r="r" b="b"/>
              <a:pathLst>
                <a:path w="981075" h="949325">
                  <a:moveTo>
                    <a:pt x="0" y="474594"/>
                  </a:moveTo>
                  <a:lnTo>
                    <a:pt x="2245" y="428885"/>
                  </a:lnTo>
                  <a:lnTo>
                    <a:pt x="8843" y="384406"/>
                  </a:lnTo>
                  <a:lnTo>
                    <a:pt x="19588" y="341355"/>
                  </a:lnTo>
                  <a:lnTo>
                    <a:pt x="34274" y="299932"/>
                  </a:lnTo>
                  <a:lnTo>
                    <a:pt x="52696" y="260335"/>
                  </a:lnTo>
                  <a:lnTo>
                    <a:pt x="74647" y="222763"/>
                  </a:lnTo>
                  <a:lnTo>
                    <a:pt x="99922" y="187416"/>
                  </a:lnTo>
                  <a:lnTo>
                    <a:pt x="128316" y="154491"/>
                  </a:lnTo>
                  <a:lnTo>
                    <a:pt x="159621" y="124187"/>
                  </a:lnTo>
                  <a:lnTo>
                    <a:pt x="193633" y="96705"/>
                  </a:lnTo>
                  <a:lnTo>
                    <a:pt x="230146" y="72241"/>
                  </a:lnTo>
                  <a:lnTo>
                    <a:pt x="268953" y="50996"/>
                  </a:lnTo>
                  <a:lnTo>
                    <a:pt x="309850" y="33167"/>
                  </a:lnTo>
                  <a:lnTo>
                    <a:pt x="352630" y="18955"/>
                  </a:lnTo>
                  <a:lnTo>
                    <a:pt x="397086" y="8557"/>
                  </a:lnTo>
                  <a:lnTo>
                    <a:pt x="443015" y="2172"/>
                  </a:lnTo>
                  <a:lnTo>
                    <a:pt x="490209" y="0"/>
                  </a:lnTo>
                  <a:lnTo>
                    <a:pt x="537428" y="2172"/>
                  </a:lnTo>
                  <a:lnTo>
                    <a:pt x="583375" y="8557"/>
                  </a:lnTo>
                  <a:lnTo>
                    <a:pt x="627846" y="18955"/>
                  </a:lnTo>
                  <a:lnTo>
                    <a:pt x="670636" y="33167"/>
                  </a:lnTo>
                  <a:lnTo>
                    <a:pt x="711539" y="50996"/>
                  </a:lnTo>
                  <a:lnTo>
                    <a:pt x="750349" y="72241"/>
                  </a:lnTo>
                  <a:lnTo>
                    <a:pt x="786862" y="96705"/>
                  </a:lnTo>
                  <a:lnTo>
                    <a:pt x="820871" y="124187"/>
                  </a:lnTo>
                  <a:lnTo>
                    <a:pt x="852173" y="154491"/>
                  </a:lnTo>
                  <a:lnTo>
                    <a:pt x="880561" y="187416"/>
                  </a:lnTo>
                  <a:lnTo>
                    <a:pt x="905830" y="222763"/>
                  </a:lnTo>
                  <a:lnTo>
                    <a:pt x="927775" y="260335"/>
                  </a:lnTo>
                  <a:lnTo>
                    <a:pt x="946190" y="299932"/>
                  </a:lnTo>
                  <a:lnTo>
                    <a:pt x="960871" y="341355"/>
                  </a:lnTo>
                  <a:lnTo>
                    <a:pt x="971611" y="384406"/>
                  </a:lnTo>
                  <a:lnTo>
                    <a:pt x="978206" y="428885"/>
                  </a:lnTo>
                  <a:lnTo>
                    <a:pt x="980450" y="474594"/>
                  </a:lnTo>
                  <a:lnTo>
                    <a:pt x="978206" y="520304"/>
                  </a:lnTo>
                  <a:lnTo>
                    <a:pt x="971611" y="564784"/>
                  </a:lnTo>
                  <a:lnTo>
                    <a:pt x="960871" y="607835"/>
                  </a:lnTo>
                  <a:lnTo>
                    <a:pt x="946190" y="649259"/>
                  </a:lnTo>
                  <a:lnTo>
                    <a:pt x="927775" y="688856"/>
                  </a:lnTo>
                  <a:lnTo>
                    <a:pt x="905830" y="726429"/>
                  </a:lnTo>
                  <a:lnTo>
                    <a:pt x="880561" y="761778"/>
                  </a:lnTo>
                  <a:lnTo>
                    <a:pt x="852173" y="794704"/>
                  </a:lnTo>
                  <a:lnTo>
                    <a:pt x="820871" y="825008"/>
                  </a:lnTo>
                  <a:lnTo>
                    <a:pt x="786862" y="852492"/>
                  </a:lnTo>
                  <a:lnTo>
                    <a:pt x="750349" y="876956"/>
                  </a:lnTo>
                  <a:lnTo>
                    <a:pt x="711539" y="898203"/>
                  </a:lnTo>
                  <a:lnTo>
                    <a:pt x="670636" y="916032"/>
                  </a:lnTo>
                  <a:lnTo>
                    <a:pt x="627846" y="930245"/>
                  </a:lnTo>
                  <a:lnTo>
                    <a:pt x="583375" y="940644"/>
                  </a:lnTo>
                  <a:lnTo>
                    <a:pt x="537428" y="947029"/>
                  </a:lnTo>
                  <a:lnTo>
                    <a:pt x="490209" y="949202"/>
                  </a:lnTo>
                  <a:lnTo>
                    <a:pt x="443015" y="947029"/>
                  </a:lnTo>
                  <a:lnTo>
                    <a:pt x="397086" y="940644"/>
                  </a:lnTo>
                  <a:lnTo>
                    <a:pt x="352630" y="930245"/>
                  </a:lnTo>
                  <a:lnTo>
                    <a:pt x="309850" y="916032"/>
                  </a:lnTo>
                  <a:lnTo>
                    <a:pt x="268953" y="898203"/>
                  </a:lnTo>
                  <a:lnTo>
                    <a:pt x="230146" y="876956"/>
                  </a:lnTo>
                  <a:lnTo>
                    <a:pt x="193633" y="852492"/>
                  </a:lnTo>
                  <a:lnTo>
                    <a:pt x="159621" y="825008"/>
                  </a:lnTo>
                  <a:lnTo>
                    <a:pt x="128316" y="794704"/>
                  </a:lnTo>
                  <a:lnTo>
                    <a:pt x="99922" y="761778"/>
                  </a:lnTo>
                  <a:lnTo>
                    <a:pt x="74647" y="726429"/>
                  </a:lnTo>
                  <a:lnTo>
                    <a:pt x="52696" y="688856"/>
                  </a:lnTo>
                  <a:lnTo>
                    <a:pt x="34274" y="649259"/>
                  </a:lnTo>
                  <a:lnTo>
                    <a:pt x="19588" y="607835"/>
                  </a:lnTo>
                  <a:lnTo>
                    <a:pt x="8843" y="564784"/>
                  </a:lnTo>
                  <a:lnTo>
                    <a:pt x="2245" y="520304"/>
                  </a:lnTo>
                  <a:lnTo>
                    <a:pt x="0" y="474594"/>
                  </a:lnTo>
                  <a:close/>
                </a:path>
              </a:pathLst>
            </a:custGeom>
            <a:ln w="12701">
              <a:solidFill>
                <a:srgbClr val="AF5C05"/>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5610606" y="2590318"/>
              <a:ext cx="384148" cy="384148"/>
            </a:xfrm>
            <a:prstGeom prst="rect">
              <a:avLst/>
            </a:prstGeom>
          </p:spPr>
        </p:pic>
      </p:grpSp>
      <p:sp>
        <p:nvSpPr>
          <p:cNvPr id="24" name="object 24"/>
          <p:cNvSpPr txBox="1"/>
          <p:nvPr/>
        </p:nvSpPr>
        <p:spPr>
          <a:xfrm>
            <a:off x="5563875" y="2980688"/>
            <a:ext cx="508000"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Arial"/>
                <a:cs typeface="Arial"/>
              </a:rPr>
              <a:t>Payments</a:t>
            </a:r>
            <a:endParaRPr sz="900">
              <a:latin typeface="Arial"/>
              <a:cs typeface="Arial"/>
            </a:endParaRPr>
          </a:p>
        </p:txBody>
      </p:sp>
      <p:grpSp>
        <p:nvGrpSpPr>
          <p:cNvPr id="25" name="object 25"/>
          <p:cNvGrpSpPr/>
          <p:nvPr/>
        </p:nvGrpSpPr>
        <p:grpSpPr>
          <a:xfrm>
            <a:off x="4105275" y="3048000"/>
            <a:ext cx="1076325" cy="1038225"/>
            <a:chOff x="4105275" y="3048000"/>
            <a:chExt cx="1076325" cy="1038225"/>
          </a:xfrm>
        </p:grpSpPr>
        <p:pic>
          <p:nvPicPr>
            <p:cNvPr id="26" name="object 26"/>
            <p:cNvPicPr/>
            <p:nvPr/>
          </p:nvPicPr>
          <p:blipFill>
            <a:blip r:embed="rId9" cstate="print"/>
            <a:stretch>
              <a:fillRect/>
            </a:stretch>
          </p:blipFill>
          <p:spPr>
            <a:xfrm>
              <a:off x="4105275" y="3048000"/>
              <a:ext cx="1076325" cy="1038225"/>
            </a:xfrm>
            <a:prstGeom prst="rect">
              <a:avLst/>
            </a:prstGeom>
          </p:spPr>
        </p:pic>
        <p:sp>
          <p:nvSpPr>
            <p:cNvPr id="27" name="object 27"/>
            <p:cNvSpPr/>
            <p:nvPr/>
          </p:nvSpPr>
          <p:spPr>
            <a:xfrm>
              <a:off x="4126992" y="3067050"/>
              <a:ext cx="981075" cy="949325"/>
            </a:xfrm>
            <a:custGeom>
              <a:avLst/>
              <a:gdLst/>
              <a:ahLst/>
              <a:cxnLst/>
              <a:rect l="l" t="t" r="r" b="b"/>
              <a:pathLst>
                <a:path w="981075" h="949325">
                  <a:moveTo>
                    <a:pt x="490209" y="0"/>
                  </a:moveTo>
                  <a:lnTo>
                    <a:pt x="442996" y="2172"/>
                  </a:lnTo>
                  <a:lnTo>
                    <a:pt x="397053" y="8557"/>
                  </a:lnTo>
                  <a:lnTo>
                    <a:pt x="352586" y="18955"/>
                  </a:lnTo>
                  <a:lnTo>
                    <a:pt x="309800" y="33167"/>
                  </a:lnTo>
                  <a:lnTo>
                    <a:pt x="268900" y="50996"/>
                  </a:lnTo>
                  <a:lnTo>
                    <a:pt x="230092" y="72241"/>
                  </a:lnTo>
                  <a:lnTo>
                    <a:pt x="193581" y="96705"/>
                  </a:lnTo>
                  <a:lnTo>
                    <a:pt x="159573" y="124187"/>
                  </a:lnTo>
                  <a:lnTo>
                    <a:pt x="128273" y="154491"/>
                  </a:lnTo>
                  <a:lnTo>
                    <a:pt x="99886" y="187416"/>
                  </a:lnTo>
                  <a:lnTo>
                    <a:pt x="74618" y="222763"/>
                  </a:lnTo>
                  <a:lnTo>
                    <a:pt x="52673" y="260335"/>
                  </a:lnTo>
                  <a:lnTo>
                    <a:pt x="34258" y="299932"/>
                  </a:lnTo>
                  <a:lnTo>
                    <a:pt x="19578" y="341355"/>
                  </a:lnTo>
                  <a:lnTo>
                    <a:pt x="8838" y="384406"/>
                  </a:lnTo>
                  <a:lnTo>
                    <a:pt x="2243" y="428885"/>
                  </a:lnTo>
                  <a:lnTo>
                    <a:pt x="0" y="474594"/>
                  </a:lnTo>
                  <a:lnTo>
                    <a:pt x="2243" y="520304"/>
                  </a:lnTo>
                  <a:lnTo>
                    <a:pt x="8838" y="564784"/>
                  </a:lnTo>
                  <a:lnTo>
                    <a:pt x="19578" y="607837"/>
                  </a:lnTo>
                  <a:lnTo>
                    <a:pt x="34258" y="649262"/>
                  </a:lnTo>
                  <a:lnTo>
                    <a:pt x="52673" y="688861"/>
                  </a:lnTo>
                  <a:lnTo>
                    <a:pt x="74618" y="726436"/>
                  </a:lnTo>
                  <a:lnTo>
                    <a:pt x="99886" y="761787"/>
                  </a:lnTo>
                  <a:lnTo>
                    <a:pt x="128273" y="794715"/>
                  </a:lnTo>
                  <a:lnTo>
                    <a:pt x="159573" y="825021"/>
                  </a:lnTo>
                  <a:lnTo>
                    <a:pt x="193581" y="852507"/>
                  </a:lnTo>
                  <a:lnTo>
                    <a:pt x="230092" y="876974"/>
                  </a:lnTo>
                  <a:lnTo>
                    <a:pt x="268900" y="898222"/>
                  </a:lnTo>
                  <a:lnTo>
                    <a:pt x="309800" y="916053"/>
                  </a:lnTo>
                  <a:lnTo>
                    <a:pt x="352586" y="930268"/>
                  </a:lnTo>
                  <a:lnTo>
                    <a:pt x="397053" y="940667"/>
                  </a:lnTo>
                  <a:lnTo>
                    <a:pt x="442996" y="947053"/>
                  </a:lnTo>
                  <a:lnTo>
                    <a:pt x="490209" y="949226"/>
                  </a:lnTo>
                  <a:lnTo>
                    <a:pt x="537428" y="947053"/>
                  </a:lnTo>
                  <a:lnTo>
                    <a:pt x="583375" y="940667"/>
                  </a:lnTo>
                  <a:lnTo>
                    <a:pt x="627846" y="930268"/>
                  </a:lnTo>
                  <a:lnTo>
                    <a:pt x="670636" y="916053"/>
                  </a:lnTo>
                  <a:lnTo>
                    <a:pt x="711539" y="898222"/>
                  </a:lnTo>
                  <a:lnTo>
                    <a:pt x="750349" y="876974"/>
                  </a:lnTo>
                  <a:lnTo>
                    <a:pt x="786862" y="852507"/>
                  </a:lnTo>
                  <a:lnTo>
                    <a:pt x="820871" y="825021"/>
                  </a:lnTo>
                  <a:lnTo>
                    <a:pt x="852173" y="794715"/>
                  </a:lnTo>
                  <a:lnTo>
                    <a:pt x="880561" y="761787"/>
                  </a:lnTo>
                  <a:lnTo>
                    <a:pt x="905830" y="726436"/>
                  </a:lnTo>
                  <a:lnTo>
                    <a:pt x="927775" y="688861"/>
                  </a:lnTo>
                  <a:lnTo>
                    <a:pt x="946190" y="649262"/>
                  </a:lnTo>
                  <a:lnTo>
                    <a:pt x="960871" y="607837"/>
                  </a:lnTo>
                  <a:lnTo>
                    <a:pt x="971611" y="564784"/>
                  </a:lnTo>
                  <a:lnTo>
                    <a:pt x="978206" y="520304"/>
                  </a:lnTo>
                  <a:lnTo>
                    <a:pt x="980450" y="474594"/>
                  </a:lnTo>
                  <a:lnTo>
                    <a:pt x="978206" y="428885"/>
                  </a:lnTo>
                  <a:lnTo>
                    <a:pt x="971611" y="384406"/>
                  </a:lnTo>
                  <a:lnTo>
                    <a:pt x="960871" y="341355"/>
                  </a:lnTo>
                  <a:lnTo>
                    <a:pt x="946190" y="299932"/>
                  </a:lnTo>
                  <a:lnTo>
                    <a:pt x="927775" y="260335"/>
                  </a:lnTo>
                  <a:lnTo>
                    <a:pt x="905830" y="222763"/>
                  </a:lnTo>
                  <a:lnTo>
                    <a:pt x="880561" y="187416"/>
                  </a:lnTo>
                  <a:lnTo>
                    <a:pt x="852173" y="154491"/>
                  </a:lnTo>
                  <a:lnTo>
                    <a:pt x="820871" y="124187"/>
                  </a:lnTo>
                  <a:lnTo>
                    <a:pt x="786862" y="96705"/>
                  </a:lnTo>
                  <a:lnTo>
                    <a:pt x="750349" y="72241"/>
                  </a:lnTo>
                  <a:lnTo>
                    <a:pt x="711539" y="50996"/>
                  </a:lnTo>
                  <a:lnTo>
                    <a:pt x="670636" y="33167"/>
                  </a:lnTo>
                  <a:lnTo>
                    <a:pt x="627846" y="18955"/>
                  </a:lnTo>
                  <a:lnTo>
                    <a:pt x="583375" y="8557"/>
                  </a:lnTo>
                  <a:lnTo>
                    <a:pt x="537428" y="2172"/>
                  </a:lnTo>
                  <a:lnTo>
                    <a:pt x="490209" y="0"/>
                  </a:lnTo>
                  <a:close/>
                </a:path>
              </a:pathLst>
            </a:custGeom>
            <a:solidFill>
              <a:srgbClr val="FFFFFF"/>
            </a:solidFill>
          </p:spPr>
          <p:txBody>
            <a:bodyPr wrap="square" lIns="0" tIns="0" rIns="0" bIns="0" rtlCol="0"/>
            <a:lstStyle/>
            <a:p>
              <a:endParaRPr/>
            </a:p>
          </p:txBody>
        </p:sp>
        <p:sp>
          <p:nvSpPr>
            <p:cNvPr id="28" name="object 28"/>
            <p:cNvSpPr/>
            <p:nvPr/>
          </p:nvSpPr>
          <p:spPr>
            <a:xfrm>
              <a:off x="4126992" y="3067050"/>
              <a:ext cx="981075" cy="949325"/>
            </a:xfrm>
            <a:custGeom>
              <a:avLst/>
              <a:gdLst/>
              <a:ahLst/>
              <a:cxnLst/>
              <a:rect l="l" t="t" r="r" b="b"/>
              <a:pathLst>
                <a:path w="981075" h="949325">
                  <a:moveTo>
                    <a:pt x="0" y="474594"/>
                  </a:moveTo>
                  <a:lnTo>
                    <a:pt x="2243" y="428885"/>
                  </a:lnTo>
                  <a:lnTo>
                    <a:pt x="8838" y="384406"/>
                  </a:lnTo>
                  <a:lnTo>
                    <a:pt x="19578" y="341355"/>
                  </a:lnTo>
                  <a:lnTo>
                    <a:pt x="34258" y="299932"/>
                  </a:lnTo>
                  <a:lnTo>
                    <a:pt x="52673" y="260335"/>
                  </a:lnTo>
                  <a:lnTo>
                    <a:pt x="74618" y="222763"/>
                  </a:lnTo>
                  <a:lnTo>
                    <a:pt x="99886" y="187416"/>
                  </a:lnTo>
                  <a:lnTo>
                    <a:pt x="128273" y="154491"/>
                  </a:lnTo>
                  <a:lnTo>
                    <a:pt x="159573" y="124187"/>
                  </a:lnTo>
                  <a:lnTo>
                    <a:pt x="193581" y="96705"/>
                  </a:lnTo>
                  <a:lnTo>
                    <a:pt x="230092" y="72241"/>
                  </a:lnTo>
                  <a:lnTo>
                    <a:pt x="268900" y="50996"/>
                  </a:lnTo>
                  <a:lnTo>
                    <a:pt x="309800" y="33167"/>
                  </a:lnTo>
                  <a:lnTo>
                    <a:pt x="352586" y="18955"/>
                  </a:lnTo>
                  <a:lnTo>
                    <a:pt x="397053" y="8557"/>
                  </a:lnTo>
                  <a:lnTo>
                    <a:pt x="442996" y="2172"/>
                  </a:lnTo>
                  <a:lnTo>
                    <a:pt x="490209" y="0"/>
                  </a:lnTo>
                  <a:lnTo>
                    <a:pt x="537428" y="2172"/>
                  </a:lnTo>
                  <a:lnTo>
                    <a:pt x="583375" y="8557"/>
                  </a:lnTo>
                  <a:lnTo>
                    <a:pt x="627846" y="18955"/>
                  </a:lnTo>
                  <a:lnTo>
                    <a:pt x="670636" y="33167"/>
                  </a:lnTo>
                  <a:lnTo>
                    <a:pt x="711539" y="50996"/>
                  </a:lnTo>
                  <a:lnTo>
                    <a:pt x="750349" y="72241"/>
                  </a:lnTo>
                  <a:lnTo>
                    <a:pt x="786862" y="96705"/>
                  </a:lnTo>
                  <a:lnTo>
                    <a:pt x="820871" y="124187"/>
                  </a:lnTo>
                  <a:lnTo>
                    <a:pt x="852173" y="154491"/>
                  </a:lnTo>
                  <a:lnTo>
                    <a:pt x="880561" y="187416"/>
                  </a:lnTo>
                  <a:lnTo>
                    <a:pt x="905830" y="222763"/>
                  </a:lnTo>
                  <a:lnTo>
                    <a:pt x="927775" y="260335"/>
                  </a:lnTo>
                  <a:lnTo>
                    <a:pt x="946190" y="299932"/>
                  </a:lnTo>
                  <a:lnTo>
                    <a:pt x="960871" y="341355"/>
                  </a:lnTo>
                  <a:lnTo>
                    <a:pt x="971611" y="384406"/>
                  </a:lnTo>
                  <a:lnTo>
                    <a:pt x="978206" y="428885"/>
                  </a:lnTo>
                  <a:lnTo>
                    <a:pt x="980450" y="474594"/>
                  </a:lnTo>
                  <a:lnTo>
                    <a:pt x="978206" y="520304"/>
                  </a:lnTo>
                  <a:lnTo>
                    <a:pt x="971611" y="564784"/>
                  </a:lnTo>
                  <a:lnTo>
                    <a:pt x="960871" y="607837"/>
                  </a:lnTo>
                  <a:lnTo>
                    <a:pt x="946190" y="649262"/>
                  </a:lnTo>
                  <a:lnTo>
                    <a:pt x="927775" y="688861"/>
                  </a:lnTo>
                  <a:lnTo>
                    <a:pt x="905830" y="726436"/>
                  </a:lnTo>
                  <a:lnTo>
                    <a:pt x="880561" y="761787"/>
                  </a:lnTo>
                  <a:lnTo>
                    <a:pt x="852173" y="794715"/>
                  </a:lnTo>
                  <a:lnTo>
                    <a:pt x="820871" y="825021"/>
                  </a:lnTo>
                  <a:lnTo>
                    <a:pt x="786862" y="852507"/>
                  </a:lnTo>
                  <a:lnTo>
                    <a:pt x="750349" y="876974"/>
                  </a:lnTo>
                  <a:lnTo>
                    <a:pt x="711539" y="898222"/>
                  </a:lnTo>
                  <a:lnTo>
                    <a:pt x="670636" y="916053"/>
                  </a:lnTo>
                  <a:lnTo>
                    <a:pt x="627846" y="930268"/>
                  </a:lnTo>
                  <a:lnTo>
                    <a:pt x="583375" y="940667"/>
                  </a:lnTo>
                  <a:lnTo>
                    <a:pt x="537428" y="947053"/>
                  </a:lnTo>
                  <a:lnTo>
                    <a:pt x="490209" y="949226"/>
                  </a:lnTo>
                  <a:lnTo>
                    <a:pt x="442996" y="947053"/>
                  </a:lnTo>
                  <a:lnTo>
                    <a:pt x="397053" y="940667"/>
                  </a:lnTo>
                  <a:lnTo>
                    <a:pt x="352586" y="930268"/>
                  </a:lnTo>
                  <a:lnTo>
                    <a:pt x="309800" y="916053"/>
                  </a:lnTo>
                  <a:lnTo>
                    <a:pt x="268900" y="898222"/>
                  </a:lnTo>
                  <a:lnTo>
                    <a:pt x="230092" y="876974"/>
                  </a:lnTo>
                  <a:lnTo>
                    <a:pt x="193581" y="852507"/>
                  </a:lnTo>
                  <a:lnTo>
                    <a:pt x="159573" y="825021"/>
                  </a:lnTo>
                  <a:lnTo>
                    <a:pt x="128273" y="794715"/>
                  </a:lnTo>
                  <a:lnTo>
                    <a:pt x="99886" y="761787"/>
                  </a:lnTo>
                  <a:lnTo>
                    <a:pt x="74618" y="726436"/>
                  </a:lnTo>
                  <a:lnTo>
                    <a:pt x="52673" y="688861"/>
                  </a:lnTo>
                  <a:lnTo>
                    <a:pt x="34258" y="649262"/>
                  </a:lnTo>
                  <a:lnTo>
                    <a:pt x="19578" y="607837"/>
                  </a:lnTo>
                  <a:lnTo>
                    <a:pt x="8838" y="564784"/>
                  </a:lnTo>
                  <a:lnTo>
                    <a:pt x="2243" y="520304"/>
                  </a:lnTo>
                  <a:lnTo>
                    <a:pt x="0" y="474594"/>
                  </a:lnTo>
                  <a:close/>
                </a:path>
              </a:pathLst>
            </a:custGeom>
            <a:ln w="12701">
              <a:solidFill>
                <a:srgbClr val="AF5C05"/>
              </a:solidFill>
            </a:ln>
          </p:spPr>
          <p:txBody>
            <a:bodyPr wrap="square" lIns="0" tIns="0" rIns="0" bIns="0" rtlCol="0"/>
            <a:lstStyle/>
            <a:p>
              <a:endParaRPr/>
            </a:p>
          </p:txBody>
        </p:sp>
        <p:pic>
          <p:nvPicPr>
            <p:cNvPr id="29" name="object 29"/>
            <p:cNvPicPr/>
            <p:nvPr/>
          </p:nvPicPr>
          <p:blipFill>
            <a:blip r:embed="rId10" cstate="print"/>
            <a:stretch>
              <a:fillRect/>
            </a:stretch>
          </p:blipFill>
          <p:spPr>
            <a:xfrm>
              <a:off x="4431029" y="3169258"/>
              <a:ext cx="372389" cy="372389"/>
            </a:xfrm>
            <a:prstGeom prst="rect">
              <a:avLst/>
            </a:prstGeom>
          </p:spPr>
        </p:pic>
      </p:grpSp>
      <p:sp>
        <p:nvSpPr>
          <p:cNvPr id="30" name="object 30"/>
          <p:cNvSpPr txBox="1"/>
          <p:nvPr/>
        </p:nvSpPr>
        <p:spPr>
          <a:xfrm>
            <a:off x="4421762" y="3581652"/>
            <a:ext cx="447040" cy="306070"/>
          </a:xfrm>
          <a:prstGeom prst="rect">
            <a:avLst/>
          </a:prstGeom>
        </p:spPr>
        <p:txBody>
          <a:bodyPr vert="horz" wrap="square" lIns="0" tIns="6350" rIns="0" bIns="0" rtlCol="0">
            <a:spAutoFit/>
          </a:bodyPr>
          <a:lstStyle/>
          <a:p>
            <a:pPr marL="12700" marR="5080">
              <a:lnSpc>
                <a:spcPct val="104400"/>
              </a:lnSpc>
              <a:spcBef>
                <a:spcPts val="50"/>
              </a:spcBef>
            </a:pPr>
            <a:r>
              <a:rPr sz="900" spc="-75" dirty="0">
                <a:latin typeface="Arial"/>
                <a:cs typeface="Arial"/>
              </a:rPr>
              <a:t>Loca</a:t>
            </a:r>
            <a:r>
              <a:rPr sz="900" spc="-95" dirty="0">
                <a:latin typeface="Times New Roman"/>
                <a:cs typeface="Times New Roman"/>
              </a:rPr>
              <a:t> </a:t>
            </a:r>
            <a:r>
              <a:rPr sz="900" dirty="0">
                <a:latin typeface="Arial"/>
                <a:cs typeface="Arial"/>
              </a:rPr>
              <a:t>ti</a:t>
            </a:r>
            <a:r>
              <a:rPr sz="900" spc="-95" dirty="0">
                <a:latin typeface="Times New Roman"/>
                <a:cs typeface="Times New Roman"/>
              </a:rPr>
              <a:t> </a:t>
            </a:r>
            <a:r>
              <a:rPr sz="900" spc="-50" dirty="0">
                <a:latin typeface="Arial"/>
                <a:cs typeface="Arial"/>
              </a:rPr>
              <a:t>on</a:t>
            </a:r>
            <a:r>
              <a:rPr sz="900" spc="500" dirty="0">
                <a:latin typeface="Times New Roman"/>
                <a:cs typeface="Times New Roman"/>
              </a:rPr>
              <a:t> </a:t>
            </a:r>
            <a:r>
              <a:rPr sz="900" spc="-30" dirty="0">
                <a:latin typeface="Arial"/>
                <a:cs typeface="Arial"/>
              </a:rPr>
              <a:t>Services</a:t>
            </a:r>
            <a:endParaRPr sz="900">
              <a:latin typeface="Arial"/>
              <a:cs typeface="Arial"/>
            </a:endParaRPr>
          </a:p>
        </p:txBody>
      </p:sp>
      <p:grpSp>
        <p:nvGrpSpPr>
          <p:cNvPr id="31" name="object 31"/>
          <p:cNvGrpSpPr/>
          <p:nvPr/>
        </p:nvGrpSpPr>
        <p:grpSpPr>
          <a:xfrm>
            <a:off x="2543175" y="3476625"/>
            <a:ext cx="1181100" cy="1190625"/>
            <a:chOff x="2543175" y="3476625"/>
            <a:chExt cx="1181100" cy="1190625"/>
          </a:xfrm>
        </p:grpSpPr>
        <p:pic>
          <p:nvPicPr>
            <p:cNvPr id="32" name="object 32"/>
            <p:cNvPicPr/>
            <p:nvPr/>
          </p:nvPicPr>
          <p:blipFill>
            <a:blip r:embed="rId11" cstate="print"/>
            <a:stretch>
              <a:fillRect/>
            </a:stretch>
          </p:blipFill>
          <p:spPr>
            <a:xfrm>
              <a:off x="2543175" y="3476625"/>
              <a:ext cx="1181100" cy="1190625"/>
            </a:xfrm>
            <a:prstGeom prst="rect">
              <a:avLst/>
            </a:prstGeom>
          </p:spPr>
        </p:pic>
        <p:sp>
          <p:nvSpPr>
            <p:cNvPr id="33" name="object 33"/>
            <p:cNvSpPr/>
            <p:nvPr/>
          </p:nvSpPr>
          <p:spPr>
            <a:xfrm>
              <a:off x="2563998" y="3491103"/>
              <a:ext cx="1089660" cy="1106170"/>
            </a:xfrm>
            <a:custGeom>
              <a:avLst/>
              <a:gdLst/>
              <a:ahLst/>
              <a:cxnLst/>
              <a:rect l="l" t="t" r="r" b="b"/>
              <a:pathLst>
                <a:path w="1089660" h="1106170">
                  <a:moveTo>
                    <a:pt x="544595" y="0"/>
                  </a:moveTo>
                  <a:lnTo>
                    <a:pt x="497607" y="2030"/>
                  </a:lnTo>
                  <a:lnTo>
                    <a:pt x="451729" y="8010"/>
                  </a:lnTo>
                  <a:lnTo>
                    <a:pt x="407124" y="17774"/>
                  </a:lnTo>
                  <a:lnTo>
                    <a:pt x="363956" y="31156"/>
                  </a:lnTo>
                  <a:lnTo>
                    <a:pt x="322387" y="47990"/>
                  </a:lnTo>
                  <a:lnTo>
                    <a:pt x="282583" y="68109"/>
                  </a:lnTo>
                  <a:lnTo>
                    <a:pt x="244705" y="91348"/>
                  </a:lnTo>
                  <a:lnTo>
                    <a:pt x="208917" y="117540"/>
                  </a:lnTo>
                  <a:lnTo>
                    <a:pt x="175384" y="146519"/>
                  </a:lnTo>
                  <a:lnTo>
                    <a:pt x="144269" y="178119"/>
                  </a:lnTo>
                  <a:lnTo>
                    <a:pt x="115734" y="212175"/>
                  </a:lnTo>
                  <a:lnTo>
                    <a:pt x="89944" y="248519"/>
                  </a:lnTo>
                  <a:lnTo>
                    <a:pt x="67062" y="286986"/>
                  </a:lnTo>
                  <a:lnTo>
                    <a:pt x="47252" y="327410"/>
                  </a:lnTo>
                  <a:lnTo>
                    <a:pt x="30677" y="369625"/>
                  </a:lnTo>
                  <a:lnTo>
                    <a:pt x="17501" y="413464"/>
                  </a:lnTo>
                  <a:lnTo>
                    <a:pt x="7887" y="458762"/>
                  </a:lnTo>
                  <a:lnTo>
                    <a:pt x="1999" y="505352"/>
                  </a:lnTo>
                  <a:lnTo>
                    <a:pt x="0" y="553068"/>
                  </a:lnTo>
                  <a:lnTo>
                    <a:pt x="1999" y="600788"/>
                  </a:lnTo>
                  <a:lnTo>
                    <a:pt x="7887" y="647380"/>
                  </a:lnTo>
                  <a:lnTo>
                    <a:pt x="17501" y="692679"/>
                  </a:lnTo>
                  <a:lnTo>
                    <a:pt x="30677" y="736518"/>
                  </a:lnTo>
                  <a:lnTo>
                    <a:pt x="47252" y="778732"/>
                  </a:lnTo>
                  <a:lnTo>
                    <a:pt x="67062" y="819155"/>
                  </a:lnTo>
                  <a:lnTo>
                    <a:pt x="89944" y="857621"/>
                  </a:lnTo>
                  <a:lnTo>
                    <a:pt x="115734" y="893963"/>
                  </a:lnTo>
                  <a:lnTo>
                    <a:pt x="144269" y="928016"/>
                  </a:lnTo>
                  <a:lnTo>
                    <a:pt x="175384" y="959613"/>
                  </a:lnTo>
                  <a:lnTo>
                    <a:pt x="208917" y="988589"/>
                  </a:lnTo>
                  <a:lnTo>
                    <a:pt x="244705" y="1014778"/>
                  </a:lnTo>
                  <a:lnTo>
                    <a:pt x="282583" y="1038014"/>
                  </a:lnTo>
                  <a:lnTo>
                    <a:pt x="322387" y="1058130"/>
                  </a:lnTo>
                  <a:lnTo>
                    <a:pt x="363956" y="1074961"/>
                  </a:lnTo>
                  <a:lnTo>
                    <a:pt x="407124" y="1088341"/>
                  </a:lnTo>
                  <a:lnTo>
                    <a:pt x="451729" y="1098103"/>
                  </a:lnTo>
                  <a:lnTo>
                    <a:pt x="497607" y="1104083"/>
                  </a:lnTo>
                  <a:lnTo>
                    <a:pt x="544595" y="1106113"/>
                  </a:lnTo>
                  <a:lnTo>
                    <a:pt x="591576" y="1104083"/>
                  </a:lnTo>
                  <a:lnTo>
                    <a:pt x="637449" y="1098103"/>
                  </a:lnTo>
                  <a:lnTo>
                    <a:pt x="682049" y="1088341"/>
                  </a:lnTo>
                  <a:lnTo>
                    <a:pt x="725214" y="1074961"/>
                  </a:lnTo>
                  <a:lnTo>
                    <a:pt x="766778" y="1058130"/>
                  </a:lnTo>
                  <a:lnTo>
                    <a:pt x="806580" y="1038014"/>
                  </a:lnTo>
                  <a:lnTo>
                    <a:pt x="844455" y="1014778"/>
                  </a:lnTo>
                  <a:lnTo>
                    <a:pt x="880240" y="988589"/>
                  </a:lnTo>
                  <a:lnTo>
                    <a:pt x="913772" y="959613"/>
                  </a:lnTo>
                  <a:lnTo>
                    <a:pt x="944886" y="928016"/>
                  </a:lnTo>
                  <a:lnTo>
                    <a:pt x="973419" y="893963"/>
                  </a:lnTo>
                  <a:lnTo>
                    <a:pt x="999208" y="857621"/>
                  </a:lnTo>
                  <a:lnTo>
                    <a:pt x="1022089" y="819155"/>
                  </a:lnTo>
                  <a:lnTo>
                    <a:pt x="1041898" y="778732"/>
                  </a:lnTo>
                  <a:lnTo>
                    <a:pt x="1058473" y="736518"/>
                  </a:lnTo>
                  <a:lnTo>
                    <a:pt x="1071649" y="692679"/>
                  </a:lnTo>
                  <a:lnTo>
                    <a:pt x="1081263" y="647380"/>
                  </a:lnTo>
                  <a:lnTo>
                    <a:pt x="1087151" y="600788"/>
                  </a:lnTo>
                  <a:lnTo>
                    <a:pt x="1089150" y="553068"/>
                  </a:lnTo>
                  <a:lnTo>
                    <a:pt x="1087151" y="505352"/>
                  </a:lnTo>
                  <a:lnTo>
                    <a:pt x="1081263" y="458762"/>
                  </a:lnTo>
                  <a:lnTo>
                    <a:pt x="1071649" y="413464"/>
                  </a:lnTo>
                  <a:lnTo>
                    <a:pt x="1058473" y="369625"/>
                  </a:lnTo>
                  <a:lnTo>
                    <a:pt x="1041898" y="327410"/>
                  </a:lnTo>
                  <a:lnTo>
                    <a:pt x="1022089" y="286986"/>
                  </a:lnTo>
                  <a:lnTo>
                    <a:pt x="999208" y="248519"/>
                  </a:lnTo>
                  <a:lnTo>
                    <a:pt x="973419" y="212175"/>
                  </a:lnTo>
                  <a:lnTo>
                    <a:pt x="944886" y="178119"/>
                  </a:lnTo>
                  <a:lnTo>
                    <a:pt x="913772" y="146519"/>
                  </a:lnTo>
                  <a:lnTo>
                    <a:pt x="880240" y="117540"/>
                  </a:lnTo>
                  <a:lnTo>
                    <a:pt x="844455" y="91348"/>
                  </a:lnTo>
                  <a:lnTo>
                    <a:pt x="806580" y="68109"/>
                  </a:lnTo>
                  <a:lnTo>
                    <a:pt x="766778" y="47990"/>
                  </a:lnTo>
                  <a:lnTo>
                    <a:pt x="725214" y="31156"/>
                  </a:lnTo>
                  <a:lnTo>
                    <a:pt x="682049" y="17774"/>
                  </a:lnTo>
                  <a:lnTo>
                    <a:pt x="637449" y="8010"/>
                  </a:lnTo>
                  <a:lnTo>
                    <a:pt x="591576" y="2030"/>
                  </a:lnTo>
                  <a:lnTo>
                    <a:pt x="544595" y="0"/>
                  </a:lnTo>
                  <a:close/>
                </a:path>
              </a:pathLst>
            </a:custGeom>
            <a:solidFill>
              <a:srgbClr val="FFFFFF"/>
            </a:solidFill>
          </p:spPr>
          <p:txBody>
            <a:bodyPr wrap="square" lIns="0" tIns="0" rIns="0" bIns="0" rtlCol="0"/>
            <a:lstStyle/>
            <a:p>
              <a:endParaRPr/>
            </a:p>
          </p:txBody>
        </p:sp>
        <p:sp>
          <p:nvSpPr>
            <p:cNvPr id="34" name="object 34"/>
            <p:cNvSpPr/>
            <p:nvPr/>
          </p:nvSpPr>
          <p:spPr>
            <a:xfrm>
              <a:off x="2563998" y="3491103"/>
              <a:ext cx="1089660" cy="1106170"/>
            </a:xfrm>
            <a:custGeom>
              <a:avLst/>
              <a:gdLst/>
              <a:ahLst/>
              <a:cxnLst/>
              <a:rect l="l" t="t" r="r" b="b"/>
              <a:pathLst>
                <a:path w="1089660" h="1106170">
                  <a:moveTo>
                    <a:pt x="0" y="553068"/>
                  </a:moveTo>
                  <a:lnTo>
                    <a:pt x="1999" y="505352"/>
                  </a:lnTo>
                  <a:lnTo>
                    <a:pt x="7887" y="458762"/>
                  </a:lnTo>
                  <a:lnTo>
                    <a:pt x="17501" y="413464"/>
                  </a:lnTo>
                  <a:lnTo>
                    <a:pt x="30677" y="369625"/>
                  </a:lnTo>
                  <a:lnTo>
                    <a:pt x="47252" y="327410"/>
                  </a:lnTo>
                  <a:lnTo>
                    <a:pt x="67062" y="286986"/>
                  </a:lnTo>
                  <a:lnTo>
                    <a:pt x="89944" y="248519"/>
                  </a:lnTo>
                  <a:lnTo>
                    <a:pt x="115734" y="212175"/>
                  </a:lnTo>
                  <a:lnTo>
                    <a:pt x="144269" y="178119"/>
                  </a:lnTo>
                  <a:lnTo>
                    <a:pt x="175384" y="146519"/>
                  </a:lnTo>
                  <a:lnTo>
                    <a:pt x="208917" y="117540"/>
                  </a:lnTo>
                  <a:lnTo>
                    <a:pt x="244705" y="91348"/>
                  </a:lnTo>
                  <a:lnTo>
                    <a:pt x="282583" y="68109"/>
                  </a:lnTo>
                  <a:lnTo>
                    <a:pt x="322387" y="47990"/>
                  </a:lnTo>
                  <a:lnTo>
                    <a:pt x="363956" y="31156"/>
                  </a:lnTo>
                  <a:lnTo>
                    <a:pt x="407124" y="17774"/>
                  </a:lnTo>
                  <a:lnTo>
                    <a:pt x="451729" y="8010"/>
                  </a:lnTo>
                  <a:lnTo>
                    <a:pt x="497607" y="2030"/>
                  </a:lnTo>
                  <a:lnTo>
                    <a:pt x="544595" y="0"/>
                  </a:lnTo>
                  <a:lnTo>
                    <a:pt x="591576" y="2030"/>
                  </a:lnTo>
                  <a:lnTo>
                    <a:pt x="637449" y="8010"/>
                  </a:lnTo>
                  <a:lnTo>
                    <a:pt x="682049" y="17774"/>
                  </a:lnTo>
                  <a:lnTo>
                    <a:pt x="725214" y="31156"/>
                  </a:lnTo>
                  <a:lnTo>
                    <a:pt x="766778" y="47990"/>
                  </a:lnTo>
                  <a:lnTo>
                    <a:pt x="806580" y="68109"/>
                  </a:lnTo>
                  <a:lnTo>
                    <a:pt x="844455" y="91348"/>
                  </a:lnTo>
                  <a:lnTo>
                    <a:pt x="880240" y="117540"/>
                  </a:lnTo>
                  <a:lnTo>
                    <a:pt x="913772" y="146519"/>
                  </a:lnTo>
                  <a:lnTo>
                    <a:pt x="944886" y="178119"/>
                  </a:lnTo>
                  <a:lnTo>
                    <a:pt x="973419" y="212175"/>
                  </a:lnTo>
                  <a:lnTo>
                    <a:pt x="999208" y="248519"/>
                  </a:lnTo>
                  <a:lnTo>
                    <a:pt x="1022089" y="286986"/>
                  </a:lnTo>
                  <a:lnTo>
                    <a:pt x="1041898" y="327410"/>
                  </a:lnTo>
                  <a:lnTo>
                    <a:pt x="1058473" y="369625"/>
                  </a:lnTo>
                  <a:lnTo>
                    <a:pt x="1071649" y="413464"/>
                  </a:lnTo>
                  <a:lnTo>
                    <a:pt x="1081263" y="458762"/>
                  </a:lnTo>
                  <a:lnTo>
                    <a:pt x="1087151" y="505352"/>
                  </a:lnTo>
                  <a:lnTo>
                    <a:pt x="1089150" y="553068"/>
                  </a:lnTo>
                  <a:lnTo>
                    <a:pt x="1087151" y="600788"/>
                  </a:lnTo>
                  <a:lnTo>
                    <a:pt x="1081263" y="647380"/>
                  </a:lnTo>
                  <a:lnTo>
                    <a:pt x="1071649" y="692679"/>
                  </a:lnTo>
                  <a:lnTo>
                    <a:pt x="1058473" y="736518"/>
                  </a:lnTo>
                  <a:lnTo>
                    <a:pt x="1041898" y="778732"/>
                  </a:lnTo>
                  <a:lnTo>
                    <a:pt x="1022089" y="819155"/>
                  </a:lnTo>
                  <a:lnTo>
                    <a:pt x="999208" y="857621"/>
                  </a:lnTo>
                  <a:lnTo>
                    <a:pt x="973419" y="893963"/>
                  </a:lnTo>
                  <a:lnTo>
                    <a:pt x="944886" y="928016"/>
                  </a:lnTo>
                  <a:lnTo>
                    <a:pt x="913772" y="959613"/>
                  </a:lnTo>
                  <a:lnTo>
                    <a:pt x="880240" y="988589"/>
                  </a:lnTo>
                  <a:lnTo>
                    <a:pt x="844455" y="1014778"/>
                  </a:lnTo>
                  <a:lnTo>
                    <a:pt x="806580" y="1038014"/>
                  </a:lnTo>
                  <a:lnTo>
                    <a:pt x="766778" y="1058130"/>
                  </a:lnTo>
                  <a:lnTo>
                    <a:pt x="725214" y="1074961"/>
                  </a:lnTo>
                  <a:lnTo>
                    <a:pt x="682049" y="1088341"/>
                  </a:lnTo>
                  <a:lnTo>
                    <a:pt x="637449" y="1098103"/>
                  </a:lnTo>
                  <a:lnTo>
                    <a:pt x="591576" y="1104083"/>
                  </a:lnTo>
                  <a:lnTo>
                    <a:pt x="544595" y="1106113"/>
                  </a:lnTo>
                  <a:lnTo>
                    <a:pt x="497607" y="1104083"/>
                  </a:lnTo>
                  <a:lnTo>
                    <a:pt x="451729" y="1098103"/>
                  </a:lnTo>
                  <a:lnTo>
                    <a:pt x="407124" y="1088341"/>
                  </a:lnTo>
                  <a:lnTo>
                    <a:pt x="363956" y="1074961"/>
                  </a:lnTo>
                  <a:lnTo>
                    <a:pt x="322387" y="1058130"/>
                  </a:lnTo>
                  <a:lnTo>
                    <a:pt x="282583" y="1038014"/>
                  </a:lnTo>
                  <a:lnTo>
                    <a:pt x="244705" y="1014778"/>
                  </a:lnTo>
                  <a:lnTo>
                    <a:pt x="208917" y="988589"/>
                  </a:lnTo>
                  <a:lnTo>
                    <a:pt x="175384" y="959613"/>
                  </a:lnTo>
                  <a:lnTo>
                    <a:pt x="144269" y="928016"/>
                  </a:lnTo>
                  <a:lnTo>
                    <a:pt x="115734" y="893963"/>
                  </a:lnTo>
                  <a:lnTo>
                    <a:pt x="89944" y="857621"/>
                  </a:lnTo>
                  <a:lnTo>
                    <a:pt x="67062" y="819155"/>
                  </a:lnTo>
                  <a:lnTo>
                    <a:pt x="47252" y="778732"/>
                  </a:lnTo>
                  <a:lnTo>
                    <a:pt x="30677" y="736518"/>
                  </a:lnTo>
                  <a:lnTo>
                    <a:pt x="17501" y="692679"/>
                  </a:lnTo>
                  <a:lnTo>
                    <a:pt x="7887" y="647380"/>
                  </a:lnTo>
                  <a:lnTo>
                    <a:pt x="1999" y="600788"/>
                  </a:lnTo>
                  <a:lnTo>
                    <a:pt x="0" y="553068"/>
                  </a:lnTo>
                  <a:close/>
                </a:path>
              </a:pathLst>
            </a:custGeom>
            <a:ln w="12701">
              <a:solidFill>
                <a:srgbClr val="AF5C05"/>
              </a:solidFill>
            </a:ln>
          </p:spPr>
          <p:txBody>
            <a:bodyPr wrap="square" lIns="0" tIns="0" rIns="0" bIns="0" rtlCol="0"/>
            <a:lstStyle/>
            <a:p>
              <a:endParaRPr/>
            </a:p>
          </p:txBody>
        </p:sp>
        <p:pic>
          <p:nvPicPr>
            <p:cNvPr id="35" name="object 35"/>
            <p:cNvPicPr/>
            <p:nvPr/>
          </p:nvPicPr>
          <p:blipFill>
            <a:blip r:embed="rId12" cstate="print"/>
            <a:stretch>
              <a:fillRect/>
            </a:stretch>
          </p:blipFill>
          <p:spPr>
            <a:xfrm>
              <a:off x="2915921" y="3653268"/>
              <a:ext cx="410681" cy="416561"/>
            </a:xfrm>
            <a:prstGeom prst="rect">
              <a:avLst/>
            </a:prstGeom>
          </p:spPr>
        </p:pic>
      </p:grpSp>
      <p:sp>
        <p:nvSpPr>
          <p:cNvPr id="36" name="object 36"/>
          <p:cNvSpPr txBox="1"/>
          <p:nvPr/>
        </p:nvSpPr>
        <p:spPr>
          <a:xfrm>
            <a:off x="2875028" y="4169095"/>
            <a:ext cx="502920" cy="306070"/>
          </a:xfrm>
          <a:prstGeom prst="rect">
            <a:avLst/>
          </a:prstGeom>
        </p:spPr>
        <p:txBody>
          <a:bodyPr vert="horz" wrap="square" lIns="0" tIns="12700" rIns="0" bIns="0" rtlCol="0">
            <a:spAutoFit/>
          </a:bodyPr>
          <a:lstStyle/>
          <a:p>
            <a:pPr marL="12700">
              <a:lnSpc>
                <a:spcPct val="100000"/>
              </a:lnSpc>
              <a:spcBef>
                <a:spcPts val="100"/>
              </a:spcBef>
            </a:pPr>
            <a:r>
              <a:rPr sz="900" spc="-100" dirty="0">
                <a:latin typeface="Arial"/>
                <a:cs typeface="Arial"/>
              </a:rPr>
              <a:t>Cus</a:t>
            </a:r>
            <a:r>
              <a:rPr sz="900" spc="-114" dirty="0">
                <a:latin typeface="Times New Roman"/>
                <a:cs typeface="Times New Roman"/>
              </a:rPr>
              <a:t> </a:t>
            </a:r>
            <a:r>
              <a:rPr sz="900" spc="-20" dirty="0">
                <a:latin typeface="Arial"/>
                <a:cs typeface="Arial"/>
              </a:rPr>
              <a:t>tomer</a:t>
            </a:r>
            <a:endParaRPr sz="900">
              <a:latin typeface="Arial"/>
              <a:cs typeface="Arial"/>
            </a:endParaRPr>
          </a:p>
          <a:p>
            <a:pPr marL="69850">
              <a:lnSpc>
                <a:spcPct val="100000"/>
              </a:lnSpc>
              <a:spcBef>
                <a:spcPts val="45"/>
              </a:spcBef>
            </a:pPr>
            <a:r>
              <a:rPr sz="900" spc="-10" dirty="0">
                <a:latin typeface="Arial"/>
                <a:cs typeface="Arial"/>
              </a:rPr>
              <a:t>Service</a:t>
            </a:r>
            <a:endParaRPr sz="900">
              <a:latin typeface="Arial"/>
              <a:cs typeface="Arial"/>
            </a:endParaRPr>
          </a:p>
        </p:txBody>
      </p:sp>
      <p:grpSp>
        <p:nvGrpSpPr>
          <p:cNvPr id="37" name="object 37"/>
          <p:cNvGrpSpPr/>
          <p:nvPr/>
        </p:nvGrpSpPr>
        <p:grpSpPr>
          <a:xfrm>
            <a:off x="5457825" y="3476625"/>
            <a:ext cx="1200150" cy="1190625"/>
            <a:chOff x="5457825" y="3476625"/>
            <a:chExt cx="1200150" cy="1190625"/>
          </a:xfrm>
        </p:grpSpPr>
        <p:pic>
          <p:nvPicPr>
            <p:cNvPr id="38" name="object 38"/>
            <p:cNvPicPr/>
            <p:nvPr/>
          </p:nvPicPr>
          <p:blipFill>
            <a:blip r:embed="rId13" cstate="print"/>
            <a:stretch>
              <a:fillRect/>
            </a:stretch>
          </p:blipFill>
          <p:spPr>
            <a:xfrm>
              <a:off x="5457825" y="3476625"/>
              <a:ext cx="1200150" cy="1190625"/>
            </a:xfrm>
            <a:prstGeom prst="rect">
              <a:avLst/>
            </a:prstGeom>
          </p:spPr>
        </p:pic>
        <p:sp>
          <p:nvSpPr>
            <p:cNvPr id="39" name="object 39"/>
            <p:cNvSpPr/>
            <p:nvPr/>
          </p:nvSpPr>
          <p:spPr>
            <a:xfrm>
              <a:off x="5478261" y="3493257"/>
              <a:ext cx="1101725" cy="1104265"/>
            </a:xfrm>
            <a:custGeom>
              <a:avLst/>
              <a:gdLst/>
              <a:ahLst/>
              <a:cxnLst/>
              <a:rect l="l" t="t" r="r" b="b"/>
              <a:pathLst>
                <a:path w="1101725" h="1104264">
                  <a:moveTo>
                    <a:pt x="550925" y="0"/>
                  </a:moveTo>
                  <a:lnTo>
                    <a:pt x="503388" y="2026"/>
                  </a:lnTo>
                  <a:lnTo>
                    <a:pt x="456973" y="7994"/>
                  </a:lnTo>
                  <a:lnTo>
                    <a:pt x="411847" y="17739"/>
                  </a:lnTo>
                  <a:lnTo>
                    <a:pt x="368175" y="31094"/>
                  </a:lnTo>
                  <a:lnTo>
                    <a:pt x="326122" y="47894"/>
                  </a:lnTo>
                  <a:lnTo>
                    <a:pt x="285854" y="67973"/>
                  </a:lnTo>
                  <a:lnTo>
                    <a:pt x="247536" y="91165"/>
                  </a:lnTo>
                  <a:lnTo>
                    <a:pt x="211333" y="117305"/>
                  </a:lnTo>
                  <a:lnTo>
                    <a:pt x="177411" y="146227"/>
                  </a:lnTo>
                  <a:lnTo>
                    <a:pt x="145935" y="177765"/>
                  </a:lnTo>
                  <a:lnTo>
                    <a:pt x="117070" y="211753"/>
                  </a:lnTo>
                  <a:lnTo>
                    <a:pt x="90982" y="248026"/>
                  </a:lnTo>
                  <a:lnTo>
                    <a:pt x="67836" y="286418"/>
                  </a:lnTo>
                  <a:lnTo>
                    <a:pt x="47797" y="326763"/>
                  </a:lnTo>
                  <a:lnTo>
                    <a:pt x="31031" y="368896"/>
                  </a:lnTo>
                  <a:lnTo>
                    <a:pt x="17703" y="412650"/>
                  </a:lnTo>
                  <a:lnTo>
                    <a:pt x="7978" y="457861"/>
                  </a:lnTo>
                  <a:lnTo>
                    <a:pt x="2022" y="504361"/>
                  </a:lnTo>
                  <a:lnTo>
                    <a:pt x="0" y="551986"/>
                  </a:lnTo>
                  <a:lnTo>
                    <a:pt x="2022" y="599612"/>
                  </a:lnTo>
                  <a:lnTo>
                    <a:pt x="7978" y="646114"/>
                  </a:lnTo>
                  <a:lnTo>
                    <a:pt x="17703" y="691324"/>
                  </a:lnTo>
                  <a:lnTo>
                    <a:pt x="31031" y="735078"/>
                  </a:lnTo>
                  <a:lnTo>
                    <a:pt x="47797" y="777210"/>
                  </a:lnTo>
                  <a:lnTo>
                    <a:pt x="67836" y="817555"/>
                  </a:lnTo>
                  <a:lnTo>
                    <a:pt x="90982" y="855946"/>
                  </a:lnTo>
                  <a:lnTo>
                    <a:pt x="117070" y="892217"/>
                  </a:lnTo>
                  <a:lnTo>
                    <a:pt x="145935" y="926204"/>
                  </a:lnTo>
                  <a:lnTo>
                    <a:pt x="177411" y="957741"/>
                  </a:lnTo>
                  <a:lnTo>
                    <a:pt x="211333" y="986661"/>
                  </a:lnTo>
                  <a:lnTo>
                    <a:pt x="247536" y="1012799"/>
                  </a:lnTo>
                  <a:lnTo>
                    <a:pt x="285854" y="1035990"/>
                  </a:lnTo>
                  <a:lnTo>
                    <a:pt x="326122" y="1056068"/>
                  </a:lnTo>
                  <a:lnTo>
                    <a:pt x="368175" y="1072866"/>
                  </a:lnTo>
                  <a:lnTo>
                    <a:pt x="411847" y="1086220"/>
                  </a:lnTo>
                  <a:lnTo>
                    <a:pt x="456973" y="1095964"/>
                  </a:lnTo>
                  <a:lnTo>
                    <a:pt x="503388" y="1101932"/>
                  </a:lnTo>
                  <a:lnTo>
                    <a:pt x="550925" y="1103958"/>
                  </a:lnTo>
                  <a:lnTo>
                    <a:pt x="598450" y="1101932"/>
                  </a:lnTo>
                  <a:lnTo>
                    <a:pt x="644851" y="1095964"/>
                  </a:lnTo>
                  <a:lnTo>
                    <a:pt x="689965" y="1086220"/>
                  </a:lnTo>
                  <a:lnTo>
                    <a:pt x="733626" y="1072866"/>
                  </a:lnTo>
                  <a:lnTo>
                    <a:pt x="775669" y="1056068"/>
                  </a:lnTo>
                  <a:lnTo>
                    <a:pt x="815928" y="1035990"/>
                  </a:lnTo>
                  <a:lnTo>
                    <a:pt x="854237" y="1012799"/>
                  </a:lnTo>
                  <a:lnTo>
                    <a:pt x="890433" y="986661"/>
                  </a:lnTo>
                  <a:lnTo>
                    <a:pt x="924348" y="957741"/>
                  </a:lnTo>
                  <a:lnTo>
                    <a:pt x="955818" y="926204"/>
                  </a:lnTo>
                  <a:lnTo>
                    <a:pt x="984678" y="892217"/>
                  </a:lnTo>
                  <a:lnTo>
                    <a:pt x="1010761" y="855946"/>
                  </a:lnTo>
                  <a:lnTo>
                    <a:pt x="1033903" y="817555"/>
                  </a:lnTo>
                  <a:lnTo>
                    <a:pt x="1053939" y="777210"/>
                  </a:lnTo>
                  <a:lnTo>
                    <a:pt x="1070703" y="735078"/>
                  </a:lnTo>
                  <a:lnTo>
                    <a:pt x="1084029" y="691324"/>
                  </a:lnTo>
                  <a:lnTo>
                    <a:pt x="1093752" y="646114"/>
                  </a:lnTo>
                  <a:lnTo>
                    <a:pt x="1099708" y="599612"/>
                  </a:lnTo>
                  <a:lnTo>
                    <a:pt x="1101730" y="551986"/>
                  </a:lnTo>
                  <a:lnTo>
                    <a:pt x="1099708" y="504361"/>
                  </a:lnTo>
                  <a:lnTo>
                    <a:pt x="1093752" y="457861"/>
                  </a:lnTo>
                  <a:lnTo>
                    <a:pt x="1084029" y="412650"/>
                  </a:lnTo>
                  <a:lnTo>
                    <a:pt x="1070703" y="368896"/>
                  </a:lnTo>
                  <a:lnTo>
                    <a:pt x="1053939" y="326763"/>
                  </a:lnTo>
                  <a:lnTo>
                    <a:pt x="1033903" y="286418"/>
                  </a:lnTo>
                  <a:lnTo>
                    <a:pt x="1010761" y="248026"/>
                  </a:lnTo>
                  <a:lnTo>
                    <a:pt x="984678" y="211753"/>
                  </a:lnTo>
                  <a:lnTo>
                    <a:pt x="955818" y="177765"/>
                  </a:lnTo>
                  <a:lnTo>
                    <a:pt x="924348" y="146227"/>
                  </a:lnTo>
                  <a:lnTo>
                    <a:pt x="890433" y="117305"/>
                  </a:lnTo>
                  <a:lnTo>
                    <a:pt x="854237" y="91165"/>
                  </a:lnTo>
                  <a:lnTo>
                    <a:pt x="815928" y="67973"/>
                  </a:lnTo>
                  <a:lnTo>
                    <a:pt x="775669" y="47894"/>
                  </a:lnTo>
                  <a:lnTo>
                    <a:pt x="733626" y="31094"/>
                  </a:lnTo>
                  <a:lnTo>
                    <a:pt x="689965" y="17739"/>
                  </a:lnTo>
                  <a:lnTo>
                    <a:pt x="644851" y="7994"/>
                  </a:lnTo>
                  <a:lnTo>
                    <a:pt x="598450" y="2026"/>
                  </a:lnTo>
                  <a:lnTo>
                    <a:pt x="550925" y="0"/>
                  </a:lnTo>
                  <a:close/>
                </a:path>
              </a:pathLst>
            </a:custGeom>
            <a:solidFill>
              <a:srgbClr val="FFFFFF"/>
            </a:solidFill>
          </p:spPr>
          <p:txBody>
            <a:bodyPr wrap="square" lIns="0" tIns="0" rIns="0" bIns="0" rtlCol="0"/>
            <a:lstStyle/>
            <a:p>
              <a:endParaRPr/>
            </a:p>
          </p:txBody>
        </p:sp>
        <p:sp>
          <p:nvSpPr>
            <p:cNvPr id="40" name="object 40"/>
            <p:cNvSpPr/>
            <p:nvPr/>
          </p:nvSpPr>
          <p:spPr>
            <a:xfrm>
              <a:off x="5478261" y="3493257"/>
              <a:ext cx="1101725" cy="1104265"/>
            </a:xfrm>
            <a:custGeom>
              <a:avLst/>
              <a:gdLst/>
              <a:ahLst/>
              <a:cxnLst/>
              <a:rect l="l" t="t" r="r" b="b"/>
              <a:pathLst>
                <a:path w="1101725" h="1104264">
                  <a:moveTo>
                    <a:pt x="0" y="551986"/>
                  </a:moveTo>
                  <a:lnTo>
                    <a:pt x="2022" y="504361"/>
                  </a:lnTo>
                  <a:lnTo>
                    <a:pt x="7978" y="457861"/>
                  </a:lnTo>
                  <a:lnTo>
                    <a:pt x="17703" y="412650"/>
                  </a:lnTo>
                  <a:lnTo>
                    <a:pt x="31031" y="368896"/>
                  </a:lnTo>
                  <a:lnTo>
                    <a:pt x="47797" y="326763"/>
                  </a:lnTo>
                  <a:lnTo>
                    <a:pt x="67836" y="286418"/>
                  </a:lnTo>
                  <a:lnTo>
                    <a:pt x="90982" y="248026"/>
                  </a:lnTo>
                  <a:lnTo>
                    <a:pt x="117070" y="211753"/>
                  </a:lnTo>
                  <a:lnTo>
                    <a:pt x="145935" y="177765"/>
                  </a:lnTo>
                  <a:lnTo>
                    <a:pt x="177411" y="146227"/>
                  </a:lnTo>
                  <a:lnTo>
                    <a:pt x="211333" y="117305"/>
                  </a:lnTo>
                  <a:lnTo>
                    <a:pt x="247536" y="91165"/>
                  </a:lnTo>
                  <a:lnTo>
                    <a:pt x="285854" y="67973"/>
                  </a:lnTo>
                  <a:lnTo>
                    <a:pt x="326122" y="47894"/>
                  </a:lnTo>
                  <a:lnTo>
                    <a:pt x="368175" y="31094"/>
                  </a:lnTo>
                  <a:lnTo>
                    <a:pt x="411847" y="17739"/>
                  </a:lnTo>
                  <a:lnTo>
                    <a:pt x="456973" y="7994"/>
                  </a:lnTo>
                  <a:lnTo>
                    <a:pt x="503388" y="2026"/>
                  </a:lnTo>
                  <a:lnTo>
                    <a:pt x="550925" y="0"/>
                  </a:lnTo>
                  <a:lnTo>
                    <a:pt x="598450" y="2026"/>
                  </a:lnTo>
                  <a:lnTo>
                    <a:pt x="644851" y="7994"/>
                  </a:lnTo>
                  <a:lnTo>
                    <a:pt x="689965" y="17739"/>
                  </a:lnTo>
                  <a:lnTo>
                    <a:pt x="733626" y="31094"/>
                  </a:lnTo>
                  <a:lnTo>
                    <a:pt x="775669" y="47894"/>
                  </a:lnTo>
                  <a:lnTo>
                    <a:pt x="815928" y="67973"/>
                  </a:lnTo>
                  <a:lnTo>
                    <a:pt x="854237" y="91165"/>
                  </a:lnTo>
                  <a:lnTo>
                    <a:pt x="890433" y="117305"/>
                  </a:lnTo>
                  <a:lnTo>
                    <a:pt x="924348" y="146227"/>
                  </a:lnTo>
                  <a:lnTo>
                    <a:pt x="955818" y="177765"/>
                  </a:lnTo>
                  <a:lnTo>
                    <a:pt x="984678" y="211753"/>
                  </a:lnTo>
                  <a:lnTo>
                    <a:pt x="1010761" y="248026"/>
                  </a:lnTo>
                  <a:lnTo>
                    <a:pt x="1033903" y="286418"/>
                  </a:lnTo>
                  <a:lnTo>
                    <a:pt x="1053939" y="326763"/>
                  </a:lnTo>
                  <a:lnTo>
                    <a:pt x="1070703" y="368896"/>
                  </a:lnTo>
                  <a:lnTo>
                    <a:pt x="1084029" y="412650"/>
                  </a:lnTo>
                  <a:lnTo>
                    <a:pt x="1093752" y="457861"/>
                  </a:lnTo>
                  <a:lnTo>
                    <a:pt x="1099708" y="504361"/>
                  </a:lnTo>
                  <a:lnTo>
                    <a:pt x="1101730" y="551986"/>
                  </a:lnTo>
                  <a:lnTo>
                    <a:pt x="1099708" y="599612"/>
                  </a:lnTo>
                  <a:lnTo>
                    <a:pt x="1093752" y="646114"/>
                  </a:lnTo>
                  <a:lnTo>
                    <a:pt x="1084029" y="691324"/>
                  </a:lnTo>
                  <a:lnTo>
                    <a:pt x="1070703" y="735078"/>
                  </a:lnTo>
                  <a:lnTo>
                    <a:pt x="1053939" y="777210"/>
                  </a:lnTo>
                  <a:lnTo>
                    <a:pt x="1033903" y="817555"/>
                  </a:lnTo>
                  <a:lnTo>
                    <a:pt x="1010761" y="855946"/>
                  </a:lnTo>
                  <a:lnTo>
                    <a:pt x="984678" y="892217"/>
                  </a:lnTo>
                  <a:lnTo>
                    <a:pt x="955818" y="926204"/>
                  </a:lnTo>
                  <a:lnTo>
                    <a:pt x="924348" y="957741"/>
                  </a:lnTo>
                  <a:lnTo>
                    <a:pt x="890433" y="986661"/>
                  </a:lnTo>
                  <a:lnTo>
                    <a:pt x="854237" y="1012799"/>
                  </a:lnTo>
                  <a:lnTo>
                    <a:pt x="815928" y="1035990"/>
                  </a:lnTo>
                  <a:lnTo>
                    <a:pt x="775669" y="1056068"/>
                  </a:lnTo>
                  <a:lnTo>
                    <a:pt x="733626" y="1072866"/>
                  </a:lnTo>
                  <a:lnTo>
                    <a:pt x="689965" y="1086220"/>
                  </a:lnTo>
                  <a:lnTo>
                    <a:pt x="644851" y="1095964"/>
                  </a:lnTo>
                  <a:lnTo>
                    <a:pt x="598450" y="1101932"/>
                  </a:lnTo>
                  <a:lnTo>
                    <a:pt x="550925" y="1103958"/>
                  </a:lnTo>
                  <a:lnTo>
                    <a:pt x="503388" y="1101932"/>
                  </a:lnTo>
                  <a:lnTo>
                    <a:pt x="456973" y="1095964"/>
                  </a:lnTo>
                  <a:lnTo>
                    <a:pt x="411847" y="1086220"/>
                  </a:lnTo>
                  <a:lnTo>
                    <a:pt x="368175" y="1072866"/>
                  </a:lnTo>
                  <a:lnTo>
                    <a:pt x="326122" y="1056068"/>
                  </a:lnTo>
                  <a:lnTo>
                    <a:pt x="285854" y="1035990"/>
                  </a:lnTo>
                  <a:lnTo>
                    <a:pt x="247536" y="1012799"/>
                  </a:lnTo>
                  <a:lnTo>
                    <a:pt x="211333" y="986661"/>
                  </a:lnTo>
                  <a:lnTo>
                    <a:pt x="177411" y="957741"/>
                  </a:lnTo>
                  <a:lnTo>
                    <a:pt x="145935" y="926204"/>
                  </a:lnTo>
                  <a:lnTo>
                    <a:pt x="117070" y="892217"/>
                  </a:lnTo>
                  <a:lnTo>
                    <a:pt x="90982" y="855946"/>
                  </a:lnTo>
                  <a:lnTo>
                    <a:pt x="67836" y="817555"/>
                  </a:lnTo>
                  <a:lnTo>
                    <a:pt x="47797" y="777210"/>
                  </a:lnTo>
                  <a:lnTo>
                    <a:pt x="31031" y="735078"/>
                  </a:lnTo>
                  <a:lnTo>
                    <a:pt x="17703" y="691324"/>
                  </a:lnTo>
                  <a:lnTo>
                    <a:pt x="7978" y="646114"/>
                  </a:lnTo>
                  <a:lnTo>
                    <a:pt x="2022" y="599612"/>
                  </a:lnTo>
                  <a:lnTo>
                    <a:pt x="0" y="551986"/>
                  </a:lnTo>
                  <a:close/>
                </a:path>
              </a:pathLst>
            </a:custGeom>
            <a:ln w="12701">
              <a:solidFill>
                <a:srgbClr val="AF5C05"/>
              </a:solidFill>
            </a:ln>
          </p:spPr>
          <p:txBody>
            <a:bodyPr wrap="square" lIns="0" tIns="0" rIns="0" bIns="0" rtlCol="0"/>
            <a:lstStyle/>
            <a:p>
              <a:endParaRPr/>
            </a:p>
          </p:txBody>
        </p:sp>
        <p:pic>
          <p:nvPicPr>
            <p:cNvPr id="41" name="object 41"/>
            <p:cNvPicPr/>
            <p:nvPr/>
          </p:nvPicPr>
          <p:blipFill>
            <a:blip r:embed="rId14" cstate="print"/>
            <a:stretch>
              <a:fillRect/>
            </a:stretch>
          </p:blipFill>
          <p:spPr>
            <a:xfrm>
              <a:off x="5865510" y="3660014"/>
              <a:ext cx="443154" cy="447089"/>
            </a:xfrm>
            <a:prstGeom prst="rect">
              <a:avLst/>
            </a:prstGeom>
          </p:spPr>
        </p:pic>
      </p:grpSp>
      <p:sp>
        <p:nvSpPr>
          <p:cNvPr id="42" name="object 42"/>
          <p:cNvSpPr txBox="1"/>
          <p:nvPr/>
        </p:nvSpPr>
        <p:spPr>
          <a:xfrm>
            <a:off x="5679445" y="4155438"/>
            <a:ext cx="681990" cy="306070"/>
          </a:xfrm>
          <a:prstGeom prst="rect">
            <a:avLst/>
          </a:prstGeom>
        </p:spPr>
        <p:txBody>
          <a:bodyPr vert="horz" wrap="square" lIns="0" tIns="6350" rIns="0" bIns="0" rtlCol="0">
            <a:spAutoFit/>
          </a:bodyPr>
          <a:lstStyle/>
          <a:p>
            <a:pPr marL="12700" marR="5080" indent="85725">
              <a:lnSpc>
                <a:spcPct val="104400"/>
              </a:lnSpc>
              <a:spcBef>
                <a:spcPts val="50"/>
              </a:spcBef>
            </a:pPr>
            <a:r>
              <a:rPr sz="900" spc="-10" dirty="0">
                <a:latin typeface="Arial"/>
                <a:cs typeface="Arial"/>
              </a:rPr>
              <a:t>Passenger</a:t>
            </a:r>
            <a:r>
              <a:rPr sz="900" spc="-10" dirty="0">
                <a:latin typeface="Times New Roman"/>
                <a:cs typeface="Times New Roman"/>
              </a:rPr>
              <a:t> </a:t>
            </a:r>
            <a:r>
              <a:rPr sz="900" spc="-20" dirty="0">
                <a:latin typeface="Arial"/>
                <a:cs typeface="Arial"/>
              </a:rPr>
              <a:t>Management</a:t>
            </a:r>
            <a:endParaRPr sz="9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23925" y="923925"/>
            <a:ext cx="7391400" cy="847725"/>
            <a:chOff x="923925" y="923925"/>
            <a:chExt cx="7391400" cy="847725"/>
          </a:xfrm>
        </p:grpSpPr>
        <p:pic>
          <p:nvPicPr>
            <p:cNvPr id="3" name="object 3"/>
            <p:cNvPicPr/>
            <p:nvPr/>
          </p:nvPicPr>
          <p:blipFill>
            <a:blip r:embed="rId2" cstate="print"/>
            <a:stretch>
              <a:fillRect/>
            </a:stretch>
          </p:blipFill>
          <p:spPr>
            <a:xfrm>
              <a:off x="923925" y="923925"/>
              <a:ext cx="7391400" cy="847725"/>
            </a:xfrm>
            <a:prstGeom prst="rect">
              <a:avLst/>
            </a:prstGeom>
          </p:spPr>
        </p:pic>
        <p:sp>
          <p:nvSpPr>
            <p:cNvPr id="4" name="object 4"/>
            <p:cNvSpPr/>
            <p:nvPr/>
          </p:nvSpPr>
          <p:spPr>
            <a:xfrm>
              <a:off x="938783" y="945763"/>
              <a:ext cx="7303134" cy="748030"/>
            </a:xfrm>
            <a:custGeom>
              <a:avLst/>
              <a:gdLst/>
              <a:ahLst/>
              <a:cxnLst/>
              <a:rect l="l" t="t" r="r" b="b"/>
              <a:pathLst>
                <a:path w="7303134" h="748030">
                  <a:moveTo>
                    <a:pt x="7178283" y="0"/>
                  </a:moveTo>
                  <a:lnTo>
                    <a:pt x="124657" y="0"/>
                  </a:lnTo>
                  <a:lnTo>
                    <a:pt x="76137" y="9786"/>
                  </a:lnTo>
                  <a:lnTo>
                    <a:pt x="36513" y="36480"/>
                  </a:lnTo>
                  <a:lnTo>
                    <a:pt x="9797" y="76085"/>
                  </a:lnTo>
                  <a:lnTo>
                    <a:pt x="0" y="124602"/>
                  </a:lnTo>
                  <a:lnTo>
                    <a:pt x="0" y="623194"/>
                  </a:lnTo>
                  <a:lnTo>
                    <a:pt x="9797" y="671768"/>
                  </a:lnTo>
                  <a:lnTo>
                    <a:pt x="36513" y="711410"/>
                  </a:lnTo>
                  <a:lnTo>
                    <a:pt x="76137" y="738125"/>
                  </a:lnTo>
                  <a:lnTo>
                    <a:pt x="124657" y="747918"/>
                  </a:lnTo>
                  <a:lnTo>
                    <a:pt x="7178283" y="747918"/>
                  </a:lnTo>
                  <a:lnTo>
                    <a:pt x="7226871" y="738125"/>
                  </a:lnTo>
                  <a:lnTo>
                    <a:pt x="7266511" y="711410"/>
                  </a:lnTo>
                  <a:lnTo>
                    <a:pt x="7293219" y="671768"/>
                  </a:lnTo>
                  <a:lnTo>
                    <a:pt x="7303007" y="623194"/>
                  </a:lnTo>
                  <a:lnTo>
                    <a:pt x="7303007" y="124602"/>
                  </a:lnTo>
                  <a:lnTo>
                    <a:pt x="7293219" y="76085"/>
                  </a:lnTo>
                  <a:lnTo>
                    <a:pt x="7266511" y="36480"/>
                  </a:lnTo>
                  <a:lnTo>
                    <a:pt x="7226871" y="9786"/>
                  </a:lnTo>
                  <a:lnTo>
                    <a:pt x="7178283" y="0"/>
                  </a:lnTo>
                  <a:close/>
                </a:path>
              </a:pathLst>
            </a:custGeom>
            <a:solidFill>
              <a:srgbClr val="FFFFFF"/>
            </a:solidFill>
          </p:spPr>
          <p:txBody>
            <a:bodyPr wrap="square" lIns="0" tIns="0" rIns="0" bIns="0" rtlCol="0"/>
            <a:lstStyle/>
            <a:p>
              <a:endParaRPr/>
            </a:p>
          </p:txBody>
        </p:sp>
        <p:sp>
          <p:nvSpPr>
            <p:cNvPr id="5" name="object 5"/>
            <p:cNvSpPr/>
            <p:nvPr/>
          </p:nvSpPr>
          <p:spPr>
            <a:xfrm>
              <a:off x="938783" y="945763"/>
              <a:ext cx="7303134" cy="748030"/>
            </a:xfrm>
            <a:custGeom>
              <a:avLst/>
              <a:gdLst/>
              <a:ahLst/>
              <a:cxnLst/>
              <a:rect l="l" t="t" r="r" b="b"/>
              <a:pathLst>
                <a:path w="7303134" h="748030">
                  <a:moveTo>
                    <a:pt x="0" y="124602"/>
                  </a:moveTo>
                  <a:lnTo>
                    <a:pt x="9797" y="76085"/>
                  </a:lnTo>
                  <a:lnTo>
                    <a:pt x="36513" y="36480"/>
                  </a:lnTo>
                  <a:lnTo>
                    <a:pt x="76137" y="9786"/>
                  </a:lnTo>
                  <a:lnTo>
                    <a:pt x="124657" y="0"/>
                  </a:lnTo>
                  <a:lnTo>
                    <a:pt x="7178283" y="0"/>
                  </a:lnTo>
                  <a:lnTo>
                    <a:pt x="7226871" y="9786"/>
                  </a:lnTo>
                  <a:lnTo>
                    <a:pt x="7266511" y="36480"/>
                  </a:lnTo>
                  <a:lnTo>
                    <a:pt x="7293219" y="76085"/>
                  </a:lnTo>
                  <a:lnTo>
                    <a:pt x="7303007" y="124602"/>
                  </a:lnTo>
                  <a:lnTo>
                    <a:pt x="7303007" y="623194"/>
                  </a:lnTo>
                  <a:lnTo>
                    <a:pt x="7293219" y="671768"/>
                  </a:lnTo>
                  <a:lnTo>
                    <a:pt x="7266511" y="711410"/>
                  </a:lnTo>
                  <a:lnTo>
                    <a:pt x="7226871" y="738125"/>
                  </a:lnTo>
                  <a:lnTo>
                    <a:pt x="7178283" y="747918"/>
                  </a:lnTo>
                  <a:lnTo>
                    <a:pt x="124657" y="747918"/>
                  </a:lnTo>
                  <a:lnTo>
                    <a:pt x="76137" y="738125"/>
                  </a:lnTo>
                  <a:lnTo>
                    <a:pt x="36513" y="711410"/>
                  </a:lnTo>
                  <a:lnTo>
                    <a:pt x="9797" y="671768"/>
                  </a:lnTo>
                  <a:lnTo>
                    <a:pt x="0" y="623194"/>
                  </a:lnTo>
                  <a:lnTo>
                    <a:pt x="0" y="124602"/>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are Microservices?</a:t>
            </a:r>
          </a:p>
        </p:txBody>
      </p:sp>
      <p:sp>
        <p:nvSpPr>
          <p:cNvPr id="7" name="object 7"/>
          <p:cNvSpPr txBox="1"/>
          <p:nvPr/>
        </p:nvSpPr>
        <p:spPr>
          <a:xfrm>
            <a:off x="1236344" y="1088703"/>
            <a:ext cx="6668770" cy="393056"/>
          </a:xfrm>
          <a:prstGeom prst="rect">
            <a:avLst/>
          </a:prstGeom>
        </p:spPr>
        <p:txBody>
          <a:bodyPr vert="horz" wrap="square" lIns="0" tIns="23495" rIns="0" bIns="0" rtlCol="0">
            <a:spAutoFit/>
          </a:bodyPr>
          <a:lstStyle/>
          <a:p>
            <a:pPr marR="5080" algn="ctr"/>
            <a:r>
              <a:rPr sz="1200" dirty="0">
                <a:latin typeface="Lucida Grande" panose="020B0600040502020204" pitchFamily="34" charset="0"/>
                <a:cs typeface="Lucida Grande" panose="020B0600040502020204" pitchFamily="34" charset="0"/>
              </a:rPr>
              <a:t>Microservices are a software development architectural style that structures an application as a collection of loosely coupled services.</a:t>
            </a:r>
          </a:p>
        </p:txBody>
      </p:sp>
      <p:grpSp>
        <p:nvGrpSpPr>
          <p:cNvPr id="8" name="object 8"/>
          <p:cNvGrpSpPr/>
          <p:nvPr/>
        </p:nvGrpSpPr>
        <p:grpSpPr>
          <a:xfrm>
            <a:off x="2790825" y="1762125"/>
            <a:ext cx="2419985" cy="1590675"/>
            <a:chOff x="2790825" y="1762125"/>
            <a:chExt cx="2419985" cy="1590675"/>
          </a:xfrm>
        </p:grpSpPr>
        <p:pic>
          <p:nvPicPr>
            <p:cNvPr id="9" name="object 9"/>
            <p:cNvPicPr/>
            <p:nvPr/>
          </p:nvPicPr>
          <p:blipFill>
            <a:blip r:embed="rId3" cstate="print"/>
            <a:stretch>
              <a:fillRect/>
            </a:stretch>
          </p:blipFill>
          <p:spPr>
            <a:xfrm>
              <a:off x="4086240" y="1762125"/>
              <a:ext cx="1123950" cy="1095375"/>
            </a:xfrm>
            <a:prstGeom prst="rect">
              <a:avLst/>
            </a:prstGeom>
          </p:spPr>
        </p:pic>
        <p:sp>
          <p:nvSpPr>
            <p:cNvPr id="10" name="object 10"/>
            <p:cNvSpPr/>
            <p:nvPr/>
          </p:nvSpPr>
          <p:spPr>
            <a:xfrm>
              <a:off x="4128150" y="1811030"/>
              <a:ext cx="980440" cy="949325"/>
            </a:xfrm>
            <a:custGeom>
              <a:avLst/>
              <a:gdLst/>
              <a:ahLst/>
              <a:cxnLst/>
              <a:rect l="l" t="t" r="r" b="b"/>
              <a:pathLst>
                <a:path w="980439" h="949325">
                  <a:moveTo>
                    <a:pt x="490209" y="0"/>
                  </a:moveTo>
                  <a:lnTo>
                    <a:pt x="442996" y="2173"/>
                  </a:lnTo>
                  <a:lnTo>
                    <a:pt x="397053" y="8561"/>
                  </a:lnTo>
                  <a:lnTo>
                    <a:pt x="352586" y="18965"/>
                  </a:lnTo>
                  <a:lnTo>
                    <a:pt x="309800" y="33184"/>
                  </a:lnTo>
                  <a:lnTo>
                    <a:pt x="268900" y="51020"/>
                  </a:lnTo>
                  <a:lnTo>
                    <a:pt x="230092" y="72273"/>
                  </a:lnTo>
                  <a:lnTo>
                    <a:pt x="193581" y="96743"/>
                  </a:lnTo>
                  <a:lnTo>
                    <a:pt x="159573" y="124233"/>
                  </a:lnTo>
                  <a:lnTo>
                    <a:pt x="128273" y="154542"/>
                  </a:lnTo>
                  <a:lnTo>
                    <a:pt x="99886" y="187470"/>
                  </a:lnTo>
                  <a:lnTo>
                    <a:pt x="74618" y="222820"/>
                  </a:lnTo>
                  <a:lnTo>
                    <a:pt x="52673" y="260391"/>
                  </a:lnTo>
                  <a:lnTo>
                    <a:pt x="34258" y="299983"/>
                  </a:lnTo>
                  <a:lnTo>
                    <a:pt x="19578" y="341399"/>
                  </a:lnTo>
                  <a:lnTo>
                    <a:pt x="8838" y="384438"/>
                  </a:lnTo>
                  <a:lnTo>
                    <a:pt x="2243" y="428901"/>
                  </a:lnTo>
                  <a:lnTo>
                    <a:pt x="0" y="474588"/>
                  </a:lnTo>
                  <a:lnTo>
                    <a:pt x="2243" y="520299"/>
                  </a:lnTo>
                  <a:lnTo>
                    <a:pt x="8838" y="564782"/>
                  </a:lnTo>
                  <a:lnTo>
                    <a:pt x="19578" y="607838"/>
                  </a:lnTo>
                  <a:lnTo>
                    <a:pt x="34258" y="649269"/>
                  </a:lnTo>
                  <a:lnTo>
                    <a:pt x="52673" y="688875"/>
                  </a:lnTo>
                  <a:lnTo>
                    <a:pt x="74618" y="726457"/>
                  </a:lnTo>
                  <a:lnTo>
                    <a:pt x="99886" y="761815"/>
                  </a:lnTo>
                  <a:lnTo>
                    <a:pt x="128273" y="794752"/>
                  </a:lnTo>
                  <a:lnTo>
                    <a:pt x="159573" y="825067"/>
                  </a:lnTo>
                  <a:lnTo>
                    <a:pt x="193581" y="852561"/>
                  </a:lnTo>
                  <a:lnTo>
                    <a:pt x="230092" y="877035"/>
                  </a:lnTo>
                  <a:lnTo>
                    <a:pt x="268900" y="898291"/>
                  </a:lnTo>
                  <a:lnTo>
                    <a:pt x="309800" y="916128"/>
                  </a:lnTo>
                  <a:lnTo>
                    <a:pt x="352586" y="930348"/>
                  </a:lnTo>
                  <a:lnTo>
                    <a:pt x="397053" y="940752"/>
                  </a:lnTo>
                  <a:lnTo>
                    <a:pt x="442996" y="947141"/>
                  </a:lnTo>
                  <a:lnTo>
                    <a:pt x="490209" y="949314"/>
                  </a:lnTo>
                  <a:lnTo>
                    <a:pt x="537423" y="947141"/>
                  </a:lnTo>
                  <a:lnTo>
                    <a:pt x="583366" y="940752"/>
                  </a:lnTo>
                  <a:lnTo>
                    <a:pt x="627833" y="930348"/>
                  </a:lnTo>
                  <a:lnTo>
                    <a:pt x="670619" y="916128"/>
                  </a:lnTo>
                  <a:lnTo>
                    <a:pt x="711519" y="898291"/>
                  </a:lnTo>
                  <a:lnTo>
                    <a:pt x="750327" y="877035"/>
                  </a:lnTo>
                  <a:lnTo>
                    <a:pt x="786837" y="852561"/>
                  </a:lnTo>
                  <a:lnTo>
                    <a:pt x="820845" y="825067"/>
                  </a:lnTo>
                  <a:lnTo>
                    <a:pt x="852146" y="794752"/>
                  </a:lnTo>
                  <a:lnTo>
                    <a:pt x="880533" y="761815"/>
                  </a:lnTo>
                  <a:lnTo>
                    <a:pt x="905801" y="726457"/>
                  </a:lnTo>
                  <a:lnTo>
                    <a:pt x="927745" y="688875"/>
                  </a:lnTo>
                  <a:lnTo>
                    <a:pt x="946160" y="649269"/>
                  </a:lnTo>
                  <a:lnTo>
                    <a:pt x="960840" y="607838"/>
                  </a:lnTo>
                  <a:lnTo>
                    <a:pt x="971581" y="564782"/>
                  </a:lnTo>
                  <a:lnTo>
                    <a:pt x="978175" y="520299"/>
                  </a:lnTo>
                  <a:lnTo>
                    <a:pt x="980419" y="474588"/>
                  </a:lnTo>
                  <a:lnTo>
                    <a:pt x="978175" y="428901"/>
                  </a:lnTo>
                  <a:lnTo>
                    <a:pt x="971581" y="384438"/>
                  </a:lnTo>
                  <a:lnTo>
                    <a:pt x="960840" y="341399"/>
                  </a:lnTo>
                  <a:lnTo>
                    <a:pt x="946160" y="299983"/>
                  </a:lnTo>
                  <a:lnTo>
                    <a:pt x="927745" y="260391"/>
                  </a:lnTo>
                  <a:lnTo>
                    <a:pt x="905801" y="222820"/>
                  </a:lnTo>
                  <a:lnTo>
                    <a:pt x="880533" y="187470"/>
                  </a:lnTo>
                  <a:lnTo>
                    <a:pt x="852146" y="154542"/>
                  </a:lnTo>
                  <a:lnTo>
                    <a:pt x="820845" y="124233"/>
                  </a:lnTo>
                  <a:lnTo>
                    <a:pt x="786837" y="96743"/>
                  </a:lnTo>
                  <a:lnTo>
                    <a:pt x="750327" y="72273"/>
                  </a:lnTo>
                  <a:lnTo>
                    <a:pt x="711519" y="51020"/>
                  </a:lnTo>
                  <a:lnTo>
                    <a:pt x="670619" y="33184"/>
                  </a:lnTo>
                  <a:lnTo>
                    <a:pt x="627833" y="18965"/>
                  </a:lnTo>
                  <a:lnTo>
                    <a:pt x="583366" y="8561"/>
                  </a:lnTo>
                  <a:lnTo>
                    <a:pt x="537423" y="2173"/>
                  </a:lnTo>
                  <a:lnTo>
                    <a:pt x="490209" y="0"/>
                  </a:lnTo>
                  <a:close/>
                </a:path>
              </a:pathLst>
            </a:custGeom>
            <a:solidFill>
              <a:srgbClr val="FFFFFF"/>
            </a:solidFill>
          </p:spPr>
          <p:txBody>
            <a:bodyPr wrap="square" lIns="0" tIns="0" rIns="0" bIns="0" rtlCol="0"/>
            <a:lstStyle/>
            <a:p>
              <a:endParaRPr/>
            </a:p>
          </p:txBody>
        </p:sp>
        <p:sp>
          <p:nvSpPr>
            <p:cNvPr id="11" name="object 11"/>
            <p:cNvSpPr/>
            <p:nvPr/>
          </p:nvSpPr>
          <p:spPr>
            <a:xfrm>
              <a:off x="4128150" y="1811030"/>
              <a:ext cx="980440" cy="949325"/>
            </a:xfrm>
            <a:custGeom>
              <a:avLst/>
              <a:gdLst/>
              <a:ahLst/>
              <a:cxnLst/>
              <a:rect l="l" t="t" r="r" b="b"/>
              <a:pathLst>
                <a:path w="980439" h="949325">
                  <a:moveTo>
                    <a:pt x="0" y="474588"/>
                  </a:moveTo>
                  <a:lnTo>
                    <a:pt x="2243" y="428901"/>
                  </a:lnTo>
                  <a:lnTo>
                    <a:pt x="8838" y="384438"/>
                  </a:lnTo>
                  <a:lnTo>
                    <a:pt x="19578" y="341399"/>
                  </a:lnTo>
                  <a:lnTo>
                    <a:pt x="34258" y="299983"/>
                  </a:lnTo>
                  <a:lnTo>
                    <a:pt x="52673" y="260391"/>
                  </a:lnTo>
                  <a:lnTo>
                    <a:pt x="74618" y="222820"/>
                  </a:lnTo>
                  <a:lnTo>
                    <a:pt x="99886" y="187470"/>
                  </a:lnTo>
                  <a:lnTo>
                    <a:pt x="128273" y="154542"/>
                  </a:lnTo>
                  <a:lnTo>
                    <a:pt x="159573" y="124233"/>
                  </a:lnTo>
                  <a:lnTo>
                    <a:pt x="193581" y="96743"/>
                  </a:lnTo>
                  <a:lnTo>
                    <a:pt x="230092" y="72273"/>
                  </a:lnTo>
                  <a:lnTo>
                    <a:pt x="268900" y="51020"/>
                  </a:lnTo>
                  <a:lnTo>
                    <a:pt x="309800" y="33184"/>
                  </a:lnTo>
                  <a:lnTo>
                    <a:pt x="352586" y="18965"/>
                  </a:lnTo>
                  <a:lnTo>
                    <a:pt x="397053" y="8561"/>
                  </a:lnTo>
                  <a:lnTo>
                    <a:pt x="442996" y="2173"/>
                  </a:lnTo>
                  <a:lnTo>
                    <a:pt x="490209" y="0"/>
                  </a:lnTo>
                  <a:lnTo>
                    <a:pt x="537423" y="2173"/>
                  </a:lnTo>
                  <a:lnTo>
                    <a:pt x="583366" y="8561"/>
                  </a:lnTo>
                  <a:lnTo>
                    <a:pt x="627833" y="18965"/>
                  </a:lnTo>
                  <a:lnTo>
                    <a:pt x="670619" y="33184"/>
                  </a:lnTo>
                  <a:lnTo>
                    <a:pt x="711519" y="51020"/>
                  </a:lnTo>
                  <a:lnTo>
                    <a:pt x="750327" y="72273"/>
                  </a:lnTo>
                  <a:lnTo>
                    <a:pt x="786837" y="96743"/>
                  </a:lnTo>
                  <a:lnTo>
                    <a:pt x="820845" y="124233"/>
                  </a:lnTo>
                  <a:lnTo>
                    <a:pt x="852146" y="154542"/>
                  </a:lnTo>
                  <a:lnTo>
                    <a:pt x="880533" y="187470"/>
                  </a:lnTo>
                  <a:lnTo>
                    <a:pt x="905801" y="222820"/>
                  </a:lnTo>
                  <a:lnTo>
                    <a:pt x="927745" y="260391"/>
                  </a:lnTo>
                  <a:lnTo>
                    <a:pt x="946160" y="299983"/>
                  </a:lnTo>
                  <a:lnTo>
                    <a:pt x="960840" y="341399"/>
                  </a:lnTo>
                  <a:lnTo>
                    <a:pt x="971581" y="384438"/>
                  </a:lnTo>
                  <a:lnTo>
                    <a:pt x="978175" y="428901"/>
                  </a:lnTo>
                  <a:lnTo>
                    <a:pt x="980419" y="474588"/>
                  </a:lnTo>
                  <a:lnTo>
                    <a:pt x="978175" y="520299"/>
                  </a:lnTo>
                  <a:lnTo>
                    <a:pt x="971581" y="564782"/>
                  </a:lnTo>
                  <a:lnTo>
                    <a:pt x="960840" y="607838"/>
                  </a:lnTo>
                  <a:lnTo>
                    <a:pt x="946160" y="649269"/>
                  </a:lnTo>
                  <a:lnTo>
                    <a:pt x="927745" y="688875"/>
                  </a:lnTo>
                  <a:lnTo>
                    <a:pt x="905801" y="726457"/>
                  </a:lnTo>
                  <a:lnTo>
                    <a:pt x="880533" y="761815"/>
                  </a:lnTo>
                  <a:lnTo>
                    <a:pt x="852146" y="794752"/>
                  </a:lnTo>
                  <a:lnTo>
                    <a:pt x="820845" y="825067"/>
                  </a:lnTo>
                  <a:lnTo>
                    <a:pt x="786837" y="852561"/>
                  </a:lnTo>
                  <a:lnTo>
                    <a:pt x="750327" y="877035"/>
                  </a:lnTo>
                  <a:lnTo>
                    <a:pt x="711519" y="898291"/>
                  </a:lnTo>
                  <a:lnTo>
                    <a:pt x="670619" y="916128"/>
                  </a:lnTo>
                  <a:lnTo>
                    <a:pt x="627833" y="930348"/>
                  </a:lnTo>
                  <a:lnTo>
                    <a:pt x="583366" y="940752"/>
                  </a:lnTo>
                  <a:lnTo>
                    <a:pt x="537423" y="947141"/>
                  </a:lnTo>
                  <a:lnTo>
                    <a:pt x="490209" y="949314"/>
                  </a:lnTo>
                  <a:lnTo>
                    <a:pt x="442996" y="947141"/>
                  </a:lnTo>
                  <a:lnTo>
                    <a:pt x="397053" y="940752"/>
                  </a:lnTo>
                  <a:lnTo>
                    <a:pt x="352586" y="930348"/>
                  </a:lnTo>
                  <a:lnTo>
                    <a:pt x="309800" y="916128"/>
                  </a:lnTo>
                  <a:lnTo>
                    <a:pt x="268900" y="898291"/>
                  </a:lnTo>
                  <a:lnTo>
                    <a:pt x="230092" y="877035"/>
                  </a:lnTo>
                  <a:lnTo>
                    <a:pt x="193581" y="852561"/>
                  </a:lnTo>
                  <a:lnTo>
                    <a:pt x="159573" y="825067"/>
                  </a:lnTo>
                  <a:lnTo>
                    <a:pt x="128273" y="794752"/>
                  </a:lnTo>
                  <a:lnTo>
                    <a:pt x="99886" y="761815"/>
                  </a:lnTo>
                  <a:lnTo>
                    <a:pt x="74618" y="726457"/>
                  </a:lnTo>
                  <a:lnTo>
                    <a:pt x="52673" y="688875"/>
                  </a:lnTo>
                  <a:lnTo>
                    <a:pt x="34258" y="649269"/>
                  </a:lnTo>
                  <a:lnTo>
                    <a:pt x="19578" y="607838"/>
                  </a:lnTo>
                  <a:lnTo>
                    <a:pt x="8838" y="564782"/>
                  </a:lnTo>
                  <a:lnTo>
                    <a:pt x="2243" y="520299"/>
                  </a:lnTo>
                  <a:lnTo>
                    <a:pt x="0" y="474588"/>
                  </a:lnTo>
                  <a:close/>
                </a:path>
              </a:pathLst>
            </a:custGeom>
            <a:ln w="12701">
              <a:solidFill>
                <a:srgbClr val="AF5C05"/>
              </a:solidFill>
            </a:ln>
          </p:spPr>
          <p:txBody>
            <a:bodyPr wrap="square" lIns="0" tIns="0" rIns="0" bIns="0" rtlCol="0"/>
            <a:lstStyle/>
            <a:p>
              <a:endParaRPr/>
            </a:p>
          </p:txBody>
        </p:sp>
        <p:pic>
          <p:nvPicPr>
            <p:cNvPr id="12" name="object 12"/>
            <p:cNvPicPr/>
            <p:nvPr/>
          </p:nvPicPr>
          <p:blipFill>
            <a:blip r:embed="rId4" cstate="print"/>
            <a:stretch>
              <a:fillRect/>
            </a:stretch>
          </p:blipFill>
          <p:spPr>
            <a:xfrm>
              <a:off x="2790825" y="2314575"/>
              <a:ext cx="1076325" cy="1038225"/>
            </a:xfrm>
            <a:prstGeom prst="rect">
              <a:avLst/>
            </a:prstGeom>
          </p:spPr>
        </p:pic>
        <p:sp>
          <p:nvSpPr>
            <p:cNvPr id="13" name="object 13"/>
            <p:cNvSpPr/>
            <p:nvPr/>
          </p:nvSpPr>
          <p:spPr>
            <a:xfrm>
              <a:off x="2814315" y="2332731"/>
              <a:ext cx="980440" cy="949325"/>
            </a:xfrm>
            <a:custGeom>
              <a:avLst/>
              <a:gdLst/>
              <a:ahLst/>
              <a:cxnLst/>
              <a:rect l="l" t="t" r="r" b="b"/>
              <a:pathLst>
                <a:path w="980439" h="949325">
                  <a:moveTo>
                    <a:pt x="490234" y="0"/>
                  </a:moveTo>
                  <a:lnTo>
                    <a:pt x="443016" y="2172"/>
                  </a:lnTo>
                  <a:lnTo>
                    <a:pt x="397070" y="8557"/>
                  </a:lnTo>
                  <a:lnTo>
                    <a:pt x="352599" y="18956"/>
                  </a:lnTo>
                  <a:lnTo>
                    <a:pt x="309810" y="33169"/>
                  </a:lnTo>
                  <a:lnTo>
                    <a:pt x="268908" y="50998"/>
                  </a:lnTo>
                  <a:lnTo>
                    <a:pt x="230099" y="72245"/>
                  </a:lnTo>
                  <a:lnTo>
                    <a:pt x="193586" y="96709"/>
                  </a:lnTo>
                  <a:lnTo>
                    <a:pt x="159577" y="124193"/>
                  </a:lnTo>
                  <a:lnTo>
                    <a:pt x="128275" y="154497"/>
                  </a:lnTo>
                  <a:lnTo>
                    <a:pt x="99888" y="187423"/>
                  </a:lnTo>
                  <a:lnTo>
                    <a:pt x="74619" y="222772"/>
                  </a:lnTo>
                  <a:lnTo>
                    <a:pt x="52674" y="260345"/>
                  </a:lnTo>
                  <a:lnTo>
                    <a:pt x="34259" y="299942"/>
                  </a:lnTo>
                  <a:lnTo>
                    <a:pt x="19578" y="341366"/>
                  </a:lnTo>
                  <a:lnTo>
                    <a:pt x="8838" y="384418"/>
                  </a:lnTo>
                  <a:lnTo>
                    <a:pt x="2243" y="428897"/>
                  </a:lnTo>
                  <a:lnTo>
                    <a:pt x="0" y="474607"/>
                  </a:lnTo>
                  <a:lnTo>
                    <a:pt x="2243" y="520316"/>
                  </a:lnTo>
                  <a:lnTo>
                    <a:pt x="8838" y="564795"/>
                  </a:lnTo>
                  <a:lnTo>
                    <a:pt x="19578" y="607846"/>
                  </a:lnTo>
                  <a:lnTo>
                    <a:pt x="34259" y="649269"/>
                  </a:lnTo>
                  <a:lnTo>
                    <a:pt x="52674" y="688866"/>
                  </a:lnTo>
                  <a:lnTo>
                    <a:pt x="74619" y="726438"/>
                  </a:lnTo>
                  <a:lnTo>
                    <a:pt x="99888" y="761785"/>
                  </a:lnTo>
                  <a:lnTo>
                    <a:pt x="128275" y="794710"/>
                  </a:lnTo>
                  <a:lnTo>
                    <a:pt x="159577" y="825014"/>
                  </a:lnTo>
                  <a:lnTo>
                    <a:pt x="193586" y="852496"/>
                  </a:lnTo>
                  <a:lnTo>
                    <a:pt x="230099" y="876960"/>
                  </a:lnTo>
                  <a:lnTo>
                    <a:pt x="268908" y="898205"/>
                  </a:lnTo>
                  <a:lnTo>
                    <a:pt x="309810" y="916034"/>
                  </a:lnTo>
                  <a:lnTo>
                    <a:pt x="352599" y="930246"/>
                  </a:lnTo>
                  <a:lnTo>
                    <a:pt x="397070" y="940644"/>
                  </a:lnTo>
                  <a:lnTo>
                    <a:pt x="443016" y="947029"/>
                  </a:lnTo>
                  <a:lnTo>
                    <a:pt x="490234" y="949202"/>
                  </a:lnTo>
                  <a:lnTo>
                    <a:pt x="537447" y="947029"/>
                  </a:lnTo>
                  <a:lnTo>
                    <a:pt x="583390" y="940644"/>
                  </a:lnTo>
                  <a:lnTo>
                    <a:pt x="627857" y="930246"/>
                  </a:lnTo>
                  <a:lnTo>
                    <a:pt x="670643" y="916034"/>
                  </a:lnTo>
                  <a:lnTo>
                    <a:pt x="711543" y="898205"/>
                  </a:lnTo>
                  <a:lnTo>
                    <a:pt x="750351" y="876960"/>
                  </a:lnTo>
                  <a:lnTo>
                    <a:pt x="786862" y="852496"/>
                  </a:lnTo>
                  <a:lnTo>
                    <a:pt x="820870" y="825014"/>
                  </a:lnTo>
                  <a:lnTo>
                    <a:pt x="852170" y="794710"/>
                  </a:lnTo>
                  <a:lnTo>
                    <a:pt x="880557" y="761785"/>
                  </a:lnTo>
                  <a:lnTo>
                    <a:pt x="905825" y="726438"/>
                  </a:lnTo>
                  <a:lnTo>
                    <a:pt x="927770" y="688866"/>
                  </a:lnTo>
                  <a:lnTo>
                    <a:pt x="946185" y="649269"/>
                  </a:lnTo>
                  <a:lnTo>
                    <a:pt x="960865" y="607846"/>
                  </a:lnTo>
                  <a:lnTo>
                    <a:pt x="971605" y="564795"/>
                  </a:lnTo>
                  <a:lnTo>
                    <a:pt x="978200" y="520316"/>
                  </a:lnTo>
                  <a:lnTo>
                    <a:pt x="980444" y="474607"/>
                  </a:lnTo>
                  <a:lnTo>
                    <a:pt x="978200" y="428897"/>
                  </a:lnTo>
                  <a:lnTo>
                    <a:pt x="971605" y="384418"/>
                  </a:lnTo>
                  <a:lnTo>
                    <a:pt x="960865" y="341366"/>
                  </a:lnTo>
                  <a:lnTo>
                    <a:pt x="946185" y="299942"/>
                  </a:lnTo>
                  <a:lnTo>
                    <a:pt x="927770" y="260345"/>
                  </a:lnTo>
                  <a:lnTo>
                    <a:pt x="905825" y="222772"/>
                  </a:lnTo>
                  <a:lnTo>
                    <a:pt x="880557" y="187423"/>
                  </a:lnTo>
                  <a:lnTo>
                    <a:pt x="852170" y="154497"/>
                  </a:lnTo>
                  <a:lnTo>
                    <a:pt x="820870" y="124193"/>
                  </a:lnTo>
                  <a:lnTo>
                    <a:pt x="786862" y="96709"/>
                  </a:lnTo>
                  <a:lnTo>
                    <a:pt x="750351" y="72245"/>
                  </a:lnTo>
                  <a:lnTo>
                    <a:pt x="711543" y="50998"/>
                  </a:lnTo>
                  <a:lnTo>
                    <a:pt x="670643" y="33169"/>
                  </a:lnTo>
                  <a:lnTo>
                    <a:pt x="627857" y="18956"/>
                  </a:lnTo>
                  <a:lnTo>
                    <a:pt x="583390" y="8557"/>
                  </a:lnTo>
                  <a:lnTo>
                    <a:pt x="537447" y="2172"/>
                  </a:lnTo>
                  <a:lnTo>
                    <a:pt x="490234" y="0"/>
                  </a:lnTo>
                  <a:close/>
                </a:path>
              </a:pathLst>
            </a:custGeom>
            <a:solidFill>
              <a:srgbClr val="FFFFFF"/>
            </a:solidFill>
          </p:spPr>
          <p:txBody>
            <a:bodyPr wrap="square" lIns="0" tIns="0" rIns="0" bIns="0" rtlCol="0"/>
            <a:lstStyle/>
            <a:p>
              <a:endParaRPr/>
            </a:p>
          </p:txBody>
        </p:sp>
        <p:sp>
          <p:nvSpPr>
            <p:cNvPr id="14" name="object 14"/>
            <p:cNvSpPr/>
            <p:nvPr/>
          </p:nvSpPr>
          <p:spPr>
            <a:xfrm>
              <a:off x="2814315" y="2332731"/>
              <a:ext cx="980440" cy="949325"/>
            </a:xfrm>
            <a:custGeom>
              <a:avLst/>
              <a:gdLst/>
              <a:ahLst/>
              <a:cxnLst/>
              <a:rect l="l" t="t" r="r" b="b"/>
              <a:pathLst>
                <a:path w="980439" h="949325">
                  <a:moveTo>
                    <a:pt x="0" y="474607"/>
                  </a:moveTo>
                  <a:lnTo>
                    <a:pt x="2243" y="428897"/>
                  </a:lnTo>
                  <a:lnTo>
                    <a:pt x="8838" y="384418"/>
                  </a:lnTo>
                  <a:lnTo>
                    <a:pt x="19578" y="341366"/>
                  </a:lnTo>
                  <a:lnTo>
                    <a:pt x="34259" y="299942"/>
                  </a:lnTo>
                  <a:lnTo>
                    <a:pt x="52674" y="260345"/>
                  </a:lnTo>
                  <a:lnTo>
                    <a:pt x="74619" y="222772"/>
                  </a:lnTo>
                  <a:lnTo>
                    <a:pt x="99888" y="187423"/>
                  </a:lnTo>
                  <a:lnTo>
                    <a:pt x="128275" y="154497"/>
                  </a:lnTo>
                  <a:lnTo>
                    <a:pt x="159577" y="124193"/>
                  </a:lnTo>
                  <a:lnTo>
                    <a:pt x="193586" y="96709"/>
                  </a:lnTo>
                  <a:lnTo>
                    <a:pt x="230099" y="72245"/>
                  </a:lnTo>
                  <a:lnTo>
                    <a:pt x="268908" y="50998"/>
                  </a:lnTo>
                  <a:lnTo>
                    <a:pt x="309810" y="33169"/>
                  </a:lnTo>
                  <a:lnTo>
                    <a:pt x="352599" y="18956"/>
                  </a:lnTo>
                  <a:lnTo>
                    <a:pt x="397070" y="8557"/>
                  </a:lnTo>
                  <a:lnTo>
                    <a:pt x="443016" y="2172"/>
                  </a:lnTo>
                  <a:lnTo>
                    <a:pt x="490234" y="0"/>
                  </a:lnTo>
                  <a:lnTo>
                    <a:pt x="537447" y="2172"/>
                  </a:lnTo>
                  <a:lnTo>
                    <a:pt x="583390" y="8557"/>
                  </a:lnTo>
                  <a:lnTo>
                    <a:pt x="627857" y="18956"/>
                  </a:lnTo>
                  <a:lnTo>
                    <a:pt x="670643" y="33169"/>
                  </a:lnTo>
                  <a:lnTo>
                    <a:pt x="711543" y="50998"/>
                  </a:lnTo>
                  <a:lnTo>
                    <a:pt x="750351" y="72245"/>
                  </a:lnTo>
                  <a:lnTo>
                    <a:pt x="786862" y="96709"/>
                  </a:lnTo>
                  <a:lnTo>
                    <a:pt x="820870" y="124193"/>
                  </a:lnTo>
                  <a:lnTo>
                    <a:pt x="852170" y="154497"/>
                  </a:lnTo>
                  <a:lnTo>
                    <a:pt x="880557" y="187423"/>
                  </a:lnTo>
                  <a:lnTo>
                    <a:pt x="905825" y="222772"/>
                  </a:lnTo>
                  <a:lnTo>
                    <a:pt x="927770" y="260345"/>
                  </a:lnTo>
                  <a:lnTo>
                    <a:pt x="946185" y="299942"/>
                  </a:lnTo>
                  <a:lnTo>
                    <a:pt x="960865" y="341366"/>
                  </a:lnTo>
                  <a:lnTo>
                    <a:pt x="971605" y="384418"/>
                  </a:lnTo>
                  <a:lnTo>
                    <a:pt x="978200" y="428897"/>
                  </a:lnTo>
                  <a:lnTo>
                    <a:pt x="980444" y="474607"/>
                  </a:lnTo>
                  <a:lnTo>
                    <a:pt x="978200" y="520316"/>
                  </a:lnTo>
                  <a:lnTo>
                    <a:pt x="971605" y="564795"/>
                  </a:lnTo>
                  <a:lnTo>
                    <a:pt x="960865" y="607846"/>
                  </a:lnTo>
                  <a:lnTo>
                    <a:pt x="946185" y="649269"/>
                  </a:lnTo>
                  <a:lnTo>
                    <a:pt x="927770" y="688866"/>
                  </a:lnTo>
                  <a:lnTo>
                    <a:pt x="905825" y="726438"/>
                  </a:lnTo>
                  <a:lnTo>
                    <a:pt x="880557" y="761785"/>
                  </a:lnTo>
                  <a:lnTo>
                    <a:pt x="852170" y="794710"/>
                  </a:lnTo>
                  <a:lnTo>
                    <a:pt x="820870" y="825014"/>
                  </a:lnTo>
                  <a:lnTo>
                    <a:pt x="786862" y="852496"/>
                  </a:lnTo>
                  <a:lnTo>
                    <a:pt x="750351" y="876960"/>
                  </a:lnTo>
                  <a:lnTo>
                    <a:pt x="711543" y="898205"/>
                  </a:lnTo>
                  <a:lnTo>
                    <a:pt x="670643" y="916034"/>
                  </a:lnTo>
                  <a:lnTo>
                    <a:pt x="627857" y="930246"/>
                  </a:lnTo>
                  <a:lnTo>
                    <a:pt x="583390" y="940644"/>
                  </a:lnTo>
                  <a:lnTo>
                    <a:pt x="537447" y="947029"/>
                  </a:lnTo>
                  <a:lnTo>
                    <a:pt x="490234" y="949202"/>
                  </a:lnTo>
                  <a:lnTo>
                    <a:pt x="443016" y="947029"/>
                  </a:lnTo>
                  <a:lnTo>
                    <a:pt x="397070" y="940644"/>
                  </a:lnTo>
                  <a:lnTo>
                    <a:pt x="352599" y="930246"/>
                  </a:lnTo>
                  <a:lnTo>
                    <a:pt x="309810" y="916034"/>
                  </a:lnTo>
                  <a:lnTo>
                    <a:pt x="268908" y="898205"/>
                  </a:lnTo>
                  <a:lnTo>
                    <a:pt x="230099" y="876960"/>
                  </a:lnTo>
                  <a:lnTo>
                    <a:pt x="193586" y="852496"/>
                  </a:lnTo>
                  <a:lnTo>
                    <a:pt x="159577" y="825014"/>
                  </a:lnTo>
                  <a:lnTo>
                    <a:pt x="128275" y="794710"/>
                  </a:lnTo>
                  <a:lnTo>
                    <a:pt x="99888" y="761785"/>
                  </a:lnTo>
                  <a:lnTo>
                    <a:pt x="74619" y="726438"/>
                  </a:lnTo>
                  <a:lnTo>
                    <a:pt x="52674" y="688866"/>
                  </a:lnTo>
                  <a:lnTo>
                    <a:pt x="34259" y="649269"/>
                  </a:lnTo>
                  <a:lnTo>
                    <a:pt x="19578" y="607846"/>
                  </a:lnTo>
                  <a:lnTo>
                    <a:pt x="8838" y="564795"/>
                  </a:lnTo>
                  <a:lnTo>
                    <a:pt x="2243" y="520316"/>
                  </a:lnTo>
                  <a:lnTo>
                    <a:pt x="0" y="474607"/>
                  </a:lnTo>
                  <a:close/>
                </a:path>
              </a:pathLst>
            </a:custGeom>
            <a:ln w="12701">
              <a:solidFill>
                <a:srgbClr val="AF5C05"/>
              </a:solidFill>
            </a:ln>
          </p:spPr>
          <p:txBody>
            <a:bodyPr wrap="square" lIns="0" tIns="0" rIns="0" bIns="0" rtlCol="0"/>
            <a:lstStyle/>
            <a:p>
              <a:endParaRPr/>
            </a:p>
          </p:txBody>
        </p:sp>
        <p:pic>
          <p:nvPicPr>
            <p:cNvPr id="15" name="object 15"/>
            <p:cNvPicPr/>
            <p:nvPr/>
          </p:nvPicPr>
          <p:blipFill>
            <a:blip r:embed="rId5" cstate="print"/>
            <a:stretch>
              <a:fillRect/>
            </a:stretch>
          </p:blipFill>
          <p:spPr>
            <a:xfrm>
              <a:off x="3103504" y="2491154"/>
              <a:ext cx="425653" cy="425653"/>
            </a:xfrm>
            <a:prstGeom prst="rect">
              <a:avLst/>
            </a:prstGeom>
          </p:spPr>
        </p:pic>
      </p:grpSp>
      <p:sp>
        <p:nvSpPr>
          <p:cNvPr id="16" name="object 16"/>
          <p:cNvSpPr txBox="1"/>
          <p:nvPr/>
        </p:nvSpPr>
        <p:spPr>
          <a:xfrm>
            <a:off x="3006981" y="2945763"/>
            <a:ext cx="64071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Noti</a:t>
            </a:r>
            <a:r>
              <a:rPr sz="900" spc="-130" dirty="0">
                <a:latin typeface="Times New Roman"/>
                <a:cs typeface="Times New Roman"/>
              </a:rPr>
              <a:t> </a:t>
            </a:r>
            <a:r>
              <a:rPr sz="900" spc="-20" dirty="0">
                <a:latin typeface="Arial"/>
                <a:cs typeface="Arial"/>
              </a:rPr>
              <a:t>fications</a:t>
            </a:r>
            <a:endParaRPr sz="900">
              <a:latin typeface="Arial"/>
              <a:cs typeface="Arial"/>
            </a:endParaRPr>
          </a:p>
        </p:txBody>
      </p:sp>
      <p:pic>
        <p:nvPicPr>
          <p:cNvPr id="17" name="object 17"/>
          <p:cNvPicPr/>
          <p:nvPr/>
        </p:nvPicPr>
        <p:blipFill>
          <a:blip r:embed="rId6" cstate="print"/>
          <a:stretch>
            <a:fillRect/>
          </a:stretch>
        </p:blipFill>
        <p:spPr>
          <a:xfrm>
            <a:off x="4390644" y="1922181"/>
            <a:ext cx="497421" cy="497421"/>
          </a:xfrm>
          <a:prstGeom prst="rect">
            <a:avLst/>
          </a:prstGeom>
        </p:spPr>
      </p:pic>
      <p:sp>
        <p:nvSpPr>
          <p:cNvPr id="18" name="object 18"/>
          <p:cNvSpPr txBox="1"/>
          <p:nvPr/>
        </p:nvSpPr>
        <p:spPr>
          <a:xfrm>
            <a:off x="4504694" y="2419665"/>
            <a:ext cx="252095" cy="163195"/>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Mail</a:t>
            </a:r>
            <a:endParaRPr sz="900">
              <a:latin typeface="Arial"/>
              <a:cs typeface="Arial"/>
            </a:endParaRPr>
          </a:p>
        </p:txBody>
      </p:sp>
      <p:grpSp>
        <p:nvGrpSpPr>
          <p:cNvPr id="19" name="object 19"/>
          <p:cNvGrpSpPr/>
          <p:nvPr/>
        </p:nvGrpSpPr>
        <p:grpSpPr>
          <a:xfrm>
            <a:off x="5286375" y="2343150"/>
            <a:ext cx="1076325" cy="1047750"/>
            <a:chOff x="5286375" y="2343150"/>
            <a:chExt cx="1076325" cy="1047750"/>
          </a:xfrm>
        </p:grpSpPr>
        <p:pic>
          <p:nvPicPr>
            <p:cNvPr id="20" name="object 20"/>
            <p:cNvPicPr/>
            <p:nvPr/>
          </p:nvPicPr>
          <p:blipFill>
            <a:blip r:embed="rId7" cstate="print"/>
            <a:stretch>
              <a:fillRect/>
            </a:stretch>
          </p:blipFill>
          <p:spPr>
            <a:xfrm>
              <a:off x="5286375" y="2343150"/>
              <a:ext cx="1076325" cy="1047750"/>
            </a:xfrm>
            <a:prstGeom prst="rect">
              <a:avLst/>
            </a:prstGeom>
          </p:spPr>
        </p:pic>
        <p:sp>
          <p:nvSpPr>
            <p:cNvPr id="21" name="object 21"/>
            <p:cNvSpPr/>
            <p:nvPr/>
          </p:nvSpPr>
          <p:spPr>
            <a:xfrm>
              <a:off x="5305044" y="2365248"/>
              <a:ext cx="981075" cy="949325"/>
            </a:xfrm>
            <a:custGeom>
              <a:avLst/>
              <a:gdLst/>
              <a:ahLst/>
              <a:cxnLst/>
              <a:rect l="l" t="t" r="r" b="b"/>
              <a:pathLst>
                <a:path w="981075" h="949325">
                  <a:moveTo>
                    <a:pt x="490209" y="0"/>
                  </a:moveTo>
                  <a:lnTo>
                    <a:pt x="443015" y="2172"/>
                  </a:lnTo>
                  <a:lnTo>
                    <a:pt x="397086" y="8557"/>
                  </a:lnTo>
                  <a:lnTo>
                    <a:pt x="352630" y="18955"/>
                  </a:lnTo>
                  <a:lnTo>
                    <a:pt x="309850" y="33167"/>
                  </a:lnTo>
                  <a:lnTo>
                    <a:pt x="268953" y="50996"/>
                  </a:lnTo>
                  <a:lnTo>
                    <a:pt x="230146" y="72241"/>
                  </a:lnTo>
                  <a:lnTo>
                    <a:pt x="193633" y="96705"/>
                  </a:lnTo>
                  <a:lnTo>
                    <a:pt x="159621" y="124187"/>
                  </a:lnTo>
                  <a:lnTo>
                    <a:pt x="128316" y="154491"/>
                  </a:lnTo>
                  <a:lnTo>
                    <a:pt x="99922" y="187416"/>
                  </a:lnTo>
                  <a:lnTo>
                    <a:pt x="74647" y="222763"/>
                  </a:lnTo>
                  <a:lnTo>
                    <a:pt x="52696" y="260335"/>
                  </a:lnTo>
                  <a:lnTo>
                    <a:pt x="34274" y="299932"/>
                  </a:lnTo>
                  <a:lnTo>
                    <a:pt x="19588" y="341355"/>
                  </a:lnTo>
                  <a:lnTo>
                    <a:pt x="8843" y="384406"/>
                  </a:lnTo>
                  <a:lnTo>
                    <a:pt x="2245" y="428885"/>
                  </a:lnTo>
                  <a:lnTo>
                    <a:pt x="0" y="474594"/>
                  </a:lnTo>
                  <a:lnTo>
                    <a:pt x="2245" y="520304"/>
                  </a:lnTo>
                  <a:lnTo>
                    <a:pt x="8843" y="564784"/>
                  </a:lnTo>
                  <a:lnTo>
                    <a:pt x="19588" y="607835"/>
                  </a:lnTo>
                  <a:lnTo>
                    <a:pt x="34274" y="649259"/>
                  </a:lnTo>
                  <a:lnTo>
                    <a:pt x="52696" y="688856"/>
                  </a:lnTo>
                  <a:lnTo>
                    <a:pt x="74647" y="726429"/>
                  </a:lnTo>
                  <a:lnTo>
                    <a:pt x="99922" y="761778"/>
                  </a:lnTo>
                  <a:lnTo>
                    <a:pt x="128316" y="794704"/>
                  </a:lnTo>
                  <a:lnTo>
                    <a:pt x="159621" y="825008"/>
                  </a:lnTo>
                  <a:lnTo>
                    <a:pt x="193633" y="852492"/>
                  </a:lnTo>
                  <a:lnTo>
                    <a:pt x="230146" y="876956"/>
                  </a:lnTo>
                  <a:lnTo>
                    <a:pt x="268953" y="898203"/>
                  </a:lnTo>
                  <a:lnTo>
                    <a:pt x="309850" y="916032"/>
                  </a:lnTo>
                  <a:lnTo>
                    <a:pt x="352630" y="930245"/>
                  </a:lnTo>
                  <a:lnTo>
                    <a:pt x="397086" y="940644"/>
                  </a:lnTo>
                  <a:lnTo>
                    <a:pt x="443015" y="947029"/>
                  </a:lnTo>
                  <a:lnTo>
                    <a:pt x="490209" y="949202"/>
                  </a:lnTo>
                  <a:lnTo>
                    <a:pt x="537428" y="947029"/>
                  </a:lnTo>
                  <a:lnTo>
                    <a:pt x="583375" y="940644"/>
                  </a:lnTo>
                  <a:lnTo>
                    <a:pt x="627846" y="930245"/>
                  </a:lnTo>
                  <a:lnTo>
                    <a:pt x="670636" y="916032"/>
                  </a:lnTo>
                  <a:lnTo>
                    <a:pt x="711539" y="898203"/>
                  </a:lnTo>
                  <a:lnTo>
                    <a:pt x="750349" y="876956"/>
                  </a:lnTo>
                  <a:lnTo>
                    <a:pt x="786862" y="852492"/>
                  </a:lnTo>
                  <a:lnTo>
                    <a:pt x="820871" y="825008"/>
                  </a:lnTo>
                  <a:lnTo>
                    <a:pt x="852173" y="794704"/>
                  </a:lnTo>
                  <a:lnTo>
                    <a:pt x="880561" y="761778"/>
                  </a:lnTo>
                  <a:lnTo>
                    <a:pt x="905830" y="726429"/>
                  </a:lnTo>
                  <a:lnTo>
                    <a:pt x="927775" y="688856"/>
                  </a:lnTo>
                  <a:lnTo>
                    <a:pt x="946190" y="649259"/>
                  </a:lnTo>
                  <a:lnTo>
                    <a:pt x="960871" y="607835"/>
                  </a:lnTo>
                  <a:lnTo>
                    <a:pt x="971611" y="564784"/>
                  </a:lnTo>
                  <a:lnTo>
                    <a:pt x="978206" y="520304"/>
                  </a:lnTo>
                  <a:lnTo>
                    <a:pt x="980450" y="474594"/>
                  </a:lnTo>
                  <a:lnTo>
                    <a:pt x="978206" y="428885"/>
                  </a:lnTo>
                  <a:lnTo>
                    <a:pt x="971611" y="384406"/>
                  </a:lnTo>
                  <a:lnTo>
                    <a:pt x="960871" y="341355"/>
                  </a:lnTo>
                  <a:lnTo>
                    <a:pt x="946190" y="299932"/>
                  </a:lnTo>
                  <a:lnTo>
                    <a:pt x="927775" y="260335"/>
                  </a:lnTo>
                  <a:lnTo>
                    <a:pt x="905830" y="222763"/>
                  </a:lnTo>
                  <a:lnTo>
                    <a:pt x="880561" y="187416"/>
                  </a:lnTo>
                  <a:lnTo>
                    <a:pt x="852173" y="154491"/>
                  </a:lnTo>
                  <a:lnTo>
                    <a:pt x="820871" y="124187"/>
                  </a:lnTo>
                  <a:lnTo>
                    <a:pt x="786862" y="96705"/>
                  </a:lnTo>
                  <a:lnTo>
                    <a:pt x="750349" y="72241"/>
                  </a:lnTo>
                  <a:lnTo>
                    <a:pt x="711539" y="50996"/>
                  </a:lnTo>
                  <a:lnTo>
                    <a:pt x="670636" y="33167"/>
                  </a:lnTo>
                  <a:lnTo>
                    <a:pt x="627846" y="18955"/>
                  </a:lnTo>
                  <a:lnTo>
                    <a:pt x="583375" y="8557"/>
                  </a:lnTo>
                  <a:lnTo>
                    <a:pt x="537428" y="2172"/>
                  </a:lnTo>
                  <a:lnTo>
                    <a:pt x="490209" y="0"/>
                  </a:lnTo>
                  <a:close/>
                </a:path>
              </a:pathLst>
            </a:custGeom>
            <a:solidFill>
              <a:srgbClr val="FFFFFF"/>
            </a:solidFill>
          </p:spPr>
          <p:txBody>
            <a:bodyPr wrap="square" lIns="0" tIns="0" rIns="0" bIns="0" rtlCol="0"/>
            <a:lstStyle/>
            <a:p>
              <a:endParaRPr/>
            </a:p>
          </p:txBody>
        </p:sp>
        <p:sp>
          <p:nvSpPr>
            <p:cNvPr id="22" name="object 22"/>
            <p:cNvSpPr/>
            <p:nvPr/>
          </p:nvSpPr>
          <p:spPr>
            <a:xfrm>
              <a:off x="5305044" y="2365248"/>
              <a:ext cx="981075" cy="949325"/>
            </a:xfrm>
            <a:custGeom>
              <a:avLst/>
              <a:gdLst/>
              <a:ahLst/>
              <a:cxnLst/>
              <a:rect l="l" t="t" r="r" b="b"/>
              <a:pathLst>
                <a:path w="981075" h="949325">
                  <a:moveTo>
                    <a:pt x="0" y="474594"/>
                  </a:moveTo>
                  <a:lnTo>
                    <a:pt x="2245" y="428885"/>
                  </a:lnTo>
                  <a:lnTo>
                    <a:pt x="8843" y="384406"/>
                  </a:lnTo>
                  <a:lnTo>
                    <a:pt x="19588" y="341355"/>
                  </a:lnTo>
                  <a:lnTo>
                    <a:pt x="34274" y="299932"/>
                  </a:lnTo>
                  <a:lnTo>
                    <a:pt x="52696" y="260335"/>
                  </a:lnTo>
                  <a:lnTo>
                    <a:pt x="74647" y="222763"/>
                  </a:lnTo>
                  <a:lnTo>
                    <a:pt x="99922" y="187416"/>
                  </a:lnTo>
                  <a:lnTo>
                    <a:pt x="128316" y="154491"/>
                  </a:lnTo>
                  <a:lnTo>
                    <a:pt x="159621" y="124187"/>
                  </a:lnTo>
                  <a:lnTo>
                    <a:pt x="193633" y="96705"/>
                  </a:lnTo>
                  <a:lnTo>
                    <a:pt x="230146" y="72241"/>
                  </a:lnTo>
                  <a:lnTo>
                    <a:pt x="268953" y="50996"/>
                  </a:lnTo>
                  <a:lnTo>
                    <a:pt x="309850" y="33167"/>
                  </a:lnTo>
                  <a:lnTo>
                    <a:pt x="352630" y="18955"/>
                  </a:lnTo>
                  <a:lnTo>
                    <a:pt x="397086" y="8557"/>
                  </a:lnTo>
                  <a:lnTo>
                    <a:pt x="443015" y="2172"/>
                  </a:lnTo>
                  <a:lnTo>
                    <a:pt x="490209" y="0"/>
                  </a:lnTo>
                  <a:lnTo>
                    <a:pt x="537428" y="2172"/>
                  </a:lnTo>
                  <a:lnTo>
                    <a:pt x="583375" y="8557"/>
                  </a:lnTo>
                  <a:lnTo>
                    <a:pt x="627846" y="18955"/>
                  </a:lnTo>
                  <a:lnTo>
                    <a:pt x="670636" y="33167"/>
                  </a:lnTo>
                  <a:lnTo>
                    <a:pt x="711539" y="50996"/>
                  </a:lnTo>
                  <a:lnTo>
                    <a:pt x="750349" y="72241"/>
                  </a:lnTo>
                  <a:lnTo>
                    <a:pt x="786862" y="96705"/>
                  </a:lnTo>
                  <a:lnTo>
                    <a:pt x="820871" y="124187"/>
                  </a:lnTo>
                  <a:lnTo>
                    <a:pt x="852173" y="154491"/>
                  </a:lnTo>
                  <a:lnTo>
                    <a:pt x="880561" y="187416"/>
                  </a:lnTo>
                  <a:lnTo>
                    <a:pt x="905830" y="222763"/>
                  </a:lnTo>
                  <a:lnTo>
                    <a:pt x="927775" y="260335"/>
                  </a:lnTo>
                  <a:lnTo>
                    <a:pt x="946190" y="299932"/>
                  </a:lnTo>
                  <a:lnTo>
                    <a:pt x="960871" y="341355"/>
                  </a:lnTo>
                  <a:lnTo>
                    <a:pt x="971611" y="384406"/>
                  </a:lnTo>
                  <a:lnTo>
                    <a:pt x="978206" y="428885"/>
                  </a:lnTo>
                  <a:lnTo>
                    <a:pt x="980450" y="474594"/>
                  </a:lnTo>
                  <a:lnTo>
                    <a:pt x="978206" y="520304"/>
                  </a:lnTo>
                  <a:lnTo>
                    <a:pt x="971611" y="564784"/>
                  </a:lnTo>
                  <a:lnTo>
                    <a:pt x="960871" y="607835"/>
                  </a:lnTo>
                  <a:lnTo>
                    <a:pt x="946190" y="649259"/>
                  </a:lnTo>
                  <a:lnTo>
                    <a:pt x="927775" y="688856"/>
                  </a:lnTo>
                  <a:lnTo>
                    <a:pt x="905830" y="726429"/>
                  </a:lnTo>
                  <a:lnTo>
                    <a:pt x="880561" y="761778"/>
                  </a:lnTo>
                  <a:lnTo>
                    <a:pt x="852173" y="794704"/>
                  </a:lnTo>
                  <a:lnTo>
                    <a:pt x="820871" y="825008"/>
                  </a:lnTo>
                  <a:lnTo>
                    <a:pt x="786862" y="852492"/>
                  </a:lnTo>
                  <a:lnTo>
                    <a:pt x="750349" y="876956"/>
                  </a:lnTo>
                  <a:lnTo>
                    <a:pt x="711539" y="898203"/>
                  </a:lnTo>
                  <a:lnTo>
                    <a:pt x="670636" y="916032"/>
                  </a:lnTo>
                  <a:lnTo>
                    <a:pt x="627846" y="930245"/>
                  </a:lnTo>
                  <a:lnTo>
                    <a:pt x="583375" y="940644"/>
                  </a:lnTo>
                  <a:lnTo>
                    <a:pt x="537428" y="947029"/>
                  </a:lnTo>
                  <a:lnTo>
                    <a:pt x="490209" y="949202"/>
                  </a:lnTo>
                  <a:lnTo>
                    <a:pt x="443015" y="947029"/>
                  </a:lnTo>
                  <a:lnTo>
                    <a:pt x="397086" y="940644"/>
                  </a:lnTo>
                  <a:lnTo>
                    <a:pt x="352630" y="930245"/>
                  </a:lnTo>
                  <a:lnTo>
                    <a:pt x="309850" y="916032"/>
                  </a:lnTo>
                  <a:lnTo>
                    <a:pt x="268953" y="898203"/>
                  </a:lnTo>
                  <a:lnTo>
                    <a:pt x="230146" y="876956"/>
                  </a:lnTo>
                  <a:lnTo>
                    <a:pt x="193633" y="852492"/>
                  </a:lnTo>
                  <a:lnTo>
                    <a:pt x="159621" y="825008"/>
                  </a:lnTo>
                  <a:lnTo>
                    <a:pt x="128316" y="794704"/>
                  </a:lnTo>
                  <a:lnTo>
                    <a:pt x="99922" y="761778"/>
                  </a:lnTo>
                  <a:lnTo>
                    <a:pt x="74647" y="726429"/>
                  </a:lnTo>
                  <a:lnTo>
                    <a:pt x="52696" y="688856"/>
                  </a:lnTo>
                  <a:lnTo>
                    <a:pt x="34274" y="649259"/>
                  </a:lnTo>
                  <a:lnTo>
                    <a:pt x="19588" y="607835"/>
                  </a:lnTo>
                  <a:lnTo>
                    <a:pt x="8843" y="564784"/>
                  </a:lnTo>
                  <a:lnTo>
                    <a:pt x="2245" y="520304"/>
                  </a:lnTo>
                  <a:lnTo>
                    <a:pt x="0" y="474594"/>
                  </a:lnTo>
                  <a:close/>
                </a:path>
              </a:pathLst>
            </a:custGeom>
            <a:ln w="12701">
              <a:solidFill>
                <a:srgbClr val="AF5C05"/>
              </a:solidFill>
            </a:ln>
          </p:spPr>
          <p:txBody>
            <a:bodyPr wrap="square" lIns="0" tIns="0" rIns="0" bIns="0" rtlCol="0"/>
            <a:lstStyle/>
            <a:p>
              <a:endParaRPr/>
            </a:p>
          </p:txBody>
        </p:sp>
        <p:pic>
          <p:nvPicPr>
            <p:cNvPr id="23" name="object 23"/>
            <p:cNvPicPr/>
            <p:nvPr/>
          </p:nvPicPr>
          <p:blipFill>
            <a:blip r:embed="rId8" cstate="print"/>
            <a:stretch>
              <a:fillRect/>
            </a:stretch>
          </p:blipFill>
          <p:spPr>
            <a:xfrm>
              <a:off x="5610606" y="2590318"/>
              <a:ext cx="384148" cy="384148"/>
            </a:xfrm>
            <a:prstGeom prst="rect">
              <a:avLst/>
            </a:prstGeom>
          </p:spPr>
        </p:pic>
      </p:grpSp>
      <p:sp>
        <p:nvSpPr>
          <p:cNvPr id="24" name="object 24"/>
          <p:cNvSpPr txBox="1"/>
          <p:nvPr/>
        </p:nvSpPr>
        <p:spPr>
          <a:xfrm>
            <a:off x="5563875" y="2980688"/>
            <a:ext cx="508000" cy="162560"/>
          </a:xfrm>
          <a:prstGeom prst="rect">
            <a:avLst/>
          </a:prstGeom>
        </p:spPr>
        <p:txBody>
          <a:bodyPr vert="horz" wrap="square" lIns="0" tIns="12700" rIns="0" bIns="0" rtlCol="0">
            <a:spAutoFit/>
          </a:bodyPr>
          <a:lstStyle/>
          <a:p>
            <a:pPr marL="12700">
              <a:lnSpc>
                <a:spcPct val="100000"/>
              </a:lnSpc>
              <a:spcBef>
                <a:spcPts val="100"/>
              </a:spcBef>
            </a:pPr>
            <a:r>
              <a:rPr sz="900" spc="-25" dirty="0">
                <a:latin typeface="Arial"/>
                <a:cs typeface="Arial"/>
              </a:rPr>
              <a:t>Payments</a:t>
            </a:r>
            <a:endParaRPr sz="900">
              <a:latin typeface="Arial"/>
              <a:cs typeface="Arial"/>
            </a:endParaRPr>
          </a:p>
        </p:txBody>
      </p:sp>
      <p:grpSp>
        <p:nvGrpSpPr>
          <p:cNvPr id="25" name="object 25"/>
          <p:cNvGrpSpPr/>
          <p:nvPr/>
        </p:nvGrpSpPr>
        <p:grpSpPr>
          <a:xfrm>
            <a:off x="4105275" y="3048000"/>
            <a:ext cx="1076325" cy="1038225"/>
            <a:chOff x="4105275" y="3048000"/>
            <a:chExt cx="1076325" cy="1038225"/>
          </a:xfrm>
        </p:grpSpPr>
        <p:pic>
          <p:nvPicPr>
            <p:cNvPr id="26" name="object 26"/>
            <p:cNvPicPr/>
            <p:nvPr/>
          </p:nvPicPr>
          <p:blipFill>
            <a:blip r:embed="rId9" cstate="print"/>
            <a:stretch>
              <a:fillRect/>
            </a:stretch>
          </p:blipFill>
          <p:spPr>
            <a:xfrm>
              <a:off x="4105275" y="3048000"/>
              <a:ext cx="1076325" cy="1038225"/>
            </a:xfrm>
            <a:prstGeom prst="rect">
              <a:avLst/>
            </a:prstGeom>
          </p:spPr>
        </p:pic>
        <p:sp>
          <p:nvSpPr>
            <p:cNvPr id="27" name="object 27"/>
            <p:cNvSpPr/>
            <p:nvPr/>
          </p:nvSpPr>
          <p:spPr>
            <a:xfrm>
              <a:off x="4126992" y="3067050"/>
              <a:ext cx="981075" cy="949325"/>
            </a:xfrm>
            <a:custGeom>
              <a:avLst/>
              <a:gdLst/>
              <a:ahLst/>
              <a:cxnLst/>
              <a:rect l="l" t="t" r="r" b="b"/>
              <a:pathLst>
                <a:path w="981075" h="949325">
                  <a:moveTo>
                    <a:pt x="490209" y="0"/>
                  </a:moveTo>
                  <a:lnTo>
                    <a:pt x="442996" y="2172"/>
                  </a:lnTo>
                  <a:lnTo>
                    <a:pt x="397053" y="8557"/>
                  </a:lnTo>
                  <a:lnTo>
                    <a:pt x="352586" y="18955"/>
                  </a:lnTo>
                  <a:lnTo>
                    <a:pt x="309800" y="33167"/>
                  </a:lnTo>
                  <a:lnTo>
                    <a:pt x="268900" y="50996"/>
                  </a:lnTo>
                  <a:lnTo>
                    <a:pt x="230092" y="72241"/>
                  </a:lnTo>
                  <a:lnTo>
                    <a:pt x="193581" y="96705"/>
                  </a:lnTo>
                  <a:lnTo>
                    <a:pt x="159573" y="124187"/>
                  </a:lnTo>
                  <a:lnTo>
                    <a:pt x="128273" y="154491"/>
                  </a:lnTo>
                  <a:lnTo>
                    <a:pt x="99886" y="187416"/>
                  </a:lnTo>
                  <a:lnTo>
                    <a:pt x="74618" y="222763"/>
                  </a:lnTo>
                  <a:lnTo>
                    <a:pt x="52673" y="260335"/>
                  </a:lnTo>
                  <a:lnTo>
                    <a:pt x="34258" y="299932"/>
                  </a:lnTo>
                  <a:lnTo>
                    <a:pt x="19578" y="341355"/>
                  </a:lnTo>
                  <a:lnTo>
                    <a:pt x="8838" y="384406"/>
                  </a:lnTo>
                  <a:lnTo>
                    <a:pt x="2243" y="428885"/>
                  </a:lnTo>
                  <a:lnTo>
                    <a:pt x="0" y="474594"/>
                  </a:lnTo>
                  <a:lnTo>
                    <a:pt x="2243" y="520304"/>
                  </a:lnTo>
                  <a:lnTo>
                    <a:pt x="8838" y="564784"/>
                  </a:lnTo>
                  <a:lnTo>
                    <a:pt x="19578" y="607837"/>
                  </a:lnTo>
                  <a:lnTo>
                    <a:pt x="34258" y="649262"/>
                  </a:lnTo>
                  <a:lnTo>
                    <a:pt x="52673" y="688861"/>
                  </a:lnTo>
                  <a:lnTo>
                    <a:pt x="74618" y="726436"/>
                  </a:lnTo>
                  <a:lnTo>
                    <a:pt x="99886" y="761787"/>
                  </a:lnTo>
                  <a:lnTo>
                    <a:pt x="128273" y="794715"/>
                  </a:lnTo>
                  <a:lnTo>
                    <a:pt x="159573" y="825021"/>
                  </a:lnTo>
                  <a:lnTo>
                    <a:pt x="193581" y="852507"/>
                  </a:lnTo>
                  <a:lnTo>
                    <a:pt x="230092" y="876974"/>
                  </a:lnTo>
                  <a:lnTo>
                    <a:pt x="268900" y="898222"/>
                  </a:lnTo>
                  <a:lnTo>
                    <a:pt x="309800" y="916053"/>
                  </a:lnTo>
                  <a:lnTo>
                    <a:pt x="352586" y="930268"/>
                  </a:lnTo>
                  <a:lnTo>
                    <a:pt x="397053" y="940667"/>
                  </a:lnTo>
                  <a:lnTo>
                    <a:pt x="442996" y="947053"/>
                  </a:lnTo>
                  <a:lnTo>
                    <a:pt x="490209" y="949226"/>
                  </a:lnTo>
                  <a:lnTo>
                    <a:pt x="537428" y="947053"/>
                  </a:lnTo>
                  <a:lnTo>
                    <a:pt x="583375" y="940667"/>
                  </a:lnTo>
                  <a:lnTo>
                    <a:pt x="627846" y="930268"/>
                  </a:lnTo>
                  <a:lnTo>
                    <a:pt x="670636" y="916053"/>
                  </a:lnTo>
                  <a:lnTo>
                    <a:pt x="711539" y="898222"/>
                  </a:lnTo>
                  <a:lnTo>
                    <a:pt x="750349" y="876974"/>
                  </a:lnTo>
                  <a:lnTo>
                    <a:pt x="786862" y="852507"/>
                  </a:lnTo>
                  <a:lnTo>
                    <a:pt x="820871" y="825021"/>
                  </a:lnTo>
                  <a:lnTo>
                    <a:pt x="852173" y="794715"/>
                  </a:lnTo>
                  <a:lnTo>
                    <a:pt x="880561" y="761787"/>
                  </a:lnTo>
                  <a:lnTo>
                    <a:pt x="905830" y="726436"/>
                  </a:lnTo>
                  <a:lnTo>
                    <a:pt x="927775" y="688861"/>
                  </a:lnTo>
                  <a:lnTo>
                    <a:pt x="946190" y="649262"/>
                  </a:lnTo>
                  <a:lnTo>
                    <a:pt x="960871" y="607837"/>
                  </a:lnTo>
                  <a:lnTo>
                    <a:pt x="971611" y="564784"/>
                  </a:lnTo>
                  <a:lnTo>
                    <a:pt x="978206" y="520304"/>
                  </a:lnTo>
                  <a:lnTo>
                    <a:pt x="980450" y="474594"/>
                  </a:lnTo>
                  <a:lnTo>
                    <a:pt x="978206" y="428885"/>
                  </a:lnTo>
                  <a:lnTo>
                    <a:pt x="971611" y="384406"/>
                  </a:lnTo>
                  <a:lnTo>
                    <a:pt x="960871" y="341355"/>
                  </a:lnTo>
                  <a:lnTo>
                    <a:pt x="946190" y="299932"/>
                  </a:lnTo>
                  <a:lnTo>
                    <a:pt x="927775" y="260335"/>
                  </a:lnTo>
                  <a:lnTo>
                    <a:pt x="905830" y="222763"/>
                  </a:lnTo>
                  <a:lnTo>
                    <a:pt x="880561" y="187416"/>
                  </a:lnTo>
                  <a:lnTo>
                    <a:pt x="852173" y="154491"/>
                  </a:lnTo>
                  <a:lnTo>
                    <a:pt x="820871" y="124187"/>
                  </a:lnTo>
                  <a:lnTo>
                    <a:pt x="786862" y="96705"/>
                  </a:lnTo>
                  <a:lnTo>
                    <a:pt x="750349" y="72241"/>
                  </a:lnTo>
                  <a:lnTo>
                    <a:pt x="711539" y="50996"/>
                  </a:lnTo>
                  <a:lnTo>
                    <a:pt x="670636" y="33167"/>
                  </a:lnTo>
                  <a:lnTo>
                    <a:pt x="627846" y="18955"/>
                  </a:lnTo>
                  <a:lnTo>
                    <a:pt x="583375" y="8557"/>
                  </a:lnTo>
                  <a:lnTo>
                    <a:pt x="537428" y="2172"/>
                  </a:lnTo>
                  <a:lnTo>
                    <a:pt x="490209" y="0"/>
                  </a:lnTo>
                  <a:close/>
                </a:path>
              </a:pathLst>
            </a:custGeom>
            <a:solidFill>
              <a:srgbClr val="FFFFFF"/>
            </a:solidFill>
          </p:spPr>
          <p:txBody>
            <a:bodyPr wrap="square" lIns="0" tIns="0" rIns="0" bIns="0" rtlCol="0"/>
            <a:lstStyle/>
            <a:p>
              <a:endParaRPr/>
            </a:p>
          </p:txBody>
        </p:sp>
        <p:sp>
          <p:nvSpPr>
            <p:cNvPr id="28" name="object 28"/>
            <p:cNvSpPr/>
            <p:nvPr/>
          </p:nvSpPr>
          <p:spPr>
            <a:xfrm>
              <a:off x="4126992" y="3067050"/>
              <a:ext cx="981075" cy="949325"/>
            </a:xfrm>
            <a:custGeom>
              <a:avLst/>
              <a:gdLst/>
              <a:ahLst/>
              <a:cxnLst/>
              <a:rect l="l" t="t" r="r" b="b"/>
              <a:pathLst>
                <a:path w="981075" h="949325">
                  <a:moveTo>
                    <a:pt x="0" y="474594"/>
                  </a:moveTo>
                  <a:lnTo>
                    <a:pt x="2243" y="428885"/>
                  </a:lnTo>
                  <a:lnTo>
                    <a:pt x="8838" y="384406"/>
                  </a:lnTo>
                  <a:lnTo>
                    <a:pt x="19578" y="341355"/>
                  </a:lnTo>
                  <a:lnTo>
                    <a:pt x="34258" y="299932"/>
                  </a:lnTo>
                  <a:lnTo>
                    <a:pt x="52673" y="260335"/>
                  </a:lnTo>
                  <a:lnTo>
                    <a:pt x="74618" y="222763"/>
                  </a:lnTo>
                  <a:lnTo>
                    <a:pt x="99886" y="187416"/>
                  </a:lnTo>
                  <a:lnTo>
                    <a:pt x="128273" y="154491"/>
                  </a:lnTo>
                  <a:lnTo>
                    <a:pt x="159573" y="124187"/>
                  </a:lnTo>
                  <a:lnTo>
                    <a:pt x="193581" y="96705"/>
                  </a:lnTo>
                  <a:lnTo>
                    <a:pt x="230092" y="72241"/>
                  </a:lnTo>
                  <a:lnTo>
                    <a:pt x="268900" y="50996"/>
                  </a:lnTo>
                  <a:lnTo>
                    <a:pt x="309800" y="33167"/>
                  </a:lnTo>
                  <a:lnTo>
                    <a:pt x="352586" y="18955"/>
                  </a:lnTo>
                  <a:lnTo>
                    <a:pt x="397053" y="8557"/>
                  </a:lnTo>
                  <a:lnTo>
                    <a:pt x="442996" y="2172"/>
                  </a:lnTo>
                  <a:lnTo>
                    <a:pt x="490209" y="0"/>
                  </a:lnTo>
                  <a:lnTo>
                    <a:pt x="537428" y="2172"/>
                  </a:lnTo>
                  <a:lnTo>
                    <a:pt x="583375" y="8557"/>
                  </a:lnTo>
                  <a:lnTo>
                    <a:pt x="627846" y="18955"/>
                  </a:lnTo>
                  <a:lnTo>
                    <a:pt x="670636" y="33167"/>
                  </a:lnTo>
                  <a:lnTo>
                    <a:pt x="711539" y="50996"/>
                  </a:lnTo>
                  <a:lnTo>
                    <a:pt x="750349" y="72241"/>
                  </a:lnTo>
                  <a:lnTo>
                    <a:pt x="786862" y="96705"/>
                  </a:lnTo>
                  <a:lnTo>
                    <a:pt x="820871" y="124187"/>
                  </a:lnTo>
                  <a:lnTo>
                    <a:pt x="852173" y="154491"/>
                  </a:lnTo>
                  <a:lnTo>
                    <a:pt x="880561" y="187416"/>
                  </a:lnTo>
                  <a:lnTo>
                    <a:pt x="905830" y="222763"/>
                  </a:lnTo>
                  <a:lnTo>
                    <a:pt x="927775" y="260335"/>
                  </a:lnTo>
                  <a:lnTo>
                    <a:pt x="946190" y="299932"/>
                  </a:lnTo>
                  <a:lnTo>
                    <a:pt x="960871" y="341355"/>
                  </a:lnTo>
                  <a:lnTo>
                    <a:pt x="971611" y="384406"/>
                  </a:lnTo>
                  <a:lnTo>
                    <a:pt x="978206" y="428885"/>
                  </a:lnTo>
                  <a:lnTo>
                    <a:pt x="980450" y="474594"/>
                  </a:lnTo>
                  <a:lnTo>
                    <a:pt x="978206" y="520304"/>
                  </a:lnTo>
                  <a:lnTo>
                    <a:pt x="971611" y="564784"/>
                  </a:lnTo>
                  <a:lnTo>
                    <a:pt x="960871" y="607837"/>
                  </a:lnTo>
                  <a:lnTo>
                    <a:pt x="946190" y="649262"/>
                  </a:lnTo>
                  <a:lnTo>
                    <a:pt x="927775" y="688861"/>
                  </a:lnTo>
                  <a:lnTo>
                    <a:pt x="905830" y="726436"/>
                  </a:lnTo>
                  <a:lnTo>
                    <a:pt x="880561" y="761787"/>
                  </a:lnTo>
                  <a:lnTo>
                    <a:pt x="852173" y="794715"/>
                  </a:lnTo>
                  <a:lnTo>
                    <a:pt x="820871" y="825021"/>
                  </a:lnTo>
                  <a:lnTo>
                    <a:pt x="786862" y="852507"/>
                  </a:lnTo>
                  <a:lnTo>
                    <a:pt x="750349" y="876974"/>
                  </a:lnTo>
                  <a:lnTo>
                    <a:pt x="711539" y="898222"/>
                  </a:lnTo>
                  <a:lnTo>
                    <a:pt x="670636" y="916053"/>
                  </a:lnTo>
                  <a:lnTo>
                    <a:pt x="627846" y="930268"/>
                  </a:lnTo>
                  <a:lnTo>
                    <a:pt x="583375" y="940667"/>
                  </a:lnTo>
                  <a:lnTo>
                    <a:pt x="537428" y="947053"/>
                  </a:lnTo>
                  <a:lnTo>
                    <a:pt x="490209" y="949226"/>
                  </a:lnTo>
                  <a:lnTo>
                    <a:pt x="442996" y="947053"/>
                  </a:lnTo>
                  <a:lnTo>
                    <a:pt x="397053" y="940667"/>
                  </a:lnTo>
                  <a:lnTo>
                    <a:pt x="352586" y="930268"/>
                  </a:lnTo>
                  <a:lnTo>
                    <a:pt x="309800" y="916053"/>
                  </a:lnTo>
                  <a:lnTo>
                    <a:pt x="268900" y="898222"/>
                  </a:lnTo>
                  <a:lnTo>
                    <a:pt x="230092" y="876974"/>
                  </a:lnTo>
                  <a:lnTo>
                    <a:pt x="193581" y="852507"/>
                  </a:lnTo>
                  <a:lnTo>
                    <a:pt x="159573" y="825021"/>
                  </a:lnTo>
                  <a:lnTo>
                    <a:pt x="128273" y="794715"/>
                  </a:lnTo>
                  <a:lnTo>
                    <a:pt x="99886" y="761787"/>
                  </a:lnTo>
                  <a:lnTo>
                    <a:pt x="74618" y="726436"/>
                  </a:lnTo>
                  <a:lnTo>
                    <a:pt x="52673" y="688861"/>
                  </a:lnTo>
                  <a:lnTo>
                    <a:pt x="34258" y="649262"/>
                  </a:lnTo>
                  <a:lnTo>
                    <a:pt x="19578" y="607837"/>
                  </a:lnTo>
                  <a:lnTo>
                    <a:pt x="8838" y="564784"/>
                  </a:lnTo>
                  <a:lnTo>
                    <a:pt x="2243" y="520304"/>
                  </a:lnTo>
                  <a:lnTo>
                    <a:pt x="0" y="474594"/>
                  </a:lnTo>
                  <a:close/>
                </a:path>
              </a:pathLst>
            </a:custGeom>
            <a:ln w="12701">
              <a:solidFill>
                <a:srgbClr val="AF5C05"/>
              </a:solidFill>
            </a:ln>
          </p:spPr>
          <p:txBody>
            <a:bodyPr wrap="square" lIns="0" tIns="0" rIns="0" bIns="0" rtlCol="0"/>
            <a:lstStyle/>
            <a:p>
              <a:endParaRPr/>
            </a:p>
          </p:txBody>
        </p:sp>
        <p:pic>
          <p:nvPicPr>
            <p:cNvPr id="29" name="object 29"/>
            <p:cNvPicPr/>
            <p:nvPr/>
          </p:nvPicPr>
          <p:blipFill>
            <a:blip r:embed="rId10" cstate="print"/>
            <a:stretch>
              <a:fillRect/>
            </a:stretch>
          </p:blipFill>
          <p:spPr>
            <a:xfrm>
              <a:off x="4431029" y="3169258"/>
              <a:ext cx="372389" cy="372389"/>
            </a:xfrm>
            <a:prstGeom prst="rect">
              <a:avLst/>
            </a:prstGeom>
          </p:spPr>
        </p:pic>
      </p:grpSp>
      <p:sp>
        <p:nvSpPr>
          <p:cNvPr id="30" name="object 30"/>
          <p:cNvSpPr txBox="1"/>
          <p:nvPr/>
        </p:nvSpPr>
        <p:spPr>
          <a:xfrm>
            <a:off x="4421762" y="3581652"/>
            <a:ext cx="447040" cy="306070"/>
          </a:xfrm>
          <a:prstGeom prst="rect">
            <a:avLst/>
          </a:prstGeom>
        </p:spPr>
        <p:txBody>
          <a:bodyPr vert="horz" wrap="square" lIns="0" tIns="6350" rIns="0" bIns="0" rtlCol="0">
            <a:spAutoFit/>
          </a:bodyPr>
          <a:lstStyle/>
          <a:p>
            <a:pPr marL="12700" marR="5080">
              <a:lnSpc>
                <a:spcPct val="104400"/>
              </a:lnSpc>
              <a:spcBef>
                <a:spcPts val="50"/>
              </a:spcBef>
            </a:pPr>
            <a:r>
              <a:rPr sz="900" spc="-75" dirty="0">
                <a:latin typeface="Arial"/>
                <a:cs typeface="Arial"/>
              </a:rPr>
              <a:t>Loca</a:t>
            </a:r>
            <a:r>
              <a:rPr sz="900" spc="-95" dirty="0">
                <a:latin typeface="Times New Roman"/>
                <a:cs typeface="Times New Roman"/>
              </a:rPr>
              <a:t> </a:t>
            </a:r>
            <a:r>
              <a:rPr sz="900" dirty="0">
                <a:latin typeface="Arial"/>
                <a:cs typeface="Arial"/>
              </a:rPr>
              <a:t>ti</a:t>
            </a:r>
            <a:r>
              <a:rPr sz="900" spc="-95" dirty="0">
                <a:latin typeface="Times New Roman"/>
                <a:cs typeface="Times New Roman"/>
              </a:rPr>
              <a:t> </a:t>
            </a:r>
            <a:r>
              <a:rPr sz="900" spc="-50" dirty="0">
                <a:latin typeface="Arial"/>
                <a:cs typeface="Arial"/>
              </a:rPr>
              <a:t>on</a:t>
            </a:r>
            <a:r>
              <a:rPr sz="900" spc="500" dirty="0">
                <a:latin typeface="Times New Roman"/>
                <a:cs typeface="Times New Roman"/>
              </a:rPr>
              <a:t> </a:t>
            </a:r>
            <a:r>
              <a:rPr sz="900" spc="-30" dirty="0">
                <a:latin typeface="Arial"/>
                <a:cs typeface="Arial"/>
              </a:rPr>
              <a:t>Services</a:t>
            </a:r>
            <a:endParaRPr sz="900">
              <a:latin typeface="Arial"/>
              <a:cs typeface="Arial"/>
            </a:endParaRPr>
          </a:p>
        </p:txBody>
      </p:sp>
      <p:grpSp>
        <p:nvGrpSpPr>
          <p:cNvPr id="31" name="object 31"/>
          <p:cNvGrpSpPr/>
          <p:nvPr/>
        </p:nvGrpSpPr>
        <p:grpSpPr>
          <a:xfrm>
            <a:off x="2543175" y="3476625"/>
            <a:ext cx="1181100" cy="1190625"/>
            <a:chOff x="2543175" y="3476625"/>
            <a:chExt cx="1181100" cy="1190625"/>
          </a:xfrm>
        </p:grpSpPr>
        <p:pic>
          <p:nvPicPr>
            <p:cNvPr id="32" name="object 32"/>
            <p:cNvPicPr/>
            <p:nvPr/>
          </p:nvPicPr>
          <p:blipFill>
            <a:blip r:embed="rId11" cstate="print"/>
            <a:stretch>
              <a:fillRect/>
            </a:stretch>
          </p:blipFill>
          <p:spPr>
            <a:xfrm>
              <a:off x="2543175" y="3476625"/>
              <a:ext cx="1181100" cy="1190625"/>
            </a:xfrm>
            <a:prstGeom prst="rect">
              <a:avLst/>
            </a:prstGeom>
          </p:spPr>
        </p:pic>
        <p:sp>
          <p:nvSpPr>
            <p:cNvPr id="33" name="object 33"/>
            <p:cNvSpPr/>
            <p:nvPr/>
          </p:nvSpPr>
          <p:spPr>
            <a:xfrm>
              <a:off x="2563998" y="3491103"/>
              <a:ext cx="1089660" cy="1106170"/>
            </a:xfrm>
            <a:custGeom>
              <a:avLst/>
              <a:gdLst/>
              <a:ahLst/>
              <a:cxnLst/>
              <a:rect l="l" t="t" r="r" b="b"/>
              <a:pathLst>
                <a:path w="1089660" h="1106170">
                  <a:moveTo>
                    <a:pt x="544595" y="0"/>
                  </a:moveTo>
                  <a:lnTo>
                    <a:pt x="497607" y="2030"/>
                  </a:lnTo>
                  <a:lnTo>
                    <a:pt x="451729" y="8010"/>
                  </a:lnTo>
                  <a:lnTo>
                    <a:pt x="407124" y="17774"/>
                  </a:lnTo>
                  <a:lnTo>
                    <a:pt x="363956" y="31156"/>
                  </a:lnTo>
                  <a:lnTo>
                    <a:pt x="322387" y="47990"/>
                  </a:lnTo>
                  <a:lnTo>
                    <a:pt x="282583" y="68109"/>
                  </a:lnTo>
                  <a:lnTo>
                    <a:pt x="244705" y="91348"/>
                  </a:lnTo>
                  <a:lnTo>
                    <a:pt x="208917" y="117540"/>
                  </a:lnTo>
                  <a:lnTo>
                    <a:pt x="175384" y="146519"/>
                  </a:lnTo>
                  <a:lnTo>
                    <a:pt x="144269" y="178119"/>
                  </a:lnTo>
                  <a:lnTo>
                    <a:pt x="115734" y="212175"/>
                  </a:lnTo>
                  <a:lnTo>
                    <a:pt x="89944" y="248519"/>
                  </a:lnTo>
                  <a:lnTo>
                    <a:pt x="67062" y="286986"/>
                  </a:lnTo>
                  <a:lnTo>
                    <a:pt x="47252" y="327410"/>
                  </a:lnTo>
                  <a:lnTo>
                    <a:pt x="30677" y="369625"/>
                  </a:lnTo>
                  <a:lnTo>
                    <a:pt x="17501" y="413464"/>
                  </a:lnTo>
                  <a:lnTo>
                    <a:pt x="7887" y="458762"/>
                  </a:lnTo>
                  <a:lnTo>
                    <a:pt x="1999" y="505352"/>
                  </a:lnTo>
                  <a:lnTo>
                    <a:pt x="0" y="553068"/>
                  </a:lnTo>
                  <a:lnTo>
                    <a:pt x="1999" y="600788"/>
                  </a:lnTo>
                  <a:lnTo>
                    <a:pt x="7887" y="647380"/>
                  </a:lnTo>
                  <a:lnTo>
                    <a:pt x="17501" y="692679"/>
                  </a:lnTo>
                  <a:lnTo>
                    <a:pt x="30677" y="736518"/>
                  </a:lnTo>
                  <a:lnTo>
                    <a:pt x="47252" y="778732"/>
                  </a:lnTo>
                  <a:lnTo>
                    <a:pt x="67062" y="819155"/>
                  </a:lnTo>
                  <a:lnTo>
                    <a:pt x="89944" y="857621"/>
                  </a:lnTo>
                  <a:lnTo>
                    <a:pt x="115734" y="893963"/>
                  </a:lnTo>
                  <a:lnTo>
                    <a:pt x="144269" y="928016"/>
                  </a:lnTo>
                  <a:lnTo>
                    <a:pt x="175384" y="959613"/>
                  </a:lnTo>
                  <a:lnTo>
                    <a:pt x="208917" y="988589"/>
                  </a:lnTo>
                  <a:lnTo>
                    <a:pt x="244705" y="1014778"/>
                  </a:lnTo>
                  <a:lnTo>
                    <a:pt x="282583" y="1038014"/>
                  </a:lnTo>
                  <a:lnTo>
                    <a:pt x="322387" y="1058130"/>
                  </a:lnTo>
                  <a:lnTo>
                    <a:pt x="363956" y="1074961"/>
                  </a:lnTo>
                  <a:lnTo>
                    <a:pt x="407124" y="1088341"/>
                  </a:lnTo>
                  <a:lnTo>
                    <a:pt x="451729" y="1098103"/>
                  </a:lnTo>
                  <a:lnTo>
                    <a:pt x="497607" y="1104083"/>
                  </a:lnTo>
                  <a:lnTo>
                    <a:pt x="544595" y="1106113"/>
                  </a:lnTo>
                  <a:lnTo>
                    <a:pt x="591576" y="1104083"/>
                  </a:lnTo>
                  <a:lnTo>
                    <a:pt x="637449" y="1098103"/>
                  </a:lnTo>
                  <a:lnTo>
                    <a:pt x="682049" y="1088341"/>
                  </a:lnTo>
                  <a:lnTo>
                    <a:pt x="725214" y="1074961"/>
                  </a:lnTo>
                  <a:lnTo>
                    <a:pt x="766778" y="1058130"/>
                  </a:lnTo>
                  <a:lnTo>
                    <a:pt x="806580" y="1038014"/>
                  </a:lnTo>
                  <a:lnTo>
                    <a:pt x="844455" y="1014778"/>
                  </a:lnTo>
                  <a:lnTo>
                    <a:pt x="880240" y="988589"/>
                  </a:lnTo>
                  <a:lnTo>
                    <a:pt x="913772" y="959613"/>
                  </a:lnTo>
                  <a:lnTo>
                    <a:pt x="944886" y="928016"/>
                  </a:lnTo>
                  <a:lnTo>
                    <a:pt x="973419" y="893963"/>
                  </a:lnTo>
                  <a:lnTo>
                    <a:pt x="999208" y="857621"/>
                  </a:lnTo>
                  <a:lnTo>
                    <a:pt x="1022089" y="819155"/>
                  </a:lnTo>
                  <a:lnTo>
                    <a:pt x="1041898" y="778732"/>
                  </a:lnTo>
                  <a:lnTo>
                    <a:pt x="1058473" y="736518"/>
                  </a:lnTo>
                  <a:lnTo>
                    <a:pt x="1071649" y="692679"/>
                  </a:lnTo>
                  <a:lnTo>
                    <a:pt x="1081263" y="647380"/>
                  </a:lnTo>
                  <a:lnTo>
                    <a:pt x="1087151" y="600788"/>
                  </a:lnTo>
                  <a:lnTo>
                    <a:pt x="1089150" y="553068"/>
                  </a:lnTo>
                  <a:lnTo>
                    <a:pt x="1087151" y="505352"/>
                  </a:lnTo>
                  <a:lnTo>
                    <a:pt x="1081263" y="458762"/>
                  </a:lnTo>
                  <a:lnTo>
                    <a:pt x="1071649" y="413464"/>
                  </a:lnTo>
                  <a:lnTo>
                    <a:pt x="1058473" y="369625"/>
                  </a:lnTo>
                  <a:lnTo>
                    <a:pt x="1041898" y="327410"/>
                  </a:lnTo>
                  <a:lnTo>
                    <a:pt x="1022089" y="286986"/>
                  </a:lnTo>
                  <a:lnTo>
                    <a:pt x="999208" y="248519"/>
                  </a:lnTo>
                  <a:lnTo>
                    <a:pt x="973419" y="212175"/>
                  </a:lnTo>
                  <a:lnTo>
                    <a:pt x="944886" y="178119"/>
                  </a:lnTo>
                  <a:lnTo>
                    <a:pt x="913772" y="146519"/>
                  </a:lnTo>
                  <a:lnTo>
                    <a:pt x="880240" y="117540"/>
                  </a:lnTo>
                  <a:lnTo>
                    <a:pt x="844455" y="91348"/>
                  </a:lnTo>
                  <a:lnTo>
                    <a:pt x="806580" y="68109"/>
                  </a:lnTo>
                  <a:lnTo>
                    <a:pt x="766778" y="47990"/>
                  </a:lnTo>
                  <a:lnTo>
                    <a:pt x="725214" y="31156"/>
                  </a:lnTo>
                  <a:lnTo>
                    <a:pt x="682049" y="17774"/>
                  </a:lnTo>
                  <a:lnTo>
                    <a:pt x="637449" y="8010"/>
                  </a:lnTo>
                  <a:lnTo>
                    <a:pt x="591576" y="2030"/>
                  </a:lnTo>
                  <a:lnTo>
                    <a:pt x="544595" y="0"/>
                  </a:lnTo>
                  <a:close/>
                </a:path>
              </a:pathLst>
            </a:custGeom>
            <a:solidFill>
              <a:srgbClr val="FFFFFF"/>
            </a:solidFill>
          </p:spPr>
          <p:txBody>
            <a:bodyPr wrap="square" lIns="0" tIns="0" rIns="0" bIns="0" rtlCol="0"/>
            <a:lstStyle/>
            <a:p>
              <a:endParaRPr/>
            </a:p>
          </p:txBody>
        </p:sp>
        <p:sp>
          <p:nvSpPr>
            <p:cNvPr id="34" name="object 34"/>
            <p:cNvSpPr/>
            <p:nvPr/>
          </p:nvSpPr>
          <p:spPr>
            <a:xfrm>
              <a:off x="2563998" y="3491103"/>
              <a:ext cx="1089660" cy="1106170"/>
            </a:xfrm>
            <a:custGeom>
              <a:avLst/>
              <a:gdLst/>
              <a:ahLst/>
              <a:cxnLst/>
              <a:rect l="l" t="t" r="r" b="b"/>
              <a:pathLst>
                <a:path w="1089660" h="1106170">
                  <a:moveTo>
                    <a:pt x="0" y="553068"/>
                  </a:moveTo>
                  <a:lnTo>
                    <a:pt x="1999" y="505352"/>
                  </a:lnTo>
                  <a:lnTo>
                    <a:pt x="7887" y="458762"/>
                  </a:lnTo>
                  <a:lnTo>
                    <a:pt x="17501" y="413464"/>
                  </a:lnTo>
                  <a:lnTo>
                    <a:pt x="30677" y="369625"/>
                  </a:lnTo>
                  <a:lnTo>
                    <a:pt x="47252" y="327410"/>
                  </a:lnTo>
                  <a:lnTo>
                    <a:pt x="67062" y="286986"/>
                  </a:lnTo>
                  <a:lnTo>
                    <a:pt x="89944" y="248519"/>
                  </a:lnTo>
                  <a:lnTo>
                    <a:pt x="115734" y="212175"/>
                  </a:lnTo>
                  <a:lnTo>
                    <a:pt x="144269" y="178119"/>
                  </a:lnTo>
                  <a:lnTo>
                    <a:pt x="175384" y="146519"/>
                  </a:lnTo>
                  <a:lnTo>
                    <a:pt x="208917" y="117540"/>
                  </a:lnTo>
                  <a:lnTo>
                    <a:pt x="244705" y="91348"/>
                  </a:lnTo>
                  <a:lnTo>
                    <a:pt x="282583" y="68109"/>
                  </a:lnTo>
                  <a:lnTo>
                    <a:pt x="322387" y="47990"/>
                  </a:lnTo>
                  <a:lnTo>
                    <a:pt x="363956" y="31156"/>
                  </a:lnTo>
                  <a:lnTo>
                    <a:pt x="407124" y="17774"/>
                  </a:lnTo>
                  <a:lnTo>
                    <a:pt x="451729" y="8010"/>
                  </a:lnTo>
                  <a:lnTo>
                    <a:pt x="497607" y="2030"/>
                  </a:lnTo>
                  <a:lnTo>
                    <a:pt x="544595" y="0"/>
                  </a:lnTo>
                  <a:lnTo>
                    <a:pt x="591576" y="2030"/>
                  </a:lnTo>
                  <a:lnTo>
                    <a:pt x="637449" y="8010"/>
                  </a:lnTo>
                  <a:lnTo>
                    <a:pt x="682049" y="17774"/>
                  </a:lnTo>
                  <a:lnTo>
                    <a:pt x="725214" y="31156"/>
                  </a:lnTo>
                  <a:lnTo>
                    <a:pt x="766778" y="47990"/>
                  </a:lnTo>
                  <a:lnTo>
                    <a:pt x="806580" y="68109"/>
                  </a:lnTo>
                  <a:lnTo>
                    <a:pt x="844455" y="91348"/>
                  </a:lnTo>
                  <a:lnTo>
                    <a:pt x="880240" y="117540"/>
                  </a:lnTo>
                  <a:lnTo>
                    <a:pt x="913772" y="146519"/>
                  </a:lnTo>
                  <a:lnTo>
                    <a:pt x="944886" y="178119"/>
                  </a:lnTo>
                  <a:lnTo>
                    <a:pt x="973419" y="212175"/>
                  </a:lnTo>
                  <a:lnTo>
                    <a:pt x="999208" y="248519"/>
                  </a:lnTo>
                  <a:lnTo>
                    <a:pt x="1022089" y="286986"/>
                  </a:lnTo>
                  <a:lnTo>
                    <a:pt x="1041898" y="327410"/>
                  </a:lnTo>
                  <a:lnTo>
                    <a:pt x="1058473" y="369625"/>
                  </a:lnTo>
                  <a:lnTo>
                    <a:pt x="1071649" y="413464"/>
                  </a:lnTo>
                  <a:lnTo>
                    <a:pt x="1081263" y="458762"/>
                  </a:lnTo>
                  <a:lnTo>
                    <a:pt x="1087151" y="505352"/>
                  </a:lnTo>
                  <a:lnTo>
                    <a:pt x="1089150" y="553068"/>
                  </a:lnTo>
                  <a:lnTo>
                    <a:pt x="1087151" y="600788"/>
                  </a:lnTo>
                  <a:lnTo>
                    <a:pt x="1081263" y="647380"/>
                  </a:lnTo>
                  <a:lnTo>
                    <a:pt x="1071649" y="692679"/>
                  </a:lnTo>
                  <a:lnTo>
                    <a:pt x="1058473" y="736518"/>
                  </a:lnTo>
                  <a:lnTo>
                    <a:pt x="1041898" y="778732"/>
                  </a:lnTo>
                  <a:lnTo>
                    <a:pt x="1022089" y="819155"/>
                  </a:lnTo>
                  <a:lnTo>
                    <a:pt x="999208" y="857621"/>
                  </a:lnTo>
                  <a:lnTo>
                    <a:pt x="973419" y="893963"/>
                  </a:lnTo>
                  <a:lnTo>
                    <a:pt x="944886" y="928016"/>
                  </a:lnTo>
                  <a:lnTo>
                    <a:pt x="913772" y="959613"/>
                  </a:lnTo>
                  <a:lnTo>
                    <a:pt x="880240" y="988589"/>
                  </a:lnTo>
                  <a:lnTo>
                    <a:pt x="844455" y="1014778"/>
                  </a:lnTo>
                  <a:lnTo>
                    <a:pt x="806580" y="1038014"/>
                  </a:lnTo>
                  <a:lnTo>
                    <a:pt x="766778" y="1058130"/>
                  </a:lnTo>
                  <a:lnTo>
                    <a:pt x="725214" y="1074961"/>
                  </a:lnTo>
                  <a:lnTo>
                    <a:pt x="682049" y="1088341"/>
                  </a:lnTo>
                  <a:lnTo>
                    <a:pt x="637449" y="1098103"/>
                  </a:lnTo>
                  <a:lnTo>
                    <a:pt x="591576" y="1104083"/>
                  </a:lnTo>
                  <a:lnTo>
                    <a:pt x="544595" y="1106113"/>
                  </a:lnTo>
                  <a:lnTo>
                    <a:pt x="497607" y="1104083"/>
                  </a:lnTo>
                  <a:lnTo>
                    <a:pt x="451729" y="1098103"/>
                  </a:lnTo>
                  <a:lnTo>
                    <a:pt x="407124" y="1088341"/>
                  </a:lnTo>
                  <a:lnTo>
                    <a:pt x="363956" y="1074961"/>
                  </a:lnTo>
                  <a:lnTo>
                    <a:pt x="322387" y="1058130"/>
                  </a:lnTo>
                  <a:lnTo>
                    <a:pt x="282583" y="1038014"/>
                  </a:lnTo>
                  <a:lnTo>
                    <a:pt x="244705" y="1014778"/>
                  </a:lnTo>
                  <a:lnTo>
                    <a:pt x="208917" y="988589"/>
                  </a:lnTo>
                  <a:lnTo>
                    <a:pt x="175384" y="959613"/>
                  </a:lnTo>
                  <a:lnTo>
                    <a:pt x="144269" y="928016"/>
                  </a:lnTo>
                  <a:lnTo>
                    <a:pt x="115734" y="893963"/>
                  </a:lnTo>
                  <a:lnTo>
                    <a:pt x="89944" y="857621"/>
                  </a:lnTo>
                  <a:lnTo>
                    <a:pt x="67062" y="819155"/>
                  </a:lnTo>
                  <a:lnTo>
                    <a:pt x="47252" y="778732"/>
                  </a:lnTo>
                  <a:lnTo>
                    <a:pt x="30677" y="736518"/>
                  </a:lnTo>
                  <a:lnTo>
                    <a:pt x="17501" y="692679"/>
                  </a:lnTo>
                  <a:lnTo>
                    <a:pt x="7887" y="647380"/>
                  </a:lnTo>
                  <a:lnTo>
                    <a:pt x="1999" y="600788"/>
                  </a:lnTo>
                  <a:lnTo>
                    <a:pt x="0" y="553068"/>
                  </a:lnTo>
                  <a:close/>
                </a:path>
              </a:pathLst>
            </a:custGeom>
            <a:ln w="12701">
              <a:solidFill>
                <a:srgbClr val="AF5C05"/>
              </a:solidFill>
            </a:ln>
          </p:spPr>
          <p:txBody>
            <a:bodyPr wrap="square" lIns="0" tIns="0" rIns="0" bIns="0" rtlCol="0"/>
            <a:lstStyle/>
            <a:p>
              <a:endParaRPr/>
            </a:p>
          </p:txBody>
        </p:sp>
        <p:pic>
          <p:nvPicPr>
            <p:cNvPr id="35" name="object 35"/>
            <p:cNvPicPr/>
            <p:nvPr/>
          </p:nvPicPr>
          <p:blipFill>
            <a:blip r:embed="rId12" cstate="print"/>
            <a:stretch>
              <a:fillRect/>
            </a:stretch>
          </p:blipFill>
          <p:spPr>
            <a:xfrm>
              <a:off x="2915921" y="3653268"/>
              <a:ext cx="410681" cy="416561"/>
            </a:xfrm>
            <a:prstGeom prst="rect">
              <a:avLst/>
            </a:prstGeom>
          </p:spPr>
        </p:pic>
      </p:grpSp>
      <p:sp>
        <p:nvSpPr>
          <p:cNvPr id="36" name="object 36"/>
          <p:cNvSpPr txBox="1"/>
          <p:nvPr/>
        </p:nvSpPr>
        <p:spPr>
          <a:xfrm>
            <a:off x="2875028" y="4169095"/>
            <a:ext cx="502920" cy="306070"/>
          </a:xfrm>
          <a:prstGeom prst="rect">
            <a:avLst/>
          </a:prstGeom>
        </p:spPr>
        <p:txBody>
          <a:bodyPr vert="horz" wrap="square" lIns="0" tIns="12700" rIns="0" bIns="0" rtlCol="0">
            <a:spAutoFit/>
          </a:bodyPr>
          <a:lstStyle/>
          <a:p>
            <a:pPr marL="12700">
              <a:lnSpc>
                <a:spcPct val="100000"/>
              </a:lnSpc>
              <a:spcBef>
                <a:spcPts val="100"/>
              </a:spcBef>
            </a:pPr>
            <a:r>
              <a:rPr sz="900" spc="-100" dirty="0">
                <a:latin typeface="Arial"/>
                <a:cs typeface="Arial"/>
              </a:rPr>
              <a:t>Cus</a:t>
            </a:r>
            <a:r>
              <a:rPr sz="900" spc="-114" dirty="0">
                <a:latin typeface="Times New Roman"/>
                <a:cs typeface="Times New Roman"/>
              </a:rPr>
              <a:t> </a:t>
            </a:r>
            <a:r>
              <a:rPr sz="900" spc="-20" dirty="0">
                <a:latin typeface="Arial"/>
                <a:cs typeface="Arial"/>
              </a:rPr>
              <a:t>tomer</a:t>
            </a:r>
            <a:endParaRPr sz="900">
              <a:latin typeface="Arial"/>
              <a:cs typeface="Arial"/>
            </a:endParaRPr>
          </a:p>
          <a:p>
            <a:pPr marL="69850">
              <a:lnSpc>
                <a:spcPct val="100000"/>
              </a:lnSpc>
              <a:spcBef>
                <a:spcPts val="45"/>
              </a:spcBef>
            </a:pPr>
            <a:r>
              <a:rPr sz="900" spc="-10" dirty="0">
                <a:latin typeface="Arial"/>
                <a:cs typeface="Arial"/>
              </a:rPr>
              <a:t>Service</a:t>
            </a:r>
            <a:endParaRPr sz="900">
              <a:latin typeface="Arial"/>
              <a:cs typeface="Arial"/>
            </a:endParaRPr>
          </a:p>
        </p:txBody>
      </p:sp>
      <p:grpSp>
        <p:nvGrpSpPr>
          <p:cNvPr id="37" name="object 37"/>
          <p:cNvGrpSpPr/>
          <p:nvPr/>
        </p:nvGrpSpPr>
        <p:grpSpPr>
          <a:xfrm>
            <a:off x="5457825" y="3476625"/>
            <a:ext cx="1200150" cy="1190625"/>
            <a:chOff x="5457825" y="3476625"/>
            <a:chExt cx="1200150" cy="1190625"/>
          </a:xfrm>
        </p:grpSpPr>
        <p:pic>
          <p:nvPicPr>
            <p:cNvPr id="38" name="object 38"/>
            <p:cNvPicPr/>
            <p:nvPr/>
          </p:nvPicPr>
          <p:blipFill>
            <a:blip r:embed="rId13" cstate="print"/>
            <a:stretch>
              <a:fillRect/>
            </a:stretch>
          </p:blipFill>
          <p:spPr>
            <a:xfrm>
              <a:off x="5457825" y="3476625"/>
              <a:ext cx="1200150" cy="1190625"/>
            </a:xfrm>
            <a:prstGeom prst="rect">
              <a:avLst/>
            </a:prstGeom>
          </p:spPr>
        </p:pic>
        <p:sp>
          <p:nvSpPr>
            <p:cNvPr id="39" name="object 39"/>
            <p:cNvSpPr/>
            <p:nvPr/>
          </p:nvSpPr>
          <p:spPr>
            <a:xfrm>
              <a:off x="5478261" y="3493257"/>
              <a:ext cx="1101725" cy="1104265"/>
            </a:xfrm>
            <a:custGeom>
              <a:avLst/>
              <a:gdLst/>
              <a:ahLst/>
              <a:cxnLst/>
              <a:rect l="l" t="t" r="r" b="b"/>
              <a:pathLst>
                <a:path w="1101725" h="1104264">
                  <a:moveTo>
                    <a:pt x="550925" y="0"/>
                  </a:moveTo>
                  <a:lnTo>
                    <a:pt x="503388" y="2026"/>
                  </a:lnTo>
                  <a:lnTo>
                    <a:pt x="456973" y="7994"/>
                  </a:lnTo>
                  <a:lnTo>
                    <a:pt x="411847" y="17739"/>
                  </a:lnTo>
                  <a:lnTo>
                    <a:pt x="368175" y="31094"/>
                  </a:lnTo>
                  <a:lnTo>
                    <a:pt x="326122" y="47894"/>
                  </a:lnTo>
                  <a:lnTo>
                    <a:pt x="285854" y="67973"/>
                  </a:lnTo>
                  <a:lnTo>
                    <a:pt x="247536" y="91165"/>
                  </a:lnTo>
                  <a:lnTo>
                    <a:pt x="211333" y="117305"/>
                  </a:lnTo>
                  <a:lnTo>
                    <a:pt x="177411" y="146227"/>
                  </a:lnTo>
                  <a:lnTo>
                    <a:pt x="145935" y="177765"/>
                  </a:lnTo>
                  <a:lnTo>
                    <a:pt x="117070" y="211753"/>
                  </a:lnTo>
                  <a:lnTo>
                    <a:pt x="90982" y="248026"/>
                  </a:lnTo>
                  <a:lnTo>
                    <a:pt x="67836" y="286418"/>
                  </a:lnTo>
                  <a:lnTo>
                    <a:pt x="47797" y="326763"/>
                  </a:lnTo>
                  <a:lnTo>
                    <a:pt x="31031" y="368896"/>
                  </a:lnTo>
                  <a:lnTo>
                    <a:pt x="17703" y="412650"/>
                  </a:lnTo>
                  <a:lnTo>
                    <a:pt x="7978" y="457861"/>
                  </a:lnTo>
                  <a:lnTo>
                    <a:pt x="2022" y="504361"/>
                  </a:lnTo>
                  <a:lnTo>
                    <a:pt x="0" y="551986"/>
                  </a:lnTo>
                  <a:lnTo>
                    <a:pt x="2022" y="599612"/>
                  </a:lnTo>
                  <a:lnTo>
                    <a:pt x="7978" y="646114"/>
                  </a:lnTo>
                  <a:lnTo>
                    <a:pt x="17703" y="691324"/>
                  </a:lnTo>
                  <a:lnTo>
                    <a:pt x="31031" y="735078"/>
                  </a:lnTo>
                  <a:lnTo>
                    <a:pt x="47797" y="777210"/>
                  </a:lnTo>
                  <a:lnTo>
                    <a:pt x="67836" y="817555"/>
                  </a:lnTo>
                  <a:lnTo>
                    <a:pt x="90982" y="855946"/>
                  </a:lnTo>
                  <a:lnTo>
                    <a:pt x="117070" y="892217"/>
                  </a:lnTo>
                  <a:lnTo>
                    <a:pt x="145935" y="926204"/>
                  </a:lnTo>
                  <a:lnTo>
                    <a:pt x="177411" y="957741"/>
                  </a:lnTo>
                  <a:lnTo>
                    <a:pt x="211333" y="986661"/>
                  </a:lnTo>
                  <a:lnTo>
                    <a:pt x="247536" y="1012799"/>
                  </a:lnTo>
                  <a:lnTo>
                    <a:pt x="285854" y="1035990"/>
                  </a:lnTo>
                  <a:lnTo>
                    <a:pt x="326122" y="1056068"/>
                  </a:lnTo>
                  <a:lnTo>
                    <a:pt x="368175" y="1072866"/>
                  </a:lnTo>
                  <a:lnTo>
                    <a:pt x="411847" y="1086220"/>
                  </a:lnTo>
                  <a:lnTo>
                    <a:pt x="456973" y="1095964"/>
                  </a:lnTo>
                  <a:lnTo>
                    <a:pt x="503388" y="1101932"/>
                  </a:lnTo>
                  <a:lnTo>
                    <a:pt x="550925" y="1103958"/>
                  </a:lnTo>
                  <a:lnTo>
                    <a:pt x="598450" y="1101932"/>
                  </a:lnTo>
                  <a:lnTo>
                    <a:pt x="644851" y="1095964"/>
                  </a:lnTo>
                  <a:lnTo>
                    <a:pt x="689965" y="1086220"/>
                  </a:lnTo>
                  <a:lnTo>
                    <a:pt x="733626" y="1072866"/>
                  </a:lnTo>
                  <a:lnTo>
                    <a:pt x="775669" y="1056068"/>
                  </a:lnTo>
                  <a:lnTo>
                    <a:pt x="815928" y="1035990"/>
                  </a:lnTo>
                  <a:lnTo>
                    <a:pt x="854237" y="1012799"/>
                  </a:lnTo>
                  <a:lnTo>
                    <a:pt x="890433" y="986661"/>
                  </a:lnTo>
                  <a:lnTo>
                    <a:pt x="924348" y="957741"/>
                  </a:lnTo>
                  <a:lnTo>
                    <a:pt x="955818" y="926204"/>
                  </a:lnTo>
                  <a:lnTo>
                    <a:pt x="984678" y="892217"/>
                  </a:lnTo>
                  <a:lnTo>
                    <a:pt x="1010761" y="855946"/>
                  </a:lnTo>
                  <a:lnTo>
                    <a:pt x="1033903" y="817555"/>
                  </a:lnTo>
                  <a:lnTo>
                    <a:pt x="1053939" y="777210"/>
                  </a:lnTo>
                  <a:lnTo>
                    <a:pt x="1070703" y="735078"/>
                  </a:lnTo>
                  <a:lnTo>
                    <a:pt x="1084029" y="691324"/>
                  </a:lnTo>
                  <a:lnTo>
                    <a:pt x="1093752" y="646114"/>
                  </a:lnTo>
                  <a:lnTo>
                    <a:pt x="1099708" y="599612"/>
                  </a:lnTo>
                  <a:lnTo>
                    <a:pt x="1101730" y="551986"/>
                  </a:lnTo>
                  <a:lnTo>
                    <a:pt x="1099708" y="504361"/>
                  </a:lnTo>
                  <a:lnTo>
                    <a:pt x="1093752" y="457861"/>
                  </a:lnTo>
                  <a:lnTo>
                    <a:pt x="1084029" y="412650"/>
                  </a:lnTo>
                  <a:lnTo>
                    <a:pt x="1070703" y="368896"/>
                  </a:lnTo>
                  <a:lnTo>
                    <a:pt x="1053939" y="326763"/>
                  </a:lnTo>
                  <a:lnTo>
                    <a:pt x="1033903" y="286418"/>
                  </a:lnTo>
                  <a:lnTo>
                    <a:pt x="1010761" y="248026"/>
                  </a:lnTo>
                  <a:lnTo>
                    <a:pt x="984678" y="211753"/>
                  </a:lnTo>
                  <a:lnTo>
                    <a:pt x="955818" y="177765"/>
                  </a:lnTo>
                  <a:lnTo>
                    <a:pt x="924348" y="146227"/>
                  </a:lnTo>
                  <a:lnTo>
                    <a:pt x="890433" y="117305"/>
                  </a:lnTo>
                  <a:lnTo>
                    <a:pt x="854237" y="91165"/>
                  </a:lnTo>
                  <a:lnTo>
                    <a:pt x="815928" y="67973"/>
                  </a:lnTo>
                  <a:lnTo>
                    <a:pt x="775669" y="47894"/>
                  </a:lnTo>
                  <a:lnTo>
                    <a:pt x="733626" y="31094"/>
                  </a:lnTo>
                  <a:lnTo>
                    <a:pt x="689965" y="17739"/>
                  </a:lnTo>
                  <a:lnTo>
                    <a:pt x="644851" y="7994"/>
                  </a:lnTo>
                  <a:lnTo>
                    <a:pt x="598450" y="2026"/>
                  </a:lnTo>
                  <a:lnTo>
                    <a:pt x="550925" y="0"/>
                  </a:lnTo>
                  <a:close/>
                </a:path>
              </a:pathLst>
            </a:custGeom>
            <a:solidFill>
              <a:srgbClr val="FFFFFF"/>
            </a:solidFill>
          </p:spPr>
          <p:txBody>
            <a:bodyPr wrap="square" lIns="0" tIns="0" rIns="0" bIns="0" rtlCol="0"/>
            <a:lstStyle/>
            <a:p>
              <a:endParaRPr/>
            </a:p>
          </p:txBody>
        </p:sp>
        <p:sp>
          <p:nvSpPr>
            <p:cNvPr id="40" name="object 40"/>
            <p:cNvSpPr/>
            <p:nvPr/>
          </p:nvSpPr>
          <p:spPr>
            <a:xfrm>
              <a:off x="5478261" y="3493257"/>
              <a:ext cx="1101725" cy="1104265"/>
            </a:xfrm>
            <a:custGeom>
              <a:avLst/>
              <a:gdLst/>
              <a:ahLst/>
              <a:cxnLst/>
              <a:rect l="l" t="t" r="r" b="b"/>
              <a:pathLst>
                <a:path w="1101725" h="1104264">
                  <a:moveTo>
                    <a:pt x="0" y="551986"/>
                  </a:moveTo>
                  <a:lnTo>
                    <a:pt x="2022" y="504361"/>
                  </a:lnTo>
                  <a:lnTo>
                    <a:pt x="7978" y="457861"/>
                  </a:lnTo>
                  <a:lnTo>
                    <a:pt x="17703" y="412650"/>
                  </a:lnTo>
                  <a:lnTo>
                    <a:pt x="31031" y="368896"/>
                  </a:lnTo>
                  <a:lnTo>
                    <a:pt x="47797" y="326763"/>
                  </a:lnTo>
                  <a:lnTo>
                    <a:pt x="67836" y="286418"/>
                  </a:lnTo>
                  <a:lnTo>
                    <a:pt x="90982" y="248026"/>
                  </a:lnTo>
                  <a:lnTo>
                    <a:pt x="117070" y="211753"/>
                  </a:lnTo>
                  <a:lnTo>
                    <a:pt x="145935" y="177765"/>
                  </a:lnTo>
                  <a:lnTo>
                    <a:pt x="177411" y="146227"/>
                  </a:lnTo>
                  <a:lnTo>
                    <a:pt x="211333" y="117305"/>
                  </a:lnTo>
                  <a:lnTo>
                    <a:pt x="247536" y="91165"/>
                  </a:lnTo>
                  <a:lnTo>
                    <a:pt x="285854" y="67973"/>
                  </a:lnTo>
                  <a:lnTo>
                    <a:pt x="326122" y="47894"/>
                  </a:lnTo>
                  <a:lnTo>
                    <a:pt x="368175" y="31094"/>
                  </a:lnTo>
                  <a:lnTo>
                    <a:pt x="411847" y="17739"/>
                  </a:lnTo>
                  <a:lnTo>
                    <a:pt x="456973" y="7994"/>
                  </a:lnTo>
                  <a:lnTo>
                    <a:pt x="503388" y="2026"/>
                  </a:lnTo>
                  <a:lnTo>
                    <a:pt x="550925" y="0"/>
                  </a:lnTo>
                  <a:lnTo>
                    <a:pt x="598450" y="2026"/>
                  </a:lnTo>
                  <a:lnTo>
                    <a:pt x="644851" y="7994"/>
                  </a:lnTo>
                  <a:lnTo>
                    <a:pt x="689965" y="17739"/>
                  </a:lnTo>
                  <a:lnTo>
                    <a:pt x="733626" y="31094"/>
                  </a:lnTo>
                  <a:lnTo>
                    <a:pt x="775669" y="47894"/>
                  </a:lnTo>
                  <a:lnTo>
                    <a:pt x="815928" y="67973"/>
                  </a:lnTo>
                  <a:lnTo>
                    <a:pt x="854237" y="91165"/>
                  </a:lnTo>
                  <a:lnTo>
                    <a:pt x="890433" y="117305"/>
                  </a:lnTo>
                  <a:lnTo>
                    <a:pt x="924348" y="146227"/>
                  </a:lnTo>
                  <a:lnTo>
                    <a:pt x="955818" y="177765"/>
                  </a:lnTo>
                  <a:lnTo>
                    <a:pt x="984678" y="211753"/>
                  </a:lnTo>
                  <a:lnTo>
                    <a:pt x="1010761" y="248026"/>
                  </a:lnTo>
                  <a:lnTo>
                    <a:pt x="1033903" y="286418"/>
                  </a:lnTo>
                  <a:lnTo>
                    <a:pt x="1053939" y="326763"/>
                  </a:lnTo>
                  <a:lnTo>
                    <a:pt x="1070703" y="368896"/>
                  </a:lnTo>
                  <a:lnTo>
                    <a:pt x="1084029" y="412650"/>
                  </a:lnTo>
                  <a:lnTo>
                    <a:pt x="1093752" y="457861"/>
                  </a:lnTo>
                  <a:lnTo>
                    <a:pt x="1099708" y="504361"/>
                  </a:lnTo>
                  <a:lnTo>
                    <a:pt x="1101730" y="551986"/>
                  </a:lnTo>
                  <a:lnTo>
                    <a:pt x="1099708" y="599612"/>
                  </a:lnTo>
                  <a:lnTo>
                    <a:pt x="1093752" y="646114"/>
                  </a:lnTo>
                  <a:lnTo>
                    <a:pt x="1084029" y="691324"/>
                  </a:lnTo>
                  <a:lnTo>
                    <a:pt x="1070703" y="735078"/>
                  </a:lnTo>
                  <a:lnTo>
                    <a:pt x="1053939" y="777210"/>
                  </a:lnTo>
                  <a:lnTo>
                    <a:pt x="1033903" y="817555"/>
                  </a:lnTo>
                  <a:lnTo>
                    <a:pt x="1010761" y="855946"/>
                  </a:lnTo>
                  <a:lnTo>
                    <a:pt x="984678" y="892217"/>
                  </a:lnTo>
                  <a:lnTo>
                    <a:pt x="955818" y="926204"/>
                  </a:lnTo>
                  <a:lnTo>
                    <a:pt x="924348" y="957741"/>
                  </a:lnTo>
                  <a:lnTo>
                    <a:pt x="890433" y="986661"/>
                  </a:lnTo>
                  <a:lnTo>
                    <a:pt x="854237" y="1012799"/>
                  </a:lnTo>
                  <a:lnTo>
                    <a:pt x="815928" y="1035990"/>
                  </a:lnTo>
                  <a:lnTo>
                    <a:pt x="775669" y="1056068"/>
                  </a:lnTo>
                  <a:lnTo>
                    <a:pt x="733626" y="1072866"/>
                  </a:lnTo>
                  <a:lnTo>
                    <a:pt x="689965" y="1086220"/>
                  </a:lnTo>
                  <a:lnTo>
                    <a:pt x="644851" y="1095964"/>
                  </a:lnTo>
                  <a:lnTo>
                    <a:pt x="598450" y="1101932"/>
                  </a:lnTo>
                  <a:lnTo>
                    <a:pt x="550925" y="1103958"/>
                  </a:lnTo>
                  <a:lnTo>
                    <a:pt x="503388" y="1101932"/>
                  </a:lnTo>
                  <a:lnTo>
                    <a:pt x="456973" y="1095964"/>
                  </a:lnTo>
                  <a:lnTo>
                    <a:pt x="411847" y="1086220"/>
                  </a:lnTo>
                  <a:lnTo>
                    <a:pt x="368175" y="1072866"/>
                  </a:lnTo>
                  <a:lnTo>
                    <a:pt x="326122" y="1056068"/>
                  </a:lnTo>
                  <a:lnTo>
                    <a:pt x="285854" y="1035990"/>
                  </a:lnTo>
                  <a:lnTo>
                    <a:pt x="247536" y="1012799"/>
                  </a:lnTo>
                  <a:lnTo>
                    <a:pt x="211333" y="986661"/>
                  </a:lnTo>
                  <a:lnTo>
                    <a:pt x="177411" y="957741"/>
                  </a:lnTo>
                  <a:lnTo>
                    <a:pt x="145935" y="926204"/>
                  </a:lnTo>
                  <a:lnTo>
                    <a:pt x="117070" y="892217"/>
                  </a:lnTo>
                  <a:lnTo>
                    <a:pt x="90982" y="855946"/>
                  </a:lnTo>
                  <a:lnTo>
                    <a:pt x="67836" y="817555"/>
                  </a:lnTo>
                  <a:lnTo>
                    <a:pt x="47797" y="777210"/>
                  </a:lnTo>
                  <a:lnTo>
                    <a:pt x="31031" y="735078"/>
                  </a:lnTo>
                  <a:lnTo>
                    <a:pt x="17703" y="691324"/>
                  </a:lnTo>
                  <a:lnTo>
                    <a:pt x="7978" y="646114"/>
                  </a:lnTo>
                  <a:lnTo>
                    <a:pt x="2022" y="599612"/>
                  </a:lnTo>
                  <a:lnTo>
                    <a:pt x="0" y="551986"/>
                  </a:lnTo>
                  <a:close/>
                </a:path>
              </a:pathLst>
            </a:custGeom>
            <a:ln w="12701">
              <a:solidFill>
                <a:srgbClr val="AF5C05"/>
              </a:solidFill>
            </a:ln>
          </p:spPr>
          <p:txBody>
            <a:bodyPr wrap="square" lIns="0" tIns="0" rIns="0" bIns="0" rtlCol="0"/>
            <a:lstStyle/>
            <a:p>
              <a:endParaRPr/>
            </a:p>
          </p:txBody>
        </p:sp>
        <p:pic>
          <p:nvPicPr>
            <p:cNvPr id="41" name="object 41"/>
            <p:cNvPicPr/>
            <p:nvPr/>
          </p:nvPicPr>
          <p:blipFill>
            <a:blip r:embed="rId14" cstate="print"/>
            <a:stretch>
              <a:fillRect/>
            </a:stretch>
          </p:blipFill>
          <p:spPr>
            <a:xfrm>
              <a:off x="5865510" y="3660014"/>
              <a:ext cx="443154" cy="447089"/>
            </a:xfrm>
            <a:prstGeom prst="rect">
              <a:avLst/>
            </a:prstGeom>
          </p:spPr>
        </p:pic>
      </p:grpSp>
      <p:sp>
        <p:nvSpPr>
          <p:cNvPr id="42" name="object 42"/>
          <p:cNvSpPr txBox="1"/>
          <p:nvPr/>
        </p:nvSpPr>
        <p:spPr>
          <a:xfrm>
            <a:off x="5679445" y="4155438"/>
            <a:ext cx="681990" cy="306070"/>
          </a:xfrm>
          <a:prstGeom prst="rect">
            <a:avLst/>
          </a:prstGeom>
        </p:spPr>
        <p:txBody>
          <a:bodyPr vert="horz" wrap="square" lIns="0" tIns="6350" rIns="0" bIns="0" rtlCol="0">
            <a:spAutoFit/>
          </a:bodyPr>
          <a:lstStyle/>
          <a:p>
            <a:pPr marL="12700" marR="5080" indent="85725">
              <a:lnSpc>
                <a:spcPct val="104400"/>
              </a:lnSpc>
              <a:spcBef>
                <a:spcPts val="50"/>
              </a:spcBef>
            </a:pPr>
            <a:r>
              <a:rPr sz="900" spc="-10" dirty="0">
                <a:latin typeface="Arial"/>
                <a:cs typeface="Arial"/>
              </a:rPr>
              <a:t>Passenger</a:t>
            </a:r>
            <a:r>
              <a:rPr sz="900" spc="-10" dirty="0">
                <a:latin typeface="Times New Roman"/>
                <a:cs typeface="Times New Roman"/>
              </a:rPr>
              <a:t> </a:t>
            </a:r>
            <a:r>
              <a:rPr sz="900" spc="-20" dirty="0">
                <a:latin typeface="Arial"/>
                <a:cs typeface="Arial"/>
              </a:rPr>
              <a:t>Management</a:t>
            </a:r>
            <a:endParaRPr sz="900">
              <a:latin typeface="Arial"/>
              <a:cs typeface="Arial"/>
            </a:endParaRPr>
          </a:p>
        </p:txBody>
      </p:sp>
      <p:grpSp>
        <p:nvGrpSpPr>
          <p:cNvPr id="43" name="object 43"/>
          <p:cNvGrpSpPr/>
          <p:nvPr/>
        </p:nvGrpSpPr>
        <p:grpSpPr>
          <a:xfrm>
            <a:off x="2923922" y="2601430"/>
            <a:ext cx="3319145" cy="2169160"/>
            <a:chOff x="2923922" y="2601430"/>
            <a:chExt cx="3319145" cy="2169160"/>
          </a:xfrm>
        </p:grpSpPr>
        <p:pic>
          <p:nvPicPr>
            <p:cNvPr id="44" name="object 44"/>
            <p:cNvPicPr/>
            <p:nvPr/>
          </p:nvPicPr>
          <p:blipFill>
            <a:blip r:embed="rId15" cstate="print"/>
            <a:stretch>
              <a:fillRect/>
            </a:stretch>
          </p:blipFill>
          <p:spPr>
            <a:xfrm>
              <a:off x="3121152" y="3104856"/>
              <a:ext cx="377037" cy="281724"/>
            </a:xfrm>
            <a:prstGeom prst="rect">
              <a:avLst/>
            </a:prstGeom>
          </p:spPr>
        </p:pic>
        <p:pic>
          <p:nvPicPr>
            <p:cNvPr id="45" name="object 45"/>
            <p:cNvPicPr/>
            <p:nvPr/>
          </p:nvPicPr>
          <p:blipFill>
            <a:blip r:embed="rId16" cstate="print"/>
            <a:stretch>
              <a:fillRect/>
            </a:stretch>
          </p:blipFill>
          <p:spPr>
            <a:xfrm>
              <a:off x="4450842" y="2601430"/>
              <a:ext cx="377037" cy="281724"/>
            </a:xfrm>
            <a:prstGeom prst="rect">
              <a:avLst/>
            </a:prstGeom>
          </p:spPr>
        </p:pic>
        <p:pic>
          <p:nvPicPr>
            <p:cNvPr id="46" name="object 46"/>
            <p:cNvPicPr/>
            <p:nvPr/>
          </p:nvPicPr>
          <p:blipFill>
            <a:blip r:embed="rId16" cstate="print"/>
            <a:stretch>
              <a:fillRect/>
            </a:stretch>
          </p:blipFill>
          <p:spPr>
            <a:xfrm>
              <a:off x="5631698" y="3156800"/>
              <a:ext cx="377037" cy="281724"/>
            </a:xfrm>
            <a:prstGeom prst="rect">
              <a:avLst/>
            </a:prstGeom>
          </p:spPr>
        </p:pic>
        <p:pic>
          <p:nvPicPr>
            <p:cNvPr id="47" name="object 47"/>
            <p:cNvPicPr/>
            <p:nvPr/>
          </p:nvPicPr>
          <p:blipFill>
            <a:blip r:embed="rId15" cstate="print"/>
            <a:stretch>
              <a:fillRect/>
            </a:stretch>
          </p:blipFill>
          <p:spPr>
            <a:xfrm>
              <a:off x="4457821" y="3880371"/>
              <a:ext cx="377037" cy="281724"/>
            </a:xfrm>
            <a:prstGeom prst="rect">
              <a:avLst/>
            </a:prstGeom>
          </p:spPr>
        </p:pic>
        <p:pic>
          <p:nvPicPr>
            <p:cNvPr id="48" name="object 48"/>
            <p:cNvPicPr/>
            <p:nvPr/>
          </p:nvPicPr>
          <p:blipFill>
            <a:blip r:embed="rId16" cstate="print"/>
            <a:stretch>
              <a:fillRect/>
            </a:stretch>
          </p:blipFill>
          <p:spPr>
            <a:xfrm>
              <a:off x="5865510" y="4482247"/>
              <a:ext cx="377037" cy="281724"/>
            </a:xfrm>
            <a:prstGeom prst="rect">
              <a:avLst/>
            </a:prstGeom>
          </p:spPr>
        </p:pic>
        <p:pic>
          <p:nvPicPr>
            <p:cNvPr id="49" name="object 49"/>
            <p:cNvPicPr/>
            <p:nvPr/>
          </p:nvPicPr>
          <p:blipFill>
            <a:blip r:embed="rId15" cstate="print"/>
            <a:stretch>
              <a:fillRect/>
            </a:stretch>
          </p:blipFill>
          <p:spPr>
            <a:xfrm>
              <a:off x="2923922" y="4488572"/>
              <a:ext cx="377037" cy="281723"/>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Advantages of Microservices</a:t>
            </a:r>
          </a:p>
        </p:txBody>
      </p:sp>
      <p:grpSp>
        <p:nvGrpSpPr>
          <p:cNvPr id="3" name="object 3"/>
          <p:cNvGrpSpPr/>
          <p:nvPr/>
        </p:nvGrpSpPr>
        <p:grpSpPr>
          <a:xfrm>
            <a:off x="4552965" y="1485900"/>
            <a:ext cx="3981450" cy="2609850"/>
            <a:chOff x="4552965" y="1485900"/>
            <a:chExt cx="3981450" cy="2609850"/>
          </a:xfrm>
        </p:grpSpPr>
        <p:pic>
          <p:nvPicPr>
            <p:cNvPr id="4" name="object 4"/>
            <p:cNvPicPr/>
            <p:nvPr/>
          </p:nvPicPr>
          <p:blipFill>
            <a:blip r:embed="rId2" cstate="print"/>
            <a:stretch>
              <a:fillRect/>
            </a:stretch>
          </p:blipFill>
          <p:spPr>
            <a:xfrm>
              <a:off x="4552965" y="1485900"/>
              <a:ext cx="3981447" cy="2609850"/>
            </a:xfrm>
            <a:prstGeom prst="rect">
              <a:avLst/>
            </a:prstGeom>
          </p:spPr>
        </p:pic>
        <p:sp>
          <p:nvSpPr>
            <p:cNvPr id="5" name="object 5"/>
            <p:cNvSpPr/>
            <p:nvPr/>
          </p:nvSpPr>
          <p:spPr>
            <a:xfrm>
              <a:off x="4571999" y="1500621"/>
              <a:ext cx="3888104" cy="2516505"/>
            </a:xfrm>
            <a:custGeom>
              <a:avLst/>
              <a:gdLst/>
              <a:ahLst/>
              <a:cxnLst/>
              <a:rect l="l" t="t" r="r" b="b"/>
              <a:pathLst>
                <a:path w="3888104" h="2516504">
                  <a:moveTo>
                    <a:pt x="3468380" y="0"/>
                  </a:moveTo>
                  <a:lnTo>
                    <a:pt x="419343" y="0"/>
                  </a:lnTo>
                  <a:lnTo>
                    <a:pt x="370430" y="2822"/>
                  </a:lnTo>
                  <a:lnTo>
                    <a:pt x="323176" y="11080"/>
                  </a:lnTo>
                  <a:lnTo>
                    <a:pt x="277896" y="24458"/>
                  </a:lnTo>
                  <a:lnTo>
                    <a:pt x="234904" y="42641"/>
                  </a:lnTo>
                  <a:lnTo>
                    <a:pt x="194516" y="65313"/>
                  </a:lnTo>
                  <a:lnTo>
                    <a:pt x="157044" y="92159"/>
                  </a:lnTo>
                  <a:lnTo>
                    <a:pt x="122803" y="122864"/>
                  </a:lnTo>
                  <a:lnTo>
                    <a:pt x="92109" y="157113"/>
                  </a:lnTo>
                  <a:lnTo>
                    <a:pt x="65274" y="194591"/>
                  </a:lnTo>
                  <a:lnTo>
                    <a:pt x="42613" y="234982"/>
                  </a:lnTo>
                  <a:lnTo>
                    <a:pt x="24441" y="277971"/>
                  </a:lnTo>
                  <a:lnTo>
                    <a:pt x="11072" y="323243"/>
                  </a:lnTo>
                  <a:lnTo>
                    <a:pt x="2820" y="370482"/>
                  </a:lnTo>
                  <a:lnTo>
                    <a:pt x="0" y="419374"/>
                  </a:lnTo>
                  <a:lnTo>
                    <a:pt x="0" y="2096780"/>
                  </a:lnTo>
                  <a:lnTo>
                    <a:pt x="2820" y="2145669"/>
                  </a:lnTo>
                  <a:lnTo>
                    <a:pt x="11072" y="2192905"/>
                  </a:lnTo>
                  <a:lnTo>
                    <a:pt x="24441" y="2238173"/>
                  </a:lnTo>
                  <a:lnTo>
                    <a:pt x="42613" y="2281158"/>
                  </a:lnTo>
                  <a:lnTo>
                    <a:pt x="65274" y="2321544"/>
                  </a:lnTo>
                  <a:lnTo>
                    <a:pt x="92109" y="2359017"/>
                  </a:lnTo>
                  <a:lnTo>
                    <a:pt x="122803" y="2393261"/>
                  </a:lnTo>
                  <a:lnTo>
                    <a:pt x="157044" y="2423962"/>
                  </a:lnTo>
                  <a:lnTo>
                    <a:pt x="194516" y="2450804"/>
                  </a:lnTo>
                  <a:lnTo>
                    <a:pt x="234904" y="2473472"/>
                  </a:lnTo>
                  <a:lnTo>
                    <a:pt x="277896" y="2491651"/>
                  </a:lnTo>
                  <a:lnTo>
                    <a:pt x="323176" y="2505027"/>
                  </a:lnTo>
                  <a:lnTo>
                    <a:pt x="370430" y="2513283"/>
                  </a:lnTo>
                  <a:lnTo>
                    <a:pt x="419343" y="2516105"/>
                  </a:lnTo>
                  <a:lnTo>
                    <a:pt x="3468380" y="2516105"/>
                  </a:lnTo>
                  <a:lnTo>
                    <a:pt x="3517271" y="2513283"/>
                  </a:lnTo>
                  <a:lnTo>
                    <a:pt x="3564509" y="2505027"/>
                  </a:lnTo>
                  <a:lnTo>
                    <a:pt x="3609779" y="2491651"/>
                  </a:lnTo>
                  <a:lnTo>
                    <a:pt x="3652765" y="2473472"/>
                  </a:lnTo>
                  <a:lnTo>
                    <a:pt x="3693153" y="2450804"/>
                  </a:lnTo>
                  <a:lnTo>
                    <a:pt x="3730628" y="2423962"/>
                  </a:lnTo>
                  <a:lnTo>
                    <a:pt x="3764874" y="2393261"/>
                  </a:lnTo>
                  <a:lnTo>
                    <a:pt x="3795576" y="2359017"/>
                  </a:lnTo>
                  <a:lnTo>
                    <a:pt x="3822419" y="2321544"/>
                  </a:lnTo>
                  <a:lnTo>
                    <a:pt x="3845088" y="2281158"/>
                  </a:lnTo>
                  <a:lnTo>
                    <a:pt x="3863269" y="2238173"/>
                  </a:lnTo>
                  <a:lnTo>
                    <a:pt x="3876645" y="2192905"/>
                  </a:lnTo>
                  <a:lnTo>
                    <a:pt x="3884901" y="2145669"/>
                  </a:lnTo>
                  <a:lnTo>
                    <a:pt x="3887723" y="2096780"/>
                  </a:lnTo>
                  <a:lnTo>
                    <a:pt x="3887723" y="419374"/>
                  </a:lnTo>
                  <a:lnTo>
                    <a:pt x="3884901" y="370482"/>
                  </a:lnTo>
                  <a:lnTo>
                    <a:pt x="3876645" y="323243"/>
                  </a:lnTo>
                  <a:lnTo>
                    <a:pt x="3863269" y="277971"/>
                  </a:lnTo>
                  <a:lnTo>
                    <a:pt x="3845088" y="234982"/>
                  </a:lnTo>
                  <a:lnTo>
                    <a:pt x="3822419" y="194591"/>
                  </a:lnTo>
                  <a:lnTo>
                    <a:pt x="3795576" y="157113"/>
                  </a:lnTo>
                  <a:lnTo>
                    <a:pt x="3764874" y="122864"/>
                  </a:lnTo>
                  <a:lnTo>
                    <a:pt x="3730628" y="92159"/>
                  </a:lnTo>
                  <a:lnTo>
                    <a:pt x="3693153" y="65313"/>
                  </a:lnTo>
                  <a:lnTo>
                    <a:pt x="3652765" y="42641"/>
                  </a:lnTo>
                  <a:lnTo>
                    <a:pt x="3609779" y="24458"/>
                  </a:lnTo>
                  <a:lnTo>
                    <a:pt x="3564509" y="11080"/>
                  </a:lnTo>
                  <a:lnTo>
                    <a:pt x="3517271" y="2822"/>
                  </a:lnTo>
                  <a:lnTo>
                    <a:pt x="3468380" y="0"/>
                  </a:lnTo>
                  <a:close/>
                </a:path>
              </a:pathLst>
            </a:custGeom>
            <a:solidFill>
              <a:srgbClr val="FFFFFF"/>
            </a:solidFill>
          </p:spPr>
          <p:txBody>
            <a:bodyPr wrap="square" lIns="0" tIns="0" rIns="0" bIns="0" rtlCol="0"/>
            <a:lstStyle/>
            <a:p>
              <a:endParaRPr/>
            </a:p>
          </p:txBody>
        </p:sp>
        <p:sp>
          <p:nvSpPr>
            <p:cNvPr id="6" name="object 6"/>
            <p:cNvSpPr/>
            <p:nvPr/>
          </p:nvSpPr>
          <p:spPr>
            <a:xfrm>
              <a:off x="4571999" y="1500621"/>
              <a:ext cx="3888104" cy="2516505"/>
            </a:xfrm>
            <a:custGeom>
              <a:avLst/>
              <a:gdLst/>
              <a:ahLst/>
              <a:cxnLst/>
              <a:rect l="l" t="t" r="r" b="b"/>
              <a:pathLst>
                <a:path w="3888104" h="2516504">
                  <a:moveTo>
                    <a:pt x="0" y="419374"/>
                  </a:moveTo>
                  <a:lnTo>
                    <a:pt x="2820" y="370482"/>
                  </a:lnTo>
                  <a:lnTo>
                    <a:pt x="11072" y="323243"/>
                  </a:lnTo>
                  <a:lnTo>
                    <a:pt x="24441" y="277971"/>
                  </a:lnTo>
                  <a:lnTo>
                    <a:pt x="42613" y="234982"/>
                  </a:lnTo>
                  <a:lnTo>
                    <a:pt x="65274" y="194591"/>
                  </a:lnTo>
                  <a:lnTo>
                    <a:pt x="92109" y="157113"/>
                  </a:lnTo>
                  <a:lnTo>
                    <a:pt x="122803" y="122864"/>
                  </a:lnTo>
                  <a:lnTo>
                    <a:pt x="157044" y="92159"/>
                  </a:lnTo>
                  <a:lnTo>
                    <a:pt x="194516" y="65313"/>
                  </a:lnTo>
                  <a:lnTo>
                    <a:pt x="234904" y="42641"/>
                  </a:lnTo>
                  <a:lnTo>
                    <a:pt x="277896" y="24458"/>
                  </a:lnTo>
                  <a:lnTo>
                    <a:pt x="323176" y="11080"/>
                  </a:lnTo>
                  <a:lnTo>
                    <a:pt x="370430" y="2822"/>
                  </a:lnTo>
                  <a:lnTo>
                    <a:pt x="419343" y="0"/>
                  </a:lnTo>
                  <a:lnTo>
                    <a:pt x="3468380" y="0"/>
                  </a:lnTo>
                  <a:lnTo>
                    <a:pt x="3517271" y="2822"/>
                  </a:lnTo>
                  <a:lnTo>
                    <a:pt x="3564509" y="11080"/>
                  </a:lnTo>
                  <a:lnTo>
                    <a:pt x="3609779" y="24458"/>
                  </a:lnTo>
                  <a:lnTo>
                    <a:pt x="3652765" y="42641"/>
                  </a:lnTo>
                  <a:lnTo>
                    <a:pt x="3693153" y="65313"/>
                  </a:lnTo>
                  <a:lnTo>
                    <a:pt x="3730628" y="92159"/>
                  </a:lnTo>
                  <a:lnTo>
                    <a:pt x="3764874" y="122864"/>
                  </a:lnTo>
                  <a:lnTo>
                    <a:pt x="3795576" y="157113"/>
                  </a:lnTo>
                  <a:lnTo>
                    <a:pt x="3822419" y="194591"/>
                  </a:lnTo>
                  <a:lnTo>
                    <a:pt x="3845088" y="234982"/>
                  </a:lnTo>
                  <a:lnTo>
                    <a:pt x="3863269" y="277971"/>
                  </a:lnTo>
                  <a:lnTo>
                    <a:pt x="3876645" y="323243"/>
                  </a:lnTo>
                  <a:lnTo>
                    <a:pt x="3884901" y="370482"/>
                  </a:lnTo>
                  <a:lnTo>
                    <a:pt x="3887723" y="419374"/>
                  </a:lnTo>
                  <a:lnTo>
                    <a:pt x="3887723" y="2096780"/>
                  </a:lnTo>
                  <a:lnTo>
                    <a:pt x="3884901" y="2145669"/>
                  </a:lnTo>
                  <a:lnTo>
                    <a:pt x="3876645" y="2192905"/>
                  </a:lnTo>
                  <a:lnTo>
                    <a:pt x="3863269" y="2238173"/>
                  </a:lnTo>
                  <a:lnTo>
                    <a:pt x="3845088" y="2281158"/>
                  </a:lnTo>
                  <a:lnTo>
                    <a:pt x="3822419" y="2321544"/>
                  </a:lnTo>
                  <a:lnTo>
                    <a:pt x="3795576" y="2359017"/>
                  </a:lnTo>
                  <a:lnTo>
                    <a:pt x="3764874" y="2393261"/>
                  </a:lnTo>
                  <a:lnTo>
                    <a:pt x="3730628" y="2423962"/>
                  </a:lnTo>
                  <a:lnTo>
                    <a:pt x="3693153" y="2450804"/>
                  </a:lnTo>
                  <a:lnTo>
                    <a:pt x="3652765" y="2473472"/>
                  </a:lnTo>
                  <a:lnTo>
                    <a:pt x="3609779" y="2491651"/>
                  </a:lnTo>
                  <a:lnTo>
                    <a:pt x="3564509" y="2505027"/>
                  </a:lnTo>
                  <a:lnTo>
                    <a:pt x="3517271" y="2513283"/>
                  </a:lnTo>
                  <a:lnTo>
                    <a:pt x="3468380" y="2516105"/>
                  </a:lnTo>
                  <a:lnTo>
                    <a:pt x="419343" y="2516105"/>
                  </a:lnTo>
                  <a:lnTo>
                    <a:pt x="370430" y="2513283"/>
                  </a:lnTo>
                  <a:lnTo>
                    <a:pt x="323176" y="2505027"/>
                  </a:lnTo>
                  <a:lnTo>
                    <a:pt x="277896" y="2491651"/>
                  </a:lnTo>
                  <a:lnTo>
                    <a:pt x="234904" y="2473472"/>
                  </a:lnTo>
                  <a:lnTo>
                    <a:pt x="194516" y="2450804"/>
                  </a:lnTo>
                  <a:lnTo>
                    <a:pt x="157044" y="2423962"/>
                  </a:lnTo>
                  <a:lnTo>
                    <a:pt x="122803" y="2393261"/>
                  </a:lnTo>
                  <a:lnTo>
                    <a:pt x="92109" y="2359017"/>
                  </a:lnTo>
                  <a:lnTo>
                    <a:pt x="65274" y="2321544"/>
                  </a:lnTo>
                  <a:lnTo>
                    <a:pt x="42613" y="2281158"/>
                  </a:lnTo>
                  <a:lnTo>
                    <a:pt x="24441" y="2238173"/>
                  </a:lnTo>
                  <a:lnTo>
                    <a:pt x="11072" y="2192905"/>
                  </a:lnTo>
                  <a:lnTo>
                    <a:pt x="2820" y="2145669"/>
                  </a:lnTo>
                  <a:lnTo>
                    <a:pt x="0" y="2096780"/>
                  </a:lnTo>
                  <a:lnTo>
                    <a:pt x="0" y="419374"/>
                  </a:lnTo>
                  <a:close/>
                </a:path>
              </a:pathLst>
            </a:custGeom>
            <a:ln w="12701">
              <a:solidFill>
                <a:srgbClr val="5F4778"/>
              </a:solidFill>
            </a:ln>
          </p:spPr>
          <p:txBody>
            <a:bodyPr wrap="square" lIns="0" tIns="0" rIns="0" bIns="0" rtlCol="0"/>
            <a:lstStyle/>
            <a:p>
              <a:endParaRPr/>
            </a:p>
          </p:txBody>
        </p:sp>
      </p:grpSp>
      <p:sp>
        <p:nvSpPr>
          <p:cNvPr id="7" name="object 7"/>
          <p:cNvSpPr txBox="1"/>
          <p:nvPr/>
        </p:nvSpPr>
        <p:spPr>
          <a:xfrm>
            <a:off x="5307588" y="1795714"/>
            <a:ext cx="2998212" cy="2035814"/>
          </a:xfrm>
          <a:prstGeom prst="rect">
            <a:avLst/>
          </a:prstGeom>
        </p:spPr>
        <p:txBody>
          <a:bodyPr vert="horz" wrap="square" lIns="0" tIns="19685" rIns="0" bIns="0" rtlCol="0">
            <a:spAutoFit/>
          </a:bodyPr>
          <a:lstStyle/>
          <a:p>
            <a:pPr marL="12700" marR="174625">
              <a:lnSpc>
                <a:spcPts val="1430"/>
              </a:lnSpc>
              <a:spcBef>
                <a:spcPts val="155"/>
              </a:spcBef>
            </a:pPr>
            <a:r>
              <a:rPr sz="1200" dirty="0">
                <a:latin typeface="Lucida Grande" panose="020B0600040502020204" pitchFamily="34" charset="0"/>
                <a:cs typeface="Lucida Grande" panose="020B0600040502020204" pitchFamily="34" charset="0"/>
              </a:rPr>
              <a:t>Application is distributed, hence easy to understand.</a:t>
            </a:r>
          </a:p>
          <a:p>
            <a:pPr>
              <a:lnSpc>
                <a:spcPct val="100000"/>
              </a:lnSpc>
              <a:spcBef>
                <a:spcPts val="120"/>
              </a:spcBef>
            </a:pPr>
            <a:endParaRPr sz="1200" dirty="0">
              <a:latin typeface="Lucida Grande" panose="020B0600040502020204" pitchFamily="34" charset="0"/>
              <a:cs typeface="Lucida Grande" panose="020B0600040502020204" pitchFamily="34" charset="0"/>
            </a:endParaRPr>
          </a:p>
          <a:p>
            <a:pPr marL="12700" marR="5080">
              <a:lnSpc>
                <a:spcPts val="1430"/>
              </a:lnSpc>
            </a:pPr>
            <a:r>
              <a:rPr sz="1200" dirty="0">
                <a:latin typeface="Lucida Grande" panose="020B0600040502020204" pitchFamily="34" charset="0"/>
                <a:cs typeface="Lucida Grande" panose="020B0600040502020204" pitchFamily="34" charset="0"/>
              </a:rPr>
              <a:t>The code of only the Microservice which is supposed to be updated is changed.</a:t>
            </a:r>
          </a:p>
          <a:p>
            <a:pPr>
              <a:lnSpc>
                <a:spcPct val="100000"/>
              </a:lnSpc>
              <a:spcBef>
                <a:spcPts val="40"/>
              </a:spcBef>
            </a:pPr>
            <a:endParaRPr sz="1200" dirty="0">
              <a:latin typeface="Lucida Grande" panose="020B0600040502020204" pitchFamily="34" charset="0"/>
              <a:cs typeface="Lucida Grande" panose="020B0600040502020204" pitchFamily="34" charset="0"/>
            </a:endParaRPr>
          </a:p>
          <a:p>
            <a:pPr marL="12700" marR="106680">
              <a:lnSpc>
                <a:spcPts val="1430"/>
              </a:lnSpc>
            </a:pPr>
            <a:r>
              <a:rPr sz="1200" dirty="0">
                <a:latin typeface="Lucida Grande" panose="020B0600040502020204" pitchFamily="34" charset="0"/>
                <a:cs typeface="Lucida Grande" panose="020B0600040502020204" pitchFamily="34" charset="0"/>
              </a:rPr>
              <a:t>Bug, in one service, does not affect other services.</a:t>
            </a:r>
          </a:p>
          <a:p>
            <a:pPr>
              <a:lnSpc>
                <a:spcPct val="100000"/>
              </a:lnSpc>
              <a:spcBef>
                <a:spcPts val="120"/>
              </a:spcBef>
            </a:pPr>
            <a:endParaRPr sz="1200" dirty="0">
              <a:latin typeface="Lucida Grande" panose="020B0600040502020204" pitchFamily="34" charset="0"/>
              <a:cs typeface="Lucida Grande" panose="020B0600040502020204" pitchFamily="34" charset="0"/>
            </a:endParaRPr>
          </a:p>
          <a:p>
            <a:pPr marL="12700" marR="573405">
              <a:lnSpc>
                <a:spcPts val="1430"/>
              </a:lnSpc>
            </a:pPr>
            <a:r>
              <a:rPr sz="1200" dirty="0">
                <a:latin typeface="Lucida Grande" panose="020B0600040502020204" pitchFamily="34" charset="0"/>
                <a:cs typeface="Lucida Grande" panose="020B0600040502020204" pitchFamily="34" charset="0"/>
              </a:rPr>
              <a:t>There is no barrier to any specific technology.</a:t>
            </a:r>
          </a:p>
        </p:txBody>
      </p:sp>
      <p:pic>
        <p:nvPicPr>
          <p:cNvPr id="8" name="object 8"/>
          <p:cNvPicPr/>
          <p:nvPr/>
        </p:nvPicPr>
        <p:blipFill>
          <a:blip r:embed="rId3" cstate="print"/>
          <a:stretch>
            <a:fillRect/>
          </a:stretch>
        </p:blipFill>
        <p:spPr>
          <a:xfrm>
            <a:off x="1266608" y="1840229"/>
            <a:ext cx="1836801" cy="1836801"/>
          </a:xfrm>
          <a:prstGeom prst="rect">
            <a:avLst/>
          </a:prstGeom>
        </p:spPr>
      </p:pic>
      <p:grpSp>
        <p:nvGrpSpPr>
          <p:cNvPr id="9" name="object 9"/>
          <p:cNvGrpSpPr/>
          <p:nvPr/>
        </p:nvGrpSpPr>
        <p:grpSpPr>
          <a:xfrm>
            <a:off x="5000121" y="1867286"/>
            <a:ext cx="223520" cy="1823085"/>
            <a:chOff x="5000121" y="1867286"/>
            <a:chExt cx="223520" cy="1823085"/>
          </a:xfrm>
        </p:grpSpPr>
        <p:pic>
          <p:nvPicPr>
            <p:cNvPr id="10" name="object 10"/>
            <p:cNvPicPr/>
            <p:nvPr/>
          </p:nvPicPr>
          <p:blipFill>
            <a:blip r:embed="rId4" cstate="print"/>
            <a:stretch>
              <a:fillRect/>
            </a:stretch>
          </p:blipFill>
          <p:spPr>
            <a:xfrm>
              <a:off x="5000121" y="1867286"/>
              <a:ext cx="223519" cy="223519"/>
            </a:xfrm>
            <a:prstGeom prst="rect">
              <a:avLst/>
            </a:prstGeom>
          </p:spPr>
        </p:pic>
        <p:pic>
          <p:nvPicPr>
            <p:cNvPr id="11" name="object 11"/>
            <p:cNvPicPr/>
            <p:nvPr/>
          </p:nvPicPr>
          <p:blipFill>
            <a:blip r:embed="rId4" cstate="print"/>
            <a:stretch>
              <a:fillRect/>
            </a:stretch>
          </p:blipFill>
          <p:spPr>
            <a:xfrm>
              <a:off x="5000121" y="2402332"/>
              <a:ext cx="223519" cy="223519"/>
            </a:xfrm>
            <a:prstGeom prst="rect">
              <a:avLst/>
            </a:prstGeom>
          </p:spPr>
        </p:pic>
        <p:pic>
          <p:nvPicPr>
            <p:cNvPr id="12" name="object 12"/>
            <p:cNvPicPr/>
            <p:nvPr/>
          </p:nvPicPr>
          <p:blipFill>
            <a:blip r:embed="rId4" cstate="print"/>
            <a:stretch>
              <a:fillRect/>
            </a:stretch>
          </p:blipFill>
          <p:spPr>
            <a:xfrm>
              <a:off x="5000121" y="2943733"/>
              <a:ext cx="223519" cy="223519"/>
            </a:xfrm>
            <a:prstGeom prst="rect">
              <a:avLst/>
            </a:prstGeom>
          </p:spPr>
        </p:pic>
        <p:pic>
          <p:nvPicPr>
            <p:cNvPr id="13" name="object 13"/>
            <p:cNvPicPr/>
            <p:nvPr/>
          </p:nvPicPr>
          <p:blipFill>
            <a:blip r:embed="rId4" cstate="print"/>
            <a:stretch>
              <a:fillRect/>
            </a:stretch>
          </p:blipFill>
          <p:spPr>
            <a:xfrm>
              <a:off x="5000121" y="3466337"/>
              <a:ext cx="223519" cy="22351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p:nvPr/>
        </p:nvSpPr>
        <p:spPr>
          <a:xfrm>
            <a:off x="6099898" y="3032510"/>
            <a:ext cx="605702" cy="557699"/>
          </a:xfrm>
          <a:prstGeom prst="rect">
            <a:avLst/>
          </a:prstGeom>
          <a:solidFill>
            <a:srgbClr val="EF7E08"/>
          </a:solidFill>
        </p:spPr>
        <p:txBody>
          <a:bodyPr vert="horz" wrap="square" lIns="0" tIns="133985" rIns="0" bIns="144000" rtlCol="0">
            <a:spAutoFit/>
          </a:bodyPr>
          <a:lstStyle/>
          <a:p>
            <a:pPr marL="154940">
              <a:lnSpc>
                <a:spcPct val="100000"/>
              </a:lnSpc>
              <a:spcBef>
                <a:spcPts val="1055"/>
              </a:spcBef>
            </a:pPr>
            <a:r>
              <a:rPr sz="1800" b="1" spc="-25" dirty="0">
                <a:solidFill>
                  <a:schemeClr val="bg1"/>
                </a:solidFill>
                <a:latin typeface="Lucida Grande" panose="020B0600040502020204" pitchFamily="34" charset="0"/>
                <a:cs typeface="Lucida Grande" panose="020B0600040502020204" pitchFamily="34" charset="0"/>
              </a:rPr>
              <a:t>06</a:t>
            </a:r>
            <a:endParaRPr sz="1800">
              <a:solidFill>
                <a:schemeClr val="bg1"/>
              </a:solidFill>
              <a:latin typeface="Lucida Grande" panose="020B0600040502020204" pitchFamily="34" charset="0"/>
              <a:cs typeface="Lucida Grande" panose="020B0600040502020204" pitchFamily="34" charset="0"/>
            </a:endParaRPr>
          </a:p>
        </p:txBody>
      </p:sp>
      <p:sp>
        <p:nvSpPr>
          <p:cNvPr id="3" name="object 3"/>
          <p:cNvSpPr txBox="1"/>
          <p:nvPr/>
        </p:nvSpPr>
        <p:spPr>
          <a:xfrm>
            <a:off x="6094289" y="1859530"/>
            <a:ext cx="605702" cy="555134"/>
          </a:xfrm>
          <a:prstGeom prst="rect">
            <a:avLst/>
          </a:prstGeom>
          <a:solidFill>
            <a:srgbClr val="5F4778"/>
          </a:solidFill>
        </p:spPr>
        <p:txBody>
          <a:bodyPr vert="horz" wrap="square" lIns="0" tIns="131445" rIns="0" bIns="144000" rtlCol="0">
            <a:spAutoFit/>
          </a:bodyPr>
          <a:lstStyle/>
          <a:p>
            <a:pPr marL="154940">
              <a:lnSpc>
                <a:spcPct val="100000"/>
              </a:lnSpc>
              <a:spcBef>
                <a:spcPts val="1035"/>
              </a:spcBef>
            </a:pPr>
            <a:r>
              <a:rPr sz="1800" b="1" spc="-25" dirty="0">
                <a:solidFill>
                  <a:schemeClr val="bg1"/>
                </a:solidFill>
                <a:latin typeface="Lucida Grande" panose="020B0600040502020204" pitchFamily="34" charset="0"/>
                <a:cs typeface="Lucida Grande" panose="020B0600040502020204" pitchFamily="34" charset="0"/>
              </a:rPr>
              <a:t>03</a:t>
            </a:r>
            <a:endParaRPr sz="1800">
              <a:solidFill>
                <a:schemeClr val="bg1"/>
              </a:solidFill>
              <a:latin typeface="Lucida Grande" panose="020B0600040502020204" pitchFamily="34" charset="0"/>
              <a:cs typeface="Lucida Grande" panose="020B0600040502020204" pitchFamily="34" charset="0"/>
            </a:endParaRPr>
          </a:p>
        </p:txBody>
      </p:sp>
      <p:sp>
        <p:nvSpPr>
          <p:cNvPr id="4" name="object 4"/>
          <p:cNvSpPr txBox="1"/>
          <p:nvPr/>
        </p:nvSpPr>
        <p:spPr>
          <a:xfrm>
            <a:off x="3383246" y="3033771"/>
            <a:ext cx="605702" cy="557699"/>
          </a:xfrm>
          <a:prstGeom prst="rect">
            <a:avLst/>
          </a:prstGeom>
          <a:solidFill>
            <a:srgbClr val="1B577B"/>
          </a:solidFill>
        </p:spPr>
        <p:txBody>
          <a:bodyPr vert="horz" wrap="square" lIns="0" tIns="133985" rIns="0" bIns="144000" rtlCol="0">
            <a:spAutoFit/>
          </a:bodyPr>
          <a:lstStyle/>
          <a:p>
            <a:pPr marL="152400">
              <a:lnSpc>
                <a:spcPct val="100000"/>
              </a:lnSpc>
              <a:spcBef>
                <a:spcPts val="1055"/>
              </a:spcBef>
            </a:pPr>
            <a:r>
              <a:rPr sz="1800" b="1" spc="-25" dirty="0">
                <a:solidFill>
                  <a:schemeClr val="bg1"/>
                </a:solidFill>
                <a:latin typeface="Lucida Grande" panose="020B0600040502020204" pitchFamily="34" charset="0"/>
                <a:cs typeface="Lucida Grande" panose="020B0600040502020204" pitchFamily="34" charset="0"/>
              </a:rPr>
              <a:t>05</a:t>
            </a:r>
            <a:endParaRPr sz="1800">
              <a:solidFill>
                <a:schemeClr val="bg1"/>
              </a:solidFill>
              <a:latin typeface="Lucida Grande" panose="020B0600040502020204" pitchFamily="34" charset="0"/>
              <a:cs typeface="Lucida Grande" panose="020B0600040502020204" pitchFamily="34" charset="0"/>
            </a:endParaRPr>
          </a:p>
        </p:txBody>
      </p:sp>
      <p:sp>
        <p:nvSpPr>
          <p:cNvPr id="5" name="object 5"/>
          <p:cNvSpPr txBox="1"/>
          <p:nvPr/>
        </p:nvSpPr>
        <p:spPr>
          <a:xfrm>
            <a:off x="3371816" y="1859530"/>
            <a:ext cx="605702" cy="555134"/>
          </a:xfrm>
          <a:prstGeom prst="rect">
            <a:avLst/>
          </a:prstGeom>
          <a:solidFill>
            <a:srgbClr val="6B9E24"/>
          </a:solidFill>
        </p:spPr>
        <p:txBody>
          <a:bodyPr vert="horz" wrap="square" lIns="0" tIns="131445" rIns="0" bIns="144000" rtlCol="0">
            <a:spAutoFit/>
          </a:bodyPr>
          <a:lstStyle/>
          <a:p>
            <a:pPr marL="152400">
              <a:lnSpc>
                <a:spcPct val="100000"/>
              </a:lnSpc>
              <a:spcBef>
                <a:spcPts val="1035"/>
              </a:spcBef>
            </a:pPr>
            <a:r>
              <a:rPr sz="1800" b="1" spc="-25" dirty="0">
                <a:solidFill>
                  <a:schemeClr val="bg1"/>
                </a:solidFill>
                <a:latin typeface="Lucida Grande" panose="020B0600040502020204" pitchFamily="34" charset="0"/>
                <a:cs typeface="Lucida Grande" panose="020B0600040502020204" pitchFamily="34" charset="0"/>
              </a:rPr>
              <a:t>02</a:t>
            </a:r>
            <a:endParaRPr sz="1800">
              <a:solidFill>
                <a:schemeClr val="bg1"/>
              </a:solidFill>
              <a:latin typeface="Lucida Grande" panose="020B0600040502020204" pitchFamily="34" charset="0"/>
              <a:cs typeface="Lucida Grande" panose="020B0600040502020204" pitchFamily="34" charset="0"/>
            </a:endParaRPr>
          </a:p>
        </p:txBody>
      </p:sp>
      <p:sp>
        <p:nvSpPr>
          <p:cNvPr id="6" name="object 6"/>
          <p:cNvSpPr txBox="1"/>
          <p:nvPr/>
        </p:nvSpPr>
        <p:spPr>
          <a:xfrm>
            <a:off x="671547" y="3037082"/>
            <a:ext cx="605702" cy="557057"/>
          </a:xfrm>
          <a:prstGeom prst="rect">
            <a:avLst/>
          </a:prstGeom>
          <a:solidFill>
            <a:srgbClr val="00AFEF"/>
          </a:solidFill>
        </p:spPr>
        <p:txBody>
          <a:bodyPr vert="horz" wrap="square" lIns="0" tIns="133350" rIns="0" bIns="144000" rtlCol="0">
            <a:spAutoFit/>
          </a:bodyPr>
          <a:lstStyle/>
          <a:p>
            <a:pPr marL="149860">
              <a:lnSpc>
                <a:spcPct val="100000"/>
              </a:lnSpc>
              <a:spcBef>
                <a:spcPts val="1050"/>
              </a:spcBef>
            </a:pPr>
            <a:r>
              <a:rPr sz="1800" b="1" spc="-25" dirty="0">
                <a:solidFill>
                  <a:schemeClr val="bg1"/>
                </a:solidFill>
                <a:latin typeface="Lucida Grande" panose="020B0600040502020204" pitchFamily="34" charset="0"/>
                <a:cs typeface="Lucida Grande" panose="020B0600040502020204" pitchFamily="34" charset="0"/>
              </a:rPr>
              <a:t>04</a:t>
            </a:r>
            <a:endParaRPr sz="1800">
              <a:solidFill>
                <a:schemeClr val="bg1"/>
              </a:solidFill>
              <a:latin typeface="Lucida Grande" panose="020B0600040502020204" pitchFamily="34" charset="0"/>
              <a:cs typeface="Lucida Grande" panose="020B0600040502020204" pitchFamily="34" charset="0"/>
            </a:endParaRPr>
          </a:p>
        </p:txBody>
      </p:sp>
      <p:sp>
        <p:nvSpPr>
          <p:cNvPr id="7" name="object 7"/>
          <p:cNvSpPr txBox="1"/>
          <p:nvPr/>
        </p:nvSpPr>
        <p:spPr>
          <a:xfrm>
            <a:off x="671547" y="1859530"/>
            <a:ext cx="605702" cy="555134"/>
          </a:xfrm>
          <a:prstGeom prst="rect">
            <a:avLst/>
          </a:prstGeom>
          <a:solidFill>
            <a:srgbClr val="EF7E08"/>
          </a:solidFill>
        </p:spPr>
        <p:txBody>
          <a:bodyPr vert="horz" wrap="square" lIns="0" tIns="131445" rIns="0" bIns="144000" rtlCol="0">
            <a:spAutoFit/>
          </a:bodyPr>
          <a:lstStyle/>
          <a:p>
            <a:pPr marL="149860">
              <a:lnSpc>
                <a:spcPct val="100000"/>
              </a:lnSpc>
              <a:spcBef>
                <a:spcPts val="1035"/>
              </a:spcBef>
            </a:pPr>
            <a:r>
              <a:rPr sz="1800" b="1" spc="-25" dirty="0">
                <a:solidFill>
                  <a:schemeClr val="bg1"/>
                </a:solidFill>
                <a:latin typeface="Lucida Grande" panose="020B0600040502020204" pitchFamily="34" charset="0"/>
                <a:cs typeface="Lucida Grande" panose="020B0600040502020204" pitchFamily="34" charset="0"/>
              </a:rPr>
              <a:t>01</a:t>
            </a:r>
            <a:endParaRPr sz="1800" dirty="0">
              <a:solidFill>
                <a:schemeClr val="bg1"/>
              </a:solidFill>
              <a:latin typeface="Lucida Grande" panose="020B0600040502020204" pitchFamily="34" charset="0"/>
              <a:cs typeface="Lucida Grande" panose="020B0600040502020204" pitchFamily="34" charset="0"/>
            </a:endParaRPr>
          </a:p>
        </p:txBody>
      </p:sp>
      <p:sp>
        <p:nvSpPr>
          <p:cNvPr id="8" name="object 8"/>
          <p:cNvSpPr txBox="1"/>
          <p:nvPr/>
        </p:nvSpPr>
        <p:spPr>
          <a:xfrm>
            <a:off x="1397254" y="1890964"/>
            <a:ext cx="1574545" cy="474489"/>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pitchFamily="34" charset="0"/>
                <a:cs typeface="Lucida Grande" panose="020B0600040502020204" pitchFamily="34" charset="0"/>
              </a:rPr>
              <a:t>Introduction</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to</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Docker</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Storage</a:t>
            </a:r>
            <a:endParaRPr sz="1500" dirty="0">
              <a:solidFill>
                <a:schemeClr val="tx1"/>
              </a:solidFill>
              <a:latin typeface="Lucida Grande" panose="020B0600040502020204" pitchFamily="34" charset="0"/>
              <a:cs typeface="Lucida Grande" panose="020B0600040502020204" pitchFamily="34" charset="0"/>
            </a:endParaRPr>
          </a:p>
        </p:txBody>
      </p:sp>
      <p:sp>
        <p:nvSpPr>
          <p:cNvPr id="9" name="object 9"/>
          <p:cNvSpPr txBox="1"/>
          <p:nvPr/>
        </p:nvSpPr>
        <p:spPr>
          <a:xfrm>
            <a:off x="1401064" y="3066082"/>
            <a:ext cx="1536689" cy="483870"/>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pitchFamily="34" charset="0"/>
                <a:cs typeface="Lucida Grande" panose="020B0600040502020204" pitchFamily="34" charset="0"/>
              </a:rPr>
              <a:t>What</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are</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YAML</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files?</a:t>
            </a:r>
            <a:endParaRPr sz="1500">
              <a:solidFill>
                <a:schemeClr val="tx1"/>
              </a:solidFill>
              <a:latin typeface="Lucida Grande" panose="020B0600040502020204" pitchFamily="34" charset="0"/>
              <a:cs typeface="Lucida Grande" panose="020B0600040502020204" pitchFamily="34" charset="0"/>
            </a:endParaRPr>
          </a:p>
        </p:txBody>
      </p:sp>
      <p:sp>
        <p:nvSpPr>
          <p:cNvPr id="10" name="object 10"/>
          <p:cNvSpPr txBox="1"/>
          <p:nvPr/>
        </p:nvSpPr>
        <p:spPr>
          <a:xfrm>
            <a:off x="4105022" y="1881172"/>
            <a:ext cx="1496729" cy="474489"/>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pitchFamily="34" charset="0"/>
                <a:cs typeface="Lucida Grande" panose="020B0600040502020204" pitchFamily="34" charset="0"/>
              </a:rPr>
              <a:t>Understanding</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Microservices</a:t>
            </a:r>
            <a:endParaRPr sz="1500">
              <a:solidFill>
                <a:schemeClr val="tx1"/>
              </a:solidFill>
              <a:latin typeface="Lucida Grande" panose="020B0600040502020204" pitchFamily="34" charset="0"/>
              <a:cs typeface="Lucida Grande" panose="020B0600040502020204" pitchFamily="34" charset="0"/>
            </a:endParaRPr>
          </a:p>
        </p:txBody>
      </p:sp>
      <p:sp>
        <p:nvSpPr>
          <p:cNvPr id="11" name="object 11"/>
          <p:cNvSpPr txBox="1"/>
          <p:nvPr/>
        </p:nvSpPr>
        <p:spPr>
          <a:xfrm>
            <a:off x="4096005" y="3057459"/>
            <a:ext cx="1512152" cy="474489"/>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pitchFamily="34" charset="0"/>
                <a:cs typeface="Lucida Grande" panose="020B0600040502020204" pitchFamily="34" charset="0"/>
              </a:rPr>
              <a:t>Introduction</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to</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Docker</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Swarm</a:t>
            </a:r>
            <a:endParaRPr sz="1500">
              <a:solidFill>
                <a:schemeClr val="tx1"/>
              </a:solidFill>
              <a:latin typeface="Lucida Grande" panose="020B0600040502020204" pitchFamily="34" charset="0"/>
              <a:cs typeface="Lucida Grande" panose="020B0600040502020204" pitchFamily="34" charset="0"/>
            </a:endParaRPr>
          </a:p>
        </p:txBody>
      </p:sp>
      <p:sp>
        <p:nvSpPr>
          <p:cNvPr id="12" name="object 12"/>
          <p:cNvSpPr txBox="1"/>
          <p:nvPr/>
        </p:nvSpPr>
        <p:spPr>
          <a:xfrm>
            <a:off x="6822060" y="1887484"/>
            <a:ext cx="1737888" cy="475130"/>
          </a:xfrm>
          <a:prstGeom prst="rect">
            <a:avLst/>
          </a:prstGeom>
        </p:spPr>
        <p:txBody>
          <a:bodyPr vert="horz" wrap="square" lIns="0" tIns="13335" rIns="0" bIns="0" rtlCol="0">
            <a:spAutoFit/>
          </a:bodyPr>
          <a:lstStyle/>
          <a:p>
            <a:pPr marL="12700">
              <a:lnSpc>
                <a:spcPct val="100000"/>
              </a:lnSpc>
              <a:spcBef>
                <a:spcPts val="105"/>
              </a:spcBef>
            </a:pPr>
            <a:r>
              <a:rPr sz="1500" b="1" dirty="0">
                <a:solidFill>
                  <a:schemeClr val="tx1"/>
                </a:solidFill>
                <a:latin typeface="Lucida Grande" panose="020B0600040502020204" pitchFamily="34" charset="0"/>
                <a:cs typeface="Lucida Grande" panose="020B0600040502020204" pitchFamily="34" charset="0"/>
              </a:rPr>
              <a:t>Introduction</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to</a:t>
            </a:r>
            <a:endParaRPr sz="1500">
              <a:solidFill>
                <a:schemeClr val="tx1"/>
              </a:solidFill>
              <a:latin typeface="Lucida Grande" panose="020B0600040502020204" pitchFamily="34" charset="0"/>
              <a:cs typeface="Lucida Grande" panose="020B0600040502020204" pitchFamily="34" charset="0"/>
            </a:endParaRPr>
          </a:p>
          <a:p>
            <a:pPr marL="12700">
              <a:lnSpc>
                <a:spcPct val="100000"/>
              </a:lnSpc>
              <a:spcBef>
                <a:spcPts val="5"/>
              </a:spcBef>
            </a:pPr>
            <a:r>
              <a:rPr sz="1500" b="1" dirty="0">
                <a:solidFill>
                  <a:schemeClr val="tx1"/>
                </a:solidFill>
                <a:latin typeface="Lucida Grande" panose="020B0600040502020204" pitchFamily="34" charset="0"/>
                <a:cs typeface="Lucida Grande" panose="020B0600040502020204" pitchFamily="34" charset="0"/>
              </a:rPr>
              <a:t>Docker</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Compose</a:t>
            </a:r>
            <a:endParaRPr sz="1500">
              <a:solidFill>
                <a:schemeClr val="tx1"/>
              </a:solidFill>
              <a:latin typeface="Lucida Grande" panose="020B0600040502020204" pitchFamily="34" charset="0"/>
              <a:cs typeface="Lucida Grande" panose="020B0600040502020204" pitchFamily="34" charset="0"/>
            </a:endParaRPr>
          </a:p>
        </p:txBody>
      </p:sp>
      <p:sp>
        <p:nvSpPr>
          <p:cNvPr id="13" name="object 13"/>
          <p:cNvSpPr txBox="1"/>
          <p:nvPr/>
        </p:nvSpPr>
        <p:spPr>
          <a:xfrm>
            <a:off x="6826885" y="3061916"/>
            <a:ext cx="965337" cy="474489"/>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pitchFamily="34" charset="0"/>
                <a:cs typeface="Lucida Grande" panose="020B0600040502020204" pitchFamily="34" charset="0"/>
              </a:rPr>
              <a:t>Docker</a:t>
            </a:r>
            <a:r>
              <a:rPr sz="1500" dirty="0">
                <a:solidFill>
                  <a:schemeClr val="tx1"/>
                </a:solidFill>
                <a:latin typeface="Lucida Grande" panose="020B0600040502020204" pitchFamily="34" charset="0"/>
                <a:cs typeface="Lucida Grande" panose="020B0600040502020204" pitchFamily="34" charset="0"/>
              </a:rPr>
              <a:t> </a:t>
            </a:r>
            <a:r>
              <a:rPr sz="1500" b="1" dirty="0">
                <a:solidFill>
                  <a:schemeClr val="tx1"/>
                </a:solidFill>
                <a:latin typeface="Lucida Grande" panose="020B0600040502020204" pitchFamily="34" charset="0"/>
                <a:cs typeface="Lucida Grande" panose="020B0600040502020204" pitchFamily="34" charset="0"/>
              </a:rPr>
              <a:t>Networks</a:t>
            </a:r>
            <a:endParaRPr sz="1500">
              <a:solidFill>
                <a:schemeClr val="tx1"/>
              </a:solidFill>
              <a:latin typeface="Lucida Grande" panose="020B0600040502020204" pitchFamily="34" charset="0"/>
              <a:cs typeface="Lucida Grande" panose="020B0600040502020204" pitchFamily="34" charset="0"/>
            </a:endParaRPr>
          </a:p>
        </p:txBody>
      </p:sp>
      <p:sp>
        <p:nvSpPr>
          <p:cNvPr id="14" name="object 14"/>
          <p:cNvSpPr txBox="1">
            <a:spLocks noGrp="1"/>
          </p:cNvSpPr>
          <p:nvPr>
            <p:ph type="title"/>
          </p:nvPr>
        </p:nvSpPr>
        <p:spPr>
          <a:xfrm>
            <a:off x="3455040" y="400110"/>
            <a:ext cx="1928572" cy="624530"/>
          </a:xfrm>
          <a:prstGeom prst="rect">
            <a:avLst/>
          </a:prstGeom>
        </p:spPr>
        <p:txBody>
          <a:bodyPr vert="horz" wrap="square" lIns="0" tIns="16510" rIns="0" bIns="0" rtlCol="0">
            <a:spAutoFit/>
          </a:bodyPr>
          <a:lstStyle/>
          <a:p>
            <a:pPr marL="12700">
              <a:lnSpc>
                <a:spcPct val="100000"/>
              </a:lnSpc>
              <a:spcBef>
                <a:spcPts val="130"/>
              </a:spcBef>
            </a:pPr>
            <a:r>
              <a:rPr sz="3950" b="0" spc="-10" dirty="0">
                <a:solidFill>
                  <a:schemeClr val="tx1"/>
                </a:solidFill>
                <a:latin typeface="Lucida Grande" panose="020B0600040502020204" pitchFamily="34" charset="0"/>
                <a:cs typeface="Lucida Grande" panose="020B0600040502020204" pitchFamily="34" charset="0"/>
              </a:rPr>
              <a:t>Agenda</a:t>
            </a:r>
            <a:endParaRPr sz="3950" dirty="0">
              <a:solidFill>
                <a:schemeClr val="tx1"/>
              </a:solidFill>
              <a:latin typeface="Lucida Grande" panose="020B0600040502020204" pitchFamily="34" charset="0"/>
              <a:cs typeface="Lucida Grande" panose="020B06000405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9254" y="2755962"/>
            <a:ext cx="7230746" cy="589264"/>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Introduction to Docker Compose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04875" y="914400"/>
            <a:ext cx="7391400" cy="1238250"/>
            <a:chOff x="904875" y="914400"/>
            <a:chExt cx="7391400" cy="1238250"/>
          </a:xfrm>
        </p:grpSpPr>
        <p:pic>
          <p:nvPicPr>
            <p:cNvPr id="3" name="object 3"/>
            <p:cNvPicPr/>
            <p:nvPr/>
          </p:nvPicPr>
          <p:blipFill>
            <a:blip r:embed="rId2" cstate="print"/>
            <a:stretch>
              <a:fillRect/>
            </a:stretch>
          </p:blipFill>
          <p:spPr>
            <a:xfrm>
              <a:off x="904875" y="914400"/>
              <a:ext cx="7391400" cy="1238250"/>
            </a:xfrm>
            <a:prstGeom prst="rect">
              <a:avLst/>
            </a:prstGeom>
          </p:spPr>
        </p:pic>
        <p:sp>
          <p:nvSpPr>
            <p:cNvPr id="4" name="object 4"/>
            <p:cNvSpPr/>
            <p:nvPr/>
          </p:nvSpPr>
          <p:spPr>
            <a:xfrm>
              <a:off x="920496" y="930523"/>
              <a:ext cx="7303134" cy="1143000"/>
            </a:xfrm>
            <a:custGeom>
              <a:avLst/>
              <a:gdLst/>
              <a:ahLst/>
              <a:cxnLst/>
              <a:rect l="l" t="t" r="r" b="b"/>
              <a:pathLst>
                <a:path w="7303134" h="1143000">
                  <a:moveTo>
                    <a:pt x="7112507" y="0"/>
                  </a:moveTo>
                  <a:lnTo>
                    <a:pt x="190499" y="0"/>
                  </a:lnTo>
                  <a:lnTo>
                    <a:pt x="146821" y="5027"/>
                  </a:lnTo>
                  <a:lnTo>
                    <a:pt x="106725" y="19350"/>
                  </a:lnTo>
                  <a:lnTo>
                    <a:pt x="71354" y="41829"/>
                  </a:lnTo>
                  <a:lnTo>
                    <a:pt x="41852" y="71323"/>
                  </a:lnTo>
                  <a:lnTo>
                    <a:pt x="19363" y="106693"/>
                  </a:lnTo>
                  <a:lnTo>
                    <a:pt x="5031" y="146798"/>
                  </a:lnTo>
                  <a:lnTo>
                    <a:pt x="0" y="190499"/>
                  </a:lnTo>
                  <a:lnTo>
                    <a:pt x="0" y="952499"/>
                  </a:lnTo>
                  <a:lnTo>
                    <a:pt x="5031" y="996162"/>
                  </a:lnTo>
                  <a:lnTo>
                    <a:pt x="19363" y="1036253"/>
                  </a:lnTo>
                  <a:lnTo>
                    <a:pt x="41852" y="1071625"/>
                  </a:lnTo>
                  <a:lnTo>
                    <a:pt x="71354" y="1101132"/>
                  </a:lnTo>
                  <a:lnTo>
                    <a:pt x="106725" y="1123627"/>
                  </a:lnTo>
                  <a:lnTo>
                    <a:pt x="146821" y="1137965"/>
                  </a:lnTo>
                  <a:lnTo>
                    <a:pt x="190499" y="1142999"/>
                  </a:lnTo>
                  <a:lnTo>
                    <a:pt x="7112507" y="1142999"/>
                  </a:lnTo>
                  <a:lnTo>
                    <a:pt x="7156170" y="1137965"/>
                  </a:lnTo>
                  <a:lnTo>
                    <a:pt x="7196261" y="1123627"/>
                  </a:lnTo>
                  <a:lnTo>
                    <a:pt x="7231633" y="1101132"/>
                  </a:lnTo>
                  <a:lnTo>
                    <a:pt x="7261140" y="1071625"/>
                  </a:lnTo>
                  <a:lnTo>
                    <a:pt x="7283635" y="1036253"/>
                  </a:lnTo>
                  <a:lnTo>
                    <a:pt x="7297973" y="996162"/>
                  </a:lnTo>
                  <a:lnTo>
                    <a:pt x="7303007" y="952499"/>
                  </a:lnTo>
                  <a:lnTo>
                    <a:pt x="7303007" y="190499"/>
                  </a:lnTo>
                  <a:lnTo>
                    <a:pt x="7297973" y="146798"/>
                  </a:lnTo>
                  <a:lnTo>
                    <a:pt x="7283635" y="106693"/>
                  </a:lnTo>
                  <a:lnTo>
                    <a:pt x="7261140" y="71323"/>
                  </a:lnTo>
                  <a:lnTo>
                    <a:pt x="7231633" y="41829"/>
                  </a:lnTo>
                  <a:lnTo>
                    <a:pt x="7196261" y="19350"/>
                  </a:lnTo>
                  <a:lnTo>
                    <a:pt x="7156170" y="5027"/>
                  </a:lnTo>
                  <a:lnTo>
                    <a:pt x="7112507" y="0"/>
                  </a:lnTo>
                  <a:close/>
                </a:path>
              </a:pathLst>
            </a:custGeom>
            <a:solidFill>
              <a:srgbClr val="FFFFFF"/>
            </a:solidFill>
          </p:spPr>
          <p:txBody>
            <a:bodyPr wrap="square" lIns="0" tIns="0" rIns="0" bIns="0" rtlCol="0"/>
            <a:lstStyle/>
            <a:p>
              <a:endParaRPr/>
            </a:p>
          </p:txBody>
        </p:sp>
        <p:sp>
          <p:nvSpPr>
            <p:cNvPr id="5" name="object 5"/>
            <p:cNvSpPr/>
            <p:nvPr/>
          </p:nvSpPr>
          <p:spPr>
            <a:xfrm>
              <a:off x="920496" y="930523"/>
              <a:ext cx="7303134" cy="1143000"/>
            </a:xfrm>
            <a:custGeom>
              <a:avLst/>
              <a:gdLst/>
              <a:ahLst/>
              <a:cxnLst/>
              <a:rect l="l" t="t" r="r" b="b"/>
              <a:pathLst>
                <a:path w="7303134" h="1143000">
                  <a:moveTo>
                    <a:pt x="0" y="190499"/>
                  </a:moveTo>
                  <a:lnTo>
                    <a:pt x="5031" y="146798"/>
                  </a:lnTo>
                  <a:lnTo>
                    <a:pt x="19363" y="106693"/>
                  </a:lnTo>
                  <a:lnTo>
                    <a:pt x="41852" y="71323"/>
                  </a:lnTo>
                  <a:lnTo>
                    <a:pt x="71354" y="41829"/>
                  </a:lnTo>
                  <a:lnTo>
                    <a:pt x="106725" y="19350"/>
                  </a:lnTo>
                  <a:lnTo>
                    <a:pt x="146821" y="5027"/>
                  </a:lnTo>
                  <a:lnTo>
                    <a:pt x="190499" y="0"/>
                  </a:lnTo>
                  <a:lnTo>
                    <a:pt x="7112507" y="0"/>
                  </a:lnTo>
                  <a:lnTo>
                    <a:pt x="7156170" y="5027"/>
                  </a:lnTo>
                  <a:lnTo>
                    <a:pt x="7196261" y="19350"/>
                  </a:lnTo>
                  <a:lnTo>
                    <a:pt x="7231633" y="41829"/>
                  </a:lnTo>
                  <a:lnTo>
                    <a:pt x="7261140" y="71323"/>
                  </a:lnTo>
                  <a:lnTo>
                    <a:pt x="7283635" y="106693"/>
                  </a:lnTo>
                  <a:lnTo>
                    <a:pt x="7297973" y="146798"/>
                  </a:lnTo>
                  <a:lnTo>
                    <a:pt x="7303007" y="190499"/>
                  </a:lnTo>
                  <a:lnTo>
                    <a:pt x="7303007" y="952499"/>
                  </a:lnTo>
                  <a:lnTo>
                    <a:pt x="7297973" y="996162"/>
                  </a:lnTo>
                  <a:lnTo>
                    <a:pt x="7283635" y="1036253"/>
                  </a:lnTo>
                  <a:lnTo>
                    <a:pt x="7261140" y="1071625"/>
                  </a:lnTo>
                  <a:lnTo>
                    <a:pt x="7231633" y="1101132"/>
                  </a:lnTo>
                  <a:lnTo>
                    <a:pt x="7196261" y="1123627"/>
                  </a:lnTo>
                  <a:lnTo>
                    <a:pt x="7156170" y="1137965"/>
                  </a:lnTo>
                  <a:lnTo>
                    <a:pt x="7112507" y="1142999"/>
                  </a:lnTo>
                  <a:lnTo>
                    <a:pt x="190499" y="1142999"/>
                  </a:lnTo>
                  <a:lnTo>
                    <a:pt x="146821" y="1137965"/>
                  </a:lnTo>
                  <a:lnTo>
                    <a:pt x="106725" y="1123627"/>
                  </a:lnTo>
                  <a:lnTo>
                    <a:pt x="71354" y="1101132"/>
                  </a:lnTo>
                  <a:lnTo>
                    <a:pt x="41852" y="1071625"/>
                  </a:lnTo>
                  <a:lnTo>
                    <a:pt x="19363" y="1036253"/>
                  </a:lnTo>
                  <a:lnTo>
                    <a:pt x="5031" y="996162"/>
                  </a:lnTo>
                  <a:lnTo>
                    <a:pt x="0" y="952499"/>
                  </a:lnTo>
                  <a:lnTo>
                    <a:pt x="0" y="190499"/>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is Docker Compose?</a:t>
            </a:r>
          </a:p>
        </p:txBody>
      </p:sp>
      <p:sp>
        <p:nvSpPr>
          <p:cNvPr id="7" name="object 7"/>
          <p:cNvSpPr txBox="1"/>
          <p:nvPr/>
        </p:nvSpPr>
        <p:spPr>
          <a:xfrm>
            <a:off x="1066801" y="1079432"/>
            <a:ext cx="7115174" cy="844462"/>
          </a:xfrm>
          <a:prstGeom prst="rect">
            <a:avLst/>
          </a:prstGeom>
        </p:spPr>
        <p:txBody>
          <a:bodyPr vert="horz" wrap="square" lIns="0" tIns="13335" rIns="0" bIns="0" rtlCol="0">
            <a:spAutoFit/>
          </a:bodyPr>
          <a:lstStyle/>
          <a:p>
            <a:pPr marL="12700" marR="5080" algn="ctr">
              <a:lnSpc>
                <a:spcPct val="99700"/>
              </a:lnSpc>
              <a:spcBef>
                <a:spcPts val="105"/>
              </a:spcBef>
            </a:pPr>
            <a:r>
              <a:rPr sz="1350" b="1" dirty="0">
                <a:latin typeface="Lucida Grande" panose="020B0600040502020204" pitchFamily="34" charset="0"/>
                <a:cs typeface="Lucida Grande" panose="020B0600040502020204" pitchFamily="34" charset="0"/>
              </a:rPr>
              <a:t>Compose</a:t>
            </a:r>
            <a:r>
              <a:rPr sz="1350" dirty="0">
                <a:latin typeface="Lucida Grande" panose="020B0600040502020204" pitchFamily="34" charset="0"/>
                <a:cs typeface="Lucida Grande" panose="020B0600040502020204" pitchFamily="34" charset="0"/>
              </a:rPr>
              <a:t> is a tool for defining and running multi-container </a:t>
            </a:r>
            <a:r>
              <a:rPr sz="1350" b="1" dirty="0">
                <a:latin typeface="Lucida Grande" panose="020B0600040502020204" pitchFamily="34" charset="0"/>
                <a:cs typeface="Lucida Grande" panose="020B0600040502020204" pitchFamily="34" charset="0"/>
              </a:rPr>
              <a:t>Docker</a:t>
            </a:r>
            <a:r>
              <a:rPr sz="1350" dirty="0">
                <a:latin typeface="Lucida Grande" panose="020B0600040502020204" pitchFamily="34" charset="0"/>
                <a:cs typeface="Lucida Grande" panose="020B0600040502020204" pitchFamily="34" charset="0"/>
              </a:rPr>
              <a:t> applications. With </a:t>
            </a:r>
            <a:r>
              <a:rPr sz="1350" b="1" dirty="0">
                <a:latin typeface="Lucida Grande" panose="020B0600040502020204" pitchFamily="34" charset="0"/>
                <a:cs typeface="Lucida Grande" panose="020B0600040502020204" pitchFamily="34" charset="0"/>
              </a:rPr>
              <a:t>Compose</a:t>
            </a:r>
            <a:r>
              <a:rPr sz="1350" dirty="0">
                <a:latin typeface="Lucida Grande" panose="020B0600040502020204" pitchFamily="34" charset="0"/>
                <a:cs typeface="Lucida Grande" panose="020B0600040502020204" pitchFamily="34" charset="0"/>
              </a:rPr>
              <a:t>, you use a YAML file to configure your application's services. Then, with a single command, you create and start all the services from your configuration. Run </a:t>
            </a:r>
            <a:r>
              <a:rPr sz="1350" b="1" dirty="0">
                <a:latin typeface="Lucida Grande" panose="020B0600040502020204" pitchFamily="34" charset="0"/>
                <a:cs typeface="Lucida Grande" panose="020B0600040502020204" pitchFamily="34" charset="0"/>
              </a:rPr>
              <a:t>docker</a:t>
            </a:r>
            <a:r>
              <a:rPr sz="1350" dirty="0">
                <a:latin typeface="Lucida Grande" panose="020B0600040502020204" pitchFamily="34" charset="0"/>
                <a:cs typeface="Lucida Grande" panose="020B0600040502020204" pitchFamily="34" charset="0"/>
              </a:rPr>
              <a:t>-</a:t>
            </a:r>
            <a:r>
              <a:rPr sz="1350" b="1" dirty="0">
                <a:latin typeface="Lucida Grande" panose="020B0600040502020204" pitchFamily="34" charset="0"/>
                <a:cs typeface="Lucida Grande" panose="020B0600040502020204" pitchFamily="34" charset="0"/>
              </a:rPr>
              <a:t>compose</a:t>
            </a:r>
            <a:r>
              <a:rPr sz="1350" dirty="0">
                <a:latin typeface="Lucida Grande" panose="020B0600040502020204" pitchFamily="34" charset="0"/>
                <a:cs typeface="Lucida Grande" panose="020B0600040502020204" pitchFamily="34" charset="0"/>
              </a:rPr>
              <a:t> up</a:t>
            </a:r>
            <a:r>
              <a:rPr lang="en-US" sz="135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and </a:t>
            </a:r>
            <a:r>
              <a:rPr sz="1350" b="1" dirty="0">
                <a:latin typeface="Lucida Grande" panose="020B0600040502020204" pitchFamily="34" charset="0"/>
                <a:cs typeface="Lucida Grande" panose="020B0600040502020204" pitchFamily="34" charset="0"/>
              </a:rPr>
              <a:t>compose</a:t>
            </a:r>
            <a:r>
              <a:rPr sz="1350" dirty="0">
                <a:latin typeface="Lucida Grande" panose="020B0600040502020204" pitchFamily="34" charset="0"/>
                <a:cs typeface="Lucida Grande" panose="020B0600040502020204" pitchFamily="34" charset="0"/>
              </a:rPr>
              <a:t> starts and runs your entire app.</a:t>
            </a:r>
          </a:p>
        </p:txBody>
      </p:sp>
      <p:grpSp>
        <p:nvGrpSpPr>
          <p:cNvPr id="8" name="object 8"/>
          <p:cNvGrpSpPr/>
          <p:nvPr/>
        </p:nvGrpSpPr>
        <p:grpSpPr>
          <a:xfrm>
            <a:off x="1924299" y="2349892"/>
            <a:ext cx="4280535" cy="2400300"/>
            <a:chOff x="1924299" y="2349892"/>
            <a:chExt cx="4280535" cy="2400300"/>
          </a:xfrm>
        </p:grpSpPr>
        <p:pic>
          <p:nvPicPr>
            <p:cNvPr id="9" name="object 9"/>
            <p:cNvPicPr/>
            <p:nvPr/>
          </p:nvPicPr>
          <p:blipFill>
            <a:blip r:embed="rId3" cstate="print"/>
            <a:stretch>
              <a:fillRect/>
            </a:stretch>
          </p:blipFill>
          <p:spPr>
            <a:xfrm>
              <a:off x="2127504" y="2349892"/>
              <a:ext cx="4076714" cy="2400300"/>
            </a:xfrm>
            <a:prstGeom prst="rect">
              <a:avLst/>
            </a:prstGeom>
          </p:spPr>
        </p:pic>
        <p:sp>
          <p:nvSpPr>
            <p:cNvPr id="10" name="object 10"/>
            <p:cNvSpPr/>
            <p:nvPr/>
          </p:nvSpPr>
          <p:spPr>
            <a:xfrm>
              <a:off x="1924299" y="3425583"/>
              <a:ext cx="1390650" cy="561975"/>
            </a:xfrm>
            <a:custGeom>
              <a:avLst/>
              <a:gdLst/>
              <a:ahLst/>
              <a:cxnLst/>
              <a:rect l="l" t="t" r="r" b="b"/>
              <a:pathLst>
                <a:path w="1390650" h="561975">
                  <a:moveTo>
                    <a:pt x="1390400" y="0"/>
                  </a:moveTo>
                  <a:lnTo>
                    <a:pt x="0" y="0"/>
                  </a:lnTo>
                  <a:lnTo>
                    <a:pt x="0" y="561664"/>
                  </a:lnTo>
                  <a:lnTo>
                    <a:pt x="1390400" y="561664"/>
                  </a:lnTo>
                  <a:lnTo>
                    <a:pt x="1390400"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54656" y="2771075"/>
            <a:ext cx="6174744" cy="589264"/>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Installing Docker Compose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Installing Docker Compose</a:t>
            </a:r>
          </a:p>
        </p:txBody>
      </p:sp>
      <p:grpSp>
        <p:nvGrpSpPr>
          <p:cNvPr id="3" name="object 3"/>
          <p:cNvGrpSpPr/>
          <p:nvPr/>
        </p:nvGrpSpPr>
        <p:grpSpPr>
          <a:xfrm>
            <a:off x="847725" y="1438275"/>
            <a:ext cx="7505700" cy="876300"/>
            <a:chOff x="847725" y="1438275"/>
            <a:chExt cx="7505700" cy="876300"/>
          </a:xfrm>
        </p:grpSpPr>
        <p:pic>
          <p:nvPicPr>
            <p:cNvPr id="4" name="object 4"/>
            <p:cNvPicPr/>
            <p:nvPr/>
          </p:nvPicPr>
          <p:blipFill>
            <a:blip r:embed="rId2" cstate="print"/>
            <a:stretch>
              <a:fillRect/>
            </a:stretch>
          </p:blipFill>
          <p:spPr>
            <a:xfrm>
              <a:off x="847725" y="1438275"/>
              <a:ext cx="7505700" cy="876300"/>
            </a:xfrm>
            <a:prstGeom prst="rect">
              <a:avLst/>
            </a:prstGeom>
          </p:spPr>
        </p:pic>
        <p:sp>
          <p:nvSpPr>
            <p:cNvPr id="5" name="object 5"/>
            <p:cNvSpPr/>
            <p:nvPr/>
          </p:nvSpPr>
          <p:spPr>
            <a:xfrm>
              <a:off x="858774" y="1453652"/>
              <a:ext cx="7426959" cy="794385"/>
            </a:xfrm>
            <a:custGeom>
              <a:avLst/>
              <a:gdLst/>
              <a:ahLst/>
              <a:cxnLst/>
              <a:rect l="l" t="t" r="r" b="b"/>
              <a:pathLst>
                <a:path w="7426959" h="794385">
                  <a:moveTo>
                    <a:pt x="7294107" y="0"/>
                  </a:moveTo>
                  <a:lnTo>
                    <a:pt x="0" y="0"/>
                  </a:lnTo>
                  <a:lnTo>
                    <a:pt x="0" y="661909"/>
                  </a:lnTo>
                  <a:lnTo>
                    <a:pt x="132386" y="794247"/>
                  </a:lnTo>
                  <a:lnTo>
                    <a:pt x="7426451" y="794247"/>
                  </a:lnTo>
                  <a:lnTo>
                    <a:pt x="7426451" y="132313"/>
                  </a:lnTo>
                  <a:lnTo>
                    <a:pt x="7294107" y="0"/>
                  </a:lnTo>
                  <a:close/>
                </a:path>
              </a:pathLst>
            </a:custGeom>
            <a:solidFill>
              <a:srgbClr val="D9D9D9"/>
            </a:solidFill>
          </p:spPr>
          <p:txBody>
            <a:bodyPr wrap="square" lIns="0" tIns="0" rIns="0" bIns="0" rtlCol="0"/>
            <a:lstStyle/>
            <a:p>
              <a:endParaRPr/>
            </a:p>
          </p:txBody>
        </p:sp>
      </p:grpSp>
      <p:sp>
        <p:nvSpPr>
          <p:cNvPr id="6" name="object 6"/>
          <p:cNvSpPr txBox="1"/>
          <p:nvPr/>
        </p:nvSpPr>
        <p:spPr>
          <a:xfrm>
            <a:off x="408305" y="1012757"/>
            <a:ext cx="7595234" cy="1106170"/>
          </a:xfrm>
          <a:prstGeom prst="rect">
            <a:avLst/>
          </a:prstGeom>
        </p:spPr>
        <p:txBody>
          <a:bodyPr vert="horz" wrap="square" lIns="0" tIns="12700" rIns="0" bIns="0" rtlCol="0">
            <a:spAutoFit/>
          </a:bodyPr>
          <a:lstStyle/>
          <a:p>
            <a:pPr marL="12700" algn="l">
              <a:spcBef>
                <a:spcPts val="100"/>
              </a:spcBef>
            </a:pPr>
            <a:r>
              <a:rPr sz="1350" dirty="0">
                <a:latin typeface="Lucida Grande" panose="020B0600040502020204" pitchFamily="34" charset="0"/>
                <a:cs typeface="Lucida Grande" panose="020B0600040502020204" pitchFamily="34" charset="0"/>
              </a:rPr>
              <a:t>1. First, download the Docker Compose file using the following command:</a:t>
            </a:r>
          </a:p>
          <a:p>
            <a:pPr>
              <a:lnSpc>
                <a:spcPct val="100000"/>
              </a:lnSpc>
              <a:spcBef>
                <a:spcPts val="1230"/>
              </a:spcBef>
            </a:pPr>
            <a:endParaRPr sz="1350" dirty="0">
              <a:latin typeface="Arial"/>
              <a:cs typeface="Arial"/>
            </a:endParaRPr>
          </a:p>
          <a:p>
            <a:pPr marL="918844" algn="ctr">
              <a:lnSpc>
                <a:spcPct val="100000"/>
              </a:lnSpc>
            </a:pPr>
            <a:r>
              <a:rPr sz="1350" spc="-95" dirty="0">
                <a:solidFill>
                  <a:srgbClr val="1B577B"/>
                </a:solidFill>
                <a:latin typeface="Arial"/>
                <a:cs typeface="Arial"/>
              </a:rPr>
              <a:t>sudo</a:t>
            </a:r>
            <a:r>
              <a:rPr sz="1350" spc="195" dirty="0">
                <a:solidFill>
                  <a:srgbClr val="1B577B"/>
                </a:solidFill>
                <a:latin typeface="Times New Roman"/>
                <a:cs typeface="Times New Roman"/>
              </a:rPr>
              <a:t> </a:t>
            </a:r>
            <a:r>
              <a:rPr sz="1350" spc="-20" dirty="0">
                <a:solidFill>
                  <a:srgbClr val="1B577B"/>
                </a:solidFill>
                <a:latin typeface="Arial"/>
                <a:cs typeface="Arial"/>
              </a:rPr>
              <a:t>curl</a:t>
            </a:r>
            <a:r>
              <a:rPr sz="1350" spc="254" dirty="0">
                <a:solidFill>
                  <a:srgbClr val="1B577B"/>
                </a:solidFill>
                <a:latin typeface="Times New Roman"/>
                <a:cs typeface="Times New Roman"/>
              </a:rPr>
              <a:t> </a:t>
            </a:r>
            <a:r>
              <a:rPr sz="1350" spc="-10" dirty="0">
                <a:solidFill>
                  <a:srgbClr val="1B577B"/>
                </a:solidFill>
                <a:latin typeface="Arial"/>
                <a:cs typeface="Arial"/>
              </a:rPr>
              <a:t>-</a:t>
            </a:r>
            <a:r>
              <a:rPr sz="1350" spc="-195" dirty="0">
                <a:solidFill>
                  <a:srgbClr val="1B577B"/>
                </a:solidFill>
                <a:latin typeface="Arial"/>
                <a:cs typeface="Arial"/>
              </a:rPr>
              <a:t>L</a:t>
            </a:r>
            <a:r>
              <a:rPr sz="1350" spc="65" dirty="0">
                <a:solidFill>
                  <a:srgbClr val="1B577B"/>
                </a:solidFill>
                <a:latin typeface="Times New Roman"/>
                <a:cs typeface="Times New Roman"/>
              </a:rPr>
              <a:t> </a:t>
            </a:r>
            <a:r>
              <a:rPr sz="1350" spc="-40" dirty="0">
                <a:solidFill>
                  <a:srgbClr val="1B577B"/>
                </a:solidFill>
                <a:latin typeface="Arial"/>
                <a:cs typeface="Arial"/>
              </a:rPr>
              <a:t>"https://github.com/docker/compose/releases/download/1.23.1/docker-</a:t>
            </a:r>
            <a:r>
              <a:rPr sz="1350" spc="-10" dirty="0">
                <a:solidFill>
                  <a:srgbClr val="1B577B"/>
                </a:solidFill>
                <a:latin typeface="Arial"/>
                <a:cs typeface="Arial"/>
              </a:rPr>
              <a:t>compose-</a:t>
            </a:r>
            <a:endParaRPr sz="1350" dirty="0">
              <a:latin typeface="Arial"/>
              <a:cs typeface="Arial"/>
            </a:endParaRPr>
          </a:p>
          <a:p>
            <a:pPr marL="913130" algn="ctr">
              <a:lnSpc>
                <a:spcPct val="100000"/>
              </a:lnSpc>
              <a:spcBef>
                <a:spcPts val="860"/>
              </a:spcBef>
            </a:pPr>
            <a:r>
              <a:rPr sz="1350" spc="-65" dirty="0">
                <a:solidFill>
                  <a:srgbClr val="1B577B"/>
                </a:solidFill>
                <a:latin typeface="Arial"/>
                <a:cs typeface="Arial"/>
              </a:rPr>
              <a:t>$(uname</a:t>
            </a:r>
            <a:r>
              <a:rPr sz="1350" spc="150" dirty="0">
                <a:solidFill>
                  <a:srgbClr val="1B577B"/>
                </a:solidFill>
                <a:latin typeface="Times New Roman"/>
                <a:cs typeface="Times New Roman"/>
              </a:rPr>
              <a:t> </a:t>
            </a:r>
            <a:r>
              <a:rPr sz="1350" spc="-10" dirty="0">
                <a:solidFill>
                  <a:srgbClr val="1B577B"/>
                </a:solidFill>
                <a:latin typeface="Arial"/>
                <a:cs typeface="Arial"/>
              </a:rPr>
              <a:t>-</a:t>
            </a:r>
            <a:r>
              <a:rPr sz="1350" spc="-85" dirty="0">
                <a:solidFill>
                  <a:srgbClr val="1B577B"/>
                </a:solidFill>
                <a:latin typeface="Arial"/>
                <a:cs typeface="Arial"/>
              </a:rPr>
              <a:t>s)-</a:t>
            </a:r>
            <a:r>
              <a:rPr sz="1350" spc="-80" dirty="0">
                <a:solidFill>
                  <a:srgbClr val="1B577B"/>
                </a:solidFill>
                <a:latin typeface="Arial"/>
                <a:cs typeface="Arial"/>
              </a:rPr>
              <a:t>$(uname</a:t>
            </a:r>
            <a:r>
              <a:rPr sz="1350" spc="70" dirty="0">
                <a:solidFill>
                  <a:srgbClr val="1B577B"/>
                </a:solidFill>
                <a:latin typeface="Times New Roman"/>
                <a:cs typeface="Times New Roman"/>
              </a:rPr>
              <a:t> </a:t>
            </a:r>
            <a:r>
              <a:rPr sz="1350" spc="-10" dirty="0">
                <a:solidFill>
                  <a:srgbClr val="1B577B"/>
                </a:solidFill>
                <a:latin typeface="Arial"/>
                <a:cs typeface="Arial"/>
              </a:rPr>
              <a:t>-</a:t>
            </a:r>
            <a:r>
              <a:rPr sz="1350" spc="-40" dirty="0">
                <a:solidFill>
                  <a:srgbClr val="1B577B"/>
                </a:solidFill>
                <a:latin typeface="Arial"/>
                <a:cs typeface="Arial"/>
              </a:rPr>
              <a:t>m)"</a:t>
            </a:r>
            <a:r>
              <a:rPr sz="1350" spc="-40" dirty="0">
                <a:solidFill>
                  <a:srgbClr val="1B577B"/>
                </a:solidFill>
                <a:latin typeface="Times New Roman"/>
                <a:cs typeface="Times New Roman"/>
              </a:rPr>
              <a:t> </a:t>
            </a:r>
            <a:r>
              <a:rPr sz="1350" spc="-10" dirty="0">
                <a:solidFill>
                  <a:srgbClr val="1B577B"/>
                </a:solidFill>
                <a:latin typeface="Arial"/>
                <a:cs typeface="Arial"/>
              </a:rPr>
              <a:t>-</a:t>
            </a:r>
            <a:r>
              <a:rPr sz="1350" spc="-40" dirty="0">
                <a:solidFill>
                  <a:srgbClr val="1B577B"/>
                </a:solidFill>
                <a:latin typeface="Arial"/>
                <a:cs typeface="Arial"/>
              </a:rPr>
              <a:t>o</a:t>
            </a:r>
            <a:r>
              <a:rPr sz="1350" spc="-60" dirty="0">
                <a:solidFill>
                  <a:srgbClr val="1B577B"/>
                </a:solidFill>
                <a:latin typeface="Times New Roman"/>
                <a:cs typeface="Times New Roman"/>
              </a:rPr>
              <a:t> </a:t>
            </a:r>
            <a:r>
              <a:rPr sz="1350" spc="-25" dirty="0">
                <a:solidFill>
                  <a:srgbClr val="1B577B"/>
                </a:solidFill>
                <a:latin typeface="Arial"/>
                <a:cs typeface="Arial"/>
              </a:rPr>
              <a:t>/usr/local/bin/docker-</a:t>
            </a:r>
            <a:r>
              <a:rPr sz="1350" spc="-10" dirty="0">
                <a:solidFill>
                  <a:srgbClr val="1B577B"/>
                </a:solidFill>
                <a:latin typeface="Arial"/>
                <a:cs typeface="Arial"/>
              </a:rPr>
              <a:t>compose</a:t>
            </a:r>
            <a:endParaRPr sz="1350" dirty="0">
              <a:latin typeface="Arial"/>
              <a:cs typeface="Arial"/>
            </a:endParaRPr>
          </a:p>
        </p:txBody>
      </p:sp>
      <p:grpSp>
        <p:nvGrpSpPr>
          <p:cNvPr id="7" name="object 7"/>
          <p:cNvGrpSpPr/>
          <p:nvPr/>
        </p:nvGrpSpPr>
        <p:grpSpPr>
          <a:xfrm>
            <a:off x="864223" y="2404414"/>
            <a:ext cx="7430770" cy="2239010"/>
            <a:chOff x="864223" y="2404414"/>
            <a:chExt cx="7430770" cy="2239010"/>
          </a:xfrm>
        </p:grpSpPr>
        <p:pic>
          <p:nvPicPr>
            <p:cNvPr id="8" name="object 8"/>
            <p:cNvPicPr/>
            <p:nvPr/>
          </p:nvPicPr>
          <p:blipFill>
            <a:blip r:embed="rId3" cstate="print"/>
            <a:stretch>
              <a:fillRect/>
            </a:stretch>
          </p:blipFill>
          <p:spPr>
            <a:xfrm>
              <a:off x="873748" y="2413939"/>
              <a:ext cx="7411455" cy="2219578"/>
            </a:xfrm>
            <a:prstGeom prst="rect">
              <a:avLst/>
            </a:prstGeom>
          </p:spPr>
        </p:pic>
        <p:sp>
          <p:nvSpPr>
            <p:cNvPr id="9" name="object 9"/>
            <p:cNvSpPr/>
            <p:nvPr/>
          </p:nvSpPr>
          <p:spPr>
            <a:xfrm>
              <a:off x="868990" y="2409181"/>
              <a:ext cx="7421245" cy="2229485"/>
            </a:xfrm>
            <a:custGeom>
              <a:avLst/>
              <a:gdLst/>
              <a:ahLst/>
              <a:cxnLst/>
              <a:rect l="l" t="t" r="r" b="b"/>
              <a:pathLst>
                <a:path w="7421245" h="2229485">
                  <a:moveTo>
                    <a:pt x="0" y="2229099"/>
                  </a:moveTo>
                  <a:lnTo>
                    <a:pt x="7420995" y="2229099"/>
                  </a:lnTo>
                  <a:lnTo>
                    <a:pt x="7420995" y="0"/>
                  </a:lnTo>
                  <a:lnTo>
                    <a:pt x="0" y="0"/>
                  </a:lnTo>
                  <a:lnTo>
                    <a:pt x="0" y="2229099"/>
                  </a:lnTo>
                  <a:close/>
                </a:path>
              </a:pathLst>
            </a:custGeom>
            <a:ln w="9534">
              <a:solidFill>
                <a:srgbClr val="1B577B"/>
              </a:solidFill>
            </a:ln>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Installing Docker Compose</a:t>
            </a:r>
          </a:p>
        </p:txBody>
      </p:sp>
      <p:grpSp>
        <p:nvGrpSpPr>
          <p:cNvPr id="3" name="object 3"/>
          <p:cNvGrpSpPr/>
          <p:nvPr/>
        </p:nvGrpSpPr>
        <p:grpSpPr>
          <a:xfrm>
            <a:off x="1485900" y="1438275"/>
            <a:ext cx="6229350" cy="561975"/>
            <a:chOff x="1485900" y="1438275"/>
            <a:chExt cx="6229350" cy="561975"/>
          </a:xfrm>
        </p:grpSpPr>
        <p:pic>
          <p:nvPicPr>
            <p:cNvPr id="4" name="object 4"/>
            <p:cNvPicPr/>
            <p:nvPr/>
          </p:nvPicPr>
          <p:blipFill>
            <a:blip r:embed="rId2" cstate="print"/>
            <a:stretch>
              <a:fillRect/>
            </a:stretch>
          </p:blipFill>
          <p:spPr>
            <a:xfrm>
              <a:off x="1485900" y="1438275"/>
              <a:ext cx="6229350" cy="561975"/>
            </a:xfrm>
            <a:prstGeom prst="rect">
              <a:avLst/>
            </a:prstGeom>
          </p:spPr>
        </p:pic>
        <p:pic>
          <p:nvPicPr>
            <p:cNvPr id="5" name="object 5"/>
            <p:cNvPicPr/>
            <p:nvPr/>
          </p:nvPicPr>
          <p:blipFill>
            <a:blip r:embed="rId3" cstate="print"/>
            <a:stretch>
              <a:fillRect/>
            </a:stretch>
          </p:blipFill>
          <p:spPr>
            <a:xfrm>
              <a:off x="2781300" y="1504950"/>
              <a:ext cx="3657600" cy="495300"/>
            </a:xfrm>
            <a:prstGeom prst="rect">
              <a:avLst/>
            </a:prstGeom>
          </p:spPr>
        </p:pic>
        <p:sp>
          <p:nvSpPr>
            <p:cNvPr id="6" name="object 6"/>
            <p:cNvSpPr/>
            <p:nvPr/>
          </p:nvSpPr>
          <p:spPr>
            <a:xfrm>
              <a:off x="1503176" y="1453652"/>
              <a:ext cx="6137910" cy="476884"/>
            </a:xfrm>
            <a:custGeom>
              <a:avLst/>
              <a:gdLst/>
              <a:ahLst/>
              <a:cxnLst/>
              <a:rect l="l" t="t" r="r" b="b"/>
              <a:pathLst>
                <a:path w="6137909" h="476885">
                  <a:moveTo>
                    <a:pt x="6058149" y="0"/>
                  </a:moveTo>
                  <a:lnTo>
                    <a:pt x="0" y="0"/>
                  </a:lnTo>
                  <a:lnTo>
                    <a:pt x="0" y="397245"/>
                  </a:lnTo>
                  <a:lnTo>
                    <a:pt x="79497" y="476737"/>
                  </a:lnTo>
                  <a:lnTo>
                    <a:pt x="6137641" y="476737"/>
                  </a:lnTo>
                  <a:lnTo>
                    <a:pt x="6137641" y="79491"/>
                  </a:lnTo>
                  <a:lnTo>
                    <a:pt x="6058149" y="0"/>
                  </a:lnTo>
                  <a:close/>
                </a:path>
              </a:pathLst>
            </a:custGeom>
            <a:solidFill>
              <a:srgbClr val="D9D9D9"/>
            </a:solidFill>
          </p:spPr>
          <p:txBody>
            <a:bodyPr wrap="square" lIns="0" tIns="0" rIns="0" bIns="0" rtlCol="0"/>
            <a:lstStyle/>
            <a:p>
              <a:endParaRPr/>
            </a:p>
          </p:txBody>
        </p:sp>
      </p:grpSp>
      <p:sp>
        <p:nvSpPr>
          <p:cNvPr id="7" name="object 7"/>
          <p:cNvSpPr txBox="1"/>
          <p:nvPr/>
        </p:nvSpPr>
        <p:spPr>
          <a:xfrm>
            <a:off x="408305" y="1012757"/>
            <a:ext cx="7440295" cy="789960"/>
          </a:xfrm>
          <a:prstGeom prst="rect">
            <a:avLst/>
          </a:prstGeom>
        </p:spPr>
        <p:txBody>
          <a:bodyPr vert="horz" wrap="square" lIns="0" tIns="12700" rIns="0" bIns="0" rtlCol="0">
            <a:spAutoFit/>
          </a:bodyPr>
          <a:lstStyle/>
          <a:p>
            <a:pPr marL="12700" algn="l">
              <a:spcBef>
                <a:spcPts val="100"/>
              </a:spcBef>
            </a:pPr>
            <a:r>
              <a:rPr sz="1350" dirty="0">
                <a:latin typeface="Lucida Grande" panose="020B0600040502020204" pitchFamily="34" charset="0"/>
                <a:cs typeface="Lucida Grande" panose="020B0600040502020204" pitchFamily="34" charset="0"/>
              </a:rPr>
              <a:t>2. Now, give the required permission to the Docker Compose file to make it executable:</a:t>
            </a:r>
          </a:p>
          <a:p>
            <a:pPr>
              <a:lnSpc>
                <a:spcPct val="100000"/>
              </a:lnSpc>
              <a:spcBef>
                <a:spcPts val="1215"/>
              </a:spcBef>
            </a:pPr>
            <a:endParaRPr sz="1350" dirty="0">
              <a:latin typeface="Arial"/>
              <a:cs typeface="Arial"/>
            </a:endParaRPr>
          </a:p>
          <a:p>
            <a:pPr marL="2524760">
              <a:lnSpc>
                <a:spcPct val="100000"/>
              </a:lnSpc>
            </a:pPr>
            <a:r>
              <a:rPr sz="1350" spc="-90" dirty="0">
                <a:solidFill>
                  <a:srgbClr val="1B577B"/>
                </a:solidFill>
                <a:latin typeface="Arial"/>
                <a:cs typeface="Arial"/>
              </a:rPr>
              <a:t>sudo</a:t>
            </a:r>
            <a:r>
              <a:rPr sz="1350" spc="50" dirty="0">
                <a:solidFill>
                  <a:srgbClr val="1B577B"/>
                </a:solidFill>
                <a:latin typeface="Times New Roman"/>
                <a:cs typeface="Times New Roman"/>
              </a:rPr>
              <a:t> </a:t>
            </a:r>
            <a:r>
              <a:rPr sz="1350" spc="-60" dirty="0">
                <a:solidFill>
                  <a:srgbClr val="1B577B"/>
                </a:solidFill>
                <a:latin typeface="Arial"/>
                <a:cs typeface="Arial"/>
              </a:rPr>
              <a:t>chmod</a:t>
            </a:r>
            <a:r>
              <a:rPr sz="1350" spc="55" dirty="0">
                <a:solidFill>
                  <a:srgbClr val="1B577B"/>
                </a:solidFill>
                <a:latin typeface="Times New Roman"/>
                <a:cs typeface="Times New Roman"/>
              </a:rPr>
              <a:t> </a:t>
            </a:r>
            <a:r>
              <a:rPr sz="1350" spc="-110" dirty="0">
                <a:solidFill>
                  <a:srgbClr val="1B577B"/>
                </a:solidFill>
                <a:latin typeface="Arial"/>
                <a:cs typeface="Arial"/>
              </a:rPr>
              <a:t>+x</a:t>
            </a:r>
            <a:r>
              <a:rPr sz="1350" spc="30" dirty="0">
                <a:solidFill>
                  <a:srgbClr val="1B577B"/>
                </a:solidFill>
                <a:latin typeface="Times New Roman"/>
                <a:cs typeface="Times New Roman"/>
              </a:rPr>
              <a:t> </a:t>
            </a:r>
            <a:r>
              <a:rPr sz="1350" spc="-25" dirty="0">
                <a:solidFill>
                  <a:srgbClr val="1B577B"/>
                </a:solidFill>
                <a:latin typeface="Arial"/>
                <a:cs typeface="Arial"/>
              </a:rPr>
              <a:t>/usr/local/bin/docker-</a:t>
            </a:r>
            <a:r>
              <a:rPr sz="1350" spc="-10" dirty="0">
                <a:solidFill>
                  <a:srgbClr val="1B577B"/>
                </a:solidFill>
                <a:latin typeface="Arial"/>
                <a:cs typeface="Arial"/>
              </a:rPr>
              <a:t>compose</a:t>
            </a:r>
            <a:endParaRPr sz="1350" dirty="0">
              <a:latin typeface="Arial"/>
              <a:cs typeface="Arial"/>
            </a:endParaRPr>
          </a:p>
        </p:txBody>
      </p:sp>
      <p:grpSp>
        <p:nvGrpSpPr>
          <p:cNvPr id="8" name="object 8"/>
          <p:cNvGrpSpPr/>
          <p:nvPr/>
        </p:nvGrpSpPr>
        <p:grpSpPr>
          <a:xfrm>
            <a:off x="911848" y="2376339"/>
            <a:ext cx="7383145" cy="1686560"/>
            <a:chOff x="911848" y="2376339"/>
            <a:chExt cx="7383145" cy="1686560"/>
          </a:xfrm>
        </p:grpSpPr>
        <p:pic>
          <p:nvPicPr>
            <p:cNvPr id="9" name="object 9"/>
            <p:cNvPicPr/>
            <p:nvPr/>
          </p:nvPicPr>
          <p:blipFill>
            <a:blip r:embed="rId4" cstate="print"/>
            <a:stretch>
              <a:fillRect/>
            </a:stretch>
          </p:blipFill>
          <p:spPr>
            <a:xfrm>
              <a:off x="921373" y="2385873"/>
              <a:ext cx="7363846" cy="1667127"/>
            </a:xfrm>
            <a:prstGeom prst="rect">
              <a:avLst/>
            </a:prstGeom>
          </p:spPr>
        </p:pic>
        <p:sp>
          <p:nvSpPr>
            <p:cNvPr id="10" name="object 10"/>
            <p:cNvSpPr/>
            <p:nvPr/>
          </p:nvSpPr>
          <p:spPr>
            <a:xfrm>
              <a:off x="916615" y="2381106"/>
              <a:ext cx="7373620" cy="1677035"/>
            </a:xfrm>
            <a:custGeom>
              <a:avLst/>
              <a:gdLst/>
              <a:ahLst/>
              <a:cxnLst/>
              <a:rect l="l" t="t" r="r" b="b"/>
              <a:pathLst>
                <a:path w="7373620" h="1677035">
                  <a:moveTo>
                    <a:pt x="0" y="1676662"/>
                  </a:moveTo>
                  <a:lnTo>
                    <a:pt x="7373355" y="1676662"/>
                  </a:lnTo>
                  <a:lnTo>
                    <a:pt x="7373355" y="0"/>
                  </a:lnTo>
                  <a:lnTo>
                    <a:pt x="0" y="0"/>
                  </a:lnTo>
                  <a:lnTo>
                    <a:pt x="0" y="1676662"/>
                  </a:lnTo>
                  <a:close/>
                </a:path>
              </a:pathLst>
            </a:custGeom>
            <a:ln w="9534">
              <a:solidFill>
                <a:srgbClr val="1B577B"/>
              </a:solidFill>
            </a:ln>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Installing Docker Compose</a:t>
            </a:r>
          </a:p>
        </p:txBody>
      </p:sp>
      <p:grpSp>
        <p:nvGrpSpPr>
          <p:cNvPr id="3" name="object 3"/>
          <p:cNvGrpSpPr/>
          <p:nvPr/>
        </p:nvGrpSpPr>
        <p:grpSpPr>
          <a:xfrm>
            <a:off x="2981325" y="1438275"/>
            <a:ext cx="3239135" cy="561975"/>
            <a:chOff x="2981325" y="1438275"/>
            <a:chExt cx="3239135" cy="561975"/>
          </a:xfrm>
        </p:grpSpPr>
        <p:pic>
          <p:nvPicPr>
            <p:cNvPr id="4" name="object 4"/>
            <p:cNvPicPr/>
            <p:nvPr/>
          </p:nvPicPr>
          <p:blipFill>
            <a:blip r:embed="rId2" cstate="print"/>
            <a:stretch>
              <a:fillRect/>
            </a:stretch>
          </p:blipFill>
          <p:spPr>
            <a:xfrm>
              <a:off x="2981325" y="1438275"/>
              <a:ext cx="3238515" cy="561975"/>
            </a:xfrm>
            <a:prstGeom prst="rect">
              <a:avLst/>
            </a:prstGeom>
          </p:spPr>
        </p:pic>
        <p:pic>
          <p:nvPicPr>
            <p:cNvPr id="5" name="object 5"/>
            <p:cNvPicPr/>
            <p:nvPr/>
          </p:nvPicPr>
          <p:blipFill>
            <a:blip r:embed="rId3" cstate="print"/>
            <a:stretch>
              <a:fillRect/>
            </a:stretch>
          </p:blipFill>
          <p:spPr>
            <a:xfrm>
              <a:off x="3514740" y="1504950"/>
              <a:ext cx="2190750" cy="495300"/>
            </a:xfrm>
            <a:prstGeom prst="rect">
              <a:avLst/>
            </a:prstGeom>
          </p:spPr>
        </p:pic>
        <p:sp>
          <p:nvSpPr>
            <p:cNvPr id="6" name="object 6"/>
            <p:cNvSpPr/>
            <p:nvPr/>
          </p:nvSpPr>
          <p:spPr>
            <a:xfrm>
              <a:off x="2997195" y="1453652"/>
              <a:ext cx="3150235" cy="476884"/>
            </a:xfrm>
            <a:custGeom>
              <a:avLst/>
              <a:gdLst/>
              <a:ahLst/>
              <a:cxnLst/>
              <a:rect l="l" t="t" r="r" b="b"/>
              <a:pathLst>
                <a:path w="3150235" h="476885">
                  <a:moveTo>
                    <a:pt x="3070091" y="0"/>
                  </a:moveTo>
                  <a:lnTo>
                    <a:pt x="0" y="0"/>
                  </a:lnTo>
                  <a:lnTo>
                    <a:pt x="0" y="397245"/>
                  </a:lnTo>
                  <a:lnTo>
                    <a:pt x="79516" y="476737"/>
                  </a:lnTo>
                  <a:lnTo>
                    <a:pt x="3149614" y="476737"/>
                  </a:lnTo>
                  <a:lnTo>
                    <a:pt x="3149614" y="79491"/>
                  </a:lnTo>
                  <a:lnTo>
                    <a:pt x="3070091" y="0"/>
                  </a:lnTo>
                  <a:close/>
                </a:path>
              </a:pathLst>
            </a:custGeom>
            <a:solidFill>
              <a:srgbClr val="D9D9D9"/>
            </a:solidFill>
          </p:spPr>
          <p:txBody>
            <a:bodyPr wrap="square" lIns="0" tIns="0" rIns="0" bIns="0" rtlCol="0"/>
            <a:lstStyle/>
            <a:p>
              <a:endParaRPr/>
            </a:p>
          </p:txBody>
        </p:sp>
      </p:grpSp>
      <p:sp>
        <p:nvSpPr>
          <p:cNvPr id="7" name="object 7"/>
          <p:cNvSpPr txBox="1"/>
          <p:nvPr/>
        </p:nvSpPr>
        <p:spPr>
          <a:xfrm>
            <a:off x="408304" y="1012757"/>
            <a:ext cx="5811535" cy="789960"/>
          </a:xfrm>
          <a:prstGeom prst="rect">
            <a:avLst/>
          </a:prstGeom>
        </p:spPr>
        <p:txBody>
          <a:bodyPr vert="horz" wrap="square" lIns="0" tIns="12700" rIns="0" bIns="0" rtlCol="0">
            <a:spAutoFit/>
          </a:bodyPr>
          <a:lstStyle/>
          <a:p>
            <a:pPr marL="12700" algn="l">
              <a:spcBef>
                <a:spcPts val="100"/>
              </a:spcBef>
            </a:pPr>
            <a:r>
              <a:rPr sz="1350" dirty="0">
                <a:latin typeface="Lucida Grande" panose="020B0600040502020204" pitchFamily="34" charset="0"/>
                <a:cs typeface="Lucida Grande" panose="020B0600040502020204" pitchFamily="34" charset="0"/>
              </a:rPr>
              <a:t>3. Finally, verify your installation using the following command:</a:t>
            </a:r>
          </a:p>
          <a:p>
            <a:pPr algn="l">
              <a:lnSpc>
                <a:spcPct val="100000"/>
              </a:lnSpc>
              <a:spcBef>
                <a:spcPts val="1215"/>
              </a:spcBef>
            </a:pPr>
            <a:endParaRPr sz="1350" dirty="0">
              <a:latin typeface="Arial"/>
              <a:cs typeface="Arial"/>
            </a:endParaRPr>
          </a:p>
          <a:p>
            <a:pPr marL="3257550" algn="l">
              <a:lnSpc>
                <a:spcPct val="100000"/>
              </a:lnSpc>
            </a:pPr>
            <a:r>
              <a:rPr sz="1350" spc="-65" dirty="0">
                <a:solidFill>
                  <a:srgbClr val="1B577B"/>
                </a:solidFill>
                <a:latin typeface="Arial"/>
                <a:cs typeface="Arial"/>
              </a:rPr>
              <a:t>docker-</a:t>
            </a:r>
            <a:r>
              <a:rPr sz="1350" spc="-75" dirty="0">
                <a:solidFill>
                  <a:srgbClr val="1B577B"/>
                </a:solidFill>
                <a:latin typeface="Arial"/>
                <a:cs typeface="Arial"/>
              </a:rPr>
              <a:t>compose</a:t>
            </a:r>
            <a:r>
              <a:rPr sz="1350" dirty="0">
                <a:solidFill>
                  <a:srgbClr val="1B577B"/>
                </a:solidFill>
                <a:latin typeface="Times New Roman"/>
                <a:cs typeface="Times New Roman"/>
              </a:rPr>
              <a:t> </a:t>
            </a:r>
            <a:r>
              <a:rPr sz="1350" spc="-10" dirty="0">
                <a:solidFill>
                  <a:srgbClr val="1B577B"/>
                </a:solidFill>
                <a:latin typeface="Arial"/>
                <a:cs typeface="Arial"/>
              </a:rPr>
              <a:t>--</a:t>
            </a:r>
            <a:r>
              <a:rPr sz="1350" spc="-40" dirty="0">
                <a:solidFill>
                  <a:srgbClr val="1B577B"/>
                </a:solidFill>
                <a:latin typeface="Arial"/>
                <a:cs typeface="Arial"/>
              </a:rPr>
              <a:t>version</a:t>
            </a:r>
            <a:endParaRPr sz="1350" dirty="0">
              <a:latin typeface="Arial"/>
              <a:cs typeface="Arial"/>
            </a:endParaRPr>
          </a:p>
        </p:txBody>
      </p:sp>
      <p:grpSp>
        <p:nvGrpSpPr>
          <p:cNvPr id="8" name="object 8"/>
          <p:cNvGrpSpPr/>
          <p:nvPr/>
        </p:nvGrpSpPr>
        <p:grpSpPr>
          <a:xfrm>
            <a:off x="1752154" y="2401759"/>
            <a:ext cx="5640070" cy="1438910"/>
            <a:chOff x="1752154" y="2401759"/>
            <a:chExt cx="5640070" cy="1438910"/>
          </a:xfrm>
        </p:grpSpPr>
        <p:pic>
          <p:nvPicPr>
            <p:cNvPr id="9" name="object 9"/>
            <p:cNvPicPr/>
            <p:nvPr/>
          </p:nvPicPr>
          <p:blipFill>
            <a:blip r:embed="rId4" cstate="print"/>
            <a:stretch>
              <a:fillRect/>
            </a:stretch>
          </p:blipFill>
          <p:spPr>
            <a:xfrm>
              <a:off x="1761743" y="2411223"/>
              <a:ext cx="5620512" cy="1419477"/>
            </a:xfrm>
            <a:prstGeom prst="rect">
              <a:avLst/>
            </a:prstGeom>
          </p:spPr>
        </p:pic>
        <p:sp>
          <p:nvSpPr>
            <p:cNvPr id="10" name="object 10"/>
            <p:cNvSpPr/>
            <p:nvPr/>
          </p:nvSpPr>
          <p:spPr>
            <a:xfrm>
              <a:off x="1756921" y="2406527"/>
              <a:ext cx="5630545" cy="1429385"/>
            </a:xfrm>
            <a:custGeom>
              <a:avLst/>
              <a:gdLst/>
              <a:ahLst/>
              <a:cxnLst/>
              <a:rect l="l" t="t" r="r" b="b"/>
              <a:pathLst>
                <a:path w="5630545" h="1429385">
                  <a:moveTo>
                    <a:pt x="0" y="1428999"/>
                  </a:moveTo>
                  <a:lnTo>
                    <a:pt x="5630052" y="1428999"/>
                  </a:lnTo>
                  <a:lnTo>
                    <a:pt x="5630052" y="0"/>
                  </a:lnTo>
                  <a:lnTo>
                    <a:pt x="0" y="0"/>
                  </a:lnTo>
                  <a:lnTo>
                    <a:pt x="0" y="1428999"/>
                  </a:lnTo>
                  <a:close/>
                </a:path>
              </a:pathLst>
            </a:custGeom>
            <a:ln w="9534">
              <a:solidFill>
                <a:srgbClr val="1B577B"/>
              </a:solidFill>
            </a:ln>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1628775" y="942959"/>
            <a:ext cx="5429250" cy="885825"/>
            <a:chOff x="1628775" y="942959"/>
            <a:chExt cx="5429250" cy="885825"/>
          </a:xfrm>
        </p:grpSpPr>
        <p:pic>
          <p:nvPicPr>
            <p:cNvPr id="3" name="object 3"/>
            <p:cNvPicPr/>
            <p:nvPr/>
          </p:nvPicPr>
          <p:blipFill>
            <a:blip r:embed="rId2" cstate="print"/>
            <a:stretch>
              <a:fillRect/>
            </a:stretch>
          </p:blipFill>
          <p:spPr>
            <a:xfrm>
              <a:off x="1628775" y="942959"/>
              <a:ext cx="5429250" cy="885825"/>
            </a:xfrm>
            <a:prstGeom prst="rect">
              <a:avLst/>
            </a:prstGeom>
          </p:spPr>
        </p:pic>
        <p:sp>
          <p:nvSpPr>
            <p:cNvPr id="4" name="object 4"/>
            <p:cNvSpPr/>
            <p:nvPr/>
          </p:nvSpPr>
          <p:spPr>
            <a:xfrm>
              <a:off x="1645920" y="963533"/>
              <a:ext cx="5340350" cy="791845"/>
            </a:xfrm>
            <a:custGeom>
              <a:avLst/>
              <a:gdLst/>
              <a:ahLst/>
              <a:cxnLst/>
              <a:rect l="l" t="t" r="r" b="b"/>
              <a:pathLst>
                <a:path w="5340350" h="791844">
                  <a:moveTo>
                    <a:pt x="5208147" y="0"/>
                  </a:moveTo>
                  <a:lnTo>
                    <a:pt x="131957" y="0"/>
                  </a:lnTo>
                  <a:lnTo>
                    <a:pt x="90239" y="6726"/>
                  </a:lnTo>
                  <a:lnTo>
                    <a:pt x="54014" y="25458"/>
                  </a:lnTo>
                  <a:lnTo>
                    <a:pt x="25453" y="54025"/>
                  </a:lnTo>
                  <a:lnTo>
                    <a:pt x="6724" y="90255"/>
                  </a:lnTo>
                  <a:lnTo>
                    <a:pt x="0" y="131978"/>
                  </a:lnTo>
                  <a:lnTo>
                    <a:pt x="0" y="659526"/>
                  </a:lnTo>
                  <a:lnTo>
                    <a:pt x="6724" y="701174"/>
                  </a:lnTo>
                  <a:lnTo>
                    <a:pt x="25453" y="737359"/>
                  </a:lnTo>
                  <a:lnTo>
                    <a:pt x="54014" y="765903"/>
                  </a:lnTo>
                  <a:lnTo>
                    <a:pt x="90239" y="784626"/>
                  </a:lnTo>
                  <a:lnTo>
                    <a:pt x="131957" y="791352"/>
                  </a:lnTo>
                  <a:lnTo>
                    <a:pt x="5208147" y="791352"/>
                  </a:lnTo>
                  <a:lnTo>
                    <a:pt x="5249867" y="784626"/>
                  </a:lnTo>
                  <a:lnTo>
                    <a:pt x="5286089" y="765903"/>
                  </a:lnTo>
                  <a:lnTo>
                    <a:pt x="5314647" y="737359"/>
                  </a:lnTo>
                  <a:lnTo>
                    <a:pt x="5333372" y="701174"/>
                  </a:lnTo>
                  <a:lnTo>
                    <a:pt x="5340095" y="659526"/>
                  </a:lnTo>
                  <a:lnTo>
                    <a:pt x="5340095" y="131978"/>
                  </a:lnTo>
                  <a:lnTo>
                    <a:pt x="5333372" y="90255"/>
                  </a:lnTo>
                  <a:lnTo>
                    <a:pt x="5314647" y="54025"/>
                  </a:lnTo>
                  <a:lnTo>
                    <a:pt x="5286089" y="25458"/>
                  </a:lnTo>
                  <a:lnTo>
                    <a:pt x="5249867" y="6726"/>
                  </a:lnTo>
                  <a:lnTo>
                    <a:pt x="5208147" y="0"/>
                  </a:lnTo>
                  <a:close/>
                </a:path>
              </a:pathLst>
            </a:custGeom>
            <a:solidFill>
              <a:srgbClr val="FFFFFF"/>
            </a:solidFill>
          </p:spPr>
          <p:txBody>
            <a:bodyPr wrap="square" lIns="0" tIns="0" rIns="0" bIns="0" rtlCol="0"/>
            <a:lstStyle/>
            <a:p>
              <a:endParaRPr/>
            </a:p>
          </p:txBody>
        </p:sp>
        <p:sp>
          <p:nvSpPr>
            <p:cNvPr id="5" name="object 5"/>
            <p:cNvSpPr/>
            <p:nvPr/>
          </p:nvSpPr>
          <p:spPr>
            <a:xfrm>
              <a:off x="1645920" y="963533"/>
              <a:ext cx="5340350" cy="791845"/>
            </a:xfrm>
            <a:custGeom>
              <a:avLst/>
              <a:gdLst/>
              <a:ahLst/>
              <a:cxnLst/>
              <a:rect l="l" t="t" r="r" b="b"/>
              <a:pathLst>
                <a:path w="5340350" h="791844">
                  <a:moveTo>
                    <a:pt x="0" y="131978"/>
                  </a:moveTo>
                  <a:lnTo>
                    <a:pt x="6724" y="90255"/>
                  </a:lnTo>
                  <a:lnTo>
                    <a:pt x="25453" y="54025"/>
                  </a:lnTo>
                  <a:lnTo>
                    <a:pt x="54014" y="25458"/>
                  </a:lnTo>
                  <a:lnTo>
                    <a:pt x="90239" y="6726"/>
                  </a:lnTo>
                  <a:lnTo>
                    <a:pt x="131957" y="0"/>
                  </a:lnTo>
                  <a:lnTo>
                    <a:pt x="5208147" y="0"/>
                  </a:lnTo>
                  <a:lnTo>
                    <a:pt x="5249867" y="6726"/>
                  </a:lnTo>
                  <a:lnTo>
                    <a:pt x="5286089" y="25458"/>
                  </a:lnTo>
                  <a:lnTo>
                    <a:pt x="5314647" y="54025"/>
                  </a:lnTo>
                  <a:lnTo>
                    <a:pt x="5333372" y="90255"/>
                  </a:lnTo>
                  <a:lnTo>
                    <a:pt x="5340095" y="131978"/>
                  </a:lnTo>
                  <a:lnTo>
                    <a:pt x="5340095" y="659526"/>
                  </a:lnTo>
                  <a:lnTo>
                    <a:pt x="5333372" y="701174"/>
                  </a:lnTo>
                  <a:lnTo>
                    <a:pt x="5314647" y="737359"/>
                  </a:lnTo>
                  <a:lnTo>
                    <a:pt x="5286089" y="765903"/>
                  </a:lnTo>
                  <a:lnTo>
                    <a:pt x="5249867" y="784626"/>
                  </a:lnTo>
                  <a:lnTo>
                    <a:pt x="5208147" y="791352"/>
                  </a:lnTo>
                  <a:lnTo>
                    <a:pt x="131957" y="791352"/>
                  </a:lnTo>
                  <a:lnTo>
                    <a:pt x="90239" y="784626"/>
                  </a:lnTo>
                  <a:lnTo>
                    <a:pt x="54014" y="765903"/>
                  </a:lnTo>
                  <a:lnTo>
                    <a:pt x="25453" y="737359"/>
                  </a:lnTo>
                  <a:lnTo>
                    <a:pt x="6724" y="701174"/>
                  </a:lnTo>
                  <a:lnTo>
                    <a:pt x="0" y="659526"/>
                  </a:lnTo>
                  <a:lnTo>
                    <a:pt x="0" y="131978"/>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ctr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is Docker Compose?</a:t>
            </a:r>
          </a:p>
        </p:txBody>
      </p:sp>
      <p:sp>
        <p:nvSpPr>
          <p:cNvPr id="7" name="object 7"/>
          <p:cNvSpPr txBox="1"/>
          <p:nvPr/>
        </p:nvSpPr>
        <p:spPr>
          <a:xfrm>
            <a:off x="1954911" y="1152828"/>
            <a:ext cx="4725670" cy="428322"/>
          </a:xfrm>
          <a:prstGeom prst="rect">
            <a:avLst/>
          </a:prstGeom>
        </p:spPr>
        <p:txBody>
          <a:bodyPr vert="horz" wrap="square" lIns="0" tIns="12700" rIns="0" bIns="0" rtlCol="0">
            <a:spAutoFit/>
          </a:bodyPr>
          <a:lstStyle/>
          <a:p>
            <a:pPr marL="12700" algn="ctr">
              <a:spcBef>
                <a:spcPts val="100"/>
              </a:spcBef>
            </a:pPr>
            <a:r>
              <a:rPr sz="1350" dirty="0">
                <a:latin typeface="Lucida Grande" panose="020B0600040502020204" pitchFamily="34" charset="0"/>
                <a:cs typeface="Lucida Grande" panose="020B0600040502020204" pitchFamily="34" charset="0"/>
              </a:rPr>
              <a:t>For deploying containers using Docker Compose, we use YAML files.</a:t>
            </a:r>
          </a:p>
        </p:txBody>
      </p:sp>
      <p:grpSp>
        <p:nvGrpSpPr>
          <p:cNvPr id="8" name="object 8"/>
          <p:cNvGrpSpPr/>
          <p:nvPr/>
        </p:nvGrpSpPr>
        <p:grpSpPr>
          <a:xfrm>
            <a:off x="1924299" y="2349892"/>
            <a:ext cx="4280535" cy="2400300"/>
            <a:chOff x="1924299" y="2349892"/>
            <a:chExt cx="4280535" cy="2400300"/>
          </a:xfrm>
        </p:grpSpPr>
        <p:pic>
          <p:nvPicPr>
            <p:cNvPr id="9" name="object 9"/>
            <p:cNvPicPr/>
            <p:nvPr/>
          </p:nvPicPr>
          <p:blipFill>
            <a:blip r:embed="rId3" cstate="print"/>
            <a:stretch>
              <a:fillRect/>
            </a:stretch>
          </p:blipFill>
          <p:spPr>
            <a:xfrm>
              <a:off x="2127504" y="2349892"/>
              <a:ext cx="4076714" cy="2400300"/>
            </a:xfrm>
            <a:prstGeom prst="rect">
              <a:avLst/>
            </a:prstGeom>
          </p:spPr>
        </p:pic>
        <p:sp>
          <p:nvSpPr>
            <p:cNvPr id="10" name="object 10"/>
            <p:cNvSpPr/>
            <p:nvPr/>
          </p:nvSpPr>
          <p:spPr>
            <a:xfrm>
              <a:off x="1924299" y="3425583"/>
              <a:ext cx="1390650" cy="561975"/>
            </a:xfrm>
            <a:custGeom>
              <a:avLst/>
              <a:gdLst/>
              <a:ahLst/>
              <a:cxnLst/>
              <a:rect l="l" t="t" r="r" b="b"/>
              <a:pathLst>
                <a:path w="1390650" h="561975">
                  <a:moveTo>
                    <a:pt x="1390400" y="0"/>
                  </a:moveTo>
                  <a:lnTo>
                    <a:pt x="0" y="0"/>
                  </a:lnTo>
                  <a:lnTo>
                    <a:pt x="0" y="561664"/>
                  </a:lnTo>
                  <a:lnTo>
                    <a:pt x="1390400" y="561664"/>
                  </a:lnTo>
                  <a:lnTo>
                    <a:pt x="1390400"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69598" y="3030917"/>
            <a:ext cx="4849495" cy="529632"/>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What are YAML files?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1190625" y="847725"/>
            <a:ext cx="6819900" cy="1000125"/>
            <a:chOff x="1190625" y="847725"/>
            <a:chExt cx="6819900" cy="1000125"/>
          </a:xfrm>
        </p:grpSpPr>
        <p:pic>
          <p:nvPicPr>
            <p:cNvPr id="3" name="object 3"/>
            <p:cNvPicPr/>
            <p:nvPr/>
          </p:nvPicPr>
          <p:blipFill>
            <a:blip r:embed="rId2" cstate="print"/>
            <a:stretch>
              <a:fillRect/>
            </a:stretch>
          </p:blipFill>
          <p:spPr>
            <a:xfrm>
              <a:off x="1190625" y="847725"/>
              <a:ext cx="6819900" cy="1000125"/>
            </a:xfrm>
            <a:prstGeom prst="rect">
              <a:avLst/>
            </a:prstGeom>
          </p:spPr>
        </p:pic>
        <p:sp>
          <p:nvSpPr>
            <p:cNvPr id="4" name="object 4"/>
            <p:cNvSpPr/>
            <p:nvPr/>
          </p:nvSpPr>
          <p:spPr>
            <a:xfrm>
              <a:off x="1207876" y="863224"/>
              <a:ext cx="6728459" cy="907415"/>
            </a:xfrm>
            <a:custGeom>
              <a:avLst/>
              <a:gdLst/>
              <a:ahLst/>
              <a:cxnLst/>
              <a:rect l="l" t="t" r="r" b="b"/>
              <a:pathLst>
                <a:path w="6728459" h="907414">
                  <a:moveTo>
                    <a:pt x="6576959" y="0"/>
                  </a:moveTo>
                  <a:lnTo>
                    <a:pt x="151281" y="0"/>
                  </a:lnTo>
                  <a:lnTo>
                    <a:pt x="103457" y="7707"/>
                  </a:lnTo>
                  <a:lnTo>
                    <a:pt x="61928" y="29168"/>
                  </a:lnTo>
                  <a:lnTo>
                    <a:pt x="29182" y="61886"/>
                  </a:lnTo>
                  <a:lnTo>
                    <a:pt x="7710" y="103368"/>
                  </a:lnTo>
                  <a:lnTo>
                    <a:pt x="0" y="151119"/>
                  </a:lnTo>
                  <a:lnTo>
                    <a:pt x="0" y="756147"/>
                  </a:lnTo>
                  <a:lnTo>
                    <a:pt x="7710" y="803926"/>
                  </a:lnTo>
                  <a:lnTo>
                    <a:pt x="29182" y="845447"/>
                  </a:lnTo>
                  <a:lnTo>
                    <a:pt x="61928" y="878207"/>
                  </a:lnTo>
                  <a:lnTo>
                    <a:pt x="103457" y="899699"/>
                  </a:lnTo>
                  <a:lnTo>
                    <a:pt x="151281" y="907420"/>
                  </a:lnTo>
                  <a:lnTo>
                    <a:pt x="6576959" y="907420"/>
                  </a:lnTo>
                  <a:lnTo>
                    <a:pt x="6624784" y="899699"/>
                  </a:lnTo>
                  <a:lnTo>
                    <a:pt x="6666311" y="878207"/>
                  </a:lnTo>
                  <a:lnTo>
                    <a:pt x="6699053" y="845447"/>
                  </a:lnTo>
                  <a:lnTo>
                    <a:pt x="6720522" y="803926"/>
                  </a:lnTo>
                  <a:lnTo>
                    <a:pt x="6728231" y="756147"/>
                  </a:lnTo>
                  <a:lnTo>
                    <a:pt x="6728231" y="151119"/>
                  </a:lnTo>
                  <a:lnTo>
                    <a:pt x="6720522" y="103368"/>
                  </a:lnTo>
                  <a:lnTo>
                    <a:pt x="6699053" y="61886"/>
                  </a:lnTo>
                  <a:lnTo>
                    <a:pt x="6666311" y="29168"/>
                  </a:lnTo>
                  <a:lnTo>
                    <a:pt x="6624784" y="7707"/>
                  </a:lnTo>
                  <a:lnTo>
                    <a:pt x="6576959" y="0"/>
                  </a:lnTo>
                  <a:close/>
                </a:path>
              </a:pathLst>
            </a:custGeom>
            <a:solidFill>
              <a:srgbClr val="FFFFFF"/>
            </a:solidFill>
          </p:spPr>
          <p:txBody>
            <a:bodyPr wrap="square" lIns="0" tIns="0" rIns="0" bIns="0" rtlCol="0"/>
            <a:lstStyle/>
            <a:p>
              <a:endParaRPr/>
            </a:p>
          </p:txBody>
        </p:sp>
        <p:sp>
          <p:nvSpPr>
            <p:cNvPr id="5" name="object 5"/>
            <p:cNvSpPr/>
            <p:nvPr/>
          </p:nvSpPr>
          <p:spPr>
            <a:xfrm>
              <a:off x="1207876" y="863224"/>
              <a:ext cx="6728459" cy="907415"/>
            </a:xfrm>
            <a:custGeom>
              <a:avLst/>
              <a:gdLst/>
              <a:ahLst/>
              <a:cxnLst/>
              <a:rect l="l" t="t" r="r" b="b"/>
              <a:pathLst>
                <a:path w="6728459" h="907414">
                  <a:moveTo>
                    <a:pt x="0" y="151119"/>
                  </a:moveTo>
                  <a:lnTo>
                    <a:pt x="7710" y="103368"/>
                  </a:lnTo>
                  <a:lnTo>
                    <a:pt x="29182" y="61886"/>
                  </a:lnTo>
                  <a:lnTo>
                    <a:pt x="61928" y="29168"/>
                  </a:lnTo>
                  <a:lnTo>
                    <a:pt x="103457" y="7707"/>
                  </a:lnTo>
                  <a:lnTo>
                    <a:pt x="151281" y="0"/>
                  </a:lnTo>
                  <a:lnTo>
                    <a:pt x="6576959" y="0"/>
                  </a:lnTo>
                  <a:lnTo>
                    <a:pt x="6624784" y="7707"/>
                  </a:lnTo>
                  <a:lnTo>
                    <a:pt x="6666311" y="29168"/>
                  </a:lnTo>
                  <a:lnTo>
                    <a:pt x="6699053" y="61886"/>
                  </a:lnTo>
                  <a:lnTo>
                    <a:pt x="6720522" y="103368"/>
                  </a:lnTo>
                  <a:lnTo>
                    <a:pt x="6728231" y="151119"/>
                  </a:lnTo>
                  <a:lnTo>
                    <a:pt x="6728231" y="756147"/>
                  </a:lnTo>
                  <a:lnTo>
                    <a:pt x="6720522" y="803926"/>
                  </a:lnTo>
                  <a:lnTo>
                    <a:pt x="6699053" y="845447"/>
                  </a:lnTo>
                  <a:lnTo>
                    <a:pt x="6666311" y="878207"/>
                  </a:lnTo>
                  <a:lnTo>
                    <a:pt x="6624784" y="899699"/>
                  </a:lnTo>
                  <a:lnTo>
                    <a:pt x="6576959" y="907420"/>
                  </a:lnTo>
                  <a:lnTo>
                    <a:pt x="151281" y="907420"/>
                  </a:lnTo>
                  <a:lnTo>
                    <a:pt x="103457" y="899699"/>
                  </a:lnTo>
                  <a:lnTo>
                    <a:pt x="61928" y="878207"/>
                  </a:lnTo>
                  <a:lnTo>
                    <a:pt x="29182" y="845447"/>
                  </a:lnTo>
                  <a:lnTo>
                    <a:pt x="7710" y="803926"/>
                  </a:lnTo>
                  <a:lnTo>
                    <a:pt x="0" y="756147"/>
                  </a:lnTo>
                  <a:lnTo>
                    <a:pt x="0" y="151119"/>
                  </a:lnTo>
                  <a:close/>
                </a:path>
              </a:pathLst>
            </a:custGeom>
            <a:ln w="12701">
              <a:solidFill>
                <a:srgbClr val="5F4778"/>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are YAML files?</a:t>
            </a:r>
          </a:p>
        </p:txBody>
      </p:sp>
      <p:sp>
        <p:nvSpPr>
          <p:cNvPr id="7" name="object 7"/>
          <p:cNvSpPr txBox="1"/>
          <p:nvPr/>
        </p:nvSpPr>
        <p:spPr>
          <a:xfrm>
            <a:off x="1550035" y="1127819"/>
            <a:ext cx="6046470" cy="439223"/>
          </a:xfrm>
          <a:prstGeom prst="rect">
            <a:avLst/>
          </a:prstGeom>
        </p:spPr>
        <p:txBody>
          <a:bodyPr vert="horz" wrap="square" lIns="0" tIns="23495" rIns="0" bIns="0" rtlCol="0">
            <a:spAutoFit/>
          </a:bodyPr>
          <a:lstStyle/>
          <a:p>
            <a:pPr marL="12700" marR="5080" indent="-1868805" algn="ctr">
              <a:spcBef>
                <a:spcPts val="100"/>
              </a:spcBef>
            </a:pPr>
            <a:r>
              <a:rPr sz="1350" dirty="0">
                <a:latin typeface="Lucida Grande" panose="020B0600040502020204" pitchFamily="34" charset="0"/>
                <a:cs typeface="Lucida Grande" panose="020B0600040502020204" pitchFamily="34" charset="0"/>
              </a:rPr>
              <a:t>YAML is a superset of a JSON file. There are only two types of structures in YAML which you need to know to get started:</a:t>
            </a:r>
          </a:p>
        </p:txBody>
      </p:sp>
      <p:sp>
        <p:nvSpPr>
          <p:cNvPr id="8" name="object 8"/>
          <p:cNvSpPr/>
          <p:nvPr/>
        </p:nvSpPr>
        <p:spPr>
          <a:xfrm>
            <a:off x="3527816" y="2480060"/>
            <a:ext cx="2329180" cy="1561465"/>
          </a:xfrm>
          <a:custGeom>
            <a:avLst/>
            <a:gdLst/>
            <a:ahLst/>
            <a:cxnLst/>
            <a:rect l="l" t="t" r="r" b="b"/>
            <a:pathLst>
              <a:path w="2329179" h="1561464">
                <a:moveTo>
                  <a:pt x="0" y="260222"/>
                </a:moveTo>
                <a:lnTo>
                  <a:pt x="4191" y="213434"/>
                </a:lnTo>
                <a:lnTo>
                  <a:pt x="16275" y="169402"/>
                </a:lnTo>
                <a:lnTo>
                  <a:pt x="35518" y="128860"/>
                </a:lnTo>
                <a:lnTo>
                  <a:pt x="61186" y="92543"/>
                </a:lnTo>
                <a:lnTo>
                  <a:pt x="92544" y="61184"/>
                </a:lnTo>
                <a:lnTo>
                  <a:pt x="128860" y="35516"/>
                </a:lnTo>
                <a:lnTo>
                  <a:pt x="169398" y="16274"/>
                </a:lnTo>
                <a:lnTo>
                  <a:pt x="213425" y="4190"/>
                </a:lnTo>
                <a:lnTo>
                  <a:pt x="260207" y="0"/>
                </a:lnTo>
                <a:lnTo>
                  <a:pt x="2068433" y="0"/>
                </a:lnTo>
                <a:lnTo>
                  <a:pt x="2115192" y="4190"/>
                </a:lnTo>
                <a:lnTo>
                  <a:pt x="2159209" y="16274"/>
                </a:lnTo>
                <a:lnTo>
                  <a:pt x="2199748" y="35516"/>
                </a:lnTo>
                <a:lnTo>
                  <a:pt x="2236071" y="61184"/>
                </a:lnTo>
                <a:lnTo>
                  <a:pt x="2267443" y="92543"/>
                </a:lnTo>
                <a:lnTo>
                  <a:pt x="2293125" y="128860"/>
                </a:lnTo>
                <a:lnTo>
                  <a:pt x="2312382" y="169402"/>
                </a:lnTo>
                <a:lnTo>
                  <a:pt x="2324476" y="213434"/>
                </a:lnTo>
                <a:lnTo>
                  <a:pt x="2328671" y="260222"/>
                </a:lnTo>
                <a:lnTo>
                  <a:pt x="2328671" y="1301114"/>
                </a:lnTo>
                <a:lnTo>
                  <a:pt x="2324476" y="1347881"/>
                </a:lnTo>
                <a:lnTo>
                  <a:pt x="2312382" y="1391899"/>
                </a:lnTo>
                <a:lnTo>
                  <a:pt x="2293125" y="1432434"/>
                </a:lnTo>
                <a:lnTo>
                  <a:pt x="2267443" y="1468750"/>
                </a:lnTo>
                <a:lnTo>
                  <a:pt x="2236071" y="1500112"/>
                </a:lnTo>
                <a:lnTo>
                  <a:pt x="2199748" y="1525784"/>
                </a:lnTo>
                <a:lnTo>
                  <a:pt x="2159209" y="1545032"/>
                </a:lnTo>
                <a:lnTo>
                  <a:pt x="2115192" y="1557120"/>
                </a:lnTo>
                <a:lnTo>
                  <a:pt x="2068433" y="1561313"/>
                </a:lnTo>
                <a:lnTo>
                  <a:pt x="260207" y="1561313"/>
                </a:lnTo>
                <a:lnTo>
                  <a:pt x="213425" y="1557120"/>
                </a:lnTo>
                <a:lnTo>
                  <a:pt x="169398" y="1545032"/>
                </a:lnTo>
                <a:lnTo>
                  <a:pt x="128860" y="1525784"/>
                </a:lnTo>
                <a:lnTo>
                  <a:pt x="92544" y="1500112"/>
                </a:lnTo>
                <a:lnTo>
                  <a:pt x="61186" y="1468750"/>
                </a:lnTo>
                <a:lnTo>
                  <a:pt x="35518" y="1432434"/>
                </a:lnTo>
                <a:lnTo>
                  <a:pt x="16275" y="1391899"/>
                </a:lnTo>
                <a:lnTo>
                  <a:pt x="4191" y="1347881"/>
                </a:lnTo>
                <a:lnTo>
                  <a:pt x="0" y="1301114"/>
                </a:lnTo>
                <a:lnTo>
                  <a:pt x="0" y="260222"/>
                </a:lnTo>
                <a:close/>
              </a:path>
            </a:pathLst>
          </a:custGeom>
          <a:ln w="12701">
            <a:solidFill>
              <a:srgbClr val="AF5C05"/>
            </a:solidFill>
          </a:ln>
        </p:spPr>
        <p:txBody>
          <a:bodyPr wrap="square" lIns="0" tIns="0" rIns="0" bIns="0" rtlCol="0"/>
          <a:lstStyle/>
          <a:p>
            <a:endParaRPr/>
          </a:p>
        </p:txBody>
      </p:sp>
      <p:sp>
        <p:nvSpPr>
          <p:cNvPr id="9" name="object 9"/>
          <p:cNvSpPr txBox="1"/>
          <p:nvPr/>
        </p:nvSpPr>
        <p:spPr>
          <a:xfrm>
            <a:off x="4344673" y="2830193"/>
            <a:ext cx="427355" cy="852169"/>
          </a:xfrm>
          <a:prstGeom prst="rect">
            <a:avLst/>
          </a:prstGeom>
        </p:spPr>
        <p:txBody>
          <a:bodyPr vert="horz" wrap="square" lIns="0" tIns="12700" rIns="0" bIns="0" rtlCol="0">
            <a:spAutoFit/>
          </a:bodyPr>
          <a:lstStyle/>
          <a:p>
            <a:pPr marL="12700">
              <a:lnSpc>
                <a:spcPct val="100000"/>
              </a:lnSpc>
              <a:spcBef>
                <a:spcPts val="100"/>
              </a:spcBef>
            </a:pPr>
            <a:r>
              <a:rPr sz="1350" b="1" spc="-65" dirty="0">
                <a:latin typeface="Arial"/>
                <a:cs typeface="Arial"/>
              </a:rPr>
              <a:t>Maps</a:t>
            </a:r>
            <a:endParaRPr sz="1350">
              <a:latin typeface="Arial"/>
              <a:cs typeface="Arial"/>
            </a:endParaRPr>
          </a:p>
          <a:p>
            <a:pPr>
              <a:lnSpc>
                <a:spcPct val="100000"/>
              </a:lnSpc>
            </a:pPr>
            <a:endParaRPr sz="1350">
              <a:latin typeface="Arial"/>
              <a:cs typeface="Arial"/>
            </a:endParaRPr>
          </a:p>
          <a:p>
            <a:pPr>
              <a:lnSpc>
                <a:spcPct val="100000"/>
              </a:lnSpc>
              <a:spcBef>
                <a:spcPts val="160"/>
              </a:spcBef>
            </a:pPr>
            <a:endParaRPr sz="1350">
              <a:latin typeface="Arial"/>
              <a:cs typeface="Arial"/>
            </a:endParaRPr>
          </a:p>
          <a:p>
            <a:pPr marL="12700">
              <a:lnSpc>
                <a:spcPct val="100000"/>
              </a:lnSpc>
            </a:pPr>
            <a:r>
              <a:rPr sz="1350" b="1" spc="-10" dirty="0">
                <a:latin typeface="Arial"/>
                <a:cs typeface="Arial"/>
              </a:rPr>
              <a:t>Lists</a:t>
            </a:r>
            <a:endParaRPr sz="1350">
              <a:latin typeface="Arial"/>
              <a:cs typeface="Arial"/>
            </a:endParaRPr>
          </a:p>
        </p:txBody>
      </p:sp>
      <p:grpSp>
        <p:nvGrpSpPr>
          <p:cNvPr id="10" name="object 10"/>
          <p:cNvGrpSpPr/>
          <p:nvPr/>
        </p:nvGrpSpPr>
        <p:grpSpPr>
          <a:xfrm>
            <a:off x="3854836" y="2801389"/>
            <a:ext cx="260350" cy="865505"/>
            <a:chOff x="3854836" y="2801389"/>
            <a:chExt cx="260350" cy="865505"/>
          </a:xfrm>
        </p:grpSpPr>
        <p:pic>
          <p:nvPicPr>
            <p:cNvPr id="11" name="object 11"/>
            <p:cNvPicPr/>
            <p:nvPr/>
          </p:nvPicPr>
          <p:blipFill>
            <a:blip r:embed="rId3" cstate="print"/>
            <a:stretch>
              <a:fillRect/>
            </a:stretch>
          </p:blipFill>
          <p:spPr>
            <a:xfrm>
              <a:off x="3854836" y="2801389"/>
              <a:ext cx="260273" cy="250978"/>
            </a:xfrm>
            <a:prstGeom prst="rect">
              <a:avLst/>
            </a:prstGeom>
          </p:spPr>
        </p:pic>
        <p:pic>
          <p:nvPicPr>
            <p:cNvPr id="12" name="object 12"/>
            <p:cNvPicPr/>
            <p:nvPr/>
          </p:nvPicPr>
          <p:blipFill>
            <a:blip r:embed="rId3" cstate="print"/>
            <a:stretch>
              <a:fillRect/>
            </a:stretch>
          </p:blipFill>
          <p:spPr>
            <a:xfrm>
              <a:off x="3854836" y="3415436"/>
              <a:ext cx="260273" cy="250978"/>
            </a:xfrm>
            <a:prstGeom prst="rect">
              <a:avLst/>
            </a:prstGeom>
          </p:spPr>
        </p:pic>
      </p:grpSp>
      <p:pic>
        <p:nvPicPr>
          <p:cNvPr id="13" name="object 13"/>
          <p:cNvPicPr/>
          <p:nvPr/>
        </p:nvPicPr>
        <p:blipFill>
          <a:blip r:embed="rId4" cstate="print"/>
          <a:stretch>
            <a:fillRect/>
          </a:stretch>
        </p:blipFill>
        <p:spPr>
          <a:xfrm>
            <a:off x="7395209" y="2963939"/>
            <a:ext cx="1414271" cy="141427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4152915" y="1152525"/>
            <a:ext cx="4143375" cy="990600"/>
            <a:chOff x="4152915" y="1152525"/>
            <a:chExt cx="4143375" cy="990600"/>
          </a:xfrm>
        </p:grpSpPr>
        <p:pic>
          <p:nvPicPr>
            <p:cNvPr id="3" name="object 3"/>
            <p:cNvPicPr/>
            <p:nvPr/>
          </p:nvPicPr>
          <p:blipFill>
            <a:blip r:embed="rId2" cstate="print"/>
            <a:stretch>
              <a:fillRect/>
            </a:stretch>
          </p:blipFill>
          <p:spPr>
            <a:xfrm>
              <a:off x="4152915" y="1152525"/>
              <a:ext cx="4143372" cy="990600"/>
            </a:xfrm>
            <a:prstGeom prst="rect">
              <a:avLst/>
            </a:prstGeom>
          </p:spPr>
        </p:pic>
        <p:sp>
          <p:nvSpPr>
            <p:cNvPr id="4" name="object 4"/>
            <p:cNvSpPr/>
            <p:nvPr/>
          </p:nvSpPr>
          <p:spPr>
            <a:xfrm>
              <a:off x="4169663" y="1169151"/>
              <a:ext cx="4048125" cy="898525"/>
            </a:xfrm>
            <a:custGeom>
              <a:avLst/>
              <a:gdLst/>
              <a:ahLst/>
              <a:cxnLst/>
              <a:rect l="l" t="t" r="r" b="b"/>
              <a:pathLst>
                <a:path w="4048125" h="898525">
                  <a:moveTo>
                    <a:pt x="3898026" y="0"/>
                  </a:moveTo>
                  <a:lnTo>
                    <a:pt x="149748" y="0"/>
                  </a:lnTo>
                  <a:lnTo>
                    <a:pt x="102420" y="7635"/>
                  </a:lnTo>
                  <a:lnTo>
                    <a:pt x="61313" y="28896"/>
                  </a:lnTo>
                  <a:lnTo>
                    <a:pt x="28896" y="61313"/>
                  </a:lnTo>
                  <a:lnTo>
                    <a:pt x="7635" y="102420"/>
                  </a:lnTo>
                  <a:lnTo>
                    <a:pt x="0" y="149748"/>
                  </a:lnTo>
                  <a:lnTo>
                    <a:pt x="0" y="748802"/>
                  </a:lnTo>
                  <a:lnTo>
                    <a:pt x="7635" y="796114"/>
                  </a:lnTo>
                  <a:lnTo>
                    <a:pt x="28896" y="837212"/>
                  </a:lnTo>
                  <a:lnTo>
                    <a:pt x="61313" y="869625"/>
                  </a:lnTo>
                  <a:lnTo>
                    <a:pt x="102420" y="890884"/>
                  </a:lnTo>
                  <a:lnTo>
                    <a:pt x="149748" y="898519"/>
                  </a:lnTo>
                  <a:lnTo>
                    <a:pt x="3898026" y="898519"/>
                  </a:lnTo>
                  <a:lnTo>
                    <a:pt x="3945338" y="890884"/>
                  </a:lnTo>
                  <a:lnTo>
                    <a:pt x="3986436" y="869625"/>
                  </a:lnTo>
                  <a:lnTo>
                    <a:pt x="4018849" y="837212"/>
                  </a:lnTo>
                  <a:lnTo>
                    <a:pt x="4040108" y="796114"/>
                  </a:lnTo>
                  <a:lnTo>
                    <a:pt x="4047743" y="748802"/>
                  </a:lnTo>
                  <a:lnTo>
                    <a:pt x="4047743" y="149748"/>
                  </a:lnTo>
                  <a:lnTo>
                    <a:pt x="4040108" y="102420"/>
                  </a:lnTo>
                  <a:lnTo>
                    <a:pt x="4018849" y="61313"/>
                  </a:lnTo>
                  <a:lnTo>
                    <a:pt x="3986436" y="28896"/>
                  </a:lnTo>
                  <a:lnTo>
                    <a:pt x="3945338" y="7635"/>
                  </a:lnTo>
                  <a:lnTo>
                    <a:pt x="3898026" y="0"/>
                  </a:lnTo>
                  <a:close/>
                </a:path>
              </a:pathLst>
            </a:custGeom>
            <a:solidFill>
              <a:srgbClr val="FFFFFF"/>
            </a:solidFill>
          </p:spPr>
          <p:txBody>
            <a:bodyPr wrap="square" lIns="0" tIns="0" rIns="0" bIns="0" rtlCol="0"/>
            <a:lstStyle/>
            <a:p>
              <a:endParaRPr/>
            </a:p>
          </p:txBody>
        </p:sp>
        <p:sp>
          <p:nvSpPr>
            <p:cNvPr id="5" name="object 5"/>
            <p:cNvSpPr/>
            <p:nvPr/>
          </p:nvSpPr>
          <p:spPr>
            <a:xfrm>
              <a:off x="4169663" y="1169151"/>
              <a:ext cx="4048125" cy="898525"/>
            </a:xfrm>
            <a:custGeom>
              <a:avLst/>
              <a:gdLst/>
              <a:ahLst/>
              <a:cxnLst/>
              <a:rect l="l" t="t" r="r" b="b"/>
              <a:pathLst>
                <a:path w="4048125" h="898525">
                  <a:moveTo>
                    <a:pt x="0" y="149748"/>
                  </a:moveTo>
                  <a:lnTo>
                    <a:pt x="7635" y="102420"/>
                  </a:lnTo>
                  <a:lnTo>
                    <a:pt x="28896" y="61313"/>
                  </a:lnTo>
                  <a:lnTo>
                    <a:pt x="61313" y="28896"/>
                  </a:lnTo>
                  <a:lnTo>
                    <a:pt x="102420" y="7635"/>
                  </a:lnTo>
                  <a:lnTo>
                    <a:pt x="149748" y="0"/>
                  </a:lnTo>
                  <a:lnTo>
                    <a:pt x="3898026" y="0"/>
                  </a:lnTo>
                  <a:lnTo>
                    <a:pt x="3945338" y="7635"/>
                  </a:lnTo>
                  <a:lnTo>
                    <a:pt x="3986436" y="28896"/>
                  </a:lnTo>
                  <a:lnTo>
                    <a:pt x="4018849" y="61313"/>
                  </a:lnTo>
                  <a:lnTo>
                    <a:pt x="4040108" y="102420"/>
                  </a:lnTo>
                  <a:lnTo>
                    <a:pt x="4047743" y="149748"/>
                  </a:lnTo>
                  <a:lnTo>
                    <a:pt x="4047743" y="748802"/>
                  </a:lnTo>
                  <a:lnTo>
                    <a:pt x="4040108" y="796114"/>
                  </a:lnTo>
                  <a:lnTo>
                    <a:pt x="4018849" y="837212"/>
                  </a:lnTo>
                  <a:lnTo>
                    <a:pt x="3986436" y="869625"/>
                  </a:lnTo>
                  <a:lnTo>
                    <a:pt x="3945338" y="890884"/>
                  </a:lnTo>
                  <a:lnTo>
                    <a:pt x="3898026" y="898519"/>
                  </a:lnTo>
                  <a:lnTo>
                    <a:pt x="149748" y="898519"/>
                  </a:lnTo>
                  <a:lnTo>
                    <a:pt x="102420" y="890884"/>
                  </a:lnTo>
                  <a:lnTo>
                    <a:pt x="61313" y="869625"/>
                  </a:lnTo>
                  <a:lnTo>
                    <a:pt x="28896" y="837212"/>
                  </a:lnTo>
                  <a:lnTo>
                    <a:pt x="7635" y="796114"/>
                  </a:lnTo>
                  <a:lnTo>
                    <a:pt x="0" y="748802"/>
                  </a:lnTo>
                  <a:lnTo>
                    <a:pt x="0" y="149748"/>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are YAML files?</a:t>
            </a:r>
          </a:p>
        </p:txBody>
      </p:sp>
      <p:grpSp>
        <p:nvGrpSpPr>
          <p:cNvPr id="7" name="object 7"/>
          <p:cNvGrpSpPr/>
          <p:nvPr/>
        </p:nvGrpSpPr>
        <p:grpSpPr>
          <a:xfrm>
            <a:off x="3181365" y="723884"/>
            <a:ext cx="104775" cy="4420235"/>
            <a:chOff x="3181365" y="723884"/>
            <a:chExt cx="104775" cy="4420235"/>
          </a:xfrm>
        </p:grpSpPr>
        <p:pic>
          <p:nvPicPr>
            <p:cNvPr id="8" name="object 8"/>
            <p:cNvPicPr/>
            <p:nvPr/>
          </p:nvPicPr>
          <p:blipFill>
            <a:blip r:embed="rId3" cstate="print"/>
            <a:stretch>
              <a:fillRect/>
            </a:stretch>
          </p:blipFill>
          <p:spPr>
            <a:xfrm>
              <a:off x="3181365" y="723884"/>
              <a:ext cx="104775" cy="4419615"/>
            </a:xfrm>
            <a:prstGeom prst="rect">
              <a:avLst/>
            </a:prstGeom>
          </p:spPr>
        </p:pic>
        <p:sp>
          <p:nvSpPr>
            <p:cNvPr id="9" name="object 9"/>
            <p:cNvSpPr/>
            <p:nvPr/>
          </p:nvSpPr>
          <p:spPr>
            <a:xfrm>
              <a:off x="3196971"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pic>
        <p:nvPicPr>
          <p:cNvPr id="10" name="object 10"/>
          <p:cNvPicPr/>
          <p:nvPr/>
        </p:nvPicPr>
        <p:blipFill>
          <a:blip r:embed="rId4" cstate="print"/>
          <a:stretch>
            <a:fillRect/>
          </a:stretch>
        </p:blipFill>
        <p:spPr>
          <a:xfrm>
            <a:off x="581025" y="2990850"/>
            <a:ext cx="2171700" cy="742950"/>
          </a:xfrm>
          <a:prstGeom prst="rect">
            <a:avLst/>
          </a:prstGeom>
        </p:spPr>
      </p:pic>
      <p:grpSp>
        <p:nvGrpSpPr>
          <p:cNvPr id="11" name="object 11"/>
          <p:cNvGrpSpPr/>
          <p:nvPr/>
        </p:nvGrpSpPr>
        <p:grpSpPr>
          <a:xfrm>
            <a:off x="476250" y="1838325"/>
            <a:ext cx="2324100" cy="895350"/>
            <a:chOff x="476250" y="1838325"/>
            <a:chExt cx="2324100" cy="895350"/>
          </a:xfrm>
        </p:grpSpPr>
        <p:pic>
          <p:nvPicPr>
            <p:cNvPr id="12" name="object 12"/>
            <p:cNvPicPr/>
            <p:nvPr/>
          </p:nvPicPr>
          <p:blipFill>
            <a:blip r:embed="rId5" cstate="print"/>
            <a:stretch>
              <a:fillRect/>
            </a:stretch>
          </p:blipFill>
          <p:spPr>
            <a:xfrm>
              <a:off x="533400" y="1885950"/>
              <a:ext cx="2266950" cy="838200"/>
            </a:xfrm>
            <a:prstGeom prst="rect">
              <a:avLst/>
            </a:prstGeom>
          </p:spPr>
        </p:pic>
        <p:pic>
          <p:nvPicPr>
            <p:cNvPr id="13" name="object 13"/>
            <p:cNvPicPr/>
            <p:nvPr/>
          </p:nvPicPr>
          <p:blipFill>
            <a:blip r:embed="rId6" cstate="print"/>
            <a:stretch>
              <a:fillRect/>
            </a:stretch>
          </p:blipFill>
          <p:spPr>
            <a:xfrm>
              <a:off x="476250" y="1838325"/>
              <a:ext cx="2324100" cy="895350"/>
            </a:xfrm>
            <a:prstGeom prst="rect">
              <a:avLst/>
            </a:prstGeom>
          </p:spPr>
        </p:pic>
      </p:grpSp>
      <p:sp>
        <p:nvSpPr>
          <p:cNvPr id="14" name="object 14"/>
          <p:cNvSpPr txBox="1"/>
          <p:nvPr/>
        </p:nvSpPr>
        <p:spPr>
          <a:xfrm>
            <a:off x="601717" y="3011042"/>
            <a:ext cx="2072639" cy="646430"/>
          </a:xfrm>
          <a:prstGeom prst="rect">
            <a:avLst/>
          </a:prstGeom>
          <a:solidFill>
            <a:srgbClr val="FFFFFF"/>
          </a:solidFill>
          <a:ln w="12701">
            <a:solidFill>
              <a:srgbClr val="5F4778"/>
            </a:solidFill>
          </a:ln>
        </p:spPr>
        <p:txBody>
          <a:bodyPr vert="horz" wrap="square" lIns="0" tIns="34290" rIns="0" bIns="0" rtlCol="0">
            <a:spAutoFit/>
          </a:bodyPr>
          <a:lstStyle/>
          <a:p>
            <a:pPr>
              <a:lnSpc>
                <a:spcPct val="100000"/>
              </a:lnSpc>
              <a:spcBef>
                <a:spcPts val="270"/>
              </a:spcBef>
            </a:pPr>
            <a:endParaRPr sz="1350">
              <a:latin typeface="Times New Roman"/>
              <a:cs typeface="Times New Roman"/>
            </a:endParaRPr>
          </a:p>
          <a:p>
            <a:pPr marL="4445" algn="ctr">
              <a:lnSpc>
                <a:spcPct val="100000"/>
              </a:lnSpc>
            </a:pPr>
            <a:r>
              <a:rPr sz="1350" spc="-10" dirty="0">
                <a:latin typeface="Arial"/>
                <a:cs typeface="Arial"/>
              </a:rPr>
              <a:t>Lists</a:t>
            </a:r>
            <a:endParaRPr sz="1350">
              <a:latin typeface="Arial"/>
              <a:cs typeface="Arial"/>
            </a:endParaRPr>
          </a:p>
        </p:txBody>
      </p:sp>
      <p:sp>
        <p:nvSpPr>
          <p:cNvPr id="15" name="object 15"/>
          <p:cNvSpPr txBox="1"/>
          <p:nvPr/>
        </p:nvSpPr>
        <p:spPr>
          <a:xfrm>
            <a:off x="601717" y="1959233"/>
            <a:ext cx="2072639" cy="646430"/>
          </a:xfrm>
          <a:prstGeom prst="rect">
            <a:avLst/>
          </a:prstGeom>
          <a:solidFill>
            <a:srgbClr val="5F4778"/>
          </a:solidFill>
        </p:spPr>
        <p:txBody>
          <a:bodyPr vert="horz" wrap="square" lIns="0" tIns="15875" rIns="0" bIns="0" rtlCol="0">
            <a:spAutoFit/>
          </a:bodyPr>
          <a:lstStyle/>
          <a:p>
            <a:pPr>
              <a:lnSpc>
                <a:spcPct val="100000"/>
              </a:lnSpc>
              <a:spcBef>
                <a:spcPts val="125"/>
              </a:spcBef>
            </a:pPr>
            <a:endParaRPr sz="1350">
              <a:latin typeface="Times New Roman"/>
              <a:cs typeface="Times New Roman"/>
            </a:endParaRPr>
          </a:p>
          <a:p>
            <a:pPr marL="5080" algn="ctr">
              <a:lnSpc>
                <a:spcPct val="100000"/>
              </a:lnSpc>
            </a:pPr>
            <a:r>
              <a:rPr sz="1350" b="1" spc="-20" dirty="0">
                <a:solidFill>
                  <a:srgbClr val="FFFFFF"/>
                </a:solidFill>
                <a:latin typeface="Arial"/>
                <a:cs typeface="Arial"/>
              </a:rPr>
              <a:t>Maps</a:t>
            </a:r>
            <a:endParaRPr sz="1350">
              <a:latin typeface="Arial"/>
              <a:cs typeface="Arial"/>
            </a:endParaRPr>
          </a:p>
        </p:txBody>
      </p:sp>
      <p:grpSp>
        <p:nvGrpSpPr>
          <p:cNvPr id="16" name="object 16"/>
          <p:cNvGrpSpPr/>
          <p:nvPr/>
        </p:nvGrpSpPr>
        <p:grpSpPr>
          <a:xfrm>
            <a:off x="5381625" y="2419350"/>
            <a:ext cx="1676400" cy="533400"/>
            <a:chOff x="5381625" y="2419350"/>
            <a:chExt cx="1676400" cy="533400"/>
          </a:xfrm>
        </p:grpSpPr>
        <p:pic>
          <p:nvPicPr>
            <p:cNvPr id="17" name="object 17"/>
            <p:cNvPicPr/>
            <p:nvPr/>
          </p:nvPicPr>
          <p:blipFill>
            <a:blip r:embed="rId7" cstate="print"/>
            <a:stretch>
              <a:fillRect/>
            </a:stretch>
          </p:blipFill>
          <p:spPr>
            <a:xfrm>
              <a:off x="5381625" y="2419350"/>
              <a:ext cx="1676400" cy="514350"/>
            </a:xfrm>
            <a:prstGeom prst="rect">
              <a:avLst/>
            </a:prstGeom>
          </p:spPr>
        </p:pic>
        <p:pic>
          <p:nvPicPr>
            <p:cNvPr id="18" name="object 18"/>
            <p:cNvPicPr/>
            <p:nvPr/>
          </p:nvPicPr>
          <p:blipFill>
            <a:blip r:embed="rId8" cstate="print"/>
            <a:stretch>
              <a:fillRect/>
            </a:stretch>
          </p:blipFill>
          <p:spPr>
            <a:xfrm>
              <a:off x="5514959" y="2457450"/>
              <a:ext cx="1447800" cy="495300"/>
            </a:xfrm>
            <a:prstGeom prst="rect">
              <a:avLst/>
            </a:prstGeom>
          </p:spPr>
        </p:pic>
      </p:grpSp>
      <p:sp>
        <p:nvSpPr>
          <p:cNvPr id="19" name="object 19"/>
          <p:cNvSpPr txBox="1"/>
          <p:nvPr/>
        </p:nvSpPr>
        <p:spPr>
          <a:xfrm>
            <a:off x="5394959" y="2435769"/>
            <a:ext cx="1597660" cy="430530"/>
          </a:xfrm>
          <a:prstGeom prst="rect">
            <a:avLst/>
          </a:prstGeom>
          <a:solidFill>
            <a:srgbClr val="333333"/>
          </a:solidFill>
        </p:spPr>
        <p:txBody>
          <a:bodyPr vert="horz" wrap="square" lIns="0" tIns="107314" rIns="0" bIns="0" rtlCol="0">
            <a:spAutoFit/>
          </a:bodyPr>
          <a:lstStyle/>
          <a:p>
            <a:pPr marL="269240">
              <a:lnSpc>
                <a:spcPct val="100000"/>
              </a:lnSpc>
              <a:spcBef>
                <a:spcPts val="844"/>
              </a:spcBef>
            </a:pPr>
            <a:r>
              <a:rPr sz="1350" spc="-110" dirty="0">
                <a:solidFill>
                  <a:srgbClr val="FFFFFF"/>
                </a:solidFill>
                <a:latin typeface="Arial"/>
                <a:cs typeface="Arial"/>
              </a:rPr>
              <a:t>&lt;key&gt;</a:t>
            </a:r>
            <a:r>
              <a:rPr sz="1350" spc="40" dirty="0">
                <a:solidFill>
                  <a:srgbClr val="FFFFFF"/>
                </a:solidFill>
                <a:latin typeface="Times New Roman"/>
                <a:cs typeface="Times New Roman"/>
              </a:rPr>
              <a:t> </a:t>
            </a:r>
            <a:r>
              <a:rPr sz="1350" spc="-15" dirty="0">
                <a:solidFill>
                  <a:srgbClr val="FFFFFF"/>
                </a:solidFill>
                <a:latin typeface="Arial"/>
                <a:cs typeface="Arial"/>
              </a:rPr>
              <a:t>:</a:t>
            </a:r>
            <a:r>
              <a:rPr sz="1350" spc="-105" dirty="0">
                <a:solidFill>
                  <a:srgbClr val="FFFFFF"/>
                </a:solidFill>
                <a:latin typeface="Times New Roman"/>
                <a:cs typeface="Times New Roman"/>
              </a:rPr>
              <a:t> </a:t>
            </a:r>
            <a:r>
              <a:rPr sz="1350" spc="-10" dirty="0">
                <a:solidFill>
                  <a:srgbClr val="FFFFFF"/>
                </a:solidFill>
                <a:latin typeface="Arial"/>
                <a:cs typeface="Arial"/>
              </a:rPr>
              <a:t>&lt;value&gt;</a:t>
            </a:r>
            <a:endParaRPr sz="1350">
              <a:latin typeface="Arial"/>
              <a:cs typeface="Arial"/>
            </a:endParaRPr>
          </a:p>
        </p:txBody>
      </p:sp>
      <p:sp>
        <p:nvSpPr>
          <p:cNvPr id="20" name="object 20"/>
          <p:cNvSpPr txBox="1"/>
          <p:nvPr/>
        </p:nvSpPr>
        <p:spPr>
          <a:xfrm>
            <a:off x="4593976" y="1393759"/>
            <a:ext cx="3129915" cy="439223"/>
          </a:xfrm>
          <a:prstGeom prst="rect">
            <a:avLst/>
          </a:prstGeom>
        </p:spPr>
        <p:txBody>
          <a:bodyPr vert="horz" wrap="square" lIns="0" tIns="23495" rIns="0" bIns="0" rtlCol="0">
            <a:spAutoFit/>
          </a:bodyPr>
          <a:lstStyle/>
          <a:p>
            <a:pPr marL="12700" marR="5080" indent="-658495" algn="ctr">
              <a:spcBef>
                <a:spcPts val="100"/>
              </a:spcBef>
            </a:pPr>
            <a:r>
              <a:rPr sz="1350" dirty="0">
                <a:latin typeface="Lucida Grande" panose="020B0600040502020204" pitchFamily="34" charset="0"/>
                <a:cs typeface="Lucida Grande" panose="020B0600040502020204" pitchFamily="34" charset="0"/>
              </a:rPr>
              <a:t>When we map a </a:t>
            </a:r>
            <a:r>
              <a:rPr sz="1350" b="1" dirty="0">
                <a:latin typeface="Lucida Grande" panose="020B0600040502020204" pitchFamily="34" charset="0"/>
                <a:cs typeface="Lucida Grande" panose="020B0600040502020204" pitchFamily="34" charset="0"/>
              </a:rPr>
              <a:t>key</a:t>
            </a:r>
            <a:r>
              <a:rPr sz="1350" dirty="0">
                <a:latin typeface="Lucida Grande" panose="020B0600040502020204" pitchFamily="34" charset="0"/>
                <a:cs typeface="Lucida Grande" panose="020B0600040502020204" pitchFamily="34" charset="0"/>
              </a:rPr>
              <a:t> to a </a:t>
            </a:r>
            <a:r>
              <a:rPr sz="1350" b="1" dirty="0">
                <a:latin typeface="Lucida Grande" panose="020B0600040502020204" pitchFamily="34" charset="0"/>
                <a:cs typeface="Lucida Grande" panose="020B0600040502020204" pitchFamily="34" charset="0"/>
              </a:rPr>
              <a:t>value</a:t>
            </a:r>
            <a:r>
              <a:rPr sz="1350" dirty="0">
                <a:latin typeface="Lucida Grande" panose="020B0600040502020204" pitchFamily="34" charset="0"/>
                <a:cs typeface="Lucida Grande" panose="020B0600040502020204" pitchFamily="34" charset="0"/>
              </a:rPr>
              <a:t> in YAML files, they are termed as Maps.</a:t>
            </a:r>
          </a:p>
        </p:txBody>
      </p:sp>
      <p:grpSp>
        <p:nvGrpSpPr>
          <p:cNvPr id="21" name="object 21"/>
          <p:cNvGrpSpPr/>
          <p:nvPr/>
        </p:nvGrpSpPr>
        <p:grpSpPr>
          <a:xfrm>
            <a:off x="4552950" y="3581400"/>
            <a:ext cx="3648075" cy="781050"/>
            <a:chOff x="4552950" y="3581400"/>
            <a:chExt cx="3648075" cy="781050"/>
          </a:xfrm>
        </p:grpSpPr>
        <p:pic>
          <p:nvPicPr>
            <p:cNvPr id="22" name="object 22"/>
            <p:cNvPicPr/>
            <p:nvPr/>
          </p:nvPicPr>
          <p:blipFill>
            <a:blip r:embed="rId9" cstate="print"/>
            <a:stretch>
              <a:fillRect/>
            </a:stretch>
          </p:blipFill>
          <p:spPr>
            <a:xfrm>
              <a:off x="4552950" y="3581400"/>
              <a:ext cx="3648075" cy="781050"/>
            </a:xfrm>
            <a:prstGeom prst="rect">
              <a:avLst/>
            </a:prstGeom>
          </p:spPr>
        </p:pic>
        <p:pic>
          <p:nvPicPr>
            <p:cNvPr id="23" name="object 23"/>
            <p:cNvPicPr/>
            <p:nvPr/>
          </p:nvPicPr>
          <p:blipFill>
            <a:blip r:embed="rId10" cstate="print"/>
            <a:stretch>
              <a:fillRect/>
            </a:stretch>
          </p:blipFill>
          <p:spPr>
            <a:xfrm>
              <a:off x="5600700" y="3648075"/>
              <a:ext cx="1581150" cy="695325"/>
            </a:xfrm>
            <a:prstGeom prst="rect">
              <a:avLst/>
            </a:prstGeom>
          </p:spPr>
        </p:pic>
      </p:grpSp>
      <p:sp>
        <p:nvSpPr>
          <p:cNvPr id="24" name="object 24"/>
          <p:cNvSpPr txBox="1"/>
          <p:nvPr/>
        </p:nvSpPr>
        <p:spPr>
          <a:xfrm>
            <a:off x="4572000" y="3592793"/>
            <a:ext cx="3561079" cy="697865"/>
          </a:xfrm>
          <a:prstGeom prst="rect">
            <a:avLst/>
          </a:prstGeom>
          <a:solidFill>
            <a:srgbClr val="333333"/>
          </a:solidFill>
        </p:spPr>
        <p:txBody>
          <a:bodyPr vert="horz" wrap="square" lIns="0" tIns="151130" rIns="0" bIns="0" rtlCol="0">
            <a:spAutoFit/>
          </a:bodyPr>
          <a:lstStyle/>
          <a:p>
            <a:pPr marL="1240790" marR="1170305" indent="-57150">
              <a:lnSpc>
                <a:spcPts val="1580"/>
              </a:lnSpc>
              <a:spcBef>
                <a:spcPts val="1190"/>
              </a:spcBef>
            </a:pPr>
            <a:r>
              <a:rPr sz="1350" spc="-75" dirty="0">
                <a:solidFill>
                  <a:srgbClr val="FFFFFF"/>
                </a:solidFill>
                <a:latin typeface="Arial"/>
                <a:cs typeface="Arial"/>
              </a:rPr>
              <a:t>Name:</a:t>
            </a:r>
            <a:r>
              <a:rPr sz="1350" spc="-75" dirty="0">
                <a:solidFill>
                  <a:srgbClr val="FFFFFF"/>
                </a:solidFill>
                <a:latin typeface="Times New Roman"/>
                <a:cs typeface="Times New Roman"/>
              </a:rPr>
              <a:t> </a:t>
            </a:r>
            <a:r>
              <a:rPr sz="1350" spc="-30" dirty="0">
                <a:solidFill>
                  <a:srgbClr val="FFFFFF"/>
                </a:solidFill>
                <a:latin typeface="Arial"/>
                <a:cs typeface="Arial"/>
              </a:rPr>
              <a:t>Intellipaat</a:t>
            </a:r>
            <a:r>
              <a:rPr sz="1350" spc="-30" dirty="0">
                <a:solidFill>
                  <a:srgbClr val="FFFFFF"/>
                </a:solidFill>
                <a:latin typeface="Times New Roman"/>
                <a:cs typeface="Times New Roman"/>
              </a:rPr>
              <a:t> </a:t>
            </a:r>
            <a:r>
              <a:rPr sz="1350" spc="-85" dirty="0">
                <a:solidFill>
                  <a:srgbClr val="FFFFFF"/>
                </a:solidFill>
                <a:latin typeface="Arial"/>
                <a:cs typeface="Arial"/>
              </a:rPr>
              <a:t>Course:</a:t>
            </a:r>
            <a:r>
              <a:rPr sz="1350" spc="-20" dirty="0">
                <a:solidFill>
                  <a:srgbClr val="FFFFFF"/>
                </a:solidFill>
                <a:latin typeface="Times New Roman"/>
                <a:cs typeface="Times New Roman"/>
              </a:rPr>
              <a:t> </a:t>
            </a:r>
            <a:r>
              <a:rPr sz="1350" spc="-20" dirty="0">
                <a:solidFill>
                  <a:srgbClr val="FFFFFF"/>
                </a:solidFill>
                <a:latin typeface="Arial"/>
                <a:cs typeface="Arial"/>
              </a:rPr>
              <a:t>Devops</a:t>
            </a:r>
            <a:endParaRPr sz="1350">
              <a:latin typeface="Arial"/>
              <a:cs typeface="Arial"/>
            </a:endParaRPr>
          </a:p>
        </p:txBody>
      </p:sp>
      <p:sp>
        <p:nvSpPr>
          <p:cNvPr id="25" name="object 25"/>
          <p:cNvSpPr txBox="1"/>
          <p:nvPr/>
        </p:nvSpPr>
        <p:spPr>
          <a:xfrm>
            <a:off x="3704595" y="3229676"/>
            <a:ext cx="951865" cy="231775"/>
          </a:xfrm>
          <a:prstGeom prst="rect">
            <a:avLst/>
          </a:prstGeom>
        </p:spPr>
        <p:txBody>
          <a:bodyPr vert="horz" wrap="square" lIns="0" tIns="12700" rIns="0" bIns="0" rtlCol="0">
            <a:spAutoFit/>
          </a:bodyPr>
          <a:lstStyle/>
          <a:p>
            <a:pPr marL="12700">
              <a:lnSpc>
                <a:spcPct val="100000"/>
              </a:lnSpc>
              <a:spcBef>
                <a:spcPts val="100"/>
              </a:spcBef>
            </a:pPr>
            <a:r>
              <a:rPr sz="1350" b="1" spc="-120" dirty="0">
                <a:latin typeface="Arial"/>
                <a:cs typeface="Arial"/>
              </a:rPr>
              <a:t>For</a:t>
            </a:r>
            <a:r>
              <a:rPr sz="1350" spc="-65" dirty="0">
                <a:latin typeface="Times New Roman"/>
                <a:cs typeface="Times New Roman"/>
              </a:rPr>
              <a:t> </a:t>
            </a:r>
            <a:r>
              <a:rPr sz="1350" b="1" spc="-80" dirty="0">
                <a:latin typeface="Arial"/>
                <a:cs typeface="Arial"/>
              </a:rPr>
              <a:t>example:</a:t>
            </a:r>
            <a:endParaRPr sz="135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64836" y="2842830"/>
            <a:ext cx="7283764" cy="589264"/>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Introduction to Docker Storage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4124325" y="1076325"/>
            <a:ext cx="4144010" cy="790575"/>
            <a:chOff x="4124325" y="1076325"/>
            <a:chExt cx="4144010" cy="790575"/>
          </a:xfrm>
        </p:grpSpPr>
        <p:pic>
          <p:nvPicPr>
            <p:cNvPr id="3" name="object 3"/>
            <p:cNvPicPr/>
            <p:nvPr/>
          </p:nvPicPr>
          <p:blipFill>
            <a:blip r:embed="rId2" cstate="print"/>
            <a:stretch>
              <a:fillRect/>
            </a:stretch>
          </p:blipFill>
          <p:spPr>
            <a:xfrm>
              <a:off x="4124325" y="1076325"/>
              <a:ext cx="4143387" cy="790575"/>
            </a:xfrm>
            <a:prstGeom prst="rect">
              <a:avLst/>
            </a:prstGeom>
          </p:spPr>
        </p:pic>
        <p:sp>
          <p:nvSpPr>
            <p:cNvPr id="4" name="object 4"/>
            <p:cNvSpPr/>
            <p:nvPr/>
          </p:nvSpPr>
          <p:spPr>
            <a:xfrm>
              <a:off x="4145279" y="1092708"/>
              <a:ext cx="4048125" cy="697230"/>
            </a:xfrm>
            <a:custGeom>
              <a:avLst/>
              <a:gdLst/>
              <a:ahLst/>
              <a:cxnLst/>
              <a:rect l="l" t="t" r="r" b="b"/>
              <a:pathLst>
                <a:path w="4048125" h="697230">
                  <a:moveTo>
                    <a:pt x="3931554" y="0"/>
                  </a:moveTo>
                  <a:lnTo>
                    <a:pt x="116220" y="0"/>
                  </a:lnTo>
                  <a:lnTo>
                    <a:pt x="70993" y="9136"/>
                  </a:lnTo>
                  <a:lnTo>
                    <a:pt x="34049" y="34046"/>
                  </a:lnTo>
                  <a:lnTo>
                    <a:pt x="9136" y="70980"/>
                  </a:lnTo>
                  <a:lnTo>
                    <a:pt x="0" y="116189"/>
                  </a:lnTo>
                  <a:lnTo>
                    <a:pt x="0" y="581009"/>
                  </a:lnTo>
                  <a:lnTo>
                    <a:pt x="9136" y="626288"/>
                  </a:lnTo>
                  <a:lnTo>
                    <a:pt x="34049" y="663225"/>
                  </a:lnTo>
                  <a:lnTo>
                    <a:pt x="70993" y="688110"/>
                  </a:lnTo>
                  <a:lnTo>
                    <a:pt x="116220" y="697229"/>
                  </a:lnTo>
                  <a:lnTo>
                    <a:pt x="3931554" y="697229"/>
                  </a:lnTo>
                  <a:lnTo>
                    <a:pt x="3976763" y="688110"/>
                  </a:lnTo>
                  <a:lnTo>
                    <a:pt x="4013697" y="663225"/>
                  </a:lnTo>
                  <a:lnTo>
                    <a:pt x="4038607" y="626288"/>
                  </a:lnTo>
                  <a:lnTo>
                    <a:pt x="4047743" y="581009"/>
                  </a:lnTo>
                  <a:lnTo>
                    <a:pt x="4047743" y="116189"/>
                  </a:lnTo>
                  <a:lnTo>
                    <a:pt x="4038607" y="70980"/>
                  </a:lnTo>
                  <a:lnTo>
                    <a:pt x="4013697" y="34046"/>
                  </a:lnTo>
                  <a:lnTo>
                    <a:pt x="3976763" y="9136"/>
                  </a:lnTo>
                  <a:lnTo>
                    <a:pt x="3931554" y="0"/>
                  </a:lnTo>
                  <a:close/>
                </a:path>
              </a:pathLst>
            </a:custGeom>
            <a:solidFill>
              <a:srgbClr val="FFFFFF"/>
            </a:solidFill>
          </p:spPr>
          <p:txBody>
            <a:bodyPr wrap="square" lIns="0" tIns="0" rIns="0" bIns="0" rtlCol="0"/>
            <a:lstStyle/>
            <a:p>
              <a:endParaRPr/>
            </a:p>
          </p:txBody>
        </p:sp>
        <p:sp>
          <p:nvSpPr>
            <p:cNvPr id="5" name="object 5"/>
            <p:cNvSpPr/>
            <p:nvPr/>
          </p:nvSpPr>
          <p:spPr>
            <a:xfrm>
              <a:off x="4145279" y="1092708"/>
              <a:ext cx="4048125" cy="697230"/>
            </a:xfrm>
            <a:custGeom>
              <a:avLst/>
              <a:gdLst/>
              <a:ahLst/>
              <a:cxnLst/>
              <a:rect l="l" t="t" r="r" b="b"/>
              <a:pathLst>
                <a:path w="4048125" h="697230">
                  <a:moveTo>
                    <a:pt x="0" y="116189"/>
                  </a:moveTo>
                  <a:lnTo>
                    <a:pt x="9136" y="70980"/>
                  </a:lnTo>
                  <a:lnTo>
                    <a:pt x="34049" y="34046"/>
                  </a:lnTo>
                  <a:lnTo>
                    <a:pt x="70993" y="9136"/>
                  </a:lnTo>
                  <a:lnTo>
                    <a:pt x="116220" y="0"/>
                  </a:lnTo>
                  <a:lnTo>
                    <a:pt x="3931554" y="0"/>
                  </a:lnTo>
                  <a:lnTo>
                    <a:pt x="3976763" y="9136"/>
                  </a:lnTo>
                  <a:lnTo>
                    <a:pt x="4013697" y="34046"/>
                  </a:lnTo>
                  <a:lnTo>
                    <a:pt x="4038607" y="70980"/>
                  </a:lnTo>
                  <a:lnTo>
                    <a:pt x="4047743" y="116189"/>
                  </a:lnTo>
                  <a:lnTo>
                    <a:pt x="4047743" y="581009"/>
                  </a:lnTo>
                  <a:lnTo>
                    <a:pt x="4038607" y="626288"/>
                  </a:lnTo>
                  <a:lnTo>
                    <a:pt x="4013697" y="663225"/>
                  </a:lnTo>
                  <a:lnTo>
                    <a:pt x="3976763" y="688110"/>
                  </a:lnTo>
                  <a:lnTo>
                    <a:pt x="3931554" y="697229"/>
                  </a:lnTo>
                  <a:lnTo>
                    <a:pt x="116220" y="697229"/>
                  </a:lnTo>
                  <a:lnTo>
                    <a:pt x="70993" y="688110"/>
                  </a:lnTo>
                  <a:lnTo>
                    <a:pt x="34049" y="663225"/>
                  </a:lnTo>
                  <a:lnTo>
                    <a:pt x="9136" y="626288"/>
                  </a:lnTo>
                  <a:lnTo>
                    <a:pt x="0" y="581009"/>
                  </a:lnTo>
                  <a:lnTo>
                    <a:pt x="0" y="116189"/>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are YAML files?</a:t>
            </a:r>
          </a:p>
        </p:txBody>
      </p:sp>
      <p:grpSp>
        <p:nvGrpSpPr>
          <p:cNvPr id="7" name="object 7"/>
          <p:cNvGrpSpPr/>
          <p:nvPr/>
        </p:nvGrpSpPr>
        <p:grpSpPr>
          <a:xfrm>
            <a:off x="3181365" y="723884"/>
            <a:ext cx="104775" cy="4420235"/>
            <a:chOff x="3181365" y="723884"/>
            <a:chExt cx="104775" cy="4420235"/>
          </a:xfrm>
        </p:grpSpPr>
        <p:pic>
          <p:nvPicPr>
            <p:cNvPr id="8" name="object 8"/>
            <p:cNvPicPr/>
            <p:nvPr/>
          </p:nvPicPr>
          <p:blipFill>
            <a:blip r:embed="rId3" cstate="print"/>
            <a:stretch>
              <a:fillRect/>
            </a:stretch>
          </p:blipFill>
          <p:spPr>
            <a:xfrm>
              <a:off x="3181365" y="723884"/>
              <a:ext cx="104775" cy="4419615"/>
            </a:xfrm>
            <a:prstGeom prst="rect">
              <a:avLst/>
            </a:prstGeom>
          </p:spPr>
        </p:pic>
        <p:sp>
          <p:nvSpPr>
            <p:cNvPr id="9" name="object 9"/>
            <p:cNvSpPr/>
            <p:nvPr/>
          </p:nvSpPr>
          <p:spPr>
            <a:xfrm>
              <a:off x="3196971"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grpSp>
        <p:nvGrpSpPr>
          <p:cNvPr id="10" name="object 10"/>
          <p:cNvGrpSpPr/>
          <p:nvPr/>
        </p:nvGrpSpPr>
        <p:grpSpPr>
          <a:xfrm>
            <a:off x="476250" y="2876550"/>
            <a:ext cx="2324100" cy="914400"/>
            <a:chOff x="476250" y="2876550"/>
            <a:chExt cx="2324100" cy="914400"/>
          </a:xfrm>
        </p:grpSpPr>
        <p:pic>
          <p:nvPicPr>
            <p:cNvPr id="11" name="object 11"/>
            <p:cNvPicPr/>
            <p:nvPr/>
          </p:nvPicPr>
          <p:blipFill>
            <a:blip r:embed="rId4" cstate="print"/>
            <a:stretch>
              <a:fillRect/>
            </a:stretch>
          </p:blipFill>
          <p:spPr>
            <a:xfrm>
              <a:off x="523875" y="2933700"/>
              <a:ext cx="2276475" cy="847725"/>
            </a:xfrm>
            <a:prstGeom prst="rect">
              <a:avLst/>
            </a:prstGeom>
          </p:spPr>
        </p:pic>
        <p:pic>
          <p:nvPicPr>
            <p:cNvPr id="12" name="object 12"/>
            <p:cNvPicPr/>
            <p:nvPr/>
          </p:nvPicPr>
          <p:blipFill>
            <a:blip r:embed="rId5" cstate="print"/>
            <a:stretch>
              <a:fillRect/>
            </a:stretch>
          </p:blipFill>
          <p:spPr>
            <a:xfrm>
              <a:off x="476250" y="2876550"/>
              <a:ext cx="2324100" cy="914400"/>
            </a:xfrm>
            <a:prstGeom prst="rect">
              <a:avLst/>
            </a:prstGeom>
          </p:spPr>
        </p:pic>
      </p:grpSp>
      <p:pic>
        <p:nvPicPr>
          <p:cNvPr id="13" name="object 13"/>
          <p:cNvPicPr/>
          <p:nvPr/>
        </p:nvPicPr>
        <p:blipFill>
          <a:blip r:embed="rId6" cstate="print"/>
          <a:stretch>
            <a:fillRect/>
          </a:stretch>
        </p:blipFill>
        <p:spPr>
          <a:xfrm>
            <a:off x="581025" y="1943100"/>
            <a:ext cx="2171700" cy="733425"/>
          </a:xfrm>
          <a:prstGeom prst="rect">
            <a:avLst/>
          </a:prstGeom>
        </p:spPr>
      </p:pic>
      <p:sp>
        <p:nvSpPr>
          <p:cNvPr id="14" name="object 14"/>
          <p:cNvSpPr txBox="1"/>
          <p:nvPr/>
        </p:nvSpPr>
        <p:spPr>
          <a:xfrm>
            <a:off x="601717" y="3011042"/>
            <a:ext cx="2072639" cy="646430"/>
          </a:xfrm>
          <a:prstGeom prst="rect">
            <a:avLst/>
          </a:prstGeom>
          <a:solidFill>
            <a:srgbClr val="5F4778"/>
          </a:solidFill>
          <a:ln w="12701">
            <a:solidFill>
              <a:srgbClr val="5F4778"/>
            </a:solidFill>
          </a:ln>
        </p:spPr>
        <p:txBody>
          <a:bodyPr vert="horz" wrap="square" lIns="0" tIns="34290" rIns="0" bIns="0" rtlCol="0">
            <a:spAutoFit/>
          </a:bodyPr>
          <a:lstStyle/>
          <a:p>
            <a:pPr>
              <a:lnSpc>
                <a:spcPct val="100000"/>
              </a:lnSpc>
              <a:spcBef>
                <a:spcPts val="270"/>
              </a:spcBef>
            </a:pPr>
            <a:endParaRPr sz="1350">
              <a:latin typeface="Times New Roman"/>
              <a:cs typeface="Times New Roman"/>
            </a:endParaRPr>
          </a:p>
          <a:p>
            <a:pPr algn="ctr">
              <a:lnSpc>
                <a:spcPct val="100000"/>
              </a:lnSpc>
            </a:pPr>
            <a:r>
              <a:rPr sz="1350" b="1" spc="-10" dirty="0">
                <a:solidFill>
                  <a:srgbClr val="FFFFFF"/>
                </a:solidFill>
                <a:latin typeface="Arial"/>
                <a:cs typeface="Arial"/>
              </a:rPr>
              <a:t>Lists</a:t>
            </a:r>
            <a:endParaRPr sz="1350">
              <a:latin typeface="Arial"/>
              <a:cs typeface="Arial"/>
            </a:endParaRPr>
          </a:p>
        </p:txBody>
      </p:sp>
      <p:sp>
        <p:nvSpPr>
          <p:cNvPr id="15" name="object 15"/>
          <p:cNvSpPr txBox="1"/>
          <p:nvPr/>
        </p:nvSpPr>
        <p:spPr>
          <a:xfrm>
            <a:off x="601717" y="1959233"/>
            <a:ext cx="2072639" cy="646430"/>
          </a:xfrm>
          <a:prstGeom prst="rect">
            <a:avLst/>
          </a:prstGeom>
          <a:solidFill>
            <a:srgbClr val="FFFFFF"/>
          </a:solidFill>
          <a:ln w="12701">
            <a:solidFill>
              <a:srgbClr val="5F4778"/>
            </a:solidFill>
          </a:ln>
        </p:spPr>
        <p:txBody>
          <a:bodyPr vert="horz" wrap="square" lIns="0" tIns="15875" rIns="0" bIns="0" rtlCol="0">
            <a:spAutoFit/>
          </a:bodyPr>
          <a:lstStyle/>
          <a:p>
            <a:pPr>
              <a:lnSpc>
                <a:spcPct val="100000"/>
              </a:lnSpc>
              <a:spcBef>
                <a:spcPts val="125"/>
              </a:spcBef>
            </a:pPr>
            <a:endParaRPr sz="1350">
              <a:latin typeface="Times New Roman"/>
              <a:cs typeface="Times New Roman"/>
            </a:endParaRPr>
          </a:p>
          <a:p>
            <a:pPr marL="4445" algn="ctr">
              <a:lnSpc>
                <a:spcPct val="100000"/>
              </a:lnSpc>
            </a:pPr>
            <a:r>
              <a:rPr sz="1350" spc="-20" dirty="0">
                <a:latin typeface="Arial"/>
                <a:cs typeface="Arial"/>
              </a:rPr>
              <a:t>Maps</a:t>
            </a:r>
            <a:endParaRPr sz="1350">
              <a:latin typeface="Arial"/>
              <a:cs typeface="Arial"/>
            </a:endParaRPr>
          </a:p>
        </p:txBody>
      </p:sp>
      <p:grpSp>
        <p:nvGrpSpPr>
          <p:cNvPr id="16" name="object 16"/>
          <p:cNvGrpSpPr/>
          <p:nvPr/>
        </p:nvGrpSpPr>
        <p:grpSpPr>
          <a:xfrm>
            <a:off x="5353050" y="1990725"/>
            <a:ext cx="1685925" cy="1276350"/>
            <a:chOff x="5353050" y="1990725"/>
            <a:chExt cx="1685925" cy="1276350"/>
          </a:xfrm>
        </p:grpSpPr>
        <p:pic>
          <p:nvPicPr>
            <p:cNvPr id="17" name="object 17"/>
            <p:cNvPicPr/>
            <p:nvPr/>
          </p:nvPicPr>
          <p:blipFill>
            <a:blip r:embed="rId7" cstate="print"/>
            <a:stretch>
              <a:fillRect/>
            </a:stretch>
          </p:blipFill>
          <p:spPr>
            <a:xfrm>
              <a:off x="5353050" y="1990725"/>
              <a:ext cx="1685925" cy="1276350"/>
            </a:xfrm>
            <a:prstGeom prst="rect">
              <a:avLst/>
            </a:prstGeom>
          </p:spPr>
        </p:pic>
        <p:pic>
          <p:nvPicPr>
            <p:cNvPr id="18" name="object 18"/>
            <p:cNvPicPr/>
            <p:nvPr/>
          </p:nvPicPr>
          <p:blipFill>
            <a:blip r:embed="rId8" cstate="print"/>
            <a:stretch>
              <a:fillRect/>
            </a:stretch>
          </p:blipFill>
          <p:spPr>
            <a:xfrm>
              <a:off x="5781659" y="2105025"/>
              <a:ext cx="857250" cy="1114425"/>
            </a:xfrm>
            <a:prstGeom prst="rect">
              <a:avLst/>
            </a:prstGeom>
          </p:spPr>
        </p:pic>
        <p:sp>
          <p:nvSpPr>
            <p:cNvPr id="19" name="object 19"/>
            <p:cNvSpPr/>
            <p:nvPr/>
          </p:nvSpPr>
          <p:spPr>
            <a:xfrm>
              <a:off x="5370575" y="2006571"/>
              <a:ext cx="1597660" cy="1188720"/>
            </a:xfrm>
            <a:custGeom>
              <a:avLst/>
              <a:gdLst/>
              <a:ahLst/>
              <a:cxnLst/>
              <a:rect l="l" t="t" r="r" b="b"/>
              <a:pathLst>
                <a:path w="1597659" h="1188720">
                  <a:moveTo>
                    <a:pt x="1597151" y="0"/>
                  </a:moveTo>
                  <a:lnTo>
                    <a:pt x="0" y="0"/>
                  </a:lnTo>
                  <a:lnTo>
                    <a:pt x="0" y="1188494"/>
                  </a:lnTo>
                  <a:lnTo>
                    <a:pt x="1597151" y="1188494"/>
                  </a:lnTo>
                  <a:lnTo>
                    <a:pt x="1597151" y="0"/>
                  </a:lnTo>
                  <a:close/>
                </a:path>
              </a:pathLst>
            </a:custGeom>
            <a:solidFill>
              <a:srgbClr val="333333"/>
            </a:solidFill>
          </p:spPr>
          <p:txBody>
            <a:bodyPr wrap="square" lIns="0" tIns="0" rIns="0" bIns="0" rtlCol="0"/>
            <a:lstStyle/>
            <a:p>
              <a:endParaRPr/>
            </a:p>
          </p:txBody>
        </p:sp>
      </p:grpSp>
      <p:sp>
        <p:nvSpPr>
          <p:cNvPr id="20" name="object 20"/>
          <p:cNvSpPr txBox="1"/>
          <p:nvPr/>
        </p:nvSpPr>
        <p:spPr>
          <a:xfrm>
            <a:off x="5370576" y="2006571"/>
            <a:ext cx="1597660" cy="1188720"/>
          </a:xfrm>
          <a:prstGeom prst="rect">
            <a:avLst/>
          </a:prstGeom>
        </p:spPr>
        <p:txBody>
          <a:bodyPr vert="horz" wrap="square" lIns="0" tIns="177165" rIns="0" bIns="0" rtlCol="0">
            <a:spAutoFit/>
          </a:bodyPr>
          <a:lstStyle/>
          <a:p>
            <a:pPr algn="ctr">
              <a:lnSpc>
                <a:spcPts val="1600"/>
              </a:lnSpc>
              <a:spcBef>
                <a:spcPts val="1395"/>
              </a:spcBef>
            </a:pPr>
            <a:r>
              <a:rPr sz="1350" spc="-20" dirty="0">
                <a:solidFill>
                  <a:srgbClr val="FFFFFF"/>
                </a:solidFill>
                <a:latin typeface="Arial"/>
                <a:cs typeface="Arial"/>
              </a:rPr>
              <a:t>Args</a:t>
            </a:r>
            <a:endParaRPr sz="1350">
              <a:latin typeface="Arial"/>
              <a:cs typeface="Arial"/>
            </a:endParaRPr>
          </a:p>
          <a:p>
            <a:pPr marL="133350" indent="-85090" algn="ctr">
              <a:lnSpc>
                <a:spcPts val="1600"/>
              </a:lnSpc>
              <a:buChar char="-"/>
              <a:tabLst>
                <a:tab pos="133350" algn="l"/>
              </a:tabLst>
            </a:pPr>
            <a:r>
              <a:rPr sz="1350" spc="-65" dirty="0">
                <a:solidFill>
                  <a:srgbClr val="FFFFFF"/>
                </a:solidFill>
                <a:latin typeface="Arial"/>
                <a:cs typeface="Arial"/>
              </a:rPr>
              <a:t>arg</a:t>
            </a:r>
            <a:r>
              <a:rPr sz="1350" spc="-20" dirty="0">
                <a:solidFill>
                  <a:srgbClr val="FFFFFF"/>
                </a:solidFill>
                <a:latin typeface="Times New Roman"/>
                <a:cs typeface="Times New Roman"/>
              </a:rPr>
              <a:t> </a:t>
            </a:r>
            <a:r>
              <a:rPr sz="1350" spc="-50" dirty="0">
                <a:solidFill>
                  <a:srgbClr val="FFFFFF"/>
                </a:solidFill>
                <a:latin typeface="Arial"/>
                <a:cs typeface="Arial"/>
              </a:rPr>
              <a:t>1</a:t>
            </a:r>
            <a:endParaRPr sz="1350">
              <a:latin typeface="Arial"/>
              <a:cs typeface="Arial"/>
            </a:endParaRPr>
          </a:p>
          <a:p>
            <a:pPr marL="133350" indent="-85090" algn="ctr">
              <a:lnSpc>
                <a:spcPct val="100000"/>
              </a:lnSpc>
              <a:spcBef>
                <a:spcPts val="35"/>
              </a:spcBef>
              <a:buChar char="-"/>
              <a:tabLst>
                <a:tab pos="133350" algn="l"/>
              </a:tabLst>
            </a:pPr>
            <a:r>
              <a:rPr sz="1350" spc="-65" dirty="0">
                <a:solidFill>
                  <a:srgbClr val="FFFFFF"/>
                </a:solidFill>
                <a:latin typeface="Arial"/>
                <a:cs typeface="Arial"/>
              </a:rPr>
              <a:t>arg</a:t>
            </a:r>
            <a:r>
              <a:rPr sz="1350" spc="-20" dirty="0">
                <a:solidFill>
                  <a:srgbClr val="FFFFFF"/>
                </a:solidFill>
                <a:latin typeface="Times New Roman"/>
                <a:cs typeface="Times New Roman"/>
              </a:rPr>
              <a:t> </a:t>
            </a:r>
            <a:r>
              <a:rPr sz="1350" spc="-50" dirty="0">
                <a:solidFill>
                  <a:srgbClr val="FFFFFF"/>
                </a:solidFill>
                <a:latin typeface="Arial"/>
                <a:cs typeface="Arial"/>
              </a:rPr>
              <a:t>2</a:t>
            </a:r>
            <a:endParaRPr sz="1350">
              <a:latin typeface="Arial"/>
              <a:cs typeface="Arial"/>
            </a:endParaRPr>
          </a:p>
          <a:p>
            <a:pPr marL="133350" indent="-85090" algn="ctr">
              <a:lnSpc>
                <a:spcPct val="100000"/>
              </a:lnSpc>
              <a:spcBef>
                <a:spcPts val="35"/>
              </a:spcBef>
              <a:buChar char="-"/>
              <a:tabLst>
                <a:tab pos="133350" algn="l"/>
              </a:tabLst>
            </a:pPr>
            <a:r>
              <a:rPr sz="1350" spc="-65" dirty="0">
                <a:solidFill>
                  <a:srgbClr val="FFFFFF"/>
                </a:solidFill>
                <a:latin typeface="Arial"/>
                <a:cs typeface="Arial"/>
              </a:rPr>
              <a:t>arg</a:t>
            </a:r>
            <a:r>
              <a:rPr sz="1350" spc="-20" dirty="0">
                <a:solidFill>
                  <a:srgbClr val="FFFFFF"/>
                </a:solidFill>
                <a:latin typeface="Times New Roman"/>
                <a:cs typeface="Times New Roman"/>
              </a:rPr>
              <a:t> </a:t>
            </a:r>
            <a:r>
              <a:rPr sz="1350" spc="-50" dirty="0">
                <a:solidFill>
                  <a:srgbClr val="FFFFFF"/>
                </a:solidFill>
                <a:latin typeface="Arial"/>
                <a:cs typeface="Arial"/>
              </a:rPr>
              <a:t>3</a:t>
            </a:r>
            <a:endParaRPr sz="1350">
              <a:latin typeface="Arial"/>
              <a:cs typeface="Arial"/>
            </a:endParaRPr>
          </a:p>
        </p:txBody>
      </p:sp>
      <p:sp>
        <p:nvSpPr>
          <p:cNvPr id="21" name="object 21"/>
          <p:cNvSpPr txBox="1"/>
          <p:nvPr/>
        </p:nvSpPr>
        <p:spPr>
          <a:xfrm>
            <a:off x="4508561" y="1361326"/>
            <a:ext cx="3375538" cy="220573"/>
          </a:xfrm>
          <a:prstGeom prst="rect">
            <a:avLst/>
          </a:prstGeom>
        </p:spPr>
        <p:txBody>
          <a:bodyPr vert="horz" wrap="square" lIns="0" tIns="12700" rIns="0" bIns="0" rtlCol="0">
            <a:spAutoFit/>
          </a:bodyPr>
          <a:lstStyle/>
          <a:p>
            <a:pPr marL="12700" algn="ctr">
              <a:lnSpc>
                <a:spcPct val="100000"/>
              </a:lnSpc>
              <a:spcBef>
                <a:spcPts val="100"/>
              </a:spcBef>
            </a:pPr>
            <a:r>
              <a:rPr lang="en-IN" sz="1350" dirty="0">
                <a:latin typeface="Lucida Grande" panose="020B0600040502020204" pitchFamily="34" charset="0"/>
                <a:cs typeface="Lucida Grande" panose="020B0600040502020204" pitchFamily="34" charset="0"/>
              </a:rPr>
              <a:t>YAML Lists are a sequence of objects.</a:t>
            </a:r>
          </a:p>
        </p:txBody>
      </p:sp>
      <p:pic>
        <p:nvPicPr>
          <p:cNvPr id="22" name="object 22"/>
          <p:cNvPicPr/>
          <p:nvPr/>
        </p:nvPicPr>
        <p:blipFill>
          <a:blip r:embed="rId9" cstate="print"/>
          <a:stretch>
            <a:fillRect/>
          </a:stretch>
        </p:blipFill>
        <p:spPr>
          <a:xfrm>
            <a:off x="4957970" y="3381351"/>
            <a:ext cx="2624325" cy="1467228"/>
          </a:xfrm>
          <a:prstGeom prst="rect">
            <a:avLst/>
          </a:prstGeom>
        </p:spPr>
      </p:pic>
      <p:sp>
        <p:nvSpPr>
          <p:cNvPr id="23" name="object 23"/>
          <p:cNvSpPr txBox="1"/>
          <p:nvPr/>
        </p:nvSpPr>
        <p:spPr>
          <a:xfrm>
            <a:off x="3533142" y="3302697"/>
            <a:ext cx="951230" cy="231775"/>
          </a:xfrm>
          <a:prstGeom prst="rect">
            <a:avLst/>
          </a:prstGeom>
        </p:spPr>
        <p:txBody>
          <a:bodyPr vert="horz" wrap="square" lIns="0" tIns="12700" rIns="0" bIns="0" rtlCol="0">
            <a:spAutoFit/>
          </a:bodyPr>
          <a:lstStyle/>
          <a:p>
            <a:pPr marL="12700">
              <a:lnSpc>
                <a:spcPct val="100000"/>
              </a:lnSpc>
              <a:spcBef>
                <a:spcPts val="100"/>
              </a:spcBef>
            </a:pPr>
            <a:r>
              <a:rPr sz="1350" b="1" spc="-120" dirty="0">
                <a:latin typeface="Arial"/>
                <a:cs typeface="Arial"/>
              </a:rPr>
              <a:t>For</a:t>
            </a:r>
            <a:r>
              <a:rPr sz="1350" spc="-70" dirty="0">
                <a:latin typeface="Times New Roman"/>
                <a:cs typeface="Times New Roman"/>
              </a:rPr>
              <a:t> </a:t>
            </a:r>
            <a:r>
              <a:rPr sz="1350" b="1" spc="-80" dirty="0">
                <a:latin typeface="Arial"/>
                <a:cs typeface="Arial"/>
              </a:rPr>
              <a:t>example:</a:t>
            </a:r>
            <a:endParaRPr sz="135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27355" y="2755962"/>
            <a:ext cx="3754754" cy="1102225"/>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indent="-31496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Writing a Docker Compose File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56114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Writing a Docker Compose File</a:t>
            </a:r>
          </a:p>
        </p:txBody>
      </p:sp>
      <p:grpSp>
        <p:nvGrpSpPr>
          <p:cNvPr id="3" name="object 3"/>
          <p:cNvGrpSpPr/>
          <p:nvPr/>
        </p:nvGrpSpPr>
        <p:grpSpPr>
          <a:xfrm>
            <a:off x="2362200" y="1466850"/>
            <a:ext cx="4476750" cy="2266950"/>
            <a:chOff x="2362200" y="1466850"/>
            <a:chExt cx="4476750" cy="2266950"/>
          </a:xfrm>
        </p:grpSpPr>
        <p:pic>
          <p:nvPicPr>
            <p:cNvPr id="4" name="object 4"/>
            <p:cNvPicPr/>
            <p:nvPr/>
          </p:nvPicPr>
          <p:blipFill>
            <a:blip r:embed="rId2" cstate="print"/>
            <a:stretch>
              <a:fillRect/>
            </a:stretch>
          </p:blipFill>
          <p:spPr>
            <a:xfrm>
              <a:off x="2362200" y="1466850"/>
              <a:ext cx="4476734" cy="2266950"/>
            </a:xfrm>
            <a:prstGeom prst="rect">
              <a:avLst/>
            </a:prstGeom>
          </p:spPr>
        </p:pic>
        <p:sp>
          <p:nvSpPr>
            <p:cNvPr id="5" name="object 5"/>
            <p:cNvSpPr/>
            <p:nvPr/>
          </p:nvSpPr>
          <p:spPr>
            <a:xfrm>
              <a:off x="2375916" y="1478036"/>
              <a:ext cx="4392295" cy="2187575"/>
            </a:xfrm>
            <a:custGeom>
              <a:avLst/>
              <a:gdLst/>
              <a:ahLst/>
              <a:cxnLst/>
              <a:rect l="l" t="t" r="r" b="b"/>
              <a:pathLst>
                <a:path w="4392295" h="2187575">
                  <a:moveTo>
                    <a:pt x="4027566" y="0"/>
                  </a:moveTo>
                  <a:lnTo>
                    <a:pt x="0" y="0"/>
                  </a:lnTo>
                  <a:lnTo>
                    <a:pt x="0" y="1822816"/>
                  </a:lnTo>
                  <a:lnTo>
                    <a:pt x="364616" y="2187433"/>
                  </a:lnTo>
                  <a:lnTo>
                    <a:pt x="4392167" y="2187433"/>
                  </a:lnTo>
                  <a:lnTo>
                    <a:pt x="4392167" y="364601"/>
                  </a:lnTo>
                  <a:lnTo>
                    <a:pt x="4027566" y="0"/>
                  </a:lnTo>
                  <a:close/>
                </a:path>
              </a:pathLst>
            </a:custGeom>
            <a:solidFill>
              <a:srgbClr val="D9D9D9"/>
            </a:solidFill>
          </p:spPr>
          <p:txBody>
            <a:bodyPr wrap="square" lIns="0" tIns="0" rIns="0" bIns="0" rtlCol="0"/>
            <a:lstStyle/>
            <a:p>
              <a:endParaRPr/>
            </a:p>
          </p:txBody>
        </p:sp>
      </p:grpSp>
      <p:sp>
        <p:nvSpPr>
          <p:cNvPr id="6" name="object 6"/>
          <p:cNvSpPr txBox="1"/>
          <p:nvPr/>
        </p:nvSpPr>
        <p:spPr>
          <a:xfrm>
            <a:off x="2655318" y="1721165"/>
            <a:ext cx="2934335" cy="2276475"/>
          </a:xfrm>
          <a:prstGeom prst="rect">
            <a:avLst/>
          </a:prstGeom>
        </p:spPr>
        <p:txBody>
          <a:bodyPr vert="horz" wrap="square" lIns="0" tIns="12700" rIns="0" bIns="0" rtlCol="0">
            <a:spAutoFit/>
          </a:bodyPr>
          <a:lstStyle/>
          <a:p>
            <a:pPr marL="12700">
              <a:lnSpc>
                <a:spcPts val="1600"/>
              </a:lnSpc>
              <a:spcBef>
                <a:spcPts val="100"/>
              </a:spcBef>
            </a:pPr>
            <a:r>
              <a:rPr sz="1350" spc="-60" dirty="0">
                <a:solidFill>
                  <a:srgbClr val="1B577B"/>
                </a:solidFill>
                <a:latin typeface="Arial"/>
                <a:cs typeface="Arial"/>
              </a:rPr>
              <a:t>version:</a:t>
            </a:r>
            <a:r>
              <a:rPr sz="1350" spc="35" dirty="0">
                <a:solidFill>
                  <a:srgbClr val="1B577B"/>
                </a:solidFill>
                <a:latin typeface="Times New Roman"/>
                <a:cs typeface="Times New Roman"/>
              </a:rPr>
              <a:t> </a:t>
            </a:r>
            <a:r>
              <a:rPr sz="1350" spc="-25" dirty="0">
                <a:solidFill>
                  <a:srgbClr val="1B577B"/>
                </a:solidFill>
                <a:latin typeface="Arial"/>
                <a:cs typeface="Arial"/>
              </a:rPr>
              <a:t>'3'</a:t>
            </a:r>
            <a:endParaRPr sz="1350">
              <a:latin typeface="Arial"/>
              <a:cs typeface="Arial"/>
            </a:endParaRPr>
          </a:p>
          <a:p>
            <a:pPr marL="12700">
              <a:lnSpc>
                <a:spcPts val="1600"/>
              </a:lnSpc>
            </a:pPr>
            <a:r>
              <a:rPr sz="1350" spc="-10" dirty="0">
                <a:solidFill>
                  <a:srgbClr val="1B577B"/>
                </a:solidFill>
                <a:latin typeface="Arial"/>
                <a:cs typeface="Arial"/>
              </a:rPr>
              <a:t>services:</a:t>
            </a:r>
            <a:endParaRPr sz="1350">
              <a:latin typeface="Arial"/>
              <a:cs typeface="Arial"/>
            </a:endParaRPr>
          </a:p>
          <a:p>
            <a:pPr marL="88900">
              <a:lnSpc>
                <a:spcPct val="100000"/>
              </a:lnSpc>
              <a:spcBef>
                <a:spcPts val="35"/>
              </a:spcBef>
            </a:pPr>
            <a:r>
              <a:rPr sz="1350" spc="-10" dirty="0">
                <a:solidFill>
                  <a:srgbClr val="1B577B"/>
                </a:solidFill>
                <a:latin typeface="Arial"/>
                <a:cs typeface="Arial"/>
              </a:rPr>
              <a:t>sample1:</a:t>
            </a:r>
            <a:endParaRPr sz="1350">
              <a:latin typeface="Arial"/>
              <a:cs typeface="Arial"/>
            </a:endParaRPr>
          </a:p>
          <a:p>
            <a:pPr marL="165100" marR="1878330">
              <a:lnSpc>
                <a:spcPts val="1580"/>
              </a:lnSpc>
              <a:spcBef>
                <a:spcPts val="120"/>
              </a:spcBef>
            </a:pPr>
            <a:r>
              <a:rPr sz="1350" spc="-75" dirty="0">
                <a:solidFill>
                  <a:srgbClr val="1B577B"/>
                </a:solidFill>
                <a:latin typeface="Arial"/>
                <a:cs typeface="Arial"/>
              </a:rPr>
              <a:t>image:</a:t>
            </a:r>
            <a:r>
              <a:rPr sz="1350" spc="5" dirty="0">
                <a:solidFill>
                  <a:srgbClr val="1B577B"/>
                </a:solidFill>
                <a:latin typeface="Times New Roman"/>
                <a:cs typeface="Times New Roman"/>
              </a:rPr>
              <a:t> </a:t>
            </a:r>
            <a:r>
              <a:rPr sz="1350" spc="-10" dirty="0">
                <a:solidFill>
                  <a:srgbClr val="1B577B"/>
                </a:solidFill>
                <a:latin typeface="Arial"/>
                <a:cs typeface="Arial"/>
              </a:rPr>
              <a:t>httpd</a:t>
            </a:r>
            <a:r>
              <a:rPr sz="1350" spc="-10" dirty="0">
                <a:solidFill>
                  <a:srgbClr val="1B577B"/>
                </a:solidFill>
                <a:latin typeface="Times New Roman"/>
                <a:cs typeface="Times New Roman"/>
              </a:rPr>
              <a:t> </a:t>
            </a:r>
            <a:r>
              <a:rPr sz="1350" spc="-10" dirty="0">
                <a:solidFill>
                  <a:srgbClr val="1B577B"/>
                </a:solidFill>
                <a:latin typeface="Arial"/>
                <a:cs typeface="Arial"/>
              </a:rPr>
              <a:t>ports:</a:t>
            </a:r>
            <a:endParaRPr sz="1350">
              <a:latin typeface="Arial"/>
              <a:cs typeface="Arial"/>
            </a:endParaRPr>
          </a:p>
          <a:p>
            <a:pPr marL="203200">
              <a:lnSpc>
                <a:spcPts val="1585"/>
              </a:lnSpc>
            </a:pPr>
            <a:r>
              <a:rPr sz="1350" spc="-40" dirty="0">
                <a:solidFill>
                  <a:srgbClr val="1B577B"/>
                </a:solidFill>
                <a:latin typeface="Arial"/>
                <a:cs typeface="Arial"/>
              </a:rPr>
              <a:t>-</a:t>
            </a:r>
            <a:r>
              <a:rPr sz="1350" spc="-80" dirty="0">
                <a:solidFill>
                  <a:srgbClr val="1B577B"/>
                </a:solidFill>
                <a:latin typeface="Times New Roman"/>
                <a:cs typeface="Times New Roman"/>
              </a:rPr>
              <a:t> </a:t>
            </a:r>
            <a:r>
              <a:rPr sz="1350" spc="-10" dirty="0">
                <a:solidFill>
                  <a:srgbClr val="1B577B"/>
                </a:solidFill>
                <a:latin typeface="Arial"/>
                <a:cs typeface="Arial"/>
              </a:rPr>
              <a:t>“80:80"</a:t>
            </a:r>
            <a:endParaRPr sz="1350">
              <a:latin typeface="Arial"/>
              <a:cs typeface="Arial"/>
            </a:endParaRPr>
          </a:p>
          <a:p>
            <a:pPr marL="88900">
              <a:lnSpc>
                <a:spcPts val="1600"/>
              </a:lnSpc>
            </a:pPr>
            <a:r>
              <a:rPr sz="1350" spc="-10" dirty="0">
                <a:solidFill>
                  <a:srgbClr val="1B577B"/>
                </a:solidFill>
                <a:latin typeface="Arial"/>
                <a:cs typeface="Arial"/>
              </a:rPr>
              <a:t>sample2:</a:t>
            </a:r>
            <a:endParaRPr sz="1350">
              <a:latin typeface="Arial"/>
              <a:cs typeface="Arial"/>
            </a:endParaRPr>
          </a:p>
          <a:p>
            <a:pPr marL="165100">
              <a:lnSpc>
                <a:spcPct val="100000"/>
              </a:lnSpc>
              <a:spcBef>
                <a:spcPts val="30"/>
              </a:spcBef>
            </a:pPr>
            <a:r>
              <a:rPr sz="1350" spc="-75" dirty="0">
                <a:solidFill>
                  <a:srgbClr val="1B577B"/>
                </a:solidFill>
                <a:latin typeface="Arial"/>
                <a:cs typeface="Arial"/>
              </a:rPr>
              <a:t>image:</a:t>
            </a:r>
            <a:r>
              <a:rPr sz="1350" spc="5" dirty="0">
                <a:solidFill>
                  <a:srgbClr val="1B577B"/>
                </a:solidFill>
                <a:latin typeface="Times New Roman"/>
                <a:cs typeface="Times New Roman"/>
              </a:rPr>
              <a:t> </a:t>
            </a:r>
            <a:r>
              <a:rPr sz="1350" spc="-10" dirty="0">
                <a:solidFill>
                  <a:srgbClr val="1B577B"/>
                </a:solidFill>
                <a:latin typeface="Arial"/>
                <a:cs typeface="Arial"/>
              </a:rPr>
              <a:t>nginx</a:t>
            </a:r>
            <a:endParaRPr sz="1350">
              <a:latin typeface="Arial"/>
              <a:cs typeface="Arial"/>
            </a:endParaRPr>
          </a:p>
          <a:p>
            <a:pPr>
              <a:lnSpc>
                <a:spcPct val="100000"/>
              </a:lnSpc>
            </a:pPr>
            <a:endParaRPr sz="1350">
              <a:latin typeface="Arial"/>
              <a:cs typeface="Arial"/>
            </a:endParaRPr>
          </a:p>
          <a:p>
            <a:pPr>
              <a:lnSpc>
                <a:spcPct val="100000"/>
              </a:lnSpc>
              <a:spcBef>
                <a:spcPts val="30"/>
              </a:spcBef>
            </a:pPr>
            <a:endParaRPr sz="1350">
              <a:latin typeface="Arial"/>
              <a:cs typeface="Arial"/>
            </a:endParaRPr>
          </a:p>
          <a:p>
            <a:pPr marL="883285">
              <a:lnSpc>
                <a:spcPct val="100000"/>
              </a:lnSpc>
            </a:pPr>
            <a:r>
              <a:rPr sz="1350" b="1" spc="-114" dirty="0">
                <a:latin typeface="Arial"/>
                <a:cs typeface="Arial"/>
              </a:rPr>
              <a:t>Sample</a:t>
            </a:r>
            <a:r>
              <a:rPr sz="1350" spc="-75" dirty="0">
                <a:latin typeface="Times New Roman"/>
                <a:cs typeface="Times New Roman"/>
              </a:rPr>
              <a:t> </a:t>
            </a:r>
            <a:r>
              <a:rPr sz="1350" b="1" spc="-110" dirty="0">
                <a:latin typeface="Arial"/>
                <a:cs typeface="Arial"/>
              </a:rPr>
              <a:t>Docker</a:t>
            </a:r>
            <a:r>
              <a:rPr sz="1350" spc="-105" dirty="0">
                <a:latin typeface="Times New Roman"/>
                <a:cs typeface="Times New Roman"/>
              </a:rPr>
              <a:t> </a:t>
            </a:r>
            <a:r>
              <a:rPr sz="1350" b="1" spc="-130" dirty="0">
                <a:latin typeface="Arial"/>
                <a:cs typeface="Arial"/>
              </a:rPr>
              <a:t>Compose</a:t>
            </a:r>
            <a:r>
              <a:rPr sz="1350" spc="-70" dirty="0">
                <a:latin typeface="Times New Roman"/>
                <a:cs typeface="Times New Roman"/>
              </a:rPr>
              <a:t> </a:t>
            </a:r>
            <a:r>
              <a:rPr sz="1350" b="1" spc="-70" dirty="0">
                <a:latin typeface="Arial"/>
                <a:cs typeface="Arial"/>
              </a:rPr>
              <a:t>File</a:t>
            </a:r>
            <a:endParaRPr sz="135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72110" y="2585020"/>
            <a:ext cx="6673215" cy="1102225"/>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indent="-887094">
              <a:lnSpc>
                <a:spcPts val="3990"/>
              </a:lnSpc>
              <a:spcBef>
                <a:spcPts val="505"/>
              </a:spcBef>
              <a:tabLst>
                <a:tab pos="2499995" algn="l"/>
                <a:tab pos="4901565" algn="l"/>
              </a:tabLst>
            </a:pPr>
            <a:r>
              <a:rPr sz="3600" b="0" dirty="0">
                <a:solidFill>
                  <a:srgbClr val="2F233B"/>
                </a:solidFill>
                <a:latin typeface="Lucida Grande" panose="020B0600040502020204" pitchFamily="34" charset="0"/>
                <a:cs typeface="Lucida Grande" panose="020B0600040502020204" pitchFamily="34" charset="0"/>
              </a:rPr>
              <a:t>Hands-on:	Running a Sample Docker Compose File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73640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Hands-on: Sample Docker Compose File</a:t>
            </a:r>
          </a:p>
        </p:txBody>
      </p:sp>
      <p:grpSp>
        <p:nvGrpSpPr>
          <p:cNvPr id="3" name="object 3"/>
          <p:cNvGrpSpPr/>
          <p:nvPr/>
        </p:nvGrpSpPr>
        <p:grpSpPr>
          <a:xfrm>
            <a:off x="2857500" y="2152650"/>
            <a:ext cx="2876550" cy="590550"/>
            <a:chOff x="2857500" y="2152650"/>
            <a:chExt cx="2876550" cy="590550"/>
          </a:xfrm>
        </p:grpSpPr>
        <p:pic>
          <p:nvPicPr>
            <p:cNvPr id="4" name="object 4"/>
            <p:cNvPicPr/>
            <p:nvPr/>
          </p:nvPicPr>
          <p:blipFill>
            <a:blip r:embed="rId2" cstate="print"/>
            <a:stretch>
              <a:fillRect/>
            </a:stretch>
          </p:blipFill>
          <p:spPr>
            <a:xfrm>
              <a:off x="2857500" y="2152650"/>
              <a:ext cx="2876550" cy="590550"/>
            </a:xfrm>
            <a:prstGeom prst="rect">
              <a:avLst/>
            </a:prstGeom>
          </p:spPr>
        </p:pic>
        <p:sp>
          <p:nvSpPr>
            <p:cNvPr id="5" name="object 5"/>
            <p:cNvSpPr/>
            <p:nvPr/>
          </p:nvSpPr>
          <p:spPr>
            <a:xfrm>
              <a:off x="2871728" y="2167758"/>
              <a:ext cx="2794000" cy="508000"/>
            </a:xfrm>
            <a:custGeom>
              <a:avLst/>
              <a:gdLst/>
              <a:ahLst/>
              <a:cxnLst/>
              <a:rect l="l" t="t" r="r" b="b"/>
              <a:pathLst>
                <a:path w="2794000" h="508000">
                  <a:moveTo>
                    <a:pt x="2708916" y="0"/>
                  </a:moveTo>
                  <a:lnTo>
                    <a:pt x="0" y="0"/>
                  </a:lnTo>
                  <a:lnTo>
                    <a:pt x="0" y="423172"/>
                  </a:lnTo>
                  <a:lnTo>
                    <a:pt x="84581" y="507872"/>
                  </a:lnTo>
                  <a:lnTo>
                    <a:pt x="2793498" y="507872"/>
                  </a:lnTo>
                  <a:lnTo>
                    <a:pt x="2793498" y="84713"/>
                  </a:lnTo>
                  <a:lnTo>
                    <a:pt x="2708916" y="0"/>
                  </a:lnTo>
                  <a:close/>
                </a:path>
              </a:pathLst>
            </a:custGeom>
            <a:solidFill>
              <a:srgbClr val="D9D9D9"/>
            </a:solidFill>
          </p:spPr>
          <p:txBody>
            <a:bodyPr wrap="square" lIns="0" tIns="0" rIns="0" bIns="0" rtlCol="0"/>
            <a:lstStyle/>
            <a:p>
              <a:endParaRPr/>
            </a:p>
          </p:txBody>
        </p:sp>
      </p:grpSp>
      <p:sp>
        <p:nvSpPr>
          <p:cNvPr id="6" name="object 6"/>
          <p:cNvSpPr txBox="1">
            <a:spLocks noGrp="1"/>
          </p:cNvSpPr>
          <p:nvPr>
            <p:ph type="body" idx="1"/>
          </p:nvPr>
        </p:nvSpPr>
        <p:spPr>
          <a:xfrm>
            <a:off x="573706" y="942919"/>
            <a:ext cx="5092022" cy="2248693"/>
          </a:xfrm>
          <a:prstGeom prst="rect">
            <a:avLst/>
          </a:prstGeom>
        </p:spPr>
        <p:txBody>
          <a:bodyPr vert="horz" wrap="square" lIns="0" tIns="121285" rIns="0" bIns="0" rtlCol="0">
            <a:spAutoFit/>
          </a:bodyPr>
          <a:lstStyle/>
          <a:p>
            <a:pPr marL="355600" indent="-342900">
              <a:lnSpc>
                <a:spcPct val="100000"/>
              </a:lnSpc>
              <a:spcBef>
                <a:spcPts val="955"/>
              </a:spcBef>
              <a:buAutoNum type="arabicPeriod"/>
              <a:tabLst>
                <a:tab pos="355600" algn="l"/>
              </a:tabLst>
            </a:pPr>
            <a:r>
              <a:rPr spc="-75" dirty="0">
                <a:latin typeface="Lucida Grande" panose="020B0600040502020204" pitchFamily="34" charset="0"/>
                <a:cs typeface="Lucida Grande" panose="020B0600040502020204" pitchFamily="34" charset="0"/>
              </a:rPr>
              <a:t>Create</a:t>
            </a:r>
            <a:r>
              <a:rPr spc="-140" dirty="0">
                <a:latin typeface="Lucida Grande" panose="020B0600040502020204" pitchFamily="34" charset="0"/>
                <a:cs typeface="Lucida Grande" panose="020B0600040502020204" pitchFamily="34" charset="0"/>
              </a:rPr>
              <a:t> </a:t>
            </a:r>
            <a:r>
              <a:rPr spc="-105" dirty="0">
                <a:latin typeface="Lucida Grande" panose="020B0600040502020204" pitchFamily="34" charset="0"/>
                <a:cs typeface="Lucida Grande" panose="020B0600040502020204" pitchFamily="34" charset="0"/>
              </a:rPr>
              <a:t>a</a:t>
            </a:r>
            <a:r>
              <a:rPr spc="-20" dirty="0">
                <a:latin typeface="Lucida Grande" panose="020B0600040502020204" pitchFamily="34" charset="0"/>
                <a:cs typeface="Lucida Grande" panose="020B0600040502020204" pitchFamily="34" charset="0"/>
              </a:rPr>
              <a:t> folder</a:t>
            </a:r>
            <a:r>
              <a:rPr spc="-155" dirty="0">
                <a:latin typeface="Lucida Grande" panose="020B0600040502020204" pitchFamily="34" charset="0"/>
                <a:cs typeface="Lucida Grande" panose="020B0600040502020204" pitchFamily="34" charset="0"/>
              </a:rPr>
              <a:t> </a:t>
            </a:r>
            <a:r>
              <a:rPr spc="-50" dirty="0">
                <a:latin typeface="Lucida Grande" panose="020B0600040502020204" pitchFamily="34" charset="0"/>
                <a:cs typeface="Lucida Grande" panose="020B0600040502020204" pitchFamily="34" charset="0"/>
              </a:rPr>
              <a:t>called</a:t>
            </a:r>
            <a:r>
              <a:rPr spc="-90" dirty="0">
                <a:latin typeface="Lucida Grande" panose="020B0600040502020204" pitchFamily="34" charset="0"/>
                <a:cs typeface="Lucida Grande" panose="020B0600040502020204" pitchFamily="34" charset="0"/>
              </a:rPr>
              <a:t> </a:t>
            </a:r>
            <a:r>
              <a:rPr spc="-10" dirty="0">
                <a:latin typeface="Lucida Grande" panose="020B0600040502020204" pitchFamily="34" charset="0"/>
                <a:cs typeface="Lucida Grande" panose="020B0600040502020204" pitchFamily="34" charset="0"/>
              </a:rPr>
              <a:t>“docker”</a:t>
            </a:r>
          </a:p>
          <a:p>
            <a:pPr marL="355600" indent="-342900">
              <a:lnSpc>
                <a:spcPct val="100000"/>
              </a:lnSpc>
              <a:spcBef>
                <a:spcPts val="860"/>
              </a:spcBef>
              <a:buAutoNum type="arabicPeriod"/>
              <a:tabLst>
                <a:tab pos="355600" algn="l"/>
              </a:tabLst>
            </a:pPr>
            <a:r>
              <a:rPr spc="-25" dirty="0">
                <a:latin typeface="Lucida Grande" panose="020B0600040502020204" pitchFamily="34" charset="0"/>
                <a:cs typeface="Lucida Grande" panose="020B0600040502020204" pitchFamily="34" charset="0"/>
              </a:rPr>
              <a:t>Write</a:t>
            </a:r>
            <a:r>
              <a:rPr spc="15" dirty="0">
                <a:latin typeface="Lucida Grande" panose="020B0600040502020204" pitchFamily="34" charset="0"/>
                <a:cs typeface="Lucida Grande" panose="020B0600040502020204" pitchFamily="34" charset="0"/>
              </a:rPr>
              <a:t> </a:t>
            </a:r>
            <a:r>
              <a:rPr spc="-35" dirty="0">
                <a:latin typeface="Lucida Grande" panose="020B0600040502020204" pitchFamily="34" charset="0"/>
                <a:cs typeface="Lucida Grande" panose="020B0600040502020204" pitchFamily="34" charset="0"/>
              </a:rPr>
              <a:t>the</a:t>
            </a:r>
            <a:r>
              <a:rPr spc="-60" dirty="0">
                <a:latin typeface="Lucida Grande" panose="020B0600040502020204" pitchFamily="34" charset="0"/>
                <a:cs typeface="Lucida Grande" panose="020B0600040502020204" pitchFamily="34" charset="0"/>
              </a:rPr>
              <a:t> </a:t>
            </a:r>
            <a:r>
              <a:rPr spc="-85" dirty="0">
                <a:latin typeface="Lucida Grande" panose="020B0600040502020204" pitchFamily="34" charset="0"/>
                <a:cs typeface="Lucida Grande" panose="020B0600040502020204" pitchFamily="34" charset="0"/>
              </a:rPr>
              <a:t>sample</a:t>
            </a:r>
            <a:r>
              <a:rPr spc="25" dirty="0">
                <a:latin typeface="Lucida Grande" panose="020B0600040502020204" pitchFamily="34" charset="0"/>
                <a:cs typeface="Lucida Grande" panose="020B0600040502020204" pitchFamily="34" charset="0"/>
              </a:rPr>
              <a:t> </a:t>
            </a:r>
            <a:r>
              <a:rPr spc="-175" dirty="0">
                <a:latin typeface="Lucida Grande" panose="020B0600040502020204" pitchFamily="34" charset="0"/>
                <a:cs typeface="Lucida Grande" panose="020B0600040502020204" pitchFamily="34" charset="0"/>
              </a:rPr>
              <a:t>YAML</a:t>
            </a:r>
            <a:r>
              <a:rPr spc="-30" dirty="0">
                <a:latin typeface="Lucida Grande" panose="020B0600040502020204" pitchFamily="34" charset="0"/>
                <a:cs typeface="Lucida Grande" panose="020B0600040502020204" pitchFamily="34" charset="0"/>
              </a:rPr>
              <a:t> </a:t>
            </a:r>
            <a:r>
              <a:rPr spc="-10" dirty="0">
                <a:latin typeface="Lucida Grande" panose="020B0600040502020204" pitchFamily="34" charset="0"/>
                <a:cs typeface="Lucida Grande" panose="020B0600040502020204" pitchFamily="34" charset="0"/>
              </a:rPr>
              <a:t>file</a:t>
            </a:r>
            <a:r>
              <a:rPr spc="-135"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in</a:t>
            </a:r>
            <a:r>
              <a:rPr spc="-20" dirty="0">
                <a:latin typeface="Lucida Grande" panose="020B0600040502020204" pitchFamily="34" charset="0"/>
                <a:cs typeface="Lucida Grande" panose="020B0600040502020204" pitchFamily="34" charset="0"/>
              </a:rPr>
              <a:t> </a:t>
            </a:r>
            <a:r>
              <a:rPr spc="-45" dirty="0">
                <a:latin typeface="Lucida Grande" panose="020B0600040502020204" pitchFamily="34" charset="0"/>
                <a:cs typeface="Lucida Grande" panose="020B0600040502020204" pitchFamily="34" charset="0"/>
              </a:rPr>
              <a:t>“docker-</a:t>
            </a:r>
            <a:r>
              <a:rPr spc="-60" dirty="0">
                <a:latin typeface="Lucida Grande" panose="020B0600040502020204" pitchFamily="34" charset="0"/>
                <a:cs typeface="Lucida Grande" panose="020B0600040502020204" pitchFamily="34" charset="0"/>
              </a:rPr>
              <a:t>compose.yml”</a:t>
            </a:r>
            <a:r>
              <a:rPr spc="-105" dirty="0">
                <a:latin typeface="Lucida Grande" panose="020B0600040502020204" pitchFamily="34" charset="0"/>
                <a:cs typeface="Lucida Grande" panose="020B0600040502020204" pitchFamily="34" charset="0"/>
              </a:rPr>
              <a:t> </a:t>
            </a:r>
            <a:r>
              <a:rPr spc="-20" dirty="0">
                <a:latin typeface="Lucida Grande" panose="020B0600040502020204" pitchFamily="34" charset="0"/>
                <a:cs typeface="Lucida Grande" panose="020B0600040502020204" pitchFamily="34" charset="0"/>
              </a:rPr>
              <a:t>file</a:t>
            </a:r>
          </a:p>
          <a:p>
            <a:pPr marL="355600" indent="-342900">
              <a:lnSpc>
                <a:spcPct val="100000"/>
              </a:lnSpc>
              <a:spcBef>
                <a:spcPts val="785"/>
              </a:spcBef>
              <a:buAutoNum type="arabicPeriod"/>
              <a:tabLst>
                <a:tab pos="355600" algn="l"/>
              </a:tabLst>
            </a:pPr>
            <a:r>
              <a:rPr spc="-180" dirty="0">
                <a:latin typeface="Lucida Grande" panose="020B0600040502020204" pitchFamily="34" charset="0"/>
                <a:cs typeface="Lucida Grande" panose="020B0600040502020204" pitchFamily="34" charset="0"/>
              </a:rPr>
              <a:t>To</a:t>
            </a:r>
            <a:r>
              <a:rPr spc="-5" dirty="0">
                <a:latin typeface="Lucida Grande" panose="020B0600040502020204" pitchFamily="34" charset="0"/>
                <a:cs typeface="Lucida Grande" panose="020B0600040502020204" pitchFamily="34" charset="0"/>
              </a:rPr>
              <a:t> </a:t>
            </a:r>
            <a:r>
              <a:rPr spc="-25" dirty="0">
                <a:latin typeface="Lucida Grande" panose="020B0600040502020204" pitchFamily="34" charset="0"/>
                <a:cs typeface="Lucida Grande" panose="020B0600040502020204" pitchFamily="34" charset="0"/>
              </a:rPr>
              <a:t>build</a:t>
            </a:r>
            <a:r>
              <a:rPr spc="85" dirty="0">
                <a:latin typeface="Lucida Grande" panose="020B0600040502020204" pitchFamily="34" charset="0"/>
                <a:cs typeface="Lucida Grande" panose="020B0600040502020204" pitchFamily="34" charset="0"/>
              </a:rPr>
              <a:t> </a:t>
            </a:r>
            <a:r>
              <a:rPr spc="-50" dirty="0">
                <a:latin typeface="Lucida Grande" panose="020B0600040502020204" pitchFamily="34" charset="0"/>
                <a:cs typeface="Lucida Grande" panose="020B0600040502020204" pitchFamily="34" charset="0"/>
              </a:rPr>
              <a:t>this</a:t>
            </a:r>
            <a:r>
              <a:rPr spc="-45" dirty="0">
                <a:latin typeface="Lucida Grande" panose="020B0600040502020204" pitchFamily="34" charset="0"/>
                <a:cs typeface="Lucida Grande" panose="020B0600040502020204" pitchFamily="34" charset="0"/>
              </a:rPr>
              <a:t> </a:t>
            </a:r>
            <a:r>
              <a:rPr spc="-65" dirty="0">
                <a:latin typeface="Lucida Grande" panose="020B0600040502020204" pitchFamily="34" charset="0"/>
                <a:cs typeface="Lucida Grande" panose="020B0600040502020204" pitchFamily="34" charset="0"/>
              </a:rPr>
              <a:t>docker-</a:t>
            </a:r>
            <a:r>
              <a:rPr spc="-70" dirty="0">
                <a:latin typeface="Lucida Grande" panose="020B0600040502020204" pitchFamily="34" charset="0"/>
                <a:cs typeface="Lucida Grande" panose="020B0600040502020204" pitchFamily="34" charset="0"/>
              </a:rPr>
              <a:t>compose</a:t>
            </a:r>
            <a:r>
              <a:rPr spc="-35" dirty="0">
                <a:latin typeface="Lucida Grande" panose="020B0600040502020204" pitchFamily="34" charset="0"/>
                <a:cs typeface="Lucida Grande" panose="020B0600040502020204" pitchFamily="34" charset="0"/>
              </a:rPr>
              <a:t> </a:t>
            </a:r>
            <a:r>
              <a:rPr spc="-20" dirty="0">
                <a:latin typeface="Lucida Grande" panose="020B0600040502020204" pitchFamily="34" charset="0"/>
                <a:cs typeface="Lucida Grande" panose="020B0600040502020204" pitchFamily="34" charset="0"/>
              </a:rPr>
              <a:t>file,</a:t>
            </a:r>
            <a:r>
              <a:rPr spc="-70"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the</a:t>
            </a:r>
            <a:r>
              <a:rPr spc="40" dirty="0">
                <a:latin typeface="Lucida Grande" panose="020B0600040502020204" pitchFamily="34" charset="0"/>
                <a:cs typeface="Lucida Grande" panose="020B0600040502020204" pitchFamily="34" charset="0"/>
              </a:rPr>
              <a:t> </a:t>
            </a:r>
            <a:r>
              <a:rPr spc="-80" dirty="0">
                <a:latin typeface="Lucida Grande" panose="020B0600040502020204" pitchFamily="34" charset="0"/>
                <a:cs typeface="Lucida Grande" panose="020B0600040502020204" pitchFamily="34" charset="0"/>
              </a:rPr>
              <a:t>syntax</a:t>
            </a:r>
            <a:r>
              <a:rPr spc="-95" dirty="0">
                <a:latin typeface="Lucida Grande" panose="020B0600040502020204" pitchFamily="34" charset="0"/>
                <a:cs typeface="Lucida Grande" panose="020B0600040502020204" pitchFamily="34" charset="0"/>
              </a:rPr>
              <a:t> </a:t>
            </a:r>
            <a:r>
              <a:rPr spc="-85" dirty="0">
                <a:latin typeface="Lucida Grande" panose="020B0600040502020204" pitchFamily="34" charset="0"/>
                <a:cs typeface="Lucida Grande" panose="020B0600040502020204" pitchFamily="34" charset="0"/>
              </a:rPr>
              <a:t>is</a:t>
            </a:r>
            <a:r>
              <a:rPr spc="-45" dirty="0">
                <a:latin typeface="Lucida Grande" panose="020B0600040502020204" pitchFamily="34" charset="0"/>
                <a:cs typeface="Lucida Grande" panose="020B0600040502020204" pitchFamily="34" charset="0"/>
              </a:rPr>
              <a:t> </a:t>
            </a:r>
            <a:r>
              <a:rPr spc="-120" dirty="0">
                <a:latin typeface="Lucida Grande" panose="020B0600040502020204" pitchFamily="34" charset="0"/>
                <a:cs typeface="Lucida Grande" panose="020B0600040502020204" pitchFamily="34" charset="0"/>
              </a:rPr>
              <a:t>as</a:t>
            </a:r>
            <a:r>
              <a:rPr spc="-40" dirty="0">
                <a:latin typeface="Lucida Grande" panose="020B0600040502020204" pitchFamily="34" charset="0"/>
                <a:cs typeface="Lucida Grande" panose="020B0600040502020204" pitchFamily="34" charset="0"/>
              </a:rPr>
              <a:t> </a:t>
            </a:r>
            <a:r>
              <a:rPr spc="-10" dirty="0">
                <a:latin typeface="Lucida Grande" panose="020B0600040502020204" pitchFamily="34" charset="0"/>
                <a:cs typeface="Lucida Grande" panose="020B0600040502020204" pitchFamily="34" charset="0"/>
              </a:rPr>
              <a:t>follows:</a:t>
            </a:r>
          </a:p>
          <a:p>
            <a:pPr>
              <a:lnSpc>
                <a:spcPct val="100000"/>
              </a:lnSpc>
              <a:buFont typeface="Arial"/>
              <a:buAutoNum type="arabicPeriod"/>
            </a:pPr>
            <a:endParaRPr spc="-10" dirty="0">
              <a:latin typeface="Lucida Grande" panose="020B0600040502020204" pitchFamily="34" charset="0"/>
              <a:cs typeface="Lucida Grande" panose="020B0600040502020204" pitchFamily="34" charset="0"/>
            </a:endParaRPr>
          </a:p>
          <a:p>
            <a:pPr>
              <a:lnSpc>
                <a:spcPct val="100000"/>
              </a:lnSpc>
              <a:spcBef>
                <a:spcPts val="215"/>
              </a:spcBef>
              <a:buFont typeface="Arial"/>
              <a:buAutoNum type="arabicPeriod"/>
            </a:pPr>
            <a:endParaRPr spc="-10" dirty="0">
              <a:latin typeface="Lucida Grande" panose="020B0600040502020204" pitchFamily="34" charset="0"/>
              <a:cs typeface="Lucida Grande" panose="020B0600040502020204" pitchFamily="34" charset="0"/>
            </a:endParaRPr>
          </a:p>
          <a:p>
            <a:pPr marL="2910840">
              <a:lnSpc>
                <a:spcPct val="100000"/>
              </a:lnSpc>
            </a:pPr>
            <a:r>
              <a:rPr spc="-65" dirty="0">
                <a:solidFill>
                  <a:srgbClr val="1B577B"/>
                </a:solidFill>
                <a:latin typeface="Lucida Grande" panose="020B0600040502020204" pitchFamily="34" charset="0"/>
                <a:cs typeface="Lucida Grande" panose="020B0600040502020204" pitchFamily="34" charset="0"/>
              </a:rPr>
              <a:t>docker-</a:t>
            </a:r>
            <a:r>
              <a:rPr spc="-75" dirty="0">
                <a:solidFill>
                  <a:srgbClr val="1B577B"/>
                </a:solidFill>
                <a:latin typeface="Lucida Grande" panose="020B0600040502020204" pitchFamily="34" charset="0"/>
                <a:cs typeface="Lucida Grande" panose="020B0600040502020204" pitchFamily="34" charset="0"/>
              </a:rPr>
              <a:t>compose</a:t>
            </a:r>
            <a:r>
              <a:rPr spc="-90" dirty="0">
                <a:solidFill>
                  <a:srgbClr val="1B577B"/>
                </a:solidFill>
                <a:latin typeface="Lucida Grande" panose="020B0600040502020204" pitchFamily="34" charset="0"/>
                <a:cs typeface="Lucida Grande" panose="020B0600040502020204" pitchFamily="34" charset="0"/>
              </a:rPr>
              <a:t> </a:t>
            </a:r>
            <a:r>
              <a:rPr spc="-50" dirty="0">
                <a:solidFill>
                  <a:srgbClr val="1B577B"/>
                </a:solidFill>
                <a:latin typeface="Lucida Grande" panose="020B0600040502020204" pitchFamily="34" charset="0"/>
                <a:cs typeface="Lucida Grande" panose="020B0600040502020204" pitchFamily="34" charset="0"/>
              </a:rPr>
              <a:t>up</a:t>
            </a:r>
            <a:r>
              <a:rPr spc="55" dirty="0">
                <a:solidFill>
                  <a:srgbClr val="1B577B"/>
                </a:solidFill>
                <a:latin typeface="Lucida Grande" panose="020B0600040502020204" pitchFamily="34" charset="0"/>
                <a:cs typeface="Lucida Grande" panose="020B0600040502020204" pitchFamily="34" charset="0"/>
              </a:rPr>
              <a:t> </a:t>
            </a:r>
            <a:r>
              <a:rPr spc="-10" dirty="0">
                <a:solidFill>
                  <a:srgbClr val="1B577B"/>
                </a:solidFill>
                <a:latin typeface="Lucida Grande" panose="020B0600040502020204" pitchFamily="34" charset="0"/>
                <a:cs typeface="Lucida Grande" panose="020B0600040502020204" pitchFamily="34" charset="0"/>
              </a:rPr>
              <a:t>-</a:t>
            </a:r>
            <a:r>
              <a:rPr spc="-50" dirty="0">
                <a:solidFill>
                  <a:srgbClr val="1B577B"/>
                </a:solidFill>
                <a:latin typeface="Lucida Grande" panose="020B0600040502020204" pitchFamily="34" charset="0"/>
                <a:cs typeface="Lucida Grande" panose="020B0600040502020204" pitchFamily="34" charset="0"/>
              </a:rPr>
              <a:t>d</a:t>
            </a:r>
          </a:p>
          <a:p>
            <a:pPr>
              <a:lnSpc>
                <a:spcPct val="100000"/>
              </a:lnSpc>
            </a:pPr>
            <a:endParaRPr spc="-50" dirty="0">
              <a:solidFill>
                <a:srgbClr val="1B577B"/>
              </a:solidFill>
              <a:latin typeface="Lucida Grande" panose="020B0600040502020204" pitchFamily="34" charset="0"/>
              <a:cs typeface="Lucida Grande" panose="020B0600040502020204" pitchFamily="34" charset="0"/>
            </a:endParaRPr>
          </a:p>
          <a:p>
            <a:pPr>
              <a:lnSpc>
                <a:spcPct val="100000"/>
              </a:lnSpc>
              <a:spcBef>
                <a:spcPts val="105"/>
              </a:spcBef>
            </a:pPr>
            <a:endParaRPr spc="-50" dirty="0">
              <a:solidFill>
                <a:srgbClr val="1B577B"/>
              </a:solidFill>
              <a:latin typeface="Lucida Grande" panose="020B0600040502020204" pitchFamily="34" charset="0"/>
              <a:cs typeface="Lucida Grande" panose="020B0600040502020204" pitchFamily="34" charset="0"/>
            </a:endParaRPr>
          </a:p>
          <a:p>
            <a:pPr marL="374015" indent="-361315">
              <a:lnSpc>
                <a:spcPct val="100000"/>
              </a:lnSpc>
              <a:buAutoNum type="arabicPeriod" startAt="4"/>
              <a:tabLst>
                <a:tab pos="374015" algn="l"/>
              </a:tabLst>
            </a:pPr>
            <a:r>
              <a:rPr spc="-110" dirty="0">
                <a:latin typeface="Lucida Grande" panose="020B0600040502020204" pitchFamily="34" charset="0"/>
                <a:cs typeface="Lucida Grande" panose="020B0600040502020204" pitchFamily="34" charset="0"/>
              </a:rPr>
              <a:t>Ensure</a:t>
            </a:r>
            <a:r>
              <a:rPr spc="60"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that</a:t>
            </a:r>
            <a:r>
              <a:rPr spc="-15" dirty="0">
                <a:latin typeface="Lucida Grande" panose="020B0600040502020204" pitchFamily="34" charset="0"/>
                <a:cs typeface="Lucida Grande" panose="020B0600040502020204" pitchFamily="34" charset="0"/>
              </a:rPr>
              <a:t> </a:t>
            </a:r>
            <a:r>
              <a:rPr spc="-30" dirty="0">
                <a:latin typeface="Lucida Grande" panose="020B0600040502020204" pitchFamily="34" charset="0"/>
                <a:cs typeface="Lucida Grande" panose="020B0600040502020204" pitchFamily="34" charset="0"/>
              </a:rPr>
              <a:t>all </a:t>
            </a:r>
            <a:r>
              <a:rPr spc="-40" dirty="0">
                <a:latin typeface="Lucida Grande" panose="020B0600040502020204" pitchFamily="34" charset="0"/>
                <a:cs typeface="Lucida Grande" panose="020B0600040502020204" pitchFamily="34" charset="0"/>
              </a:rPr>
              <a:t>your </a:t>
            </a:r>
            <a:r>
              <a:rPr spc="-60" dirty="0">
                <a:latin typeface="Lucida Grande" panose="020B0600040502020204" pitchFamily="34" charset="0"/>
                <a:cs typeface="Lucida Grande" panose="020B0600040502020204" pitchFamily="34" charset="0"/>
              </a:rPr>
              <a:t>containers</a:t>
            </a:r>
            <a:r>
              <a:rPr spc="-100" dirty="0">
                <a:latin typeface="Lucida Grande" panose="020B0600040502020204" pitchFamily="34" charset="0"/>
                <a:cs typeface="Lucida Grande" panose="020B0600040502020204" pitchFamily="34" charset="0"/>
              </a:rPr>
              <a:t> </a:t>
            </a:r>
            <a:r>
              <a:rPr spc="-65" dirty="0">
                <a:latin typeface="Lucida Grande" panose="020B0600040502020204" pitchFamily="34" charset="0"/>
                <a:cs typeface="Lucida Grande" panose="020B0600040502020204" pitchFamily="34" charset="0"/>
              </a:rPr>
              <a:t>are</a:t>
            </a:r>
            <a:r>
              <a:rPr spc="-20" dirty="0">
                <a:latin typeface="Lucida Grande" panose="020B0600040502020204" pitchFamily="34" charset="0"/>
                <a:cs typeface="Lucida Grande" panose="020B0600040502020204" pitchFamily="34" charset="0"/>
              </a:rPr>
              <a:t> </a:t>
            </a:r>
            <a:r>
              <a:rPr spc="-10" dirty="0">
                <a:latin typeface="Lucida Grande" panose="020B0600040502020204" pitchFamily="34" charset="0"/>
                <a:cs typeface="Lucida Grande" panose="020B0600040502020204" pitchFamily="34" charset="0"/>
              </a:rPr>
              <a:t>running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34010" y="3055301"/>
            <a:ext cx="7416165" cy="529632"/>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3990"/>
              </a:lnSpc>
              <a:spcBef>
                <a:spcPts val="505"/>
              </a:spcBef>
              <a:tabLst>
                <a:tab pos="2499995" algn="l"/>
                <a:tab pos="4901565" algn="l"/>
              </a:tabLst>
            </a:pPr>
            <a:r>
              <a:rPr sz="3600" b="0" dirty="0">
                <a:solidFill>
                  <a:srgbClr val="2F233B"/>
                </a:solidFill>
                <a:latin typeface="Lucida Grande" panose="020B0600040502020204" pitchFamily="34" charset="0"/>
                <a:cs typeface="Lucida Grande" panose="020B0600040502020204" pitchFamily="34" charset="0"/>
              </a:rPr>
              <a:t>Hands-on:	Deploying	WordPress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Hands-on: Deploying WordPress</a:t>
            </a:r>
          </a:p>
        </p:txBody>
      </p:sp>
      <p:sp>
        <p:nvSpPr>
          <p:cNvPr id="3" name="object 3"/>
          <p:cNvSpPr txBox="1"/>
          <p:nvPr/>
        </p:nvSpPr>
        <p:spPr>
          <a:xfrm>
            <a:off x="2670047" y="848569"/>
            <a:ext cx="3804285" cy="4018915"/>
          </a:xfrm>
          <a:prstGeom prst="rect">
            <a:avLst/>
          </a:prstGeom>
          <a:solidFill>
            <a:srgbClr val="D9D9D9"/>
          </a:solidFill>
        </p:spPr>
        <p:txBody>
          <a:bodyPr vert="horz" wrap="square" lIns="0" tIns="66040" rIns="0" bIns="0" rtlCol="0">
            <a:spAutoFit/>
          </a:bodyPr>
          <a:lstStyle/>
          <a:p>
            <a:pPr marL="483234">
              <a:lnSpc>
                <a:spcPct val="100000"/>
              </a:lnSpc>
              <a:spcBef>
                <a:spcPts val="520"/>
              </a:spcBef>
            </a:pPr>
            <a:r>
              <a:rPr sz="950" spc="-25" dirty="0">
                <a:solidFill>
                  <a:srgbClr val="1B577B"/>
                </a:solidFill>
                <a:latin typeface="Arial"/>
                <a:cs typeface="Arial"/>
              </a:rPr>
              <a:t>version:</a:t>
            </a:r>
            <a:r>
              <a:rPr sz="950" spc="55" dirty="0">
                <a:solidFill>
                  <a:srgbClr val="1B577B"/>
                </a:solidFill>
                <a:latin typeface="Times New Roman"/>
                <a:cs typeface="Times New Roman"/>
              </a:rPr>
              <a:t> </a:t>
            </a:r>
            <a:r>
              <a:rPr sz="950" spc="-10" dirty="0">
                <a:solidFill>
                  <a:srgbClr val="1B577B"/>
                </a:solidFill>
                <a:latin typeface="Arial"/>
                <a:cs typeface="Arial"/>
              </a:rPr>
              <a:t>'3.3'</a:t>
            </a:r>
            <a:endParaRPr sz="950">
              <a:latin typeface="Arial"/>
              <a:cs typeface="Arial"/>
            </a:endParaRPr>
          </a:p>
          <a:p>
            <a:pPr marL="483234">
              <a:lnSpc>
                <a:spcPct val="100000"/>
              </a:lnSpc>
              <a:spcBef>
                <a:spcPts val="65"/>
              </a:spcBef>
            </a:pPr>
            <a:r>
              <a:rPr sz="950" spc="-10" dirty="0">
                <a:solidFill>
                  <a:srgbClr val="1B577B"/>
                </a:solidFill>
                <a:latin typeface="Arial"/>
                <a:cs typeface="Arial"/>
              </a:rPr>
              <a:t>services:</a:t>
            </a:r>
            <a:endParaRPr sz="950">
              <a:latin typeface="Arial"/>
              <a:cs typeface="Arial"/>
            </a:endParaRPr>
          </a:p>
          <a:p>
            <a:pPr marL="568960">
              <a:lnSpc>
                <a:spcPct val="100000"/>
              </a:lnSpc>
              <a:spcBef>
                <a:spcPts val="60"/>
              </a:spcBef>
            </a:pPr>
            <a:r>
              <a:rPr sz="950" spc="-25" dirty="0">
                <a:solidFill>
                  <a:srgbClr val="1B577B"/>
                </a:solidFill>
                <a:latin typeface="Arial"/>
                <a:cs typeface="Arial"/>
              </a:rPr>
              <a:t>db:</a:t>
            </a:r>
            <a:endParaRPr sz="950">
              <a:latin typeface="Arial"/>
              <a:cs typeface="Arial"/>
            </a:endParaRPr>
          </a:p>
          <a:p>
            <a:pPr marL="626745" marR="2316480">
              <a:lnSpc>
                <a:spcPct val="105500"/>
              </a:lnSpc>
            </a:pPr>
            <a:r>
              <a:rPr sz="950" spc="-35" dirty="0">
                <a:solidFill>
                  <a:srgbClr val="1B577B"/>
                </a:solidFill>
                <a:latin typeface="Arial"/>
                <a:cs typeface="Arial"/>
              </a:rPr>
              <a:t>image:</a:t>
            </a:r>
            <a:r>
              <a:rPr sz="950" spc="30" dirty="0">
                <a:solidFill>
                  <a:srgbClr val="1B577B"/>
                </a:solidFill>
                <a:latin typeface="Times New Roman"/>
                <a:cs typeface="Times New Roman"/>
              </a:rPr>
              <a:t> </a:t>
            </a:r>
            <a:r>
              <a:rPr sz="950" spc="-35" dirty="0">
                <a:solidFill>
                  <a:srgbClr val="1B577B"/>
                </a:solidFill>
                <a:latin typeface="Arial"/>
                <a:cs typeface="Arial"/>
              </a:rPr>
              <a:t>mysql:5.7</a:t>
            </a:r>
            <a:r>
              <a:rPr sz="950" spc="-35" dirty="0">
                <a:solidFill>
                  <a:srgbClr val="1B577B"/>
                </a:solidFill>
                <a:latin typeface="Times New Roman"/>
                <a:cs typeface="Times New Roman"/>
              </a:rPr>
              <a:t> </a:t>
            </a:r>
            <a:r>
              <a:rPr sz="950" spc="-10" dirty="0">
                <a:solidFill>
                  <a:srgbClr val="1B577B"/>
                </a:solidFill>
                <a:latin typeface="Arial"/>
                <a:cs typeface="Arial"/>
              </a:rPr>
              <a:t>volumes:</a:t>
            </a:r>
            <a:endParaRPr sz="950">
              <a:latin typeface="Arial"/>
              <a:cs typeface="Arial"/>
            </a:endParaRPr>
          </a:p>
          <a:p>
            <a:pPr marL="626745" marR="1895475" indent="123189">
              <a:lnSpc>
                <a:spcPct val="105500"/>
              </a:lnSpc>
              <a:buChar char="-"/>
              <a:tabLst>
                <a:tab pos="749935" algn="l"/>
              </a:tabLst>
            </a:pPr>
            <a:r>
              <a:rPr sz="950" spc="-10" dirty="0">
                <a:solidFill>
                  <a:srgbClr val="1B577B"/>
                </a:solidFill>
                <a:latin typeface="Arial"/>
                <a:cs typeface="Arial"/>
              </a:rPr>
              <a:t>db_data:/var/lib/mysql</a:t>
            </a:r>
            <a:r>
              <a:rPr sz="950" spc="-10" dirty="0">
                <a:solidFill>
                  <a:srgbClr val="1B577B"/>
                </a:solidFill>
                <a:latin typeface="Times New Roman"/>
                <a:cs typeface="Times New Roman"/>
              </a:rPr>
              <a:t> </a:t>
            </a:r>
            <a:r>
              <a:rPr sz="950" spc="-10" dirty="0">
                <a:solidFill>
                  <a:srgbClr val="1B577B"/>
                </a:solidFill>
                <a:latin typeface="Arial"/>
                <a:cs typeface="Arial"/>
              </a:rPr>
              <a:t>restart:</a:t>
            </a:r>
            <a:r>
              <a:rPr sz="950" spc="85" dirty="0">
                <a:solidFill>
                  <a:srgbClr val="1B577B"/>
                </a:solidFill>
                <a:latin typeface="Times New Roman"/>
                <a:cs typeface="Times New Roman"/>
              </a:rPr>
              <a:t> </a:t>
            </a:r>
            <a:r>
              <a:rPr sz="950" spc="-10" dirty="0">
                <a:solidFill>
                  <a:srgbClr val="1B577B"/>
                </a:solidFill>
                <a:latin typeface="Arial"/>
                <a:cs typeface="Arial"/>
              </a:rPr>
              <a:t>always</a:t>
            </a:r>
            <a:r>
              <a:rPr sz="950" spc="-10" dirty="0">
                <a:solidFill>
                  <a:srgbClr val="1B577B"/>
                </a:solidFill>
                <a:latin typeface="Times New Roman"/>
                <a:cs typeface="Times New Roman"/>
              </a:rPr>
              <a:t> </a:t>
            </a:r>
            <a:r>
              <a:rPr sz="950" spc="-10" dirty="0">
                <a:solidFill>
                  <a:srgbClr val="1B577B"/>
                </a:solidFill>
                <a:latin typeface="Arial"/>
                <a:cs typeface="Arial"/>
              </a:rPr>
              <a:t>environment:</a:t>
            </a:r>
            <a:endParaRPr sz="950">
              <a:latin typeface="Arial"/>
              <a:cs typeface="Arial"/>
            </a:endParaRPr>
          </a:p>
          <a:p>
            <a:pPr marL="683895" marR="893444">
              <a:lnSpc>
                <a:spcPts val="1200"/>
              </a:lnSpc>
              <a:spcBef>
                <a:spcPts val="50"/>
              </a:spcBef>
            </a:pPr>
            <a:r>
              <a:rPr sz="950" spc="-110" dirty="0">
                <a:solidFill>
                  <a:srgbClr val="1B577B"/>
                </a:solidFill>
                <a:latin typeface="Arial"/>
                <a:cs typeface="Arial"/>
              </a:rPr>
              <a:t>MYSQL_ROOT_PASSWORD:</a:t>
            </a:r>
            <a:r>
              <a:rPr sz="950" spc="215" dirty="0">
                <a:solidFill>
                  <a:srgbClr val="1B577B"/>
                </a:solidFill>
                <a:latin typeface="Times New Roman"/>
                <a:cs typeface="Times New Roman"/>
              </a:rPr>
              <a:t> </a:t>
            </a:r>
            <a:r>
              <a:rPr sz="950" spc="-40" dirty="0">
                <a:solidFill>
                  <a:srgbClr val="1B577B"/>
                </a:solidFill>
                <a:latin typeface="Arial"/>
                <a:cs typeface="Arial"/>
              </a:rPr>
              <a:t>somewordpress</a:t>
            </a:r>
            <a:r>
              <a:rPr sz="950" spc="500" dirty="0">
                <a:solidFill>
                  <a:srgbClr val="1B577B"/>
                </a:solidFill>
                <a:latin typeface="Times New Roman"/>
                <a:cs typeface="Times New Roman"/>
              </a:rPr>
              <a:t> </a:t>
            </a:r>
            <a:r>
              <a:rPr sz="950" spc="-110" dirty="0">
                <a:solidFill>
                  <a:srgbClr val="1B577B"/>
                </a:solidFill>
                <a:latin typeface="Arial"/>
                <a:cs typeface="Arial"/>
              </a:rPr>
              <a:t>MYSQL_DATABASE:</a:t>
            </a:r>
            <a:r>
              <a:rPr sz="950" spc="225" dirty="0">
                <a:solidFill>
                  <a:srgbClr val="1B577B"/>
                </a:solidFill>
                <a:latin typeface="Times New Roman"/>
                <a:cs typeface="Times New Roman"/>
              </a:rPr>
              <a:t> </a:t>
            </a:r>
            <a:r>
              <a:rPr sz="950" spc="-10" dirty="0">
                <a:solidFill>
                  <a:srgbClr val="1B577B"/>
                </a:solidFill>
                <a:latin typeface="Arial"/>
                <a:cs typeface="Arial"/>
              </a:rPr>
              <a:t>wordpress</a:t>
            </a:r>
            <a:r>
              <a:rPr sz="950" spc="-10" dirty="0">
                <a:solidFill>
                  <a:srgbClr val="1B577B"/>
                </a:solidFill>
                <a:latin typeface="Times New Roman"/>
                <a:cs typeface="Times New Roman"/>
              </a:rPr>
              <a:t> </a:t>
            </a:r>
            <a:r>
              <a:rPr sz="950" spc="-114" dirty="0">
                <a:solidFill>
                  <a:srgbClr val="1B577B"/>
                </a:solidFill>
                <a:latin typeface="Arial"/>
                <a:cs typeface="Arial"/>
              </a:rPr>
              <a:t>MYSQL_USER:</a:t>
            </a:r>
            <a:r>
              <a:rPr sz="950" spc="114" dirty="0">
                <a:solidFill>
                  <a:srgbClr val="1B577B"/>
                </a:solidFill>
                <a:latin typeface="Times New Roman"/>
                <a:cs typeface="Times New Roman"/>
              </a:rPr>
              <a:t> </a:t>
            </a:r>
            <a:r>
              <a:rPr sz="950" spc="-10" dirty="0">
                <a:solidFill>
                  <a:srgbClr val="1B577B"/>
                </a:solidFill>
                <a:latin typeface="Arial"/>
                <a:cs typeface="Arial"/>
              </a:rPr>
              <a:t>wordpress</a:t>
            </a:r>
            <a:r>
              <a:rPr sz="950" spc="-10" dirty="0">
                <a:solidFill>
                  <a:srgbClr val="1B577B"/>
                </a:solidFill>
                <a:latin typeface="Times New Roman"/>
                <a:cs typeface="Times New Roman"/>
              </a:rPr>
              <a:t> </a:t>
            </a:r>
            <a:r>
              <a:rPr sz="950" spc="-110" dirty="0">
                <a:solidFill>
                  <a:srgbClr val="1B577B"/>
                </a:solidFill>
                <a:latin typeface="Arial"/>
                <a:cs typeface="Arial"/>
              </a:rPr>
              <a:t>MYSQL_PASSWORD:</a:t>
            </a:r>
            <a:r>
              <a:rPr sz="950" spc="120" dirty="0">
                <a:solidFill>
                  <a:srgbClr val="1B577B"/>
                </a:solidFill>
                <a:latin typeface="Times New Roman"/>
                <a:cs typeface="Times New Roman"/>
              </a:rPr>
              <a:t> </a:t>
            </a:r>
            <a:r>
              <a:rPr sz="950" spc="-10" dirty="0">
                <a:solidFill>
                  <a:srgbClr val="1B577B"/>
                </a:solidFill>
                <a:latin typeface="Arial"/>
                <a:cs typeface="Arial"/>
              </a:rPr>
              <a:t>wordpress</a:t>
            </a:r>
            <a:endParaRPr sz="950">
              <a:latin typeface="Arial"/>
              <a:cs typeface="Arial"/>
            </a:endParaRPr>
          </a:p>
          <a:p>
            <a:pPr marL="568960">
              <a:lnSpc>
                <a:spcPct val="100000"/>
              </a:lnSpc>
              <a:spcBef>
                <a:spcPts val="20"/>
              </a:spcBef>
            </a:pPr>
            <a:r>
              <a:rPr sz="950" spc="-10" dirty="0">
                <a:solidFill>
                  <a:srgbClr val="1B577B"/>
                </a:solidFill>
                <a:latin typeface="Arial"/>
                <a:cs typeface="Arial"/>
              </a:rPr>
              <a:t>wordpress:</a:t>
            </a:r>
            <a:endParaRPr sz="950">
              <a:latin typeface="Arial"/>
              <a:cs typeface="Arial"/>
            </a:endParaRPr>
          </a:p>
          <a:p>
            <a:pPr marL="626745">
              <a:lnSpc>
                <a:spcPct val="100000"/>
              </a:lnSpc>
              <a:spcBef>
                <a:spcPts val="65"/>
              </a:spcBef>
            </a:pPr>
            <a:r>
              <a:rPr sz="950" spc="-10" dirty="0">
                <a:solidFill>
                  <a:srgbClr val="1B577B"/>
                </a:solidFill>
                <a:latin typeface="Arial"/>
                <a:cs typeface="Arial"/>
              </a:rPr>
              <a:t>depends_on:</a:t>
            </a:r>
            <a:endParaRPr sz="950">
              <a:latin typeface="Arial"/>
              <a:cs typeface="Arial"/>
            </a:endParaRPr>
          </a:p>
          <a:p>
            <a:pPr marL="749935" indent="-66040">
              <a:lnSpc>
                <a:spcPct val="100000"/>
              </a:lnSpc>
              <a:spcBef>
                <a:spcPts val="60"/>
              </a:spcBef>
              <a:buChar char="-"/>
              <a:tabLst>
                <a:tab pos="749935" algn="l"/>
              </a:tabLst>
            </a:pPr>
            <a:r>
              <a:rPr sz="950" spc="-25" dirty="0">
                <a:solidFill>
                  <a:srgbClr val="1B577B"/>
                </a:solidFill>
                <a:latin typeface="Arial"/>
                <a:cs typeface="Arial"/>
              </a:rPr>
              <a:t>db</a:t>
            </a:r>
            <a:endParaRPr sz="950">
              <a:latin typeface="Arial"/>
              <a:cs typeface="Arial"/>
            </a:endParaRPr>
          </a:p>
          <a:p>
            <a:pPr marL="626745" marR="1986280">
              <a:lnSpc>
                <a:spcPct val="105300"/>
              </a:lnSpc>
            </a:pPr>
            <a:r>
              <a:rPr sz="950" spc="-35" dirty="0">
                <a:solidFill>
                  <a:srgbClr val="1B577B"/>
                </a:solidFill>
                <a:latin typeface="Arial"/>
                <a:cs typeface="Arial"/>
              </a:rPr>
              <a:t>image:</a:t>
            </a:r>
            <a:r>
              <a:rPr sz="950" spc="20" dirty="0">
                <a:solidFill>
                  <a:srgbClr val="1B577B"/>
                </a:solidFill>
                <a:latin typeface="Times New Roman"/>
                <a:cs typeface="Times New Roman"/>
              </a:rPr>
              <a:t> </a:t>
            </a:r>
            <a:r>
              <a:rPr sz="950" spc="-40" dirty="0">
                <a:solidFill>
                  <a:srgbClr val="1B577B"/>
                </a:solidFill>
                <a:latin typeface="Arial"/>
                <a:cs typeface="Arial"/>
              </a:rPr>
              <a:t>wordpress:latest</a:t>
            </a:r>
            <a:r>
              <a:rPr sz="950" spc="-10" dirty="0">
                <a:solidFill>
                  <a:srgbClr val="1B577B"/>
                </a:solidFill>
                <a:latin typeface="Times New Roman"/>
                <a:cs typeface="Times New Roman"/>
              </a:rPr>
              <a:t> </a:t>
            </a:r>
            <a:r>
              <a:rPr sz="950" spc="-10" dirty="0">
                <a:solidFill>
                  <a:srgbClr val="1B577B"/>
                </a:solidFill>
                <a:latin typeface="Arial"/>
                <a:cs typeface="Arial"/>
              </a:rPr>
              <a:t>ports:</a:t>
            </a:r>
            <a:endParaRPr sz="950">
              <a:latin typeface="Arial"/>
              <a:cs typeface="Arial"/>
            </a:endParaRPr>
          </a:p>
          <a:p>
            <a:pPr marL="683895">
              <a:lnSpc>
                <a:spcPct val="100000"/>
              </a:lnSpc>
              <a:spcBef>
                <a:spcPts val="65"/>
              </a:spcBef>
            </a:pPr>
            <a:r>
              <a:rPr sz="950" dirty="0">
                <a:solidFill>
                  <a:srgbClr val="1B577B"/>
                </a:solidFill>
                <a:latin typeface="Arial"/>
                <a:cs typeface="Arial"/>
              </a:rPr>
              <a:t>-</a:t>
            </a:r>
            <a:r>
              <a:rPr sz="950" spc="-35" dirty="0">
                <a:solidFill>
                  <a:srgbClr val="1B577B"/>
                </a:solidFill>
                <a:latin typeface="Times New Roman"/>
                <a:cs typeface="Times New Roman"/>
              </a:rPr>
              <a:t> </a:t>
            </a:r>
            <a:r>
              <a:rPr sz="950" spc="-10" dirty="0">
                <a:solidFill>
                  <a:srgbClr val="1B577B"/>
                </a:solidFill>
                <a:latin typeface="Arial"/>
                <a:cs typeface="Arial"/>
              </a:rPr>
              <a:t>"8000:80"</a:t>
            </a:r>
            <a:endParaRPr sz="950">
              <a:latin typeface="Arial"/>
              <a:cs typeface="Arial"/>
            </a:endParaRPr>
          </a:p>
          <a:p>
            <a:pPr marL="626745">
              <a:lnSpc>
                <a:spcPct val="100000"/>
              </a:lnSpc>
              <a:spcBef>
                <a:spcPts val="60"/>
              </a:spcBef>
            </a:pPr>
            <a:r>
              <a:rPr sz="950" spc="-10" dirty="0">
                <a:solidFill>
                  <a:srgbClr val="1B577B"/>
                </a:solidFill>
                <a:latin typeface="Arial"/>
                <a:cs typeface="Arial"/>
              </a:rPr>
              <a:t>restart:</a:t>
            </a:r>
            <a:r>
              <a:rPr sz="950" spc="85" dirty="0">
                <a:solidFill>
                  <a:srgbClr val="1B577B"/>
                </a:solidFill>
                <a:latin typeface="Times New Roman"/>
                <a:cs typeface="Times New Roman"/>
              </a:rPr>
              <a:t> </a:t>
            </a:r>
            <a:r>
              <a:rPr sz="950" spc="-10" dirty="0">
                <a:solidFill>
                  <a:srgbClr val="1B577B"/>
                </a:solidFill>
                <a:latin typeface="Arial"/>
                <a:cs typeface="Arial"/>
              </a:rPr>
              <a:t>always</a:t>
            </a:r>
            <a:endParaRPr sz="950">
              <a:latin typeface="Arial"/>
              <a:cs typeface="Arial"/>
            </a:endParaRPr>
          </a:p>
          <a:p>
            <a:pPr marL="683895" marR="1422400" indent="-57150">
              <a:lnSpc>
                <a:spcPct val="105500"/>
              </a:lnSpc>
            </a:pPr>
            <a:r>
              <a:rPr sz="950" spc="-10" dirty="0">
                <a:solidFill>
                  <a:srgbClr val="1B577B"/>
                </a:solidFill>
                <a:latin typeface="Arial"/>
                <a:cs typeface="Arial"/>
              </a:rPr>
              <a:t>environment:</a:t>
            </a:r>
            <a:r>
              <a:rPr sz="950" spc="-10" dirty="0">
                <a:solidFill>
                  <a:srgbClr val="1B577B"/>
                </a:solidFill>
                <a:latin typeface="Times New Roman"/>
                <a:cs typeface="Times New Roman"/>
              </a:rPr>
              <a:t> </a:t>
            </a:r>
            <a:r>
              <a:rPr sz="950" spc="-120" dirty="0">
                <a:solidFill>
                  <a:srgbClr val="1B577B"/>
                </a:solidFill>
                <a:latin typeface="Arial"/>
                <a:cs typeface="Arial"/>
              </a:rPr>
              <a:t>WORDPRESS_DB_HOST:</a:t>
            </a:r>
            <a:r>
              <a:rPr sz="950" spc="250" dirty="0">
                <a:solidFill>
                  <a:srgbClr val="1B577B"/>
                </a:solidFill>
                <a:latin typeface="Times New Roman"/>
                <a:cs typeface="Times New Roman"/>
              </a:rPr>
              <a:t> </a:t>
            </a:r>
            <a:r>
              <a:rPr sz="950" spc="-10" dirty="0">
                <a:solidFill>
                  <a:srgbClr val="1B577B"/>
                </a:solidFill>
                <a:latin typeface="Arial"/>
                <a:cs typeface="Arial"/>
              </a:rPr>
              <a:t>db:3306</a:t>
            </a:r>
            <a:endParaRPr sz="950">
              <a:latin typeface="Arial"/>
              <a:cs typeface="Arial"/>
            </a:endParaRPr>
          </a:p>
          <a:p>
            <a:pPr marL="683895" marR="1027430">
              <a:lnSpc>
                <a:spcPct val="105500"/>
              </a:lnSpc>
            </a:pPr>
            <a:r>
              <a:rPr sz="950" spc="-125" dirty="0">
                <a:solidFill>
                  <a:srgbClr val="1B577B"/>
                </a:solidFill>
                <a:latin typeface="Arial"/>
                <a:cs typeface="Arial"/>
              </a:rPr>
              <a:t>WORDPRESS_DB_USER:</a:t>
            </a:r>
            <a:r>
              <a:rPr sz="950" spc="170" dirty="0">
                <a:solidFill>
                  <a:srgbClr val="1B577B"/>
                </a:solidFill>
                <a:latin typeface="Times New Roman"/>
                <a:cs typeface="Times New Roman"/>
              </a:rPr>
              <a:t> </a:t>
            </a:r>
            <a:r>
              <a:rPr sz="950" spc="-10" dirty="0">
                <a:solidFill>
                  <a:srgbClr val="1B577B"/>
                </a:solidFill>
                <a:latin typeface="Arial"/>
                <a:cs typeface="Arial"/>
              </a:rPr>
              <a:t>wordpress</a:t>
            </a:r>
            <a:r>
              <a:rPr sz="950" spc="-10" dirty="0">
                <a:solidFill>
                  <a:srgbClr val="1B577B"/>
                </a:solidFill>
                <a:latin typeface="Times New Roman"/>
                <a:cs typeface="Times New Roman"/>
              </a:rPr>
              <a:t> </a:t>
            </a:r>
            <a:r>
              <a:rPr sz="950" spc="-125" dirty="0">
                <a:solidFill>
                  <a:srgbClr val="1B577B"/>
                </a:solidFill>
                <a:latin typeface="Arial"/>
                <a:cs typeface="Arial"/>
              </a:rPr>
              <a:t>WORDPRESS_DB_PASSWORD:</a:t>
            </a:r>
            <a:r>
              <a:rPr sz="950" spc="280" dirty="0">
                <a:solidFill>
                  <a:srgbClr val="1B577B"/>
                </a:solidFill>
                <a:latin typeface="Times New Roman"/>
                <a:cs typeface="Times New Roman"/>
              </a:rPr>
              <a:t> </a:t>
            </a:r>
            <a:r>
              <a:rPr sz="950" spc="-30" dirty="0">
                <a:solidFill>
                  <a:srgbClr val="1B577B"/>
                </a:solidFill>
                <a:latin typeface="Arial"/>
                <a:cs typeface="Arial"/>
              </a:rPr>
              <a:t>wordpress</a:t>
            </a:r>
            <a:endParaRPr sz="950">
              <a:latin typeface="Arial"/>
              <a:cs typeface="Arial"/>
            </a:endParaRPr>
          </a:p>
          <a:p>
            <a:pPr marL="598170" marR="2755900" indent="-114935">
              <a:lnSpc>
                <a:spcPct val="105300"/>
              </a:lnSpc>
              <a:spcBef>
                <a:spcPts val="5"/>
              </a:spcBef>
            </a:pPr>
            <a:r>
              <a:rPr sz="950" spc="-10" dirty="0">
                <a:solidFill>
                  <a:srgbClr val="1B577B"/>
                </a:solidFill>
                <a:latin typeface="Arial"/>
                <a:cs typeface="Arial"/>
              </a:rPr>
              <a:t>volumes:</a:t>
            </a:r>
            <a:r>
              <a:rPr sz="950" spc="-10" dirty="0">
                <a:solidFill>
                  <a:srgbClr val="1B577B"/>
                </a:solidFill>
                <a:latin typeface="Times New Roman"/>
                <a:cs typeface="Times New Roman"/>
              </a:rPr>
              <a:t> </a:t>
            </a:r>
            <a:r>
              <a:rPr sz="950" spc="-35" dirty="0">
                <a:solidFill>
                  <a:srgbClr val="1B577B"/>
                </a:solidFill>
                <a:latin typeface="Arial"/>
                <a:cs typeface="Arial"/>
              </a:rPr>
              <a:t>db_data:</a:t>
            </a:r>
            <a:endParaRPr sz="950">
              <a:latin typeface="Arial"/>
              <a:cs typeface="Arial"/>
            </a:endParaRPr>
          </a:p>
        </p:txBody>
      </p:sp>
      <p:sp>
        <p:nvSpPr>
          <p:cNvPr id="4" name="object 4"/>
          <p:cNvSpPr txBox="1"/>
          <p:nvPr/>
        </p:nvSpPr>
        <p:spPr>
          <a:xfrm>
            <a:off x="1300100" y="4688201"/>
            <a:ext cx="1327785" cy="197485"/>
          </a:xfrm>
          <a:prstGeom prst="rect">
            <a:avLst/>
          </a:prstGeom>
        </p:spPr>
        <p:txBody>
          <a:bodyPr vert="horz" wrap="square" lIns="0" tIns="15875" rIns="0" bIns="0" rtlCol="0">
            <a:spAutoFit/>
          </a:bodyPr>
          <a:lstStyle/>
          <a:p>
            <a:pPr marL="12700">
              <a:lnSpc>
                <a:spcPct val="100000"/>
              </a:lnSpc>
              <a:spcBef>
                <a:spcPts val="125"/>
              </a:spcBef>
            </a:pPr>
            <a:r>
              <a:rPr sz="1100" b="1" spc="-80" dirty="0">
                <a:latin typeface="Arial"/>
                <a:cs typeface="Arial"/>
              </a:rPr>
              <a:t>docker-</a:t>
            </a:r>
            <a:r>
              <a:rPr sz="1100" b="1" spc="-75" dirty="0">
                <a:latin typeface="Arial"/>
                <a:cs typeface="Arial"/>
              </a:rPr>
              <a:t>compose.yaml</a:t>
            </a:r>
            <a:endParaRPr sz="11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Hands-on: Deploying WordPress</a:t>
            </a:r>
          </a:p>
        </p:txBody>
      </p:sp>
      <p:grpSp>
        <p:nvGrpSpPr>
          <p:cNvPr id="3" name="object 3"/>
          <p:cNvGrpSpPr/>
          <p:nvPr/>
        </p:nvGrpSpPr>
        <p:grpSpPr>
          <a:xfrm>
            <a:off x="2857500" y="2152650"/>
            <a:ext cx="2876550" cy="590550"/>
            <a:chOff x="2857500" y="2152650"/>
            <a:chExt cx="2876550" cy="590550"/>
          </a:xfrm>
        </p:grpSpPr>
        <p:pic>
          <p:nvPicPr>
            <p:cNvPr id="4" name="object 4"/>
            <p:cNvPicPr/>
            <p:nvPr/>
          </p:nvPicPr>
          <p:blipFill>
            <a:blip r:embed="rId2" cstate="print"/>
            <a:stretch>
              <a:fillRect/>
            </a:stretch>
          </p:blipFill>
          <p:spPr>
            <a:xfrm>
              <a:off x="2857500" y="2152650"/>
              <a:ext cx="2876550" cy="590550"/>
            </a:xfrm>
            <a:prstGeom prst="rect">
              <a:avLst/>
            </a:prstGeom>
          </p:spPr>
        </p:pic>
        <p:sp>
          <p:nvSpPr>
            <p:cNvPr id="5" name="object 5"/>
            <p:cNvSpPr/>
            <p:nvPr/>
          </p:nvSpPr>
          <p:spPr>
            <a:xfrm>
              <a:off x="2871728" y="2167758"/>
              <a:ext cx="2794000" cy="508000"/>
            </a:xfrm>
            <a:custGeom>
              <a:avLst/>
              <a:gdLst/>
              <a:ahLst/>
              <a:cxnLst/>
              <a:rect l="l" t="t" r="r" b="b"/>
              <a:pathLst>
                <a:path w="2794000" h="508000">
                  <a:moveTo>
                    <a:pt x="2708916" y="0"/>
                  </a:moveTo>
                  <a:lnTo>
                    <a:pt x="0" y="0"/>
                  </a:lnTo>
                  <a:lnTo>
                    <a:pt x="0" y="423172"/>
                  </a:lnTo>
                  <a:lnTo>
                    <a:pt x="84581" y="507872"/>
                  </a:lnTo>
                  <a:lnTo>
                    <a:pt x="2793498" y="507872"/>
                  </a:lnTo>
                  <a:lnTo>
                    <a:pt x="2793498" y="84713"/>
                  </a:lnTo>
                  <a:lnTo>
                    <a:pt x="2708916" y="0"/>
                  </a:lnTo>
                  <a:close/>
                </a:path>
              </a:pathLst>
            </a:custGeom>
            <a:solidFill>
              <a:srgbClr val="D9D9D9"/>
            </a:solidFill>
          </p:spPr>
          <p:txBody>
            <a:bodyPr wrap="square" lIns="0" tIns="0" rIns="0" bIns="0" rtlCol="0"/>
            <a:lstStyle/>
            <a:p>
              <a:endParaRPr/>
            </a:p>
          </p:txBody>
        </p:sp>
      </p:grpSp>
      <p:sp>
        <p:nvSpPr>
          <p:cNvPr id="6" name="object 6"/>
          <p:cNvSpPr txBox="1">
            <a:spLocks noGrp="1"/>
          </p:cNvSpPr>
          <p:nvPr>
            <p:ph type="body" idx="1"/>
          </p:nvPr>
        </p:nvSpPr>
        <p:spPr>
          <a:xfrm>
            <a:off x="573706" y="942919"/>
            <a:ext cx="5160344" cy="2248693"/>
          </a:xfrm>
          <a:prstGeom prst="rect">
            <a:avLst/>
          </a:prstGeom>
        </p:spPr>
        <p:txBody>
          <a:bodyPr vert="horz" wrap="square" lIns="0" tIns="121285" rIns="0" bIns="0" rtlCol="0">
            <a:spAutoFit/>
          </a:bodyPr>
          <a:lstStyle/>
          <a:p>
            <a:pPr marL="355600" indent="-342900">
              <a:lnSpc>
                <a:spcPct val="100000"/>
              </a:lnSpc>
              <a:spcBef>
                <a:spcPts val="955"/>
              </a:spcBef>
              <a:buAutoNum type="arabicPeriod"/>
              <a:tabLst>
                <a:tab pos="355600" algn="l"/>
              </a:tabLst>
            </a:pPr>
            <a:r>
              <a:rPr spc="-75" dirty="0">
                <a:latin typeface="Lucida Grande" panose="020B0600040502020204" pitchFamily="34" charset="0"/>
                <a:cs typeface="Lucida Grande" panose="020B0600040502020204" pitchFamily="34" charset="0"/>
              </a:rPr>
              <a:t>Create</a:t>
            </a:r>
            <a:r>
              <a:rPr spc="-125" dirty="0">
                <a:latin typeface="Lucida Grande" panose="020B0600040502020204" pitchFamily="34" charset="0"/>
                <a:cs typeface="Lucida Grande" panose="020B0600040502020204" pitchFamily="34" charset="0"/>
              </a:rPr>
              <a:t> </a:t>
            </a:r>
            <a:r>
              <a:rPr spc="-105" dirty="0">
                <a:latin typeface="Lucida Grande" panose="020B0600040502020204" pitchFamily="34" charset="0"/>
                <a:cs typeface="Lucida Grande" panose="020B0600040502020204" pitchFamily="34" charset="0"/>
              </a:rPr>
              <a:t>a</a:t>
            </a:r>
            <a:r>
              <a:rPr spc="-5" dirty="0">
                <a:latin typeface="Lucida Grande" panose="020B0600040502020204" pitchFamily="34" charset="0"/>
                <a:cs typeface="Lucida Grande" panose="020B0600040502020204" pitchFamily="34" charset="0"/>
              </a:rPr>
              <a:t> </a:t>
            </a:r>
            <a:r>
              <a:rPr spc="-20" dirty="0">
                <a:latin typeface="Lucida Grande" panose="020B0600040502020204" pitchFamily="34" charset="0"/>
                <a:cs typeface="Lucida Grande" panose="020B0600040502020204" pitchFamily="34" charset="0"/>
              </a:rPr>
              <a:t>folder</a:t>
            </a:r>
            <a:r>
              <a:rPr spc="-150" dirty="0">
                <a:latin typeface="Lucida Grande" panose="020B0600040502020204" pitchFamily="34" charset="0"/>
                <a:cs typeface="Lucida Grande" panose="020B0600040502020204" pitchFamily="34" charset="0"/>
              </a:rPr>
              <a:t> </a:t>
            </a:r>
            <a:r>
              <a:rPr spc="-50" dirty="0">
                <a:latin typeface="Lucida Grande" panose="020B0600040502020204" pitchFamily="34" charset="0"/>
                <a:cs typeface="Lucida Grande" panose="020B0600040502020204" pitchFamily="34" charset="0"/>
              </a:rPr>
              <a:t>called</a:t>
            </a:r>
            <a:r>
              <a:rPr spc="-75" dirty="0">
                <a:latin typeface="Lucida Grande" panose="020B0600040502020204" pitchFamily="34" charset="0"/>
                <a:cs typeface="Lucida Grande" panose="020B0600040502020204" pitchFamily="34" charset="0"/>
              </a:rPr>
              <a:t> </a:t>
            </a:r>
            <a:r>
              <a:rPr spc="-45" dirty="0">
                <a:latin typeface="Lucida Grande" panose="020B0600040502020204" pitchFamily="34" charset="0"/>
                <a:cs typeface="Lucida Grande" panose="020B0600040502020204" pitchFamily="34" charset="0"/>
              </a:rPr>
              <a:t>“docker-</a:t>
            </a:r>
            <a:r>
              <a:rPr spc="-10" dirty="0">
                <a:latin typeface="Lucida Grande" panose="020B0600040502020204" pitchFamily="34" charset="0"/>
                <a:cs typeface="Lucida Grande" panose="020B0600040502020204" pitchFamily="34" charset="0"/>
              </a:rPr>
              <a:t>wordpress”</a:t>
            </a:r>
          </a:p>
          <a:p>
            <a:pPr marL="355600" indent="-342900">
              <a:lnSpc>
                <a:spcPct val="100000"/>
              </a:lnSpc>
              <a:spcBef>
                <a:spcPts val="860"/>
              </a:spcBef>
              <a:buAutoNum type="arabicPeriod"/>
              <a:tabLst>
                <a:tab pos="355600" algn="l"/>
              </a:tabLst>
            </a:pPr>
            <a:r>
              <a:rPr spc="-25" dirty="0">
                <a:latin typeface="Lucida Grande" panose="020B0600040502020204" pitchFamily="34" charset="0"/>
                <a:cs typeface="Lucida Grande" panose="020B0600040502020204" pitchFamily="34" charset="0"/>
              </a:rPr>
              <a:t>Write</a:t>
            </a:r>
            <a:r>
              <a:rPr spc="15" dirty="0">
                <a:latin typeface="Lucida Grande" panose="020B0600040502020204" pitchFamily="34" charset="0"/>
                <a:cs typeface="Lucida Grande" panose="020B0600040502020204" pitchFamily="34" charset="0"/>
              </a:rPr>
              <a:t> </a:t>
            </a:r>
            <a:r>
              <a:rPr spc="-35" dirty="0">
                <a:latin typeface="Lucida Grande" panose="020B0600040502020204" pitchFamily="34" charset="0"/>
                <a:cs typeface="Lucida Grande" panose="020B0600040502020204" pitchFamily="34" charset="0"/>
              </a:rPr>
              <a:t>the</a:t>
            </a:r>
            <a:r>
              <a:rPr spc="-60" dirty="0">
                <a:latin typeface="Lucida Grande" panose="020B0600040502020204" pitchFamily="34" charset="0"/>
                <a:cs typeface="Lucida Grande" panose="020B0600040502020204" pitchFamily="34" charset="0"/>
              </a:rPr>
              <a:t> </a:t>
            </a:r>
            <a:r>
              <a:rPr spc="-85" dirty="0">
                <a:latin typeface="Lucida Grande" panose="020B0600040502020204" pitchFamily="34" charset="0"/>
                <a:cs typeface="Lucida Grande" panose="020B0600040502020204" pitchFamily="34" charset="0"/>
              </a:rPr>
              <a:t>sample</a:t>
            </a:r>
            <a:r>
              <a:rPr spc="25" dirty="0">
                <a:latin typeface="Lucida Grande" panose="020B0600040502020204" pitchFamily="34" charset="0"/>
                <a:cs typeface="Lucida Grande" panose="020B0600040502020204" pitchFamily="34" charset="0"/>
              </a:rPr>
              <a:t> </a:t>
            </a:r>
            <a:r>
              <a:rPr spc="-175" dirty="0">
                <a:latin typeface="Lucida Grande" panose="020B0600040502020204" pitchFamily="34" charset="0"/>
                <a:cs typeface="Lucida Grande" panose="020B0600040502020204" pitchFamily="34" charset="0"/>
              </a:rPr>
              <a:t>YAML</a:t>
            </a:r>
            <a:r>
              <a:rPr spc="-30" dirty="0">
                <a:latin typeface="Lucida Grande" panose="020B0600040502020204" pitchFamily="34" charset="0"/>
                <a:cs typeface="Lucida Grande" panose="020B0600040502020204" pitchFamily="34" charset="0"/>
              </a:rPr>
              <a:t> </a:t>
            </a:r>
            <a:r>
              <a:rPr spc="-10" dirty="0">
                <a:latin typeface="Lucida Grande" panose="020B0600040502020204" pitchFamily="34" charset="0"/>
                <a:cs typeface="Lucida Grande" panose="020B0600040502020204" pitchFamily="34" charset="0"/>
              </a:rPr>
              <a:t>file</a:t>
            </a:r>
            <a:r>
              <a:rPr spc="-135"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in</a:t>
            </a:r>
            <a:r>
              <a:rPr spc="-20" dirty="0">
                <a:latin typeface="Lucida Grande" panose="020B0600040502020204" pitchFamily="34" charset="0"/>
                <a:cs typeface="Lucida Grande" panose="020B0600040502020204" pitchFamily="34" charset="0"/>
              </a:rPr>
              <a:t> </a:t>
            </a:r>
            <a:r>
              <a:rPr spc="-45" dirty="0">
                <a:latin typeface="Lucida Grande" panose="020B0600040502020204" pitchFamily="34" charset="0"/>
                <a:cs typeface="Lucida Grande" panose="020B0600040502020204" pitchFamily="34" charset="0"/>
              </a:rPr>
              <a:t>“docker-</a:t>
            </a:r>
            <a:r>
              <a:rPr spc="-60" dirty="0">
                <a:latin typeface="Lucida Grande" panose="020B0600040502020204" pitchFamily="34" charset="0"/>
                <a:cs typeface="Lucida Grande" panose="020B0600040502020204" pitchFamily="34" charset="0"/>
              </a:rPr>
              <a:t>compose.yml”</a:t>
            </a:r>
            <a:r>
              <a:rPr spc="-105" dirty="0">
                <a:latin typeface="Lucida Grande" panose="020B0600040502020204" pitchFamily="34" charset="0"/>
                <a:cs typeface="Lucida Grande" panose="020B0600040502020204" pitchFamily="34" charset="0"/>
              </a:rPr>
              <a:t> </a:t>
            </a:r>
            <a:r>
              <a:rPr spc="-20" dirty="0">
                <a:latin typeface="Lucida Grande" panose="020B0600040502020204" pitchFamily="34" charset="0"/>
                <a:cs typeface="Lucida Grande" panose="020B0600040502020204" pitchFamily="34" charset="0"/>
              </a:rPr>
              <a:t>file</a:t>
            </a:r>
          </a:p>
          <a:p>
            <a:pPr marL="355600" indent="-342900">
              <a:lnSpc>
                <a:spcPct val="100000"/>
              </a:lnSpc>
              <a:spcBef>
                <a:spcPts val="785"/>
              </a:spcBef>
              <a:buAutoNum type="arabicPeriod"/>
              <a:tabLst>
                <a:tab pos="355600" algn="l"/>
              </a:tabLst>
            </a:pPr>
            <a:r>
              <a:rPr spc="-180" dirty="0">
                <a:latin typeface="Lucida Grande" panose="020B0600040502020204" pitchFamily="34" charset="0"/>
                <a:cs typeface="Lucida Grande" panose="020B0600040502020204" pitchFamily="34" charset="0"/>
              </a:rPr>
              <a:t>To</a:t>
            </a:r>
            <a:r>
              <a:rPr spc="-5" dirty="0">
                <a:latin typeface="Lucida Grande" panose="020B0600040502020204" pitchFamily="34" charset="0"/>
                <a:cs typeface="Lucida Grande" panose="020B0600040502020204" pitchFamily="34" charset="0"/>
              </a:rPr>
              <a:t> </a:t>
            </a:r>
            <a:r>
              <a:rPr spc="-25" dirty="0">
                <a:latin typeface="Lucida Grande" panose="020B0600040502020204" pitchFamily="34" charset="0"/>
                <a:cs typeface="Lucida Grande" panose="020B0600040502020204" pitchFamily="34" charset="0"/>
              </a:rPr>
              <a:t>build</a:t>
            </a:r>
            <a:r>
              <a:rPr spc="85" dirty="0">
                <a:latin typeface="Lucida Grande" panose="020B0600040502020204" pitchFamily="34" charset="0"/>
                <a:cs typeface="Lucida Grande" panose="020B0600040502020204" pitchFamily="34" charset="0"/>
              </a:rPr>
              <a:t> </a:t>
            </a:r>
            <a:r>
              <a:rPr spc="-50" dirty="0">
                <a:latin typeface="Lucida Grande" panose="020B0600040502020204" pitchFamily="34" charset="0"/>
                <a:cs typeface="Lucida Grande" panose="020B0600040502020204" pitchFamily="34" charset="0"/>
              </a:rPr>
              <a:t>this</a:t>
            </a:r>
            <a:r>
              <a:rPr spc="-45" dirty="0">
                <a:latin typeface="Lucida Grande" panose="020B0600040502020204" pitchFamily="34" charset="0"/>
                <a:cs typeface="Lucida Grande" panose="020B0600040502020204" pitchFamily="34" charset="0"/>
              </a:rPr>
              <a:t> </a:t>
            </a:r>
            <a:r>
              <a:rPr spc="-65" dirty="0">
                <a:latin typeface="Lucida Grande" panose="020B0600040502020204" pitchFamily="34" charset="0"/>
                <a:cs typeface="Lucida Grande" panose="020B0600040502020204" pitchFamily="34" charset="0"/>
              </a:rPr>
              <a:t>docker-</a:t>
            </a:r>
            <a:r>
              <a:rPr spc="-70" dirty="0">
                <a:latin typeface="Lucida Grande" panose="020B0600040502020204" pitchFamily="34" charset="0"/>
                <a:cs typeface="Lucida Grande" panose="020B0600040502020204" pitchFamily="34" charset="0"/>
              </a:rPr>
              <a:t>compose</a:t>
            </a:r>
            <a:r>
              <a:rPr spc="-35" dirty="0">
                <a:latin typeface="Lucida Grande" panose="020B0600040502020204" pitchFamily="34" charset="0"/>
                <a:cs typeface="Lucida Grande" panose="020B0600040502020204" pitchFamily="34" charset="0"/>
              </a:rPr>
              <a:t> </a:t>
            </a:r>
            <a:r>
              <a:rPr spc="-20" dirty="0">
                <a:latin typeface="Lucida Grande" panose="020B0600040502020204" pitchFamily="34" charset="0"/>
                <a:cs typeface="Lucida Grande" panose="020B0600040502020204" pitchFamily="34" charset="0"/>
              </a:rPr>
              <a:t>file,</a:t>
            </a:r>
            <a:r>
              <a:rPr spc="-70"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the</a:t>
            </a:r>
            <a:r>
              <a:rPr spc="40" dirty="0">
                <a:latin typeface="Lucida Grande" panose="020B0600040502020204" pitchFamily="34" charset="0"/>
                <a:cs typeface="Lucida Grande" panose="020B0600040502020204" pitchFamily="34" charset="0"/>
              </a:rPr>
              <a:t> </a:t>
            </a:r>
            <a:r>
              <a:rPr spc="-80" dirty="0">
                <a:latin typeface="Lucida Grande" panose="020B0600040502020204" pitchFamily="34" charset="0"/>
                <a:cs typeface="Lucida Grande" panose="020B0600040502020204" pitchFamily="34" charset="0"/>
              </a:rPr>
              <a:t>syntax</a:t>
            </a:r>
            <a:r>
              <a:rPr spc="-95" dirty="0">
                <a:latin typeface="Lucida Grande" panose="020B0600040502020204" pitchFamily="34" charset="0"/>
                <a:cs typeface="Lucida Grande" panose="020B0600040502020204" pitchFamily="34" charset="0"/>
              </a:rPr>
              <a:t> </a:t>
            </a:r>
            <a:r>
              <a:rPr spc="-85" dirty="0">
                <a:latin typeface="Lucida Grande" panose="020B0600040502020204" pitchFamily="34" charset="0"/>
                <a:cs typeface="Lucida Grande" panose="020B0600040502020204" pitchFamily="34" charset="0"/>
              </a:rPr>
              <a:t>is</a:t>
            </a:r>
            <a:r>
              <a:rPr spc="-45" dirty="0">
                <a:latin typeface="Lucida Grande" panose="020B0600040502020204" pitchFamily="34" charset="0"/>
                <a:cs typeface="Lucida Grande" panose="020B0600040502020204" pitchFamily="34" charset="0"/>
              </a:rPr>
              <a:t> </a:t>
            </a:r>
            <a:r>
              <a:rPr spc="-120" dirty="0">
                <a:latin typeface="Lucida Grande" panose="020B0600040502020204" pitchFamily="34" charset="0"/>
                <a:cs typeface="Lucida Grande" panose="020B0600040502020204" pitchFamily="34" charset="0"/>
              </a:rPr>
              <a:t>as</a:t>
            </a:r>
            <a:r>
              <a:rPr spc="-40" dirty="0">
                <a:latin typeface="Lucida Grande" panose="020B0600040502020204" pitchFamily="34" charset="0"/>
                <a:cs typeface="Lucida Grande" panose="020B0600040502020204" pitchFamily="34" charset="0"/>
              </a:rPr>
              <a:t> </a:t>
            </a:r>
            <a:r>
              <a:rPr spc="-10" dirty="0">
                <a:latin typeface="Lucida Grande" panose="020B0600040502020204" pitchFamily="34" charset="0"/>
                <a:cs typeface="Lucida Grande" panose="020B0600040502020204" pitchFamily="34" charset="0"/>
              </a:rPr>
              <a:t>follows:</a:t>
            </a:r>
          </a:p>
          <a:p>
            <a:pPr>
              <a:lnSpc>
                <a:spcPct val="100000"/>
              </a:lnSpc>
              <a:buFont typeface="Arial"/>
              <a:buAutoNum type="arabicPeriod"/>
            </a:pPr>
            <a:endParaRPr spc="-10" dirty="0">
              <a:latin typeface="Lucida Grande" panose="020B0600040502020204" pitchFamily="34" charset="0"/>
              <a:cs typeface="Lucida Grande" panose="020B0600040502020204" pitchFamily="34" charset="0"/>
            </a:endParaRPr>
          </a:p>
          <a:p>
            <a:pPr>
              <a:lnSpc>
                <a:spcPct val="100000"/>
              </a:lnSpc>
              <a:spcBef>
                <a:spcPts val="215"/>
              </a:spcBef>
              <a:buFont typeface="Arial"/>
              <a:buAutoNum type="arabicPeriod"/>
            </a:pPr>
            <a:endParaRPr spc="-10" dirty="0">
              <a:latin typeface="Lucida Grande" panose="020B0600040502020204" pitchFamily="34" charset="0"/>
              <a:cs typeface="Lucida Grande" panose="020B0600040502020204" pitchFamily="34" charset="0"/>
            </a:endParaRPr>
          </a:p>
          <a:p>
            <a:pPr marL="2910840">
              <a:lnSpc>
                <a:spcPct val="100000"/>
              </a:lnSpc>
            </a:pPr>
            <a:r>
              <a:rPr spc="-65" dirty="0">
                <a:solidFill>
                  <a:srgbClr val="1B577B"/>
                </a:solidFill>
                <a:latin typeface="Lucida Grande" panose="020B0600040502020204" pitchFamily="34" charset="0"/>
                <a:cs typeface="Lucida Grande" panose="020B0600040502020204" pitchFamily="34" charset="0"/>
              </a:rPr>
              <a:t>docker-</a:t>
            </a:r>
            <a:r>
              <a:rPr spc="-75" dirty="0">
                <a:solidFill>
                  <a:srgbClr val="1B577B"/>
                </a:solidFill>
                <a:latin typeface="Lucida Grande" panose="020B0600040502020204" pitchFamily="34" charset="0"/>
                <a:cs typeface="Lucida Grande" panose="020B0600040502020204" pitchFamily="34" charset="0"/>
              </a:rPr>
              <a:t>compose</a:t>
            </a:r>
            <a:r>
              <a:rPr spc="-90" dirty="0">
                <a:solidFill>
                  <a:srgbClr val="1B577B"/>
                </a:solidFill>
                <a:latin typeface="Lucida Grande" panose="020B0600040502020204" pitchFamily="34" charset="0"/>
                <a:cs typeface="Lucida Grande" panose="020B0600040502020204" pitchFamily="34" charset="0"/>
              </a:rPr>
              <a:t> </a:t>
            </a:r>
            <a:r>
              <a:rPr spc="-50" dirty="0">
                <a:solidFill>
                  <a:srgbClr val="1B577B"/>
                </a:solidFill>
                <a:latin typeface="Lucida Grande" panose="020B0600040502020204" pitchFamily="34" charset="0"/>
                <a:cs typeface="Lucida Grande" panose="020B0600040502020204" pitchFamily="34" charset="0"/>
              </a:rPr>
              <a:t>up</a:t>
            </a:r>
            <a:r>
              <a:rPr spc="55" dirty="0">
                <a:solidFill>
                  <a:srgbClr val="1B577B"/>
                </a:solidFill>
                <a:latin typeface="Lucida Grande" panose="020B0600040502020204" pitchFamily="34" charset="0"/>
                <a:cs typeface="Lucida Grande" panose="020B0600040502020204" pitchFamily="34" charset="0"/>
              </a:rPr>
              <a:t> </a:t>
            </a:r>
            <a:r>
              <a:rPr spc="-10" dirty="0">
                <a:solidFill>
                  <a:srgbClr val="1B577B"/>
                </a:solidFill>
                <a:latin typeface="Lucida Grande" panose="020B0600040502020204" pitchFamily="34" charset="0"/>
                <a:cs typeface="Lucida Grande" panose="020B0600040502020204" pitchFamily="34" charset="0"/>
              </a:rPr>
              <a:t>-</a:t>
            </a:r>
            <a:r>
              <a:rPr spc="-50" dirty="0">
                <a:solidFill>
                  <a:srgbClr val="1B577B"/>
                </a:solidFill>
                <a:latin typeface="Lucida Grande" panose="020B0600040502020204" pitchFamily="34" charset="0"/>
                <a:cs typeface="Lucida Grande" panose="020B0600040502020204" pitchFamily="34" charset="0"/>
              </a:rPr>
              <a:t>d</a:t>
            </a:r>
          </a:p>
          <a:p>
            <a:pPr>
              <a:lnSpc>
                <a:spcPct val="100000"/>
              </a:lnSpc>
            </a:pPr>
            <a:endParaRPr spc="-50" dirty="0">
              <a:solidFill>
                <a:srgbClr val="1B577B"/>
              </a:solidFill>
              <a:latin typeface="Lucida Grande" panose="020B0600040502020204" pitchFamily="34" charset="0"/>
              <a:cs typeface="Lucida Grande" panose="020B0600040502020204" pitchFamily="34" charset="0"/>
            </a:endParaRPr>
          </a:p>
          <a:p>
            <a:pPr>
              <a:lnSpc>
                <a:spcPct val="100000"/>
              </a:lnSpc>
              <a:spcBef>
                <a:spcPts val="105"/>
              </a:spcBef>
            </a:pPr>
            <a:endParaRPr spc="-50" dirty="0">
              <a:solidFill>
                <a:srgbClr val="1B577B"/>
              </a:solidFill>
              <a:latin typeface="Lucida Grande" panose="020B0600040502020204" pitchFamily="34" charset="0"/>
              <a:cs typeface="Lucida Grande" panose="020B0600040502020204" pitchFamily="34" charset="0"/>
            </a:endParaRPr>
          </a:p>
          <a:p>
            <a:pPr marL="374015" indent="-361315">
              <a:lnSpc>
                <a:spcPct val="100000"/>
              </a:lnSpc>
              <a:buAutoNum type="arabicPeriod" startAt="4"/>
              <a:tabLst>
                <a:tab pos="374015" algn="l"/>
              </a:tabLst>
            </a:pPr>
            <a:r>
              <a:rPr spc="-110" dirty="0">
                <a:latin typeface="Lucida Grande" panose="020B0600040502020204" pitchFamily="34" charset="0"/>
                <a:cs typeface="Lucida Grande" panose="020B0600040502020204" pitchFamily="34" charset="0"/>
              </a:rPr>
              <a:t>Ensure</a:t>
            </a:r>
            <a:r>
              <a:rPr spc="60"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that</a:t>
            </a:r>
            <a:r>
              <a:rPr spc="-15" dirty="0">
                <a:latin typeface="Lucida Grande" panose="020B0600040502020204" pitchFamily="34" charset="0"/>
                <a:cs typeface="Lucida Grande" panose="020B0600040502020204" pitchFamily="34" charset="0"/>
              </a:rPr>
              <a:t> </a:t>
            </a:r>
            <a:r>
              <a:rPr spc="-30" dirty="0">
                <a:latin typeface="Lucida Grande" panose="020B0600040502020204" pitchFamily="34" charset="0"/>
                <a:cs typeface="Lucida Grande" panose="020B0600040502020204" pitchFamily="34" charset="0"/>
              </a:rPr>
              <a:t>all </a:t>
            </a:r>
            <a:r>
              <a:rPr spc="-40" dirty="0">
                <a:latin typeface="Lucida Grande" panose="020B0600040502020204" pitchFamily="34" charset="0"/>
                <a:cs typeface="Lucida Grande" panose="020B0600040502020204" pitchFamily="34" charset="0"/>
              </a:rPr>
              <a:t>your </a:t>
            </a:r>
            <a:r>
              <a:rPr spc="-60" dirty="0">
                <a:latin typeface="Lucida Grande" panose="020B0600040502020204" pitchFamily="34" charset="0"/>
                <a:cs typeface="Lucida Grande" panose="020B0600040502020204" pitchFamily="34" charset="0"/>
              </a:rPr>
              <a:t>containers</a:t>
            </a:r>
            <a:r>
              <a:rPr spc="-100" dirty="0">
                <a:latin typeface="Lucida Grande" panose="020B0600040502020204" pitchFamily="34" charset="0"/>
                <a:cs typeface="Lucida Grande" panose="020B0600040502020204" pitchFamily="34" charset="0"/>
              </a:rPr>
              <a:t> </a:t>
            </a:r>
            <a:r>
              <a:rPr spc="-65" dirty="0">
                <a:latin typeface="Lucida Grande" panose="020B0600040502020204" pitchFamily="34" charset="0"/>
                <a:cs typeface="Lucida Grande" panose="020B0600040502020204" pitchFamily="34" charset="0"/>
              </a:rPr>
              <a:t>are</a:t>
            </a:r>
            <a:r>
              <a:rPr spc="-20" dirty="0">
                <a:latin typeface="Lucida Grande" panose="020B0600040502020204" pitchFamily="34" charset="0"/>
                <a:cs typeface="Lucida Grande" panose="020B0600040502020204" pitchFamily="34" charset="0"/>
              </a:rPr>
              <a:t> </a:t>
            </a:r>
            <a:r>
              <a:rPr spc="-10" dirty="0">
                <a:latin typeface="Lucida Grande" panose="020B0600040502020204" pitchFamily="34" charset="0"/>
                <a:cs typeface="Lucida Grande" panose="020B0600040502020204" pitchFamily="34" charset="0"/>
              </a:rPr>
              <a:t>running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30533" y="2914712"/>
            <a:ext cx="4013835" cy="1102225"/>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What is Container Orchestration?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447675" y="1019175"/>
            <a:ext cx="8153400" cy="1409700"/>
            <a:chOff x="447675" y="1019175"/>
            <a:chExt cx="8153400" cy="1409700"/>
          </a:xfrm>
        </p:grpSpPr>
        <p:pic>
          <p:nvPicPr>
            <p:cNvPr id="3" name="object 3"/>
            <p:cNvPicPr/>
            <p:nvPr/>
          </p:nvPicPr>
          <p:blipFill>
            <a:blip r:embed="rId2" cstate="print"/>
            <a:stretch>
              <a:fillRect/>
            </a:stretch>
          </p:blipFill>
          <p:spPr>
            <a:xfrm>
              <a:off x="447675" y="1019175"/>
              <a:ext cx="8153400" cy="1409700"/>
            </a:xfrm>
            <a:prstGeom prst="rect">
              <a:avLst/>
            </a:prstGeom>
          </p:spPr>
        </p:pic>
        <p:sp>
          <p:nvSpPr>
            <p:cNvPr id="4" name="object 4"/>
            <p:cNvSpPr/>
            <p:nvPr/>
          </p:nvSpPr>
          <p:spPr>
            <a:xfrm>
              <a:off x="470214" y="1032753"/>
              <a:ext cx="8053070" cy="1322070"/>
            </a:xfrm>
            <a:custGeom>
              <a:avLst/>
              <a:gdLst/>
              <a:ahLst/>
              <a:cxnLst/>
              <a:rect l="l" t="t" r="r" b="b"/>
              <a:pathLst>
                <a:path w="8053070" h="1322070">
                  <a:moveTo>
                    <a:pt x="7832536" y="0"/>
                  </a:moveTo>
                  <a:lnTo>
                    <a:pt x="220358" y="0"/>
                  </a:lnTo>
                  <a:lnTo>
                    <a:pt x="175950" y="4478"/>
                  </a:lnTo>
                  <a:lnTo>
                    <a:pt x="134588" y="17321"/>
                  </a:lnTo>
                  <a:lnTo>
                    <a:pt x="97157" y="37642"/>
                  </a:lnTo>
                  <a:lnTo>
                    <a:pt x="64544" y="64552"/>
                  </a:lnTo>
                  <a:lnTo>
                    <a:pt x="37636" y="97165"/>
                  </a:lnTo>
                  <a:lnTo>
                    <a:pt x="17318" y="134592"/>
                  </a:lnTo>
                  <a:lnTo>
                    <a:pt x="4477" y="175946"/>
                  </a:lnTo>
                  <a:lnTo>
                    <a:pt x="0" y="220339"/>
                  </a:lnTo>
                  <a:lnTo>
                    <a:pt x="0" y="1101739"/>
                  </a:lnTo>
                  <a:lnTo>
                    <a:pt x="4477" y="1146135"/>
                  </a:lnTo>
                  <a:lnTo>
                    <a:pt x="17318" y="1187491"/>
                  </a:lnTo>
                  <a:lnTo>
                    <a:pt x="37636" y="1224918"/>
                  </a:lnTo>
                  <a:lnTo>
                    <a:pt x="64544" y="1257529"/>
                  </a:lnTo>
                  <a:lnTo>
                    <a:pt x="97157" y="1284437"/>
                  </a:lnTo>
                  <a:lnTo>
                    <a:pt x="134588" y="1304756"/>
                  </a:lnTo>
                  <a:lnTo>
                    <a:pt x="175950" y="1317598"/>
                  </a:lnTo>
                  <a:lnTo>
                    <a:pt x="220358" y="1322076"/>
                  </a:lnTo>
                  <a:lnTo>
                    <a:pt x="7832536" y="1322076"/>
                  </a:lnTo>
                  <a:lnTo>
                    <a:pt x="7876979" y="1317598"/>
                  </a:lnTo>
                  <a:lnTo>
                    <a:pt x="7918367" y="1304756"/>
                  </a:lnTo>
                  <a:lnTo>
                    <a:pt x="7955816" y="1284437"/>
                  </a:lnTo>
                  <a:lnTo>
                    <a:pt x="7988442" y="1257529"/>
                  </a:lnTo>
                  <a:lnTo>
                    <a:pt x="8015357" y="1224918"/>
                  </a:lnTo>
                  <a:lnTo>
                    <a:pt x="8035679" y="1187491"/>
                  </a:lnTo>
                  <a:lnTo>
                    <a:pt x="8048521" y="1146135"/>
                  </a:lnTo>
                  <a:lnTo>
                    <a:pt x="8052998" y="1101739"/>
                  </a:lnTo>
                  <a:lnTo>
                    <a:pt x="8052998" y="220339"/>
                  </a:lnTo>
                  <a:lnTo>
                    <a:pt x="8048521" y="175946"/>
                  </a:lnTo>
                  <a:lnTo>
                    <a:pt x="8035679" y="134592"/>
                  </a:lnTo>
                  <a:lnTo>
                    <a:pt x="8015357" y="97165"/>
                  </a:lnTo>
                  <a:lnTo>
                    <a:pt x="7988442" y="64552"/>
                  </a:lnTo>
                  <a:lnTo>
                    <a:pt x="7955816" y="37642"/>
                  </a:lnTo>
                  <a:lnTo>
                    <a:pt x="7918367" y="17321"/>
                  </a:lnTo>
                  <a:lnTo>
                    <a:pt x="7876979" y="4478"/>
                  </a:lnTo>
                  <a:lnTo>
                    <a:pt x="7832536" y="0"/>
                  </a:lnTo>
                  <a:close/>
                </a:path>
              </a:pathLst>
            </a:custGeom>
            <a:solidFill>
              <a:srgbClr val="FFFFFF"/>
            </a:solidFill>
          </p:spPr>
          <p:txBody>
            <a:bodyPr wrap="square" lIns="0" tIns="0" rIns="0" bIns="0" rtlCol="0"/>
            <a:lstStyle/>
            <a:p>
              <a:endParaRPr/>
            </a:p>
          </p:txBody>
        </p:sp>
        <p:sp>
          <p:nvSpPr>
            <p:cNvPr id="5" name="object 5"/>
            <p:cNvSpPr/>
            <p:nvPr/>
          </p:nvSpPr>
          <p:spPr>
            <a:xfrm>
              <a:off x="470214" y="1032753"/>
              <a:ext cx="8053070" cy="1322070"/>
            </a:xfrm>
            <a:custGeom>
              <a:avLst/>
              <a:gdLst/>
              <a:ahLst/>
              <a:cxnLst/>
              <a:rect l="l" t="t" r="r" b="b"/>
              <a:pathLst>
                <a:path w="8053070" h="1322070">
                  <a:moveTo>
                    <a:pt x="0" y="220339"/>
                  </a:moveTo>
                  <a:lnTo>
                    <a:pt x="4477" y="175946"/>
                  </a:lnTo>
                  <a:lnTo>
                    <a:pt x="17318" y="134592"/>
                  </a:lnTo>
                  <a:lnTo>
                    <a:pt x="37636" y="97165"/>
                  </a:lnTo>
                  <a:lnTo>
                    <a:pt x="64544" y="64552"/>
                  </a:lnTo>
                  <a:lnTo>
                    <a:pt x="97157" y="37642"/>
                  </a:lnTo>
                  <a:lnTo>
                    <a:pt x="134588" y="17321"/>
                  </a:lnTo>
                  <a:lnTo>
                    <a:pt x="175950" y="4478"/>
                  </a:lnTo>
                  <a:lnTo>
                    <a:pt x="220358" y="0"/>
                  </a:lnTo>
                  <a:lnTo>
                    <a:pt x="7832536" y="0"/>
                  </a:lnTo>
                  <a:lnTo>
                    <a:pt x="7876979" y="4478"/>
                  </a:lnTo>
                  <a:lnTo>
                    <a:pt x="7918367" y="17321"/>
                  </a:lnTo>
                  <a:lnTo>
                    <a:pt x="7955816" y="37642"/>
                  </a:lnTo>
                  <a:lnTo>
                    <a:pt x="7988442" y="64552"/>
                  </a:lnTo>
                  <a:lnTo>
                    <a:pt x="8015357" y="97165"/>
                  </a:lnTo>
                  <a:lnTo>
                    <a:pt x="8035679" y="134592"/>
                  </a:lnTo>
                  <a:lnTo>
                    <a:pt x="8048521" y="175946"/>
                  </a:lnTo>
                  <a:lnTo>
                    <a:pt x="8052998" y="220339"/>
                  </a:lnTo>
                  <a:lnTo>
                    <a:pt x="8052998" y="1101739"/>
                  </a:lnTo>
                  <a:lnTo>
                    <a:pt x="8048521" y="1146135"/>
                  </a:lnTo>
                  <a:lnTo>
                    <a:pt x="8035679" y="1187491"/>
                  </a:lnTo>
                  <a:lnTo>
                    <a:pt x="8015357" y="1224918"/>
                  </a:lnTo>
                  <a:lnTo>
                    <a:pt x="7988442" y="1257529"/>
                  </a:lnTo>
                  <a:lnTo>
                    <a:pt x="7955816" y="1284437"/>
                  </a:lnTo>
                  <a:lnTo>
                    <a:pt x="7918367" y="1304756"/>
                  </a:lnTo>
                  <a:lnTo>
                    <a:pt x="7876979" y="1317598"/>
                  </a:lnTo>
                  <a:lnTo>
                    <a:pt x="7832536" y="1322076"/>
                  </a:lnTo>
                  <a:lnTo>
                    <a:pt x="220358" y="1322076"/>
                  </a:lnTo>
                  <a:lnTo>
                    <a:pt x="175950" y="1317598"/>
                  </a:lnTo>
                  <a:lnTo>
                    <a:pt x="134588" y="1304756"/>
                  </a:lnTo>
                  <a:lnTo>
                    <a:pt x="97157" y="1284437"/>
                  </a:lnTo>
                  <a:lnTo>
                    <a:pt x="64544" y="1257529"/>
                  </a:lnTo>
                  <a:lnTo>
                    <a:pt x="37636" y="1224918"/>
                  </a:lnTo>
                  <a:lnTo>
                    <a:pt x="17318" y="1187491"/>
                  </a:lnTo>
                  <a:lnTo>
                    <a:pt x="4477" y="1146135"/>
                  </a:lnTo>
                  <a:lnTo>
                    <a:pt x="0" y="1101739"/>
                  </a:lnTo>
                  <a:lnTo>
                    <a:pt x="0" y="220339"/>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ctrTitle"/>
          </p:nvPr>
        </p:nvSpPr>
        <p:spPr>
          <a:xfrm>
            <a:off x="255904" y="183257"/>
            <a:ext cx="60686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is Container Orchestration?</a:t>
            </a:r>
          </a:p>
        </p:txBody>
      </p:sp>
      <p:sp>
        <p:nvSpPr>
          <p:cNvPr id="7" name="object 7"/>
          <p:cNvSpPr txBox="1"/>
          <p:nvPr/>
        </p:nvSpPr>
        <p:spPr>
          <a:xfrm>
            <a:off x="470214" y="1276350"/>
            <a:ext cx="8067040" cy="848309"/>
          </a:xfrm>
          <a:prstGeom prst="rect">
            <a:avLst/>
          </a:prstGeom>
        </p:spPr>
        <p:txBody>
          <a:bodyPr vert="horz" wrap="square" lIns="0" tIns="17145" rIns="0" bIns="0" rtlCol="0">
            <a:spAutoFit/>
          </a:bodyPr>
          <a:lstStyle/>
          <a:p>
            <a:pPr marL="12065" marR="5080" indent="14604" algn="ctr">
              <a:spcBef>
                <a:spcPts val="135"/>
              </a:spcBef>
            </a:pPr>
            <a:r>
              <a:rPr sz="1350" spc="-55" dirty="0">
                <a:latin typeface="Lucida Grande" panose="020B0600040502020204" pitchFamily="34" charset="0"/>
                <a:cs typeface="Lucida Grande" panose="020B0600040502020204" pitchFamily="34" charset="0"/>
              </a:rPr>
              <a:t>Applications</a:t>
            </a:r>
            <a:r>
              <a:rPr sz="1350" spc="45" dirty="0">
                <a:latin typeface="Lucida Grande" panose="020B0600040502020204" pitchFamily="34" charset="0"/>
                <a:cs typeface="Lucida Grande" panose="020B0600040502020204" pitchFamily="34" charset="0"/>
              </a:rPr>
              <a:t> </a:t>
            </a:r>
            <a:r>
              <a:rPr sz="1350" spc="-60" dirty="0">
                <a:latin typeface="Lucida Grande" panose="020B0600040502020204" pitchFamily="34" charset="0"/>
                <a:cs typeface="Lucida Grande" panose="020B0600040502020204" pitchFamily="34" charset="0"/>
              </a:rPr>
              <a:t>are</a:t>
            </a:r>
            <a:r>
              <a:rPr sz="1350" spc="-30" dirty="0">
                <a:latin typeface="Lucida Grande" panose="020B0600040502020204" pitchFamily="34" charset="0"/>
                <a:cs typeface="Lucida Grande" panose="020B0600040502020204" pitchFamily="34" charset="0"/>
              </a:rPr>
              <a:t> </a:t>
            </a:r>
            <a:r>
              <a:rPr sz="1350" spc="-40" dirty="0">
                <a:latin typeface="Lucida Grande" panose="020B0600040502020204" pitchFamily="34" charset="0"/>
                <a:cs typeface="Lucida Grande" panose="020B0600040502020204" pitchFamily="34" charset="0"/>
              </a:rPr>
              <a:t>typically </a:t>
            </a:r>
            <a:r>
              <a:rPr sz="1350" spc="-65" dirty="0">
                <a:latin typeface="Lucida Grande" panose="020B0600040502020204" pitchFamily="34" charset="0"/>
                <a:cs typeface="Lucida Grande" panose="020B0600040502020204" pitchFamily="34" charset="0"/>
              </a:rPr>
              <a:t>made</a:t>
            </a:r>
            <a:r>
              <a:rPr sz="1350" spc="50" dirty="0">
                <a:latin typeface="Lucida Grande" panose="020B0600040502020204" pitchFamily="34" charset="0"/>
                <a:cs typeface="Lucida Grande" panose="020B0600040502020204" pitchFamily="34" charset="0"/>
              </a:rPr>
              <a:t> </a:t>
            </a:r>
            <a:r>
              <a:rPr sz="1350" spc="-45" dirty="0">
                <a:latin typeface="Lucida Grande" panose="020B0600040502020204" pitchFamily="34" charset="0"/>
                <a:cs typeface="Lucida Grande" panose="020B0600040502020204" pitchFamily="34" charset="0"/>
              </a:rPr>
              <a:t>up</a:t>
            </a:r>
            <a:r>
              <a:rPr sz="1350" spc="15"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of</a:t>
            </a:r>
            <a:r>
              <a:rPr sz="1350" spc="-70" dirty="0">
                <a:latin typeface="Lucida Grande" panose="020B0600040502020204" pitchFamily="34" charset="0"/>
                <a:cs typeface="Lucida Grande" panose="020B0600040502020204" pitchFamily="34" charset="0"/>
              </a:rPr>
              <a:t> </a:t>
            </a:r>
            <a:r>
              <a:rPr sz="1350" spc="-45" dirty="0">
                <a:latin typeface="Lucida Grande" panose="020B0600040502020204" pitchFamily="34" charset="0"/>
                <a:cs typeface="Lucida Grande" panose="020B0600040502020204" pitchFamily="34" charset="0"/>
              </a:rPr>
              <a:t>individually</a:t>
            </a:r>
            <a:r>
              <a:rPr sz="1350" spc="114" dirty="0">
                <a:latin typeface="Lucida Grande" panose="020B0600040502020204" pitchFamily="34" charset="0"/>
                <a:cs typeface="Lucida Grande" panose="020B0600040502020204" pitchFamily="34" charset="0"/>
              </a:rPr>
              <a:t> </a:t>
            </a:r>
            <a:r>
              <a:rPr sz="1350" spc="-50" dirty="0">
                <a:latin typeface="Lucida Grande" panose="020B0600040502020204" pitchFamily="34" charset="0"/>
                <a:cs typeface="Lucida Grande" panose="020B0600040502020204" pitchFamily="34" charset="0"/>
              </a:rPr>
              <a:t>containerized</a:t>
            </a:r>
            <a:r>
              <a:rPr sz="1350" spc="15" dirty="0">
                <a:latin typeface="Lucida Grande" panose="020B0600040502020204" pitchFamily="34" charset="0"/>
                <a:cs typeface="Lucida Grande" panose="020B0600040502020204" pitchFamily="34" charset="0"/>
              </a:rPr>
              <a:t> </a:t>
            </a:r>
            <a:r>
              <a:rPr sz="1350" spc="-60" dirty="0">
                <a:latin typeface="Lucida Grande" panose="020B0600040502020204" pitchFamily="34" charset="0"/>
                <a:cs typeface="Lucida Grande" panose="020B0600040502020204" pitchFamily="34" charset="0"/>
              </a:rPr>
              <a:t>components</a:t>
            </a:r>
            <a:r>
              <a:rPr sz="1350" spc="-40" dirty="0">
                <a:latin typeface="Lucida Grande" panose="020B0600040502020204" pitchFamily="34" charset="0"/>
                <a:cs typeface="Lucida Grande" panose="020B0600040502020204" pitchFamily="34" charset="0"/>
              </a:rPr>
              <a:t> </a:t>
            </a:r>
            <a:r>
              <a:rPr sz="1350" spc="-20" dirty="0">
                <a:latin typeface="Lucida Grande" panose="020B0600040502020204" pitchFamily="34" charset="0"/>
                <a:cs typeface="Lucida Grande" panose="020B0600040502020204" pitchFamily="34" charset="0"/>
              </a:rPr>
              <a:t>(often</a:t>
            </a:r>
            <a:r>
              <a:rPr sz="1350" spc="-60" dirty="0">
                <a:latin typeface="Lucida Grande" panose="020B0600040502020204" pitchFamily="34" charset="0"/>
                <a:cs typeface="Lucida Grande" panose="020B0600040502020204" pitchFamily="34" charset="0"/>
              </a:rPr>
              <a:t> </a:t>
            </a:r>
            <a:r>
              <a:rPr sz="1350" spc="-55" dirty="0">
                <a:latin typeface="Lucida Grande" panose="020B0600040502020204" pitchFamily="34" charset="0"/>
                <a:cs typeface="Lucida Grande" panose="020B0600040502020204" pitchFamily="34" charset="0"/>
              </a:rPr>
              <a:t>called</a:t>
            </a:r>
            <a:r>
              <a:rPr sz="1350" spc="-65" dirty="0">
                <a:latin typeface="Lucida Grande" panose="020B0600040502020204" pitchFamily="34" charset="0"/>
                <a:cs typeface="Lucida Grande" panose="020B0600040502020204" pitchFamily="34" charset="0"/>
              </a:rPr>
              <a:t> </a:t>
            </a:r>
            <a:r>
              <a:rPr sz="1350" spc="-10" dirty="0">
                <a:latin typeface="Lucida Grande" panose="020B0600040502020204" pitchFamily="34" charset="0"/>
                <a:cs typeface="Lucida Grande" panose="020B0600040502020204" pitchFamily="34" charset="0"/>
              </a:rPr>
              <a:t>microservices) </a:t>
            </a:r>
            <a:r>
              <a:rPr sz="1350" dirty="0">
                <a:latin typeface="Lucida Grande" panose="020B0600040502020204" pitchFamily="34" charset="0"/>
                <a:cs typeface="Lucida Grande" panose="020B0600040502020204" pitchFamily="34" charset="0"/>
              </a:rPr>
              <a:t>that</a:t>
            </a:r>
            <a:r>
              <a:rPr sz="1350" spc="-40" dirty="0">
                <a:latin typeface="Lucida Grande" panose="020B0600040502020204" pitchFamily="34" charset="0"/>
                <a:cs typeface="Lucida Grande" panose="020B0600040502020204" pitchFamily="34" charset="0"/>
              </a:rPr>
              <a:t> </a:t>
            </a:r>
            <a:r>
              <a:rPr sz="1350" spc="-45" dirty="0">
                <a:latin typeface="Lucida Grande" panose="020B0600040502020204" pitchFamily="34" charset="0"/>
                <a:cs typeface="Lucida Grande" panose="020B0600040502020204" pitchFamily="34" charset="0"/>
              </a:rPr>
              <a:t>must</a:t>
            </a:r>
            <a:r>
              <a:rPr sz="1350" spc="35" dirty="0">
                <a:latin typeface="Lucida Grande" panose="020B0600040502020204" pitchFamily="34" charset="0"/>
                <a:cs typeface="Lucida Grande" panose="020B0600040502020204" pitchFamily="34" charset="0"/>
              </a:rPr>
              <a:t> </a:t>
            </a:r>
            <a:r>
              <a:rPr sz="1350" spc="-90" dirty="0">
                <a:latin typeface="Lucida Grande" panose="020B0600040502020204" pitchFamily="34" charset="0"/>
                <a:cs typeface="Lucida Grande" panose="020B0600040502020204" pitchFamily="34" charset="0"/>
              </a:rPr>
              <a:t>be</a:t>
            </a:r>
            <a:r>
              <a:rPr sz="1350" spc="-30" dirty="0">
                <a:latin typeface="Lucida Grande" panose="020B0600040502020204" pitchFamily="34" charset="0"/>
                <a:cs typeface="Lucida Grande" panose="020B0600040502020204" pitchFamily="34" charset="0"/>
              </a:rPr>
              <a:t> </a:t>
            </a:r>
            <a:r>
              <a:rPr sz="1350" spc="-75" dirty="0">
                <a:latin typeface="Lucida Grande" panose="020B0600040502020204" pitchFamily="34" charset="0"/>
                <a:cs typeface="Lucida Grande" panose="020B0600040502020204" pitchFamily="34" charset="0"/>
              </a:rPr>
              <a:t>organized</a:t>
            </a:r>
            <a:r>
              <a:rPr sz="1350" spc="-7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at</a:t>
            </a:r>
            <a:r>
              <a:rPr sz="1350" spc="-40" dirty="0">
                <a:latin typeface="Lucida Grande" panose="020B0600040502020204" pitchFamily="34" charset="0"/>
                <a:cs typeface="Lucida Grande" panose="020B0600040502020204" pitchFamily="34" charset="0"/>
              </a:rPr>
              <a:t> </a:t>
            </a:r>
            <a:r>
              <a:rPr sz="1350" spc="-20" dirty="0">
                <a:latin typeface="Lucida Grande" panose="020B0600040502020204" pitchFamily="34" charset="0"/>
                <a:cs typeface="Lucida Grande" panose="020B0600040502020204" pitchFamily="34" charset="0"/>
              </a:rPr>
              <a:t>the</a:t>
            </a:r>
            <a:r>
              <a:rPr sz="1350" spc="-30" dirty="0">
                <a:latin typeface="Lucida Grande" panose="020B0600040502020204" pitchFamily="34" charset="0"/>
                <a:cs typeface="Lucida Grande" panose="020B0600040502020204" pitchFamily="34" charset="0"/>
              </a:rPr>
              <a:t> networking</a:t>
            </a:r>
            <a:r>
              <a:rPr sz="1350" spc="75" dirty="0">
                <a:latin typeface="Lucida Grande" panose="020B0600040502020204" pitchFamily="34" charset="0"/>
                <a:cs typeface="Lucida Grande" panose="020B0600040502020204" pitchFamily="34" charset="0"/>
              </a:rPr>
              <a:t> </a:t>
            </a:r>
            <a:r>
              <a:rPr sz="1350" spc="-55" dirty="0">
                <a:latin typeface="Lucida Grande" panose="020B0600040502020204" pitchFamily="34" charset="0"/>
                <a:cs typeface="Lucida Grande" panose="020B0600040502020204" pitchFamily="34" charset="0"/>
              </a:rPr>
              <a:t>level</a:t>
            </a:r>
            <a:r>
              <a:rPr sz="1350" spc="-4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in</a:t>
            </a:r>
            <a:r>
              <a:rPr sz="1350" spc="5" dirty="0">
                <a:latin typeface="Lucida Grande" panose="020B0600040502020204" pitchFamily="34" charset="0"/>
                <a:cs typeface="Lucida Grande" panose="020B0600040502020204" pitchFamily="34" charset="0"/>
              </a:rPr>
              <a:t> </a:t>
            </a:r>
            <a:r>
              <a:rPr sz="1350" spc="-30" dirty="0">
                <a:latin typeface="Lucida Grande" panose="020B0600040502020204" pitchFamily="34" charset="0"/>
                <a:cs typeface="Lucida Grande" panose="020B0600040502020204" pitchFamily="34" charset="0"/>
              </a:rPr>
              <a:t>order</a:t>
            </a:r>
            <a:r>
              <a:rPr sz="1350" spc="-55"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for</a:t>
            </a:r>
            <a:r>
              <a:rPr sz="1350" spc="-130" dirty="0">
                <a:latin typeface="Lucida Grande" panose="020B0600040502020204" pitchFamily="34" charset="0"/>
                <a:cs typeface="Lucida Grande" panose="020B0600040502020204" pitchFamily="34" charset="0"/>
              </a:rPr>
              <a:t> </a:t>
            </a:r>
            <a:r>
              <a:rPr sz="1350" spc="-20" dirty="0">
                <a:latin typeface="Lucida Grande" panose="020B0600040502020204" pitchFamily="34" charset="0"/>
                <a:cs typeface="Lucida Grande" panose="020B0600040502020204" pitchFamily="34" charset="0"/>
              </a:rPr>
              <a:t>the</a:t>
            </a:r>
            <a:r>
              <a:rPr sz="1350" spc="-35" dirty="0">
                <a:latin typeface="Lucida Grande" panose="020B0600040502020204" pitchFamily="34" charset="0"/>
                <a:cs typeface="Lucida Grande" panose="020B0600040502020204" pitchFamily="34" charset="0"/>
              </a:rPr>
              <a:t> application</a:t>
            </a:r>
            <a:r>
              <a:rPr sz="1350" spc="5"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to</a:t>
            </a:r>
            <a:r>
              <a:rPr sz="1350" spc="-75" dirty="0">
                <a:latin typeface="Lucida Grande" panose="020B0600040502020204" pitchFamily="34" charset="0"/>
                <a:cs typeface="Lucida Grande" panose="020B0600040502020204" pitchFamily="34" charset="0"/>
              </a:rPr>
              <a:t> </a:t>
            </a:r>
            <a:r>
              <a:rPr sz="1350" spc="-20" dirty="0">
                <a:latin typeface="Lucida Grande" panose="020B0600040502020204" pitchFamily="34" charset="0"/>
                <a:cs typeface="Lucida Grande" panose="020B0600040502020204" pitchFamily="34" charset="0"/>
              </a:rPr>
              <a:t>run</a:t>
            </a:r>
            <a:r>
              <a:rPr sz="1350" spc="5" dirty="0">
                <a:latin typeface="Lucida Grande" panose="020B0600040502020204" pitchFamily="34" charset="0"/>
                <a:cs typeface="Lucida Grande" panose="020B0600040502020204" pitchFamily="34" charset="0"/>
              </a:rPr>
              <a:t> </a:t>
            </a:r>
            <a:r>
              <a:rPr sz="1350" spc="-120" dirty="0">
                <a:latin typeface="Lucida Grande" panose="020B0600040502020204" pitchFamily="34" charset="0"/>
                <a:cs typeface="Lucida Grande" panose="020B0600040502020204" pitchFamily="34" charset="0"/>
              </a:rPr>
              <a:t>as</a:t>
            </a:r>
            <a:r>
              <a:rPr sz="1350" spc="-130" dirty="0">
                <a:latin typeface="Lucida Grande" panose="020B0600040502020204" pitchFamily="34" charset="0"/>
                <a:cs typeface="Lucida Grande" panose="020B0600040502020204" pitchFamily="34" charset="0"/>
              </a:rPr>
              <a:t> </a:t>
            </a:r>
            <a:r>
              <a:rPr sz="1350" b="1" spc="-75" dirty="0">
                <a:latin typeface="Lucida Grande" panose="020B0600040502020204" pitchFamily="34" charset="0"/>
                <a:cs typeface="Lucida Grande" panose="020B0600040502020204" pitchFamily="34" charset="0"/>
              </a:rPr>
              <a:t>intended</a:t>
            </a:r>
            <a:r>
              <a:rPr sz="1350" spc="-75" dirty="0">
                <a:latin typeface="Lucida Grande" panose="020B0600040502020204" pitchFamily="34" charset="0"/>
                <a:cs typeface="Lucida Grande" panose="020B0600040502020204" pitchFamily="34" charset="0"/>
              </a:rPr>
              <a:t>. </a:t>
            </a:r>
            <a:r>
              <a:rPr sz="1350" spc="-114" dirty="0">
                <a:latin typeface="Lucida Grande" panose="020B0600040502020204" pitchFamily="34" charset="0"/>
                <a:cs typeface="Lucida Grande" panose="020B0600040502020204" pitchFamily="34" charset="0"/>
              </a:rPr>
              <a:t>The</a:t>
            </a:r>
            <a:r>
              <a:rPr sz="1350" spc="-35" dirty="0">
                <a:latin typeface="Lucida Grande" panose="020B0600040502020204" pitchFamily="34" charset="0"/>
                <a:cs typeface="Lucida Grande" panose="020B0600040502020204" pitchFamily="34" charset="0"/>
              </a:rPr>
              <a:t> </a:t>
            </a:r>
            <a:r>
              <a:rPr sz="1350" spc="-10" dirty="0">
                <a:latin typeface="Lucida Grande" panose="020B0600040502020204" pitchFamily="34" charset="0"/>
                <a:cs typeface="Lucida Grande" panose="020B0600040502020204" pitchFamily="34" charset="0"/>
              </a:rPr>
              <a:t>process </a:t>
            </a:r>
            <a:r>
              <a:rPr sz="1350" dirty="0">
                <a:latin typeface="Lucida Grande" panose="020B0600040502020204" pitchFamily="34" charset="0"/>
                <a:cs typeface="Lucida Grande" panose="020B0600040502020204" pitchFamily="34" charset="0"/>
              </a:rPr>
              <a:t>of</a:t>
            </a:r>
            <a:r>
              <a:rPr sz="1350" spc="-75" dirty="0">
                <a:latin typeface="Lucida Grande" panose="020B0600040502020204" pitchFamily="34" charset="0"/>
                <a:cs typeface="Lucida Grande" panose="020B0600040502020204" pitchFamily="34" charset="0"/>
              </a:rPr>
              <a:t> organizing</a:t>
            </a:r>
            <a:r>
              <a:rPr sz="1350" spc="5" dirty="0">
                <a:latin typeface="Lucida Grande" panose="020B0600040502020204" pitchFamily="34" charset="0"/>
                <a:cs typeface="Lucida Grande" panose="020B0600040502020204" pitchFamily="34" charset="0"/>
              </a:rPr>
              <a:t> </a:t>
            </a:r>
            <a:r>
              <a:rPr sz="1350" spc="-20" dirty="0">
                <a:latin typeface="Lucida Grande" panose="020B0600040502020204" pitchFamily="34" charset="0"/>
                <a:cs typeface="Lucida Grande" panose="020B0600040502020204" pitchFamily="34" charset="0"/>
              </a:rPr>
              <a:t>multiple</a:t>
            </a:r>
            <a:r>
              <a:rPr sz="1350" spc="95" dirty="0">
                <a:latin typeface="Lucida Grande" panose="020B0600040502020204" pitchFamily="34" charset="0"/>
                <a:cs typeface="Lucida Grande" panose="020B0600040502020204" pitchFamily="34" charset="0"/>
              </a:rPr>
              <a:t> </a:t>
            </a:r>
            <a:r>
              <a:rPr sz="1350" b="1" spc="-100" dirty="0">
                <a:latin typeface="Lucida Grande" panose="020B0600040502020204" pitchFamily="34" charset="0"/>
                <a:cs typeface="Lucida Grande" panose="020B0600040502020204" pitchFamily="34" charset="0"/>
              </a:rPr>
              <a:t>containers</a:t>
            </a:r>
            <a:r>
              <a:rPr sz="1350" spc="-13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in</a:t>
            </a:r>
            <a:r>
              <a:rPr sz="1350" spc="5" dirty="0">
                <a:latin typeface="Lucida Grande" panose="020B0600040502020204" pitchFamily="34" charset="0"/>
                <a:cs typeface="Lucida Grande" panose="020B0600040502020204" pitchFamily="34" charset="0"/>
              </a:rPr>
              <a:t> </a:t>
            </a:r>
            <a:r>
              <a:rPr sz="1350" spc="-45" dirty="0">
                <a:latin typeface="Lucida Grande" panose="020B0600040502020204" pitchFamily="34" charset="0"/>
                <a:cs typeface="Lucida Grande" panose="020B0600040502020204" pitchFamily="34" charset="0"/>
              </a:rPr>
              <a:t>this</a:t>
            </a:r>
            <a:r>
              <a:rPr sz="1350" spc="-35" dirty="0">
                <a:latin typeface="Lucida Grande" panose="020B0600040502020204" pitchFamily="34" charset="0"/>
                <a:cs typeface="Lucida Grande" panose="020B0600040502020204" pitchFamily="34" charset="0"/>
              </a:rPr>
              <a:t> </a:t>
            </a:r>
            <a:r>
              <a:rPr sz="1350" spc="-45" dirty="0">
                <a:latin typeface="Lucida Grande" panose="020B0600040502020204" pitchFamily="34" charset="0"/>
                <a:cs typeface="Lucida Grande" panose="020B0600040502020204" pitchFamily="34" charset="0"/>
              </a:rPr>
              <a:t>manner</a:t>
            </a:r>
            <a:r>
              <a:rPr sz="1350" spc="100" dirty="0">
                <a:latin typeface="Lucida Grande" panose="020B0600040502020204" pitchFamily="34" charset="0"/>
                <a:cs typeface="Lucida Grande" panose="020B0600040502020204" pitchFamily="34" charset="0"/>
              </a:rPr>
              <a:t> </a:t>
            </a:r>
            <a:r>
              <a:rPr sz="1350" spc="-85" dirty="0">
                <a:latin typeface="Lucida Grande" panose="020B0600040502020204" pitchFamily="34" charset="0"/>
                <a:cs typeface="Lucida Grande" panose="020B0600040502020204" pitchFamily="34" charset="0"/>
              </a:rPr>
              <a:t>is</a:t>
            </a:r>
            <a:r>
              <a:rPr sz="1350" spc="-40" dirty="0">
                <a:latin typeface="Lucida Grande" panose="020B0600040502020204" pitchFamily="34" charset="0"/>
                <a:cs typeface="Lucida Grande" panose="020B0600040502020204" pitchFamily="34" charset="0"/>
              </a:rPr>
              <a:t> </a:t>
            </a:r>
            <a:r>
              <a:rPr sz="1350" spc="-45" dirty="0">
                <a:latin typeface="Lucida Grande" panose="020B0600040502020204" pitchFamily="34" charset="0"/>
                <a:cs typeface="Lucida Grande" panose="020B0600040502020204" pitchFamily="34" charset="0"/>
              </a:rPr>
              <a:t>known</a:t>
            </a:r>
            <a:r>
              <a:rPr sz="1350" spc="-70" dirty="0">
                <a:latin typeface="Lucida Grande" panose="020B0600040502020204" pitchFamily="34" charset="0"/>
                <a:cs typeface="Lucida Grande" panose="020B0600040502020204" pitchFamily="34" charset="0"/>
              </a:rPr>
              <a:t> </a:t>
            </a:r>
            <a:r>
              <a:rPr sz="1350" spc="-114" dirty="0">
                <a:latin typeface="Lucida Grande" panose="020B0600040502020204" pitchFamily="34" charset="0"/>
                <a:cs typeface="Lucida Grande" panose="020B0600040502020204" pitchFamily="34" charset="0"/>
              </a:rPr>
              <a:t>as</a:t>
            </a:r>
            <a:r>
              <a:rPr sz="1350" spc="-70" dirty="0">
                <a:latin typeface="Lucida Grande" panose="020B0600040502020204" pitchFamily="34" charset="0"/>
                <a:cs typeface="Lucida Grande" panose="020B0600040502020204" pitchFamily="34" charset="0"/>
              </a:rPr>
              <a:t> </a:t>
            </a:r>
            <a:r>
              <a:rPr sz="1350" b="1" spc="-85" dirty="0">
                <a:latin typeface="Lucida Grande" panose="020B0600040502020204" pitchFamily="34" charset="0"/>
                <a:cs typeface="Lucida Grande" panose="020B0600040502020204" pitchFamily="34" charset="0"/>
              </a:rPr>
              <a:t>container</a:t>
            </a:r>
            <a:r>
              <a:rPr sz="1350" spc="-145" dirty="0">
                <a:latin typeface="Lucida Grande" panose="020B0600040502020204" pitchFamily="34" charset="0"/>
                <a:cs typeface="Lucida Grande" panose="020B0600040502020204" pitchFamily="34" charset="0"/>
              </a:rPr>
              <a:t> </a:t>
            </a:r>
            <a:r>
              <a:rPr sz="1350" b="1" spc="-10" dirty="0">
                <a:latin typeface="Lucida Grande" panose="020B0600040502020204" pitchFamily="34" charset="0"/>
                <a:cs typeface="Lucida Grande" panose="020B0600040502020204" pitchFamily="34" charset="0"/>
              </a:rPr>
              <a:t>orchestration</a:t>
            </a:r>
            <a:r>
              <a:rPr sz="1350" spc="-10" dirty="0">
                <a:latin typeface="Lucida Grande" panose="020B0600040502020204" pitchFamily="34" charset="0"/>
                <a:cs typeface="Lucida Grande" panose="020B0600040502020204" pitchFamily="34" charset="0"/>
              </a:rPr>
              <a:t>.</a:t>
            </a:r>
            <a:endParaRPr sz="1350" dirty="0">
              <a:latin typeface="Lucida Grande" panose="020B0600040502020204" pitchFamily="34" charset="0"/>
              <a:cs typeface="Lucida Grande" panose="020B0600040502020204" pitchFamily="34" charset="0"/>
            </a:endParaRPr>
          </a:p>
        </p:txBody>
      </p:sp>
      <p:pic>
        <p:nvPicPr>
          <p:cNvPr id="8" name="object 8"/>
          <p:cNvPicPr/>
          <p:nvPr/>
        </p:nvPicPr>
        <p:blipFill>
          <a:blip r:embed="rId3" cstate="print"/>
          <a:stretch>
            <a:fillRect/>
          </a:stretch>
        </p:blipFill>
        <p:spPr>
          <a:xfrm>
            <a:off x="3147456" y="2365349"/>
            <a:ext cx="2521710" cy="24848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827650" y="1649486"/>
            <a:ext cx="6182750" cy="2707005"/>
            <a:chOff x="827650" y="1649486"/>
            <a:chExt cx="6182750" cy="2707005"/>
          </a:xfrm>
        </p:grpSpPr>
        <p:sp>
          <p:nvSpPr>
            <p:cNvPr id="3" name="object 3"/>
            <p:cNvSpPr/>
            <p:nvPr/>
          </p:nvSpPr>
          <p:spPr>
            <a:xfrm>
              <a:off x="827650" y="1649486"/>
              <a:ext cx="6182750" cy="2707005"/>
            </a:xfrm>
            <a:custGeom>
              <a:avLst/>
              <a:gdLst/>
              <a:ahLst/>
              <a:cxnLst/>
              <a:rect l="l" t="t" r="r" b="b"/>
              <a:pathLst>
                <a:path w="5669280" h="2707004">
                  <a:moveTo>
                    <a:pt x="0" y="451097"/>
                  </a:moveTo>
                  <a:lnTo>
                    <a:pt x="2647" y="401939"/>
                  </a:lnTo>
                  <a:lnTo>
                    <a:pt x="10404" y="354316"/>
                  </a:lnTo>
                  <a:lnTo>
                    <a:pt x="22997" y="308503"/>
                  </a:lnTo>
                  <a:lnTo>
                    <a:pt x="40151" y="264774"/>
                  </a:lnTo>
                  <a:lnTo>
                    <a:pt x="61589" y="223405"/>
                  </a:lnTo>
                  <a:lnTo>
                    <a:pt x="87037" y="184670"/>
                  </a:lnTo>
                  <a:lnTo>
                    <a:pt x="116220" y="148846"/>
                  </a:lnTo>
                  <a:lnTo>
                    <a:pt x="148863" y="116206"/>
                  </a:lnTo>
                  <a:lnTo>
                    <a:pt x="184690" y="87026"/>
                  </a:lnTo>
                  <a:lnTo>
                    <a:pt x="223426" y="61580"/>
                  </a:lnTo>
                  <a:lnTo>
                    <a:pt x="264797" y="40144"/>
                  </a:lnTo>
                  <a:lnTo>
                    <a:pt x="308526" y="22994"/>
                  </a:lnTo>
                  <a:lnTo>
                    <a:pt x="354339" y="10402"/>
                  </a:lnTo>
                  <a:lnTo>
                    <a:pt x="401961" y="2646"/>
                  </a:lnTo>
                  <a:lnTo>
                    <a:pt x="451116" y="0"/>
                  </a:lnTo>
                  <a:lnTo>
                    <a:pt x="5218178" y="0"/>
                  </a:lnTo>
                  <a:lnTo>
                    <a:pt x="5267337" y="2646"/>
                  </a:lnTo>
                  <a:lnTo>
                    <a:pt x="5314962" y="10402"/>
                  </a:lnTo>
                  <a:lnTo>
                    <a:pt x="5360776" y="22994"/>
                  </a:lnTo>
                  <a:lnTo>
                    <a:pt x="5404506" y="40144"/>
                  </a:lnTo>
                  <a:lnTo>
                    <a:pt x="5445875" y="61580"/>
                  </a:lnTo>
                  <a:lnTo>
                    <a:pt x="5484610" y="87026"/>
                  </a:lnTo>
                  <a:lnTo>
                    <a:pt x="5520435" y="116206"/>
                  </a:lnTo>
                  <a:lnTo>
                    <a:pt x="5553076" y="148846"/>
                  </a:lnTo>
                  <a:lnTo>
                    <a:pt x="5582256" y="184670"/>
                  </a:lnTo>
                  <a:lnTo>
                    <a:pt x="5607702" y="223405"/>
                  </a:lnTo>
                  <a:lnTo>
                    <a:pt x="5629137" y="264774"/>
                  </a:lnTo>
                  <a:lnTo>
                    <a:pt x="5646288" y="308503"/>
                  </a:lnTo>
                  <a:lnTo>
                    <a:pt x="5658879" y="354316"/>
                  </a:lnTo>
                  <a:lnTo>
                    <a:pt x="5666636" y="401939"/>
                  </a:lnTo>
                  <a:lnTo>
                    <a:pt x="5669282" y="451097"/>
                  </a:lnTo>
                  <a:lnTo>
                    <a:pt x="5669282" y="2255489"/>
                  </a:lnTo>
                  <a:lnTo>
                    <a:pt x="5666636" y="2304642"/>
                  </a:lnTo>
                  <a:lnTo>
                    <a:pt x="5658879" y="2352262"/>
                  </a:lnTo>
                  <a:lnTo>
                    <a:pt x="5646288" y="2398074"/>
                  </a:lnTo>
                  <a:lnTo>
                    <a:pt x="5629137" y="2441803"/>
                  </a:lnTo>
                  <a:lnTo>
                    <a:pt x="5607702" y="2483173"/>
                  </a:lnTo>
                  <a:lnTo>
                    <a:pt x="5582256" y="2521909"/>
                  </a:lnTo>
                  <a:lnTo>
                    <a:pt x="5553076" y="2557737"/>
                  </a:lnTo>
                  <a:lnTo>
                    <a:pt x="5520435" y="2590380"/>
                  </a:lnTo>
                  <a:lnTo>
                    <a:pt x="5484610" y="2619564"/>
                  </a:lnTo>
                  <a:lnTo>
                    <a:pt x="5445875" y="2645013"/>
                  </a:lnTo>
                  <a:lnTo>
                    <a:pt x="5404506" y="2666452"/>
                  </a:lnTo>
                  <a:lnTo>
                    <a:pt x="5360776" y="2683606"/>
                  </a:lnTo>
                  <a:lnTo>
                    <a:pt x="5314962" y="2696200"/>
                  </a:lnTo>
                  <a:lnTo>
                    <a:pt x="5267337" y="2703958"/>
                  </a:lnTo>
                  <a:lnTo>
                    <a:pt x="5218178" y="2706605"/>
                  </a:lnTo>
                  <a:lnTo>
                    <a:pt x="451116" y="2706605"/>
                  </a:lnTo>
                  <a:lnTo>
                    <a:pt x="401961" y="2703958"/>
                  </a:lnTo>
                  <a:lnTo>
                    <a:pt x="354339" y="2696200"/>
                  </a:lnTo>
                  <a:lnTo>
                    <a:pt x="308526" y="2683606"/>
                  </a:lnTo>
                  <a:lnTo>
                    <a:pt x="264797" y="2666452"/>
                  </a:lnTo>
                  <a:lnTo>
                    <a:pt x="223426" y="2645013"/>
                  </a:lnTo>
                  <a:lnTo>
                    <a:pt x="184690" y="2619564"/>
                  </a:lnTo>
                  <a:lnTo>
                    <a:pt x="148863" y="2590380"/>
                  </a:lnTo>
                  <a:lnTo>
                    <a:pt x="116220" y="2557737"/>
                  </a:lnTo>
                  <a:lnTo>
                    <a:pt x="87037" y="2521909"/>
                  </a:lnTo>
                  <a:lnTo>
                    <a:pt x="61589" y="2483173"/>
                  </a:lnTo>
                  <a:lnTo>
                    <a:pt x="40151" y="2441803"/>
                  </a:lnTo>
                  <a:lnTo>
                    <a:pt x="22997" y="2398074"/>
                  </a:lnTo>
                  <a:lnTo>
                    <a:pt x="10404" y="2352262"/>
                  </a:lnTo>
                  <a:lnTo>
                    <a:pt x="2647" y="2304642"/>
                  </a:lnTo>
                  <a:lnTo>
                    <a:pt x="0" y="2255489"/>
                  </a:lnTo>
                  <a:lnTo>
                    <a:pt x="0" y="451097"/>
                  </a:lnTo>
                  <a:close/>
                </a:path>
              </a:pathLst>
            </a:custGeom>
            <a:ln w="12701">
              <a:solidFill>
                <a:srgbClr val="AF5C0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227847" y="2111526"/>
              <a:ext cx="260273" cy="250978"/>
            </a:xfrm>
            <a:prstGeom prst="rect">
              <a:avLst/>
            </a:prstGeom>
          </p:spPr>
        </p:pic>
        <p:pic>
          <p:nvPicPr>
            <p:cNvPr id="5" name="object 5"/>
            <p:cNvPicPr/>
            <p:nvPr/>
          </p:nvPicPr>
          <p:blipFill>
            <a:blip r:embed="rId2" cstate="print"/>
            <a:stretch>
              <a:fillRect/>
            </a:stretch>
          </p:blipFill>
          <p:spPr>
            <a:xfrm>
              <a:off x="1227847" y="2809137"/>
              <a:ext cx="260273" cy="250978"/>
            </a:xfrm>
            <a:prstGeom prst="rect">
              <a:avLst/>
            </a:prstGeom>
          </p:spPr>
        </p:pic>
        <p:pic>
          <p:nvPicPr>
            <p:cNvPr id="6" name="object 6"/>
            <p:cNvPicPr/>
            <p:nvPr/>
          </p:nvPicPr>
          <p:blipFill>
            <a:blip r:embed="rId2" cstate="print"/>
            <a:stretch>
              <a:fillRect/>
            </a:stretch>
          </p:blipFill>
          <p:spPr>
            <a:xfrm>
              <a:off x="1250097" y="3504081"/>
              <a:ext cx="260273" cy="250978"/>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cs typeface="Lucida Grande" panose="020B0600040502020204" pitchFamily="34" charset="0"/>
              </a:rPr>
              <a:t>Introduction</a:t>
            </a:r>
            <a:r>
              <a:rPr b="0"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to</a:t>
            </a:r>
            <a:r>
              <a:rPr b="0"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Docker</a:t>
            </a:r>
            <a:r>
              <a:rPr b="0" dirty="0">
                <a:latin typeface="Lucida Grande" panose="020B0600040502020204" pitchFamily="34" charset="0"/>
                <a:cs typeface="Lucida Grande" panose="020B0600040502020204" pitchFamily="34" charset="0"/>
              </a:rPr>
              <a:t> </a:t>
            </a:r>
            <a:r>
              <a:rPr dirty="0">
                <a:latin typeface="Lucida Grande" panose="020B0600040502020204" pitchFamily="34" charset="0"/>
                <a:cs typeface="Lucida Grande" panose="020B0600040502020204" pitchFamily="34" charset="0"/>
              </a:rPr>
              <a:t>Storage</a:t>
            </a:r>
          </a:p>
        </p:txBody>
      </p:sp>
      <p:sp>
        <p:nvSpPr>
          <p:cNvPr id="8" name="object 8"/>
          <p:cNvSpPr txBox="1"/>
          <p:nvPr/>
        </p:nvSpPr>
        <p:spPr>
          <a:xfrm>
            <a:off x="255905" y="731085"/>
            <a:ext cx="7592696" cy="474489"/>
          </a:xfrm>
          <a:prstGeom prst="rect">
            <a:avLst/>
          </a:prstGeom>
        </p:spPr>
        <p:txBody>
          <a:bodyPr vert="horz" wrap="square" lIns="0" tIns="12700" rIns="0" bIns="0" rtlCol="0">
            <a:spAutoFit/>
          </a:bodyPr>
          <a:lstStyle/>
          <a:p>
            <a:pPr marL="12700" marR="5080">
              <a:spcBef>
                <a:spcPts val="100"/>
              </a:spcBef>
            </a:pPr>
            <a:r>
              <a:rPr sz="1500" b="1" dirty="0">
                <a:solidFill>
                  <a:schemeClr val="tx1"/>
                </a:solidFill>
                <a:latin typeface="Lucida Grande" panose="020B0600040502020204" pitchFamily="34" charset="0"/>
                <a:cs typeface="Lucida Grande" panose="020B0600040502020204" pitchFamily="34" charset="0"/>
              </a:rPr>
              <a:t>By default, all data of a container is stored on a writable container layer. This layer has the following properties:</a:t>
            </a:r>
          </a:p>
        </p:txBody>
      </p:sp>
      <p:sp>
        <p:nvSpPr>
          <p:cNvPr id="9" name="object 9"/>
          <p:cNvSpPr txBox="1"/>
          <p:nvPr/>
        </p:nvSpPr>
        <p:spPr>
          <a:xfrm>
            <a:off x="1673480" y="2056127"/>
            <a:ext cx="5223647" cy="1992853"/>
          </a:xfrm>
          <a:prstGeom prst="rect">
            <a:avLst/>
          </a:prstGeom>
        </p:spPr>
        <p:txBody>
          <a:bodyPr vert="horz" wrap="square" lIns="0" tIns="12700" rIns="0" bIns="0" rtlCol="0">
            <a:spAutoFit/>
          </a:bodyPr>
          <a:lstStyle/>
          <a:p>
            <a:pPr marL="12700">
              <a:spcBef>
                <a:spcPts val="100"/>
              </a:spcBef>
            </a:pPr>
            <a:r>
              <a:rPr sz="1400" spc="-75" dirty="0">
                <a:latin typeface="Lucida Grande" panose="020B0600040502020204" pitchFamily="34" charset="0"/>
                <a:cs typeface="Lucida Grande" panose="020B0600040502020204" pitchFamily="34" charset="0"/>
              </a:rPr>
              <a:t>Data</a:t>
            </a:r>
            <a:r>
              <a:rPr sz="1400" spc="-80" dirty="0">
                <a:latin typeface="Lucida Grande" panose="020B0600040502020204" pitchFamily="34" charset="0"/>
                <a:cs typeface="Lucida Grande" panose="020B0600040502020204" pitchFamily="34" charset="0"/>
              </a:rPr>
              <a:t> </a:t>
            </a:r>
            <a:r>
              <a:rPr sz="1400" spc="-50" dirty="0">
                <a:latin typeface="Lucida Grande" panose="020B0600040502020204" pitchFamily="34" charset="0"/>
                <a:cs typeface="Lucida Grande" panose="020B0600040502020204" pitchFamily="34" charset="0"/>
              </a:rPr>
              <a:t>only</a:t>
            </a:r>
            <a:r>
              <a:rPr sz="1400" spc="-35" dirty="0">
                <a:latin typeface="Lucida Grande" panose="020B0600040502020204" pitchFamily="34" charset="0"/>
                <a:cs typeface="Lucida Grande" panose="020B0600040502020204" pitchFamily="34" charset="0"/>
              </a:rPr>
              <a:t> </a:t>
            </a:r>
            <a:r>
              <a:rPr sz="1400" spc="-75" dirty="0">
                <a:latin typeface="Lucida Grande" panose="020B0600040502020204" pitchFamily="34" charset="0"/>
                <a:cs typeface="Lucida Grande" panose="020B0600040502020204" pitchFamily="34" charset="0"/>
              </a:rPr>
              <a:t>exists</a:t>
            </a:r>
            <a:r>
              <a:rPr sz="1400" spc="-35" dirty="0">
                <a:latin typeface="Lucida Grande" panose="020B0600040502020204" pitchFamily="34" charset="0"/>
                <a:cs typeface="Lucida Grande" panose="020B0600040502020204" pitchFamily="34" charset="0"/>
              </a:rPr>
              <a:t> while</a:t>
            </a:r>
            <a:r>
              <a:rPr sz="1400" spc="-20"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the</a:t>
            </a:r>
            <a:r>
              <a:rPr sz="1400" spc="55" dirty="0">
                <a:latin typeface="Lucida Grande" panose="020B0600040502020204" pitchFamily="34" charset="0"/>
                <a:cs typeface="Lucida Grande" panose="020B0600040502020204" pitchFamily="34" charset="0"/>
              </a:rPr>
              <a:t> </a:t>
            </a:r>
            <a:r>
              <a:rPr sz="1400" spc="-40" dirty="0">
                <a:latin typeface="Lucida Grande" panose="020B0600040502020204" pitchFamily="34" charset="0"/>
                <a:cs typeface="Lucida Grande" panose="020B0600040502020204" pitchFamily="34" charset="0"/>
              </a:rPr>
              <a:t>container</a:t>
            </a:r>
            <a:r>
              <a:rPr sz="1400" spc="-45" dirty="0">
                <a:latin typeface="Lucida Grande" panose="020B0600040502020204" pitchFamily="34" charset="0"/>
                <a:cs typeface="Lucida Grande" panose="020B0600040502020204" pitchFamily="34" charset="0"/>
              </a:rPr>
              <a:t> </a:t>
            </a:r>
            <a:r>
              <a:rPr sz="1400" spc="-85" dirty="0">
                <a:latin typeface="Lucida Grande" panose="020B0600040502020204" pitchFamily="34" charset="0"/>
                <a:cs typeface="Lucida Grande" panose="020B0600040502020204" pitchFamily="34" charset="0"/>
              </a:rPr>
              <a:t>is</a:t>
            </a:r>
            <a:r>
              <a:rPr sz="1400" spc="-35" dirty="0">
                <a:latin typeface="Lucida Grande" panose="020B0600040502020204" pitchFamily="34" charset="0"/>
                <a:cs typeface="Lucida Grande" panose="020B0600040502020204" pitchFamily="34" charset="0"/>
              </a:rPr>
              <a:t> </a:t>
            </a:r>
            <a:r>
              <a:rPr sz="1400" spc="-50" dirty="0">
                <a:latin typeface="Lucida Grande" panose="020B0600040502020204" pitchFamily="34" charset="0"/>
                <a:cs typeface="Lucida Grande" panose="020B0600040502020204" pitchFamily="34" charset="0"/>
              </a:rPr>
              <a:t>active.</a:t>
            </a:r>
            <a:r>
              <a:rPr sz="1400" spc="-6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If</a:t>
            </a:r>
            <a:r>
              <a:rPr sz="1400" spc="-70" dirty="0">
                <a:latin typeface="Lucida Grande" panose="020B0600040502020204" pitchFamily="34" charset="0"/>
                <a:cs typeface="Lucida Grande" panose="020B0600040502020204" pitchFamily="34" charset="0"/>
              </a:rPr>
              <a:t> </a:t>
            </a:r>
            <a:r>
              <a:rPr sz="1400" spc="-30" dirty="0">
                <a:latin typeface="Lucida Grande" panose="020B0600040502020204" pitchFamily="34" charset="0"/>
                <a:cs typeface="Lucida Grande" panose="020B0600040502020204" pitchFamily="34" charset="0"/>
              </a:rPr>
              <a:t>the</a:t>
            </a:r>
            <a:r>
              <a:rPr sz="1400" spc="-20" dirty="0">
                <a:latin typeface="Lucida Grande" panose="020B0600040502020204" pitchFamily="34" charset="0"/>
                <a:cs typeface="Lucida Grande" panose="020B0600040502020204" pitchFamily="34" charset="0"/>
              </a:rPr>
              <a:t> </a:t>
            </a:r>
            <a:r>
              <a:rPr sz="1400" spc="-40" dirty="0">
                <a:latin typeface="Lucida Grande" panose="020B0600040502020204" pitchFamily="34" charset="0"/>
                <a:cs typeface="Lucida Grande" panose="020B0600040502020204" pitchFamily="34" charset="0"/>
              </a:rPr>
              <a:t>container</a:t>
            </a:r>
            <a:r>
              <a:rPr sz="1400" spc="-45" dirty="0">
                <a:latin typeface="Lucida Grande" panose="020B0600040502020204" pitchFamily="34" charset="0"/>
                <a:cs typeface="Lucida Grande" panose="020B0600040502020204" pitchFamily="34" charset="0"/>
              </a:rPr>
              <a:t> </a:t>
            </a:r>
            <a:r>
              <a:rPr sz="1400" spc="-25" dirty="0">
                <a:latin typeface="Lucida Grande" panose="020B0600040502020204" pitchFamily="34" charset="0"/>
                <a:cs typeface="Lucida Grande" panose="020B0600040502020204" pitchFamily="34" charset="0"/>
              </a:rPr>
              <a:t>no</a:t>
            </a:r>
            <a:endParaRPr sz="1400" dirty="0">
              <a:latin typeface="Lucida Grande" panose="020B0600040502020204" pitchFamily="34" charset="0"/>
              <a:cs typeface="Lucida Grande" panose="020B0600040502020204" pitchFamily="34" charset="0"/>
            </a:endParaRPr>
          </a:p>
          <a:p>
            <a:pPr marL="12700"/>
            <a:r>
              <a:rPr sz="1400" spc="-45" dirty="0">
                <a:latin typeface="Lucida Grande" panose="020B0600040502020204" pitchFamily="34" charset="0"/>
                <a:cs typeface="Lucida Grande" panose="020B0600040502020204" pitchFamily="34" charset="0"/>
              </a:rPr>
              <a:t>longer</a:t>
            </a:r>
            <a:r>
              <a:rPr sz="1400" spc="-20" dirty="0">
                <a:latin typeface="Lucida Grande" panose="020B0600040502020204" pitchFamily="34" charset="0"/>
                <a:cs typeface="Lucida Grande" panose="020B0600040502020204" pitchFamily="34" charset="0"/>
              </a:rPr>
              <a:t> </a:t>
            </a:r>
            <a:r>
              <a:rPr sz="1400" spc="-70" dirty="0">
                <a:latin typeface="Lucida Grande" panose="020B0600040502020204" pitchFamily="34" charset="0"/>
                <a:cs typeface="Lucida Grande" panose="020B0600040502020204" pitchFamily="34" charset="0"/>
              </a:rPr>
              <a:t>exists,</a:t>
            </a:r>
            <a:r>
              <a:rPr sz="1400" spc="-80" dirty="0">
                <a:latin typeface="Lucida Grande" panose="020B0600040502020204" pitchFamily="34" charset="0"/>
                <a:cs typeface="Lucida Grande" panose="020B0600040502020204" pitchFamily="34" charset="0"/>
              </a:rPr>
              <a:t> </a:t>
            </a:r>
            <a:r>
              <a:rPr sz="1400" spc="-25" dirty="0">
                <a:latin typeface="Lucida Grande" panose="020B0600040502020204" pitchFamily="34" charset="0"/>
                <a:cs typeface="Lucida Grande" panose="020B0600040502020204" pitchFamily="34" charset="0"/>
              </a:rPr>
              <a:t>the</a:t>
            </a:r>
            <a:r>
              <a:rPr sz="1400" spc="-50" dirty="0">
                <a:latin typeface="Lucida Grande" panose="020B0600040502020204" pitchFamily="34" charset="0"/>
                <a:cs typeface="Lucida Grande" panose="020B0600040502020204" pitchFamily="34" charset="0"/>
              </a:rPr>
              <a:t> data</a:t>
            </a:r>
            <a:r>
              <a:rPr sz="1400" spc="-25" dirty="0">
                <a:latin typeface="Lucida Grande" panose="020B0600040502020204" pitchFamily="34" charset="0"/>
                <a:cs typeface="Lucida Grande" panose="020B0600040502020204" pitchFamily="34" charset="0"/>
              </a:rPr>
              <a:t> </a:t>
            </a:r>
            <a:r>
              <a:rPr sz="1400" spc="-85" dirty="0">
                <a:latin typeface="Lucida Grande" panose="020B0600040502020204" pitchFamily="34" charset="0"/>
                <a:cs typeface="Lucida Grande" panose="020B0600040502020204" pitchFamily="34" charset="0"/>
              </a:rPr>
              <a:t>is</a:t>
            </a:r>
            <a:r>
              <a:rPr sz="1400" spc="-45" dirty="0">
                <a:latin typeface="Lucida Grande" panose="020B0600040502020204" pitchFamily="34" charset="0"/>
                <a:cs typeface="Lucida Grande" panose="020B0600040502020204" pitchFamily="34" charset="0"/>
              </a:rPr>
              <a:t> </a:t>
            </a:r>
            <a:r>
              <a:rPr sz="1400" spc="-75" dirty="0">
                <a:latin typeface="Lucida Grande" panose="020B0600040502020204" pitchFamily="34" charset="0"/>
                <a:cs typeface="Lucida Grande" panose="020B0600040502020204" pitchFamily="34" charset="0"/>
              </a:rPr>
              <a:t>also</a:t>
            </a:r>
            <a:r>
              <a:rPr sz="1400" spc="-85" dirty="0">
                <a:latin typeface="Lucida Grande" panose="020B0600040502020204" pitchFamily="34" charset="0"/>
                <a:cs typeface="Lucida Grande" panose="020B0600040502020204" pitchFamily="34" charset="0"/>
              </a:rPr>
              <a:t> </a:t>
            </a:r>
            <a:r>
              <a:rPr sz="1400" spc="-40" dirty="0">
                <a:latin typeface="Lucida Grande" panose="020B0600040502020204" pitchFamily="34" charset="0"/>
                <a:cs typeface="Lucida Grande" panose="020B0600040502020204" pitchFamily="34" charset="0"/>
              </a:rPr>
              <a:t>deleted</a:t>
            </a:r>
            <a:r>
              <a:rPr sz="1400" spc="-10" dirty="0">
                <a:latin typeface="Lucida Grande" panose="020B0600040502020204" pitchFamily="34" charset="0"/>
                <a:cs typeface="Lucida Grande" panose="020B0600040502020204" pitchFamily="34" charset="0"/>
              </a:rPr>
              <a:t> </a:t>
            </a:r>
            <a:r>
              <a:rPr sz="1400" spc="-60" dirty="0">
                <a:latin typeface="Lucida Grande" panose="020B0600040502020204" pitchFamily="34" charset="0"/>
                <a:cs typeface="Lucida Grande" panose="020B0600040502020204" pitchFamily="34" charset="0"/>
              </a:rPr>
              <a:t>along</a:t>
            </a:r>
            <a:r>
              <a:rPr sz="1400" spc="-1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with</a:t>
            </a:r>
            <a:r>
              <a:rPr sz="1400" spc="-80"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the</a:t>
            </a:r>
            <a:r>
              <a:rPr sz="1400" spc="20" dirty="0">
                <a:latin typeface="Lucida Grande" panose="020B0600040502020204" pitchFamily="34" charset="0"/>
                <a:cs typeface="Lucida Grande" panose="020B0600040502020204" pitchFamily="34" charset="0"/>
              </a:rPr>
              <a:t> </a:t>
            </a:r>
            <a:r>
              <a:rPr sz="1400" spc="-10" dirty="0">
                <a:latin typeface="Lucida Grande" panose="020B0600040502020204" pitchFamily="34" charset="0"/>
                <a:cs typeface="Lucida Grande" panose="020B0600040502020204" pitchFamily="34" charset="0"/>
              </a:rPr>
              <a:t>container.</a:t>
            </a:r>
            <a:endParaRPr sz="1400" dirty="0">
              <a:latin typeface="Lucida Grande" panose="020B0600040502020204" pitchFamily="34" charset="0"/>
              <a:cs typeface="Lucida Grande" panose="020B0600040502020204" pitchFamily="34" charset="0"/>
            </a:endParaRPr>
          </a:p>
          <a:p>
            <a:pPr>
              <a:spcBef>
                <a:spcPts val="825"/>
              </a:spcBef>
            </a:pPr>
            <a:endParaRPr sz="1400" dirty="0">
              <a:latin typeface="Lucida Grande" panose="020B0600040502020204" pitchFamily="34" charset="0"/>
              <a:cs typeface="Lucida Grande" panose="020B0600040502020204" pitchFamily="34" charset="0"/>
            </a:endParaRPr>
          </a:p>
          <a:p>
            <a:pPr marL="12700" marR="292735"/>
            <a:r>
              <a:rPr sz="1400" spc="-120" dirty="0">
                <a:latin typeface="Lucida Grande" panose="020B0600040502020204" pitchFamily="34" charset="0"/>
                <a:cs typeface="Lucida Grande" panose="020B0600040502020204" pitchFamily="34" charset="0"/>
              </a:rPr>
              <a:t>The</a:t>
            </a:r>
            <a:r>
              <a:rPr sz="1400" spc="-40" dirty="0">
                <a:latin typeface="Lucida Grande" panose="020B0600040502020204" pitchFamily="34" charset="0"/>
                <a:cs typeface="Lucida Grande" panose="020B0600040502020204" pitchFamily="34" charset="0"/>
              </a:rPr>
              <a:t> </a:t>
            </a:r>
            <a:r>
              <a:rPr sz="1400" spc="-20" dirty="0">
                <a:latin typeface="Lucida Grande" panose="020B0600040502020204" pitchFamily="34" charset="0"/>
                <a:cs typeface="Lucida Grande" panose="020B0600040502020204" pitchFamily="34" charset="0"/>
              </a:rPr>
              <a:t>writable</a:t>
            </a:r>
            <a:r>
              <a:rPr sz="1400" dirty="0">
                <a:latin typeface="Lucida Grande" panose="020B0600040502020204" pitchFamily="34" charset="0"/>
                <a:cs typeface="Lucida Grande" panose="020B0600040502020204" pitchFamily="34" charset="0"/>
              </a:rPr>
              <a:t> </a:t>
            </a:r>
            <a:r>
              <a:rPr sz="1400" spc="-40" dirty="0">
                <a:latin typeface="Lucida Grande" panose="020B0600040502020204" pitchFamily="34" charset="0"/>
                <a:cs typeface="Lucida Grande" panose="020B0600040502020204" pitchFamily="34" charset="0"/>
              </a:rPr>
              <a:t>container</a:t>
            </a:r>
            <a:r>
              <a:rPr sz="1400" spc="-60" dirty="0">
                <a:latin typeface="Lucida Grande" panose="020B0600040502020204" pitchFamily="34" charset="0"/>
                <a:cs typeface="Lucida Grande" panose="020B0600040502020204" pitchFamily="34" charset="0"/>
              </a:rPr>
              <a:t> </a:t>
            </a:r>
            <a:r>
              <a:rPr sz="1400" spc="-55" dirty="0">
                <a:latin typeface="Lucida Grande" panose="020B0600040502020204" pitchFamily="34" charset="0"/>
                <a:cs typeface="Lucida Grande" panose="020B0600040502020204" pitchFamily="34" charset="0"/>
              </a:rPr>
              <a:t>layer</a:t>
            </a:r>
            <a:r>
              <a:rPr sz="1400" spc="-135" dirty="0">
                <a:latin typeface="Lucida Grande" panose="020B0600040502020204" pitchFamily="34" charset="0"/>
                <a:cs typeface="Lucida Grande" panose="020B0600040502020204" pitchFamily="34" charset="0"/>
              </a:rPr>
              <a:t> </a:t>
            </a:r>
            <a:r>
              <a:rPr sz="1400" spc="-50" dirty="0">
                <a:latin typeface="Lucida Grande" panose="020B0600040502020204" pitchFamily="34" charset="0"/>
                <a:cs typeface="Lucida Grande" panose="020B0600040502020204" pitchFamily="34" charset="0"/>
              </a:rPr>
              <a:t>is</a:t>
            </a:r>
            <a:r>
              <a:rPr sz="1400" spc="20" dirty="0">
                <a:latin typeface="Lucida Grande" panose="020B0600040502020204" pitchFamily="34" charset="0"/>
                <a:cs typeface="Lucida Grande" panose="020B0600040502020204" pitchFamily="34" charset="0"/>
              </a:rPr>
              <a:t> </a:t>
            </a:r>
            <a:r>
              <a:rPr sz="1400" spc="-20" dirty="0">
                <a:latin typeface="Lucida Grande" panose="020B0600040502020204" pitchFamily="34" charset="0"/>
                <a:cs typeface="Lucida Grande" panose="020B0600040502020204" pitchFamily="34" charset="0"/>
              </a:rPr>
              <a:t>tightly</a:t>
            </a:r>
            <a:r>
              <a:rPr sz="1400" spc="10" dirty="0">
                <a:latin typeface="Lucida Grande" panose="020B0600040502020204" pitchFamily="34" charset="0"/>
                <a:cs typeface="Lucida Grande" panose="020B0600040502020204" pitchFamily="34" charset="0"/>
              </a:rPr>
              <a:t> </a:t>
            </a:r>
            <a:r>
              <a:rPr sz="1400" spc="-60" dirty="0">
                <a:latin typeface="Lucida Grande" panose="020B0600040502020204" pitchFamily="34" charset="0"/>
                <a:cs typeface="Lucida Grande" panose="020B0600040502020204" pitchFamily="34" charset="0"/>
              </a:rPr>
              <a:t>coupled</a:t>
            </a:r>
            <a:r>
              <a:rPr sz="1400" spc="-10"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with</a:t>
            </a:r>
            <a:r>
              <a:rPr sz="1400" spc="-8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the</a:t>
            </a:r>
            <a:r>
              <a:rPr sz="1400" spc="25" dirty="0">
                <a:latin typeface="Lucida Grande" panose="020B0600040502020204" pitchFamily="34" charset="0"/>
                <a:cs typeface="Lucida Grande" panose="020B0600040502020204" pitchFamily="34" charset="0"/>
              </a:rPr>
              <a:t> </a:t>
            </a:r>
            <a:r>
              <a:rPr sz="1400" spc="-20" dirty="0">
                <a:latin typeface="Lucida Grande" panose="020B0600040502020204" pitchFamily="34" charset="0"/>
                <a:cs typeface="Lucida Grande" panose="020B0600040502020204" pitchFamily="34" charset="0"/>
              </a:rPr>
              <a:t>host </a:t>
            </a:r>
            <a:r>
              <a:rPr sz="1400" spc="-65" dirty="0">
                <a:latin typeface="Lucida Grande" panose="020B0600040502020204" pitchFamily="34" charset="0"/>
                <a:cs typeface="Lucida Grande" panose="020B0600040502020204" pitchFamily="34" charset="0"/>
              </a:rPr>
              <a:t>machine;</a:t>
            </a:r>
            <a:r>
              <a:rPr sz="1400" spc="65" dirty="0">
                <a:latin typeface="Lucida Grande" panose="020B0600040502020204" pitchFamily="34" charset="0"/>
                <a:cs typeface="Lucida Grande" panose="020B0600040502020204" pitchFamily="34" charset="0"/>
              </a:rPr>
              <a:t> </a:t>
            </a:r>
            <a:r>
              <a:rPr sz="1400" spc="-80" dirty="0">
                <a:latin typeface="Lucida Grande" panose="020B0600040502020204" pitchFamily="34" charset="0"/>
                <a:cs typeface="Lucida Grande" panose="020B0600040502020204" pitchFamily="34" charset="0"/>
              </a:rPr>
              <a:t>hence,</a:t>
            </a:r>
            <a:r>
              <a:rPr sz="1400" spc="20"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it</a:t>
            </a:r>
            <a:r>
              <a:rPr sz="1400" spc="-20" dirty="0">
                <a:latin typeface="Lucida Grande" panose="020B0600040502020204" pitchFamily="34" charset="0"/>
                <a:cs typeface="Lucida Grande" panose="020B0600040502020204" pitchFamily="34" charset="0"/>
              </a:rPr>
              <a:t> </a:t>
            </a:r>
            <a:r>
              <a:rPr sz="1400" spc="-85" dirty="0">
                <a:latin typeface="Lucida Grande" panose="020B0600040502020204" pitchFamily="34" charset="0"/>
                <a:cs typeface="Lucida Grande" panose="020B0600040502020204" pitchFamily="34" charset="0"/>
              </a:rPr>
              <a:t>is</a:t>
            </a:r>
            <a:r>
              <a:rPr sz="1400" spc="-2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not</a:t>
            </a:r>
            <a:r>
              <a:rPr sz="1400" spc="-20" dirty="0">
                <a:latin typeface="Lucida Grande" panose="020B0600040502020204" pitchFamily="34" charset="0"/>
                <a:cs typeface="Lucida Grande" panose="020B0600040502020204" pitchFamily="34" charset="0"/>
              </a:rPr>
              <a:t> </a:t>
            </a:r>
            <a:r>
              <a:rPr sz="1400" spc="-10" dirty="0">
                <a:latin typeface="Lucida Grande" panose="020B0600040502020204" pitchFamily="34" charset="0"/>
                <a:cs typeface="Lucida Grande" panose="020B0600040502020204" pitchFamily="34" charset="0"/>
              </a:rPr>
              <a:t>portable.</a:t>
            </a:r>
            <a:endParaRPr sz="1400" dirty="0">
              <a:latin typeface="Lucida Grande" panose="020B0600040502020204" pitchFamily="34" charset="0"/>
              <a:cs typeface="Lucida Grande" panose="020B0600040502020204" pitchFamily="34" charset="0"/>
            </a:endParaRPr>
          </a:p>
          <a:p>
            <a:pPr>
              <a:spcBef>
                <a:spcPts val="1240"/>
              </a:spcBef>
            </a:pPr>
            <a:endParaRPr sz="1400" dirty="0">
              <a:latin typeface="Lucida Grande" panose="020B0600040502020204" pitchFamily="34" charset="0"/>
              <a:cs typeface="Lucida Grande" panose="020B0600040502020204" pitchFamily="34" charset="0"/>
            </a:endParaRPr>
          </a:p>
          <a:p>
            <a:pPr marL="12700" marR="267970"/>
            <a:r>
              <a:rPr sz="1400" spc="-75" dirty="0">
                <a:latin typeface="Lucida Grande" panose="020B0600040502020204" pitchFamily="34" charset="0"/>
                <a:cs typeface="Lucida Grande" panose="020B0600040502020204" pitchFamily="34" charset="0"/>
              </a:rPr>
              <a:t>Data</a:t>
            </a:r>
            <a:r>
              <a:rPr sz="1400" spc="-90" dirty="0">
                <a:latin typeface="Lucida Grande" panose="020B0600040502020204" pitchFamily="34" charset="0"/>
                <a:cs typeface="Lucida Grande" panose="020B0600040502020204" pitchFamily="34" charset="0"/>
              </a:rPr>
              <a:t> </a:t>
            </a:r>
            <a:r>
              <a:rPr sz="1400" spc="-25" dirty="0">
                <a:latin typeface="Lucida Grande" panose="020B0600040502020204" pitchFamily="34" charset="0"/>
                <a:cs typeface="Lucida Grande" panose="020B0600040502020204" pitchFamily="34" charset="0"/>
              </a:rPr>
              <a:t>on</a:t>
            </a:r>
            <a:r>
              <a:rPr sz="1400" spc="-75" dirty="0">
                <a:latin typeface="Lucida Grande" panose="020B0600040502020204" pitchFamily="34" charset="0"/>
                <a:cs typeface="Lucida Grande" panose="020B0600040502020204" pitchFamily="34" charset="0"/>
              </a:rPr>
              <a:t> </a:t>
            </a:r>
            <a:r>
              <a:rPr sz="1400" spc="-25" dirty="0">
                <a:latin typeface="Lucida Grande" panose="020B0600040502020204" pitchFamily="34" charset="0"/>
                <a:cs typeface="Lucida Grande" panose="020B0600040502020204" pitchFamily="34" charset="0"/>
              </a:rPr>
              <a:t>the</a:t>
            </a:r>
            <a:r>
              <a:rPr sz="1400" spc="-60" dirty="0">
                <a:latin typeface="Lucida Grande" panose="020B0600040502020204" pitchFamily="34" charset="0"/>
                <a:cs typeface="Lucida Grande" panose="020B0600040502020204" pitchFamily="34" charset="0"/>
              </a:rPr>
              <a:t> </a:t>
            </a:r>
            <a:r>
              <a:rPr sz="1400" spc="-20" dirty="0">
                <a:latin typeface="Lucida Grande" panose="020B0600040502020204" pitchFamily="34" charset="0"/>
                <a:cs typeface="Lucida Grande" panose="020B0600040502020204" pitchFamily="34" charset="0"/>
              </a:rPr>
              <a:t>writable </a:t>
            </a:r>
            <a:r>
              <a:rPr sz="1400" spc="-50" dirty="0">
                <a:latin typeface="Lucida Grande" panose="020B0600040502020204" pitchFamily="34" charset="0"/>
                <a:cs typeface="Lucida Grande" panose="020B0600040502020204" pitchFamily="34" charset="0"/>
              </a:rPr>
              <a:t>layer</a:t>
            </a:r>
            <a:r>
              <a:rPr sz="1400" spc="-60" dirty="0">
                <a:latin typeface="Lucida Grande" panose="020B0600040502020204" pitchFamily="34" charset="0"/>
                <a:cs typeface="Lucida Grande" panose="020B0600040502020204" pitchFamily="34" charset="0"/>
              </a:rPr>
              <a:t> </a:t>
            </a:r>
            <a:r>
              <a:rPr sz="1400" spc="-30" dirty="0">
                <a:latin typeface="Lucida Grande" panose="020B0600040502020204" pitchFamily="34" charset="0"/>
                <a:cs typeface="Lucida Grande" panose="020B0600040502020204" pitchFamily="34" charset="0"/>
              </a:rPr>
              <a:t>in</a:t>
            </a:r>
            <a:r>
              <a:rPr sz="1400" spc="-7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the</a:t>
            </a:r>
            <a:r>
              <a:rPr sz="1400" spc="25" dirty="0">
                <a:latin typeface="Lucida Grande" panose="020B0600040502020204" pitchFamily="34" charset="0"/>
                <a:cs typeface="Lucida Grande" panose="020B0600040502020204" pitchFamily="34" charset="0"/>
              </a:rPr>
              <a:t> </a:t>
            </a:r>
            <a:r>
              <a:rPr sz="1400" spc="-40" dirty="0">
                <a:latin typeface="Lucida Grande" panose="020B0600040502020204" pitchFamily="34" charset="0"/>
                <a:cs typeface="Lucida Grande" panose="020B0600040502020204" pitchFamily="34" charset="0"/>
              </a:rPr>
              <a:t>container</a:t>
            </a:r>
            <a:r>
              <a:rPr sz="1400" spc="-60" dirty="0">
                <a:latin typeface="Lucida Grande" panose="020B0600040502020204" pitchFamily="34" charset="0"/>
                <a:cs typeface="Lucida Grande" panose="020B0600040502020204" pitchFamily="34" charset="0"/>
              </a:rPr>
              <a:t> </a:t>
            </a:r>
            <a:r>
              <a:rPr sz="1400" spc="-85" dirty="0">
                <a:latin typeface="Lucida Grande" panose="020B0600040502020204" pitchFamily="34" charset="0"/>
                <a:cs typeface="Lucida Grande" panose="020B0600040502020204" pitchFamily="34" charset="0"/>
              </a:rPr>
              <a:t>is</a:t>
            </a:r>
            <a:r>
              <a:rPr sz="1400" spc="-4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written</a:t>
            </a:r>
            <a:r>
              <a:rPr sz="1400" spc="-85" dirty="0">
                <a:latin typeface="Lucida Grande" panose="020B0600040502020204" pitchFamily="34" charset="0"/>
                <a:cs typeface="Lucida Grande" panose="020B0600040502020204" pitchFamily="34" charset="0"/>
              </a:rPr>
              <a:t> </a:t>
            </a:r>
            <a:r>
              <a:rPr sz="1400" spc="-80" dirty="0">
                <a:latin typeface="Lucida Grande" panose="020B0600040502020204" pitchFamily="34" charset="0"/>
                <a:cs typeface="Lucida Grande" panose="020B0600040502020204" pitchFamily="34" charset="0"/>
              </a:rPr>
              <a:t>using</a:t>
            </a:r>
            <a:r>
              <a:rPr sz="1400" spc="65" dirty="0">
                <a:latin typeface="Lucida Grande" panose="020B0600040502020204" pitchFamily="34" charset="0"/>
                <a:cs typeface="Lucida Grande" panose="020B0600040502020204" pitchFamily="34" charset="0"/>
              </a:rPr>
              <a:t> </a:t>
            </a:r>
            <a:r>
              <a:rPr sz="1400" spc="-50" dirty="0">
                <a:latin typeface="Lucida Grande" panose="020B0600040502020204" pitchFamily="34" charset="0"/>
                <a:cs typeface="Lucida Grande" panose="020B0600040502020204" pitchFamily="34" charset="0"/>
              </a:rPr>
              <a:t>a </a:t>
            </a:r>
            <a:r>
              <a:rPr sz="1400" spc="-65" dirty="0">
                <a:latin typeface="Lucida Grande" panose="020B0600040502020204" pitchFamily="34" charset="0"/>
                <a:cs typeface="Lucida Grande" panose="020B0600040502020204" pitchFamily="34" charset="0"/>
              </a:rPr>
              <a:t>storage</a:t>
            </a:r>
            <a:r>
              <a:rPr sz="1400" spc="-80" dirty="0">
                <a:latin typeface="Lucida Grande" panose="020B0600040502020204" pitchFamily="34" charset="0"/>
                <a:cs typeface="Lucida Grande" panose="020B0600040502020204" pitchFamily="34" charset="0"/>
              </a:rPr>
              <a:t> </a:t>
            </a:r>
            <a:r>
              <a:rPr sz="1400" spc="-10" dirty="0">
                <a:latin typeface="Lucida Grande" panose="020B0600040502020204" pitchFamily="34" charset="0"/>
                <a:cs typeface="Lucida Grande" panose="020B0600040502020204" pitchFamily="34" charset="0"/>
              </a:rPr>
              <a:t>driver.</a:t>
            </a:r>
            <a:endParaRPr sz="1400" dirty="0">
              <a:latin typeface="Lucida Grande" panose="020B0600040502020204" pitchFamily="34" charset="0"/>
              <a:cs typeface="Lucida Grande" panose="020B0600040502020204" pitchFamily="34" charset="0"/>
            </a:endParaRPr>
          </a:p>
        </p:txBody>
      </p:sp>
      <p:pic>
        <p:nvPicPr>
          <p:cNvPr id="10" name="object 10"/>
          <p:cNvPicPr/>
          <p:nvPr/>
        </p:nvPicPr>
        <p:blipFill>
          <a:blip r:embed="rId3" cstate="print"/>
          <a:stretch>
            <a:fillRect/>
          </a:stretch>
        </p:blipFill>
        <p:spPr>
          <a:xfrm>
            <a:off x="7410145" y="2940774"/>
            <a:ext cx="1126716" cy="158483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1637" y="2900742"/>
            <a:ext cx="4983480" cy="1102225"/>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Introduction to Docker Swarm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04875" y="914415"/>
            <a:ext cx="7391400" cy="1085850"/>
            <a:chOff x="904875" y="914415"/>
            <a:chExt cx="7391400" cy="1085850"/>
          </a:xfrm>
        </p:grpSpPr>
        <p:pic>
          <p:nvPicPr>
            <p:cNvPr id="3" name="object 3"/>
            <p:cNvPicPr/>
            <p:nvPr/>
          </p:nvPicPr>
          <p:blipFill>
            <a:blip r:embed="rId2" cstate="print"/>
            <a:stretch>
              <a:fillRect/>
            </a:stretch>
          </p:blipFill>
          <p:spPr>
            <a:xfrm>
              <a:off x="904875" y="914415"/>
              <a:ext cx="7391400" cy="1085849"/>
            </a:xfrm>
            <a:prstGeom prst="rect">
              <a:avLst/>
            </a:prstGeom>
          </p:spPr>
        </p:pic>
        <p:sp>
          <p:nvSpPr>
            <p:cNvPr id="4" name="object 4"/>
            <p:cNvSpPr/>
            <p:nvPr/>
          </p:nvSpPr>
          <p:spPr>
            <a:xfrm>
              <a:off x="920496" y="930523"/>
              <a:ext cx="7303134" cy="996315"/>
            </a:xfrm>
            <a:custGeom>
              <a:avLst/>
              <a:gdLst/>
              <a:ahLst/>
              <a:cxnLst/>
              <a:rect l="l" t="t" r="r" b="b"/>
              <a:pathLst>
                <a:path w="7303134" h="996314">
                  <a:moveTo>
                    <a:pt x="7137013" y="0"/>
                  </a:moveTo>
                  <a:lnTo>
                    <a:pt x="165972" y="0"/>
                  </a:lnTo>
                  <a:lnTo>
                    <a:pt x="121850" y="5928"/>
                  </a:lnTo>
                  <a:lnTo>
                    <a:pt x="82202" y="22661"/>
                  </a:lnTo>
                  <a:lnTo>
                    <a:pt x="48611" y="48615"/>
                  </a:lnTo>
                  <a:lnTo>
                    <a:pt x="22659" y="82210"/>
                  </a:lnTo>
                  <a:lnTo>
                    <a:pt x="5928" y="121863"/>
                  </a:lnTo>
                  <a:lnTo>
                    <a:pt x="0" y="165994"/>
                  </a:lnTo>
                  <a:lnTo>
                    <a:pt x="0" y="829817"/>
                  </a:lnTo>
                  <a:lnTo>
                    <a:pt x="5928" y="873948"/>
                  </a:lnTo>
                  <a:lnTo>
                    <a:pt x="22659" y="913601"/>
                  </a:lnTo>
                  <a:lnTo>
                    <a:pt x="48611" y="947196"/>
                  </a:lnTo>
                  <a:lnTo>
                    <a:pt x="82202" y="973150"/>
                  </a:lnTo>
                  <a:lnTo>
                    <a:pt x="121850" y="989883"/>
                  </a:lnTo>
                  <a:lnTo>
                    <a:pt x="165972" y="995812"/>
                  </a:lnTo>
                  <a:lnTo>
                    <a:pt x="7137013" y="995812"/>
                  </a:lnTo>
                  <a:lnTo>
                    <a:pt x="7181154" y="989883"/>
                  </a:lnTo>
                  <a:lnTo>
                    <a:pt x="7220811" y="973150"/>
                  </a:lnTo>
                  <a:lnTo>
                    <a:pt x="7254403" y="947196"/>
                  </a:lnTo>
                  <a:lnTo>
                    <a:pt x="7280353" y="913601"/>
                  </a:lnTo>
                  <a:lnTo>
                    <a:pt x="7297081" y="873948"/>
                  </a:lnTo>
                  <a:lnTo>
                    <a:pt x="7303007" y="829817"/>
                  </a:lnTo>
                  <a:lnTo>
                    <a:pt x="7303007" y="165994"/>
                  </a:lnTo>
                  <a:lnTo>
                    <a:pt x="7297081" y="121863"/>
                  </a:lnTo>
                  <a:lnTo>
                    <a:pt x="7280353" y="82210"/>
                  </a:lnTo>
                  <a:lnTo>
                    <a:pt x="7254403" y="48615"/>
                  </a:lnTo>
                  <a:lnTo>
                    <a:pt x="7220811" y="22661"/>
                  </a:lnTo>
                  <a:lnTo>
                    <a:pt x="7181154" y="5928"/>
                  </a:lnTo>
                  <a:lnTo>
                    <a:pt x="7137013" y="0"/>
                  </a:lnTo>
                  <a:close/>
                </a:path>
              </a:pathLst>
            </a:custGeom>
            <a:solidFill>
              <a:srgbClr val="FFFFFF"/>
            </a:solidFill>
          </p:spPr>
          <p:txBody>
            <a:bodyPr wrap="square" lIns="0" tIns="0" rIns="0" bIns="0" rtlCol="0"/>
            <a:lstStyle/>
            <a:p>
              <a:endParaRPr/>
            </a:p>
          </p:txBody>
        </p:sp>
        <p:sp>
          <p:nvSpPr>
            <p:cNvPr id="5" name="object 5"/>
            <p:cNvSpPr/>
            <p:nvPr/>
          </p:nvSpPr>
          <p:spPr>
            <a:xfrm>
              <a:off x="920496" y="930523"/>
              <a:ext cx="7303134" cy="996315"/>
            </a:xfrm>
            <a:custGeom>
              <a:avLst/>
              <a:gdLst/>
              <a:ahLst/>
              <a:cxnLst/>
              <a:rect l="l" t="t" r="r" b="b"/>
              <a:pathLst>
                <a:path w="7303134" h="996314">
                  <a:moveTo>
                    <a:pt x="0" y="165994"/>
                  </a:moveTo>
                  <a:lnTo>
                    <a:pt x="5928" y="121863"/>
                  </a:lnTo>
                  <a:lnTo>
                    <a:pt x="22659" y="82210"/>
                  </a:lnTo>
                  <a:lnTo>
                    <a:pt x="48611" y="48615"/>
                  </a:lnTo>
                  <a:lnTo>
                    <a:pt x="82202" y="22661"/>
                  </a:lnTo>
                  <a:lnTo>
                    <a:pt x="121850" y="5928"/>
                  </a:lnTo>
                  <a:lnTo>
                    <a:pt x="165972" y="0"/>
                  </a:lnTo>
                  <a:lnTo>
                    <a:pt x="7137013" y="0"/>
                  </a:lnTo>
                  <a:lnTo>
                    <a:pt x="7181154" y="5928"/>
                  </a:lnTo>
                  <a:lnTo>
                    <a:pt x="7220811" y="22661"/>
                  </a:lnTo>
                  <a:lnTo>
                    <a:pt x="7254403" y="48615"/>
                  </a:lnTo>
                  <a:lnTo>
                    <a:pt x="7280353" y="82210"/>
                  </a:lnTo>
                  <a:lnTo>
                    <a:pt x="7297081" y="121863"/>
                  </a:lnTo>
                  <a:lnTo>
                    <a:pt x="7303007" y="165994"/>
                  </a:lnTo>
                  <a:lnTo>
                    <a:pt x="7303007" y="829817"/>
                  </a:lnTo>
                  <a:lnTo>
                    <a:pt x="7297081" y="873948"/>
                  </a:lnTo>
                  <a:lnTo>
                    <a:pt x="7280353" y="913601"/>
                  </a:lnTo>
                  <a:lnTo>
                    <a:pt x="7254403" y="947196"/>
                  </a:lnTo>
                  <a:lnTo>
                    <a:pt x="7220811" y="973150"/>
                  </a:lnTo>
                  <a:lnTo>
                    <a:pt x="7181154" y="989883"/>
                  </a:lnTo>
                  <a:lnTo>
                    <a:pt x="7137013" y="995812"/>
                  </a:lnTo>
                  <a:lnTo>
                    <a:pt x="165972" y="995812"/>
                  </a:lnTo>
                  <a:lnTo>
                    <a:pt x="121850" y="989883"/>
                  </a:lnTo>
                  <a:lnTo>
                    <a:pt x="82202" y="973150"/>
                  </a:lnTo>
                  <a:lnTo>
                    <a:pt x="48611" y="947196"/>
                  </a:lnTo>
                  <a:lnTo>
                    <a:pt x="22659" y="913601"/>
                  </a:lnTo>
                  <a:lnTo>
                    <a:pt x="5928" y="873948"/>
                  </a:lnTo>
                  <a:lnTo>
                    <a:pt x="0" y="829817"/>
                  </a:lnTo>
                  <a:lnTo>
                    <a:pt x="0" y="165994"/>
                  </a:lnTo>
                  <a:close/>
                </a:path>
              </a:pathLst>
            </a:custGeom>
            <a:ln w="12701">
              <a:solidFill>
                <a:srgbClr val="DAC7B6"/>
              </a:solidFill>
            </a:ln>
          </p:spPr>
          <p:txBody>
            <a:bodyPr wrap="square" lIns="0" tIns="0" rIns="0" bIns="0" rtlCol="0"/>
            <a:lstStyle/>
            <a:p>
              <a:endParaRPr/>
            </a:p>
          </p:txBody>
        </p:sp>
      </p:grpSp>
      <p:sp>
        <p:nvSpPr>
          <p:cNvPr id="6" name="object 6"/>
          <p:cNvSpPr txBox="1">
            <a:spLocks noGrp="1"/>
          </p:cNvSpPr>
          <p:nvPr>
            <p:ph type="ctr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is Docker Swarm?</a:t>
            </a:r>
          </a:p>
        </p:txBody>
      </p:sp>
      <p:sp>
        <p:nvSpPr>
          <p:cNvPr id="7" name="object 7"/>
          <p:cNvSpPr txBox="1"/>
          <p:nvPr/>
        </p:nvSpPr>
        <p:spPr>
          <a:xfrm>
            <a:off x="1143000" y="1127438"/>
            <a:ext cx="6856732" cy="636713"/>
          </a:xfrm>
          <a:prstGeom prst="rect">
            <a:avLst/>
          </a:prstGeom>
        </p:spPr>
        <p:txBody>
          <a:bodyPr vert="horz" wrap="square" lIns="0" tIns="13335" rIns="0" bIns="0" rtlCol="0">
            <a:spAutoFit/>
          </a:bodyPr>
          <a:lstStyle/>
          <a:p>
            <a:pPr marL="12700" marR="5080" indent="-3810" algn="ctr">
              <a:lnSpc>
                <a:spcPct val="99700"/>
              </a:lnSpc>
              <a:spcBef>
                <a:spcPts val="105"/>
              </a:spcBef>
            </a:pPr>
            <a:r>
              <a:rPr sz="1350" b="1" spc="-110" dirty="0">
                <a:latin typeface="Lucida Grande" panose="020B0600040502020204" pitchFamily="34" charset="0"/>
                <a:cs typeface="Lucida Grande" panose="020B0600040502020204" pitchFamily="34" charset="0"/>
              </a:rPr>
              <a:t>Docker</a:t>
            </a:r>
            <a:r>
              <a:rPr sz="1350" spc="-135" dirty="0">
                <a:latin typeface="Lucida Grande" panose="020B0600040502020204" pitchFamily="34" charset="0"/>
                <a:cs typeface="Lucida Grande" panose="020B0600040502020204" pitchFamily="34" charset="0"/>
              </a:rPr>
              <a:t> </a:t>
            </a:r>
            <a:r>
              <a:rPr sz="1350" b="1" spc="-125" dirty="0">
                <a:latin typeface="Lucida Grande" panose="020B0600040502020204" pitchFamily="34" charset="0"/>
                <a:cs typeface="Lucida Grande" panose="020B0600040502020204" pitchFamily="34" charset="0"/>
              </a:rPr>
              <a:t>Swarm</a:t>
            </a:r>
            <a:r>
              <a:rPr sz="1350" spc="-55" dirty="0">
                <a:latin typeface="Lucida Grande" panose="020B0600040502020204" pitchFamily="34" charset="0"/>
                <a:cs typeface="Lucida Grande" panose="020B0600040502020204" pitchFamily="34" charset="0"/>
              </a:rPr>
              <a:t> </a:t>
            </a:r>
            <a:r>
              <a:rPr sz="1350" spc="-85" dirty="0">
                <a:latin typeface="Lucida Grande" panose="020B0600040502020204" pitchFamily="34" charset="0"/>
                <a:cs typeface="Lucida Grande" panose="020B0600040502020204" pitchFamily="34" charset="0"/>
              </a:rPr>
              <a:t>is</a:t>
            </a:r>
            <a:r>
              <a:rPr sz="1350" spc="-30" dirty="0">
                <a:latin typeface="Lucida Grande" panose="020B0600040502020204" pitchFamily="34" charset="0"/>
                <a:cs typeface="Lucida Grande" panose="020B0600040502020204" pitchFamily="34" charset="0"/>
              </a:rPr>
              <a:t> </a:t>
            </a:r>
            <a:r>
              <a:rPr sz="1350" spc="-105" dirty="0">
                <a:latin typeface="Lucida Grande" panose="020B0600040502020204" pitchFamily="34" charset="0"/>
                <a:cs typeface="Lucida Grande" panose="020B0600040502020204" pitchFamily="34" charset="0"/>
              </a:rPr>
              <a:t>a</a:t>
            </a:r>
            <a:r>
              <a:rPr sz="1350" spc="10" dirty="0">
                <a:latin typeface="Lucida Grande" panose="020B0600040502020204" pitchFamily="34" charset="0"/>
                <a:cs typeface="Lucida Grande" panose="020B0600040502020204" pitchFamily="34" charset="0"/>
              </a:rPr>
              <a:t> </a:t>
            </a:r>
            <a:r>
              <a:rPr sz="1350" spc="-50" dirty="0">
                <a:latin typeface="Lucida Grande" panose="020B0600040502020204" pitchFamily="34" charset="0"/>
                <a:cs typeface="Lucida Grande" panose="020B0600040502020204" pitchFamily="34" charset="0"/>
              </a:rPr>
              <a:t>clustering</a:t>
            </a:r>
            <a:r>
              <a:rPr sz="1350" spc="100" dirty="0">
                <a:latin typeface="Lucida Grande" panose="020B0600040502020204" pitchFamily="34" charset="0"/>
                <a:cs typeface="Lucida Grande" panose="020B0600040502020204" pitchFamily="34" charset="0"/>
              </a:rPr>
              <a:t> </a:t>
            </a:r>
            <a:r>
              <a:rPr sz="1350" spc="-75" dirty="0">
                <a:latin typeface="Lucida Grande" panose="020B0600040502020204" pitchFamily="34" charset="0"/>
                <a:cs typeface="Lucida Grande" panose="020B0600040502020204" pitchFamily="34" charset="0"/>
              </a:rPr>
              <a:t>and</a:t>
            </a:r>
            <a:r>
              <a:rPr sz="1350" spc="-55" dirty="0">
                <a:latin typeface="Lucida Grande" panose="020B0600040502020204" pitchFamily="34" charset="0"/>
                <a:cs typeface="Lucida Grande" panose="020B0600040502020204" pitchFamily="34" charset="0"/>
              </a:rPr>
              <a:t> </a:t>
            </a:r>
            <a:r>
              <a:rPr sz="1350" spc="-70" dirty="0">
                <a:latin typeface="Lucida Grande" panose="020B0600040502020204" pitchFamily="34" charset="0"/>
                <a:cs typeface="Lucida Grande" panose="020B0600040502020204" pitchFamily="34" charset="0"/>
              </a:rPr>
              <a:t>scheduling</a:t>
            </a:r>
            <a:r>
              <a:rPr sz="1350" spc="175"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tool</a:t>
            </a:r>
            <a:r>
              <a:rPr sz="1350" spc="-11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for</a:t>
            </a:r>
            <a:r>
              <a:rPr sz="1350" spc="-90" dirty="0">
                <a:latin typeface="Lucida Grande" panose="020B0600040502020204" pitchFamily="34" charset="0"/>
                <a:cs typeface="Lucida Grande" panose="020B0600040502020204" pitchFamily="34" charset="0"/>
              </a:rPr>
              <a:t> </a:t>
            </a:r>
            <a:r>
              <a:rPr sz="1350" b="1" spc="-110" dirty="0">
                <a:latin typeface="Lucida Grande" panose="020B0600040502020204" pitchFamily="34" charset="0"/>
                <a:cs typeface="Lucida Grande" panose="020B0600040502020204" pitchFamily="34" charset="0"/>
              </a:rPr>
              <a:t>Docker</a:t>
            </a:r>
            <a:r>
              <a:rPr sz="1350" spc="-130" dirty="0">
                <a:latin typeface="Lucida Grande" panose="020B0600040502020204" pitchFamily="34" charset="0"/>
                <a:cs typeface="Lucida Grande" panose="020B0600040502020204" pitchFamily="34" charset="0"/>
              </a:rPr>
              <a:t> </a:t>
            </a:r>
            <a:r>
              <a:rPr sz="1350" spc="-10" dirty="0">
                <a:latin typeface="Lucida Grande" panose="020B0600040502020204" pitchFamily="34" charset="0"/>
                <a:cs typeface="Lucida Grande" panose="020B0600040502020204" pitchFamily="34" charset="0"/>
              </a:rPr>
              <a:t>containers. </a:t>
            </a:r>
            <a:r>
              <a:rPr sz="1350" dirty="0">
                <a:latin typeface="Lucida Grande" panose="020B0600040502020204" pitchFamily="34" charset="0"/>
                <a:cs typeface="Lucida Grande" panose="020B0600040502020204" pitchFamily="34" charset="0"/>
              </a:rPr>
              <a:t>With</a:t>
            </a:r>
            <a:r>
              <a:rPr sz="1350" spc="20" dirty="0">
                <a:latin typeface="Lucida Grande" panose="020B0600040502020204" pitchFamily="34" charset="0"/>
                <a:cs typeface="Lucida Grande" panose="020B0600040502020204" pitchFamily="34" charset="0"/>
              </a:rPr>
              <a:t> </a:t>
            </a:r>
            <a:r>
              <a:rPr sz="1350" b="1" spc="-105" dirty="0">
                <a:latin typeface="Lucida Grande" panose="020B0600040502020204" pitchFamily="34" charset="0"/>
                <a:cs typeface="Lucida Grande" panose="020B0600040502020204" pitchFamily="34" charset="0"/>
              </a:rPr>
              <a:t>Swarm</a:t>
            </a:r>
            <a:r>
              <a:rPr sz="1350" spc="-105" dirty="0">
                <a:latin typeface="Lucida Grande" panose="020B0600040502020204" pitchFamily="34" charset="0"/>
                <a:cs typeface="Lucida Grande" panose="020B0600040502020204" pitchFamily="34" charset="0"/>
              </a:rPr>
              <a:t>,</a:t>
            </a:r>
            <a:r>
              <a:rPr sz="1350" spc="-145" dirty="0">
                <a:latin typeface="Lucida Grande" panose="020B0600040502020204" pitchFamily="34" charset="0"/>
                <a:cs typeface="Lucida Grande" panose="020B0600040502020204" pitchFamily="34" charset="0"/>
              </a:rPr>
              <a:t> </a:t>
            </a:r>
            <a:r>
              <a:rPr sz="1350" spc="-100" dirty="0">
                <a:latin typeface="Lucida Grande" panose="020B0600040502020204" pitchFamily="34" charset="0"/>
                <a:cs typeface="Lucida Grande" panose="020B0600040502020204" pitchFamily="34" charset="0"/>
              </a:rPr>
              <a:t>IT</a:t>
            </a:r>
            <a:r>
              <a:rPr sz="1350" spc="-10" dirty="0">
                <a:latin typeface="Lucida Grande" panose="020B0600040502020204" pitchFamily="34" charset="0"/>
                <a:cs typeface="Lucida Grande" panose="020B0600040502020204" pitchFamily="34" charset="0"/>
              </a:rPr>
              <a:t> </a:t>
            </a:r>
            <a:r>
              <a:rPr sz="1350" spc="-50" dirty="0">
                <a:latin typeface="Lucida Grande" panose="020B0600040502020204" pitchFamily="34" charset="0"/>
                <a:cs typeface="Lucida Grande" panose="020B0600040502020204" pitchFamily="34" charset="0"/>
              </a:rPr>
              <a:t>administrators</a:t>
            </a:r>
            <a:r>
              <a:rPr sz="1350" spc="-30" dirty="0">
                <a:latin typeface="Lucida Grande" panose="020B0600040502020204" pitchFamily="34" charset="0"/>
                <a:cs typeface="Lucida Grande" panose="020B0600040502020204" pitchFamily="34" charset="0"/>
              </a:rPr>
              <a:t> </a:t>
            </a:r>
            <a:r>
              <a:rPr sz="1350" spc="-75" dirty="0">
                <a:latin typeface="Lucida Grande" panose="020B0600040502020204" pitchFamily="34" charset="0"/>
                <a:cs typeface="Lucida Grande" panose="020B0600040502020204" pitchFamily="34" charset="0"/>
              </a:rPr>
              <a:t>and</a:t>
            </a:r>
            <a:r>
              <a:rPr sz="1350" spc="-65" dirty="0">
                <a:latin typeface="Lucida Grande" panose="020B0600040502020204" pitchFamily="34" charset="0"/>
                <a:cs typeface="Lucida Grande" panose="020B0600040502020204" pitchFamily="34" charset="0"/>
              </a:rPr>
              <a:t> </a:t>
            </a:r>
            <a:r>
              <a:rPr sz="1350" spc="-60" dirty="0">
                <a:latin typeface="Lucida Grande" panose="020B0600040502020204" pitchFamily="34" charset="0"/>
                <a:cs typeface="Lucida Grande" panose="020B0600040502020204" pitchFamily="34" charset="0"/>
              </a:rPr>
              <a:t>developers</a:t>
            </a:r>
            <a:r>
              <a:rPr sz="1350" spc="50" dirty="0">
                <a:latin typeface="Lucida Grande" panose="020B0600040502020204" pitchFamily="34" charset="0"/>
                <a:cs typeface="Lucida Grande" panose="020B0600040502020204" pitchFamily="34" charset="0"/>
              </a:rPr>
              <a:t> </a:t>
            </a:r>
            <a:r>
              <a:rPr sz="1350" spc="-75" dirty="0">
                <a:latin typeface="Lucida Grande" panose="020B0600040502020204" pitchFamily="34" charset="0"/>
                <a:cs typeface="Lucida Grande" panose="020B0600040502020204" pitchFamily="34" charset="0"/>
              </a:rPr>
              <a:t>can</a:t>
            </a:r>
            <a:r>
              <a:rPr sz="1350" spc="-65" dirty="0">
                <a:latin typeface="Lucida Grande" panose="020B0600040502020204" pitchFamily="34" charset="0"/>
                <a:cs typeface="Lucida Grande" panose="020B0600040502020204" pitchFamily="34" charset="0"/>
              </a:rPr>
              <a:t> </a:t>
            </a:r>
            <a:r>
              <a:rPr sz="1350" spc="-70" dirty="0">
                <a:latin typeface="Lucida Grande" panose="020B0600040502020204" pitchFamily="34" charset="0"/>
                <a:cs typeface="Lucida Grande" panose="020B0600040502020204" pitchFamily="34" charset="0"/>
              </a:rPr>
              <a:t>establish</a:t>
            </a:r>
            <a:r>
              <a:rPr sz="1350" spc="-65" dirty="0">
                <a:latin typeface="Lucida Grande" panose="020B0600040502020204" pitchFamily="34" charset="0"/>
                <a:cs typeface="Lucida Grande" panose="020B0600040502020204" pitchFamily="34" charset="0"/>
              </a:rPr>
              <a:t> and</a:t>
            </a:r>
            <a:r>
              <a:rPr sz="1350" spc="15" dirty="0">
                <a:latin typeface="Lucida Grande" panose="020B0600040502020204" pitchFamily="34" charset="0"/>
                <a:cs typeface="Lucida Grande" panose="020B0600040502020204" pitchFamily="34" charset="0"/>
              </a:rPr>
              <a:t> </a:t>
            </a:r>
            <a:r>
              <a:rPr sz="1350" spc="-95" dirty="0">
                <a:latin typeface="Lucida Grande" panose="020B0600040502020204" pitchFamily="34" charset="0"/>
                <a:cs typeface="Lucida Grande" panose="020B0600040502020204" pitchFamily="34" charset="0"/>
              </a:rPr>
              <a:t>manage</a:t>
            </a:r>
            <a:r>
              <a:rPr sz="1350" spc="-25" dirty="0">
                <a:latin typeface="Lucida Grande" panose="020B0600040502020204" pitchFamily="34" charset="0"/>
                <a:cs typeface="Lucida Grande" panose="020B0600040502020204" pitchFamily="34" charset="0"/>
              </a:rPr>
              <a:t> </a:t>
            </a:r>
            <a:r>
              <a:rPr sz="1350" spc="-50" dirty="0">
                <a:latin typeface="Lucida Grande" panose="020B0600040502020204" pitchFamily="34" charset="0"/>
                <a:cs typeface="Lucida Grande" panose="020B0600040502020204" pitchFamily="34" charset="0"/>
              </a:rPr>
              <a:t>a cluster</a:t>
            </a:r>
            <a:r>
              <a:rPr sz="1350" spc="-55"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of</a:t>
            </a:r>
            <a:r>
              <a:rPr sz="1350" spc="-70" dirty="0">
                <a:latin typeface="Lucida Grande" panose="020B0600040502020204" pitchFamily="34" charset="0"/>
                <a:cs typeface="Lucida Grande" panose="020B0600040502020204" pitchFamily="34" charset="0"/>
              </a:rPr>
              <a:t> </a:t>
            </a:r>
            <a:r>
              <a:rPr sz="1350" b="1" spc="-110" dirty="0">
                <a:latin typeface="Lucida Grande" panose="020B0600040502020204" pitchFamily="34" charset="0"/>
                <a:cs typeface="Lucida Grande" panose="020B0600040502020204" pitchFamily="34" charset="0"/>
              </a:rPr>
              <a:t>Docker</a:t>
            </a:r>
            <a:r>
              <a:rPr sz="1350" spc="-130" dirty="0">
                <a:latin typeface="Lucida Grande" panose="020B0600040502020204" pitchFamily="34" charset="0"/>
                <a:cs typeface="Lucida Grande" panose="020B0600040502020204" pitchFamily="34" charset="0"/>
              </a:rPr>
              <a:t> </a:t>
            </a:r>
            <a:r>
              <a:rPr sz="1350" spc="-75" dirty="0">
                <a:latin typeface="Lucida Grande" panose="020B0600040502020204" pitchFamily="34" charset="0"/>
                <a:cs typeface="Lucida Grande" panose="020B0600040502020204" pitchFamily="34" charset="0"/>
              </a:rPr>
              <a:t>nodes</a:t>
            </a:r>
            <a:r>
              <a:rPr sz="1350" spc="35" dirty="0">
                <a:latin typeface="Lucida Grande" panose="020B0600040502020204" pitchFamily="34" charset="0"/>
                <a:cs typeface="Lucida Grande" panose="020B0600040502020204" pitchFamily="34" charset="0"/>
              </a:rPr>
              <a:t> </a:t>
            </a:r>
            <a:r>
              <a:rPr sz="1350" spc="-120" dirty="0">
                <a:latin typeface="Lucida Grande" panose="020B0600040502020204" pitchFamily="34" charset="0"/>
                <a:cs typeface="Lucida Grande" panose="020B0600040502020204" pitchFamily="34" charset="0"/>
              </a:rPr>
              <a:t>as</a:t>
            </a:r>
            <a:r>
              <a:rPr sz="1350" spc="-114" dirty="0">
                <a:latin typeface="Lucida Grande" panose="020B0600040502020204" pitchFamily="34" charset="0"/>
                <a:cs typeface="Lucida Grande" panose="020B0600040502020204" pitchFamily="34" charset="0"/>
              </a:rPr>
              <a:t> </a:t>
            </a:r>
            <a:r>
              <a:rPr sz="1350" spc="-105" dirty="0">
                <a:latin typeface="Lucida Grande" panose="020B0600040502020204" pitchFamily="34" charset="0"/>
                <a:cs typeface="Lucida Grande" panose="020B0600040502020204" pitchFamily="34" charset="0"/>
              </a:rPr>
              <a:t>a</a:t>
            </a:r>
            <a:r>
              <a:rPr sz="1350" spc="-10" dirty="0">
                <a:latin typeface="Lucida Grande" panose="020B0600040502020204" pitchFamily="34" charset="0"/>
                <a:cs typeface="Lucida Grande" panose="020B0600040502020204" pitchFamily="34" charset="0"/>
              </a:rPr>
              <a:t> </a:t>
            </a:r>
            <a:r>
              <a:rPr sz="1350" spc="-80" dirty="0">
                <a:latin typeface="Lucida Grande" panose="020B0600040502020204" pitchFamily="34" charset="0"/>
                <a:cs typeface="Lucida Grande" panose="020B0600040502020204" pitchFamily="34" charset="0"/>
              </a:rPr>
              <a:t>single</a:t>
            </a:r>
            <a:r>
              <a:rPr sz="1350" spc="45" dirty="0">
                <a:latin typeface="Lucida Grande" panose="020B0600040502020204" pitchFamily="34" charset="0"/>
                <a:cs typeface="Lucida Grande" panose="020B0600040502020204" pitchFamily="34" charset="0"/>
              </a:rPr>
              <a:t> </a:t>
            </a:r>
            <a:r>
              <a:rPr sz="1350" spc="-20" dirty="0">
                <a:latin typeface="Lucida Grande" panose="020B0600040502020204" pitchFamily="34" charset="0"/>
                <a:cs typeface="Lucida Grande" panose="020B0600040502020204" pitchFamily="34" charset="0"/>
              </a:rPr>
              <a:t>virtual</a:t>
            </a:r>
            <a:r>
              <a:rPr sz="1350" spc="35" dirty="0">
                <a:latin typeface="Lucida Grande" panose="020B0600040502020204" pitchFamily="34" charset="0"/>
                <a:cs typeface="Lucida Grande" panose="020B0600040502020204" pitchFamily="34" charset="0"/>
              </a:rPr>
              <a:t> </a:t>
            </a:r>
            <a:r>
              <a:rPr sz="1350" spc="-10" dirty="0">
                <a:latin typeface="Lucida Grande" panose="020B0600040502020204" pitchFamily="34" charset="0"/>
                <a:cs typeface="Lucida Grande" panose="020B0600040502020204" pitchFamily="34" charset="0"/>
              </a:rPr>
              <a:t>system.</a:t>
            </a:r>
            <a:endParaRPr sz="1350" dirty="0">
              <a:latin typeface="Lucida Grande" panose="020B0600040502020204" pitchFamily="34" charset="0"/>
              <a:cs typeface="Lucida Grande" panose="020B0600040502020204" pitchFamily="34" charset="0"/>
            </a:endParaRPr>
          </a:p>
        </p:txBody>
      </p:sp>
      <p:pic>
        <p:nvPicPr>
          <p:cNvPr id="8" name="object 8"/>
          <p:cNvPicPr/>
          <p:nvPr/>
        </p:nvPicPr>
        <p:blipFill>
          <a:blip r:embed="rId3" cstate="print"/>
          <a:stretch>
            <a:fillRect/>
          </a:stretch>
        </p:blipFill>
        <p:spPr>
          <a:xfrm>
            <a:off x="3314700" y="2227045"/>
            <a:ext cx="2432432" cy="239699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is Docker Swarm?</a:t>
            </a:r>
          </a:p>
        </p:txBody>
      </p:sp>
      <p:grpSp>
        <p:nvGrpSpPr>
          <p:cNvPr id="3" name="object 3"/>
          <p:cNvGrpSpPr/>
          <p:nvPr/>
        </p:nvGrpSpPr>
        <p:grpSpPr>
          <a:xfrm>
            <a:off x="2209800" y="2047875"/>
            <a:ext cx="4410710" cy="2752090"/>
            <a:chOff x="2209800" y="2047875"/>
            <a:chExt cx="4410710" cy="2752090"/>
          </a:xfrm>
        </p:grpSpPr>
        <p:pic>
          <p:nvPicPr>
            <p:cNvPr id="4" name="object 4"/>
            <p:cNvPicPr/>
            <p:nvPr/>
          </p:nvPicPr>
          <p:blipFill>
            <a:blip r:embed="rId2" cstate="print"/>
            <a:stretch>
              <a:fillRect/>
            </a:stretch>
          </p:blipFill>
          <p:spPr>
            <a:xfrm>
              <a:off x="3821186" y="3681054"/>
              <a:ext cx="1135379" cy="1118807"/>
            </a:xfrm>
            <a:prstGeom prst="rect">
              <a:avLst/>
            </a:prstGeom>
          </p:spPr>
        </p:pic>
        <p:pic>
          <p:nvPicPr>
            <p:cNvPr id="5" name="object 5"/>
            <p:cNvPicPr/>
            <p:nvPr/>
          </p:nvPicPr>
          <p:blipFill>
            <a:blip r:embed="rId3" cstate="print"/>
            <a:stretch>
              <a:fillRect/>
            </a:stretch>
          </p:blipFill>
          <p:spPr>
            <a:xfrm>
              <a:off x="2352675" y="2952750"/>
              <a:ext cx="4124340" cy="123825"/>
            </a:xfrm>
            <a:prstGeom prst="rect">
              <a:avLst/>
            </a:prstGeom>
          </p:spPr>
        </p:pic>
        <p:sp>
          <p:nvSpPr>
            <p:cNvPr id="6" name="object 6"/>
            <p:cNvSpPr/>
            <p:nvPr/>
          </p:nvSpPr>
          <p:spPr>
            <a:xfrm>
              <a:off x="2363211" y="2987039"/>
              <a:ext cx="4046220" cy="0"/>
            </a:xfrm>
            <a:custGeom>
              <a:avLst/>
              <a:gdLst/>
              <a:ahLst/>
              <a:cxnLst/>
              <a:rect l="l" t="t" r="r" b="b"/>
              <a:pathLst>
                <a:path w="4046220">
                  <a:moveTo>
                    <a:pt x="0" y="0"/>
                  </a:moveTo>
                  <a:lnTo>
                    <a:pt x="4046213" y="0"/>
                  </a:lnTo>
                </a:path>
              </a:pathLst>
            </a:custGeom>
            <a:ln w="38099">
              <a:solidFill>
                <a:srgbClr val="EF7E08"/>
              </a:solidFill>
            </a:ln>
          </p:spPr>
          <p:txBody>
            <a:bodyPr wrap="square" lIns="0" tIns="0" rIns="0" bIns="0" rtlCol="0"/>
            <a:lstStyle/>
            <a:p>
              <a:endParaRPr/>
            </a:p>
          </p:txBody>
        </p:sp>
        <p:pic>
          <p:nvPicPr>
            <p:cNvPr id="7" name="object 7"/>
            <p:cNvPicPr/>
            <p:nvPr/>
          </p:nvPicPr>
          <p:blipFill>
            <a:blip r:embed="rId4" cstate="print"/>
            <a:stretch>
              <a:fillRect/>
            </a:stretch>
          </p:blipFill>
          <p:spPr>
            <a:xfrm>
              <a:off x="2209800" y="2066925"/>
              <a:ext cx="361950" cy="1009650"/>
            </a:xfrm>
            <a:prstGeom prst="rect">
              <a:avLst/>
            </a:prstGeom>
          </p:spPr>
        </p:pic>
        <p:sp>
          <p:nvSpPr>
            <p:cNvPr id="8" name="object 8"/>
            <p:cNvSpPr/>
            <p:nvPr/>
          </p:nvSpPr>
          <p:spPr>
            <a:xfrm>
              <a:off x="2306062" y="2218943"/>
              <a:ext cx="114300" cy="768350"/>
            </a:xfrm>
            <a:custGeom>
              <a:avLst/>
              <a:gdLst/>
              <a:ahLst/>
              <a:cxnLst/>
              <a:rect l="l" t="t" r="r" b="b"/>
              <a:pathLst>
                <a:path w="114300" h="768350">
                  <a:moveTo>
                    <a:pt x="76200" y="95250"/>
                  </a:moveTo>
                  <a:lnTo>
                    <a:pt x="38100" y="95250"/>
                  </a:lnTo>
                  <a:lnTo>
                    <a:pt x="38100" y="768096"/>
                  </a:lnTo>
                  <a:lnTo>
                    <a:pt x="76200" y="768096"/>
                  </a:lnTo>
                  <a:lnTo>
                    <a:pt x="76200" y="95250"/>
                  </a:lnTo>
                  <a:close/>
                </a:path>
                <a:path w="114300" h="768350">
                  <a:moveTo>
                    <a:pt x="57150" y="0"/>
                  </a:moveTo>
                  <a:lnTo>
                    <a:pt x="0" y="114300"/>
                  </a:lnTo>
                  <a:lnTo>
                    <a:pt x="38100" y="114300"/>
                  </a:lnTo>
                  <a:lnTo>
                    <a:pt x="38100" y="95250"/>
                  </a:lnTo>
                  <a:lnTo>
                    <a:pt x="104775" y="95250"/>
                  </a:lnTo>
                  <a:lnTo>
                    <a:pt x="57150" y="0"/>
                  </a:lnTo>
                  <a:close/>
                </a:path>
                <a:path w="114300" h="768350">
                  <a:moveTo>
                    <a:pt x="104775" y="95250"/>
                  </a:moveTo>
                  <a:lnTo>
                    <a:pt x="76200" y="95250"/>
                  </a:lnTo>
                  <a:lnTo>
                    <a:pt x="76200" y="114300"/>
                  </a:lnTo>
                  <a:lnTo>
                    <a:pt x="114300" y="114300"/>
                  </a:lnTo>
                  <a:lnTo>
                    <a:pt x="104775" y="95250"/>
                  </a:lnTo>
                  <a:close/>
                </a:path>
              </a:pathLst>
            </a:custGeom>
            <a:solidFill>
              <a:srgbClr val="EF7E08"/>
            </a:solidFill>
          </p:spPr>
          <p:txBody>
            <a:bodyPr wrap="square" lIns="0" tIns="0" rIns="0" bIns="0" rtlCol="0"/>
            <a:lstStyle/>
            <a:p>
              <a:endParaRPr/>
            </a:p>
          </p:txBody>
        </p:sp>
        <p:pic>
          <p:nvPicPr>
            <p:cNvPr id="9" name="object 9"/>
            <p:cNvPicPr/>
            <p:nvPr/>
          </p:nvPicPr>
          <p:blipFill>
            <a:blip r:embed="rId5" cstate="print"/>
            <a:stretch>
              <a:fillRect/>
            </a:stretch>
          </p:blipFill>
          <p:spPr>
            <a:xfrm>
              <a:off x="4229100" y="2047875"/>
              <a:ext cx="361950" cy="1019175"/>
            </a:xfrm>
            <a:prstGeom prst="rect">
              <a:avLst/>
            </a:prstGeom>
          </p:spPr>
        </p:pic>
        <p:sp>
          <p:nvSpPr>
            <p:cNvPr id="10" name="object 10"/>
            <p:cNvSpPr/>
            <p:nvPr/>
          </p:nvSpPr>
          <p:spPr>
            <a:xfrm>
              <a:off x="4329165" y="2202310"/>
              <a:ext cx="114300" cy="768350"/>
            </a:xfrm>
            <a:custGeom>
              <a:avLst/>
              <a:gdLst/>
              <a:ahLst/>
              <a:cxnLst/>
              <a:rect l="l" t="t" r="r" b="b"/>
              <a:pathLst>
                <a:path w="114300" h="768350">
                  <a:moveTo>
                    <a:pt x="76200" y="95250"/>
                  </a:moveTo>
                  <a:lnTo>
                    <a:pt x="38100" y="95250"/>
                  </a:lnTo>
                  <a:lnTo>
                    <a:pt x="38100" y="768096"/>
                  </a:lnTo>
                  <a:lnTo>
                    <a:pt x="76200" y="768096"/>
                  </a:lnTo>
                  <a:lnTo>
                    <a:pt x="76200" y="95250"/>
                  </a:lnTo>
                  <a:close/>
                </a:path>
                <a:path w="114300" h="768350">
                  <a:moveTo>
                    <a:pt x="57150" y="0"/>
                  </a:moveTo>
                  <a:lnTo>
                    <a:pt x="0" y="114300"/>
                  </a:lnTo>
                  <a:lnTo>
                    <a:pt x="38100" y="114300"/>
                  </a:lnTo>
                  <a:lnTo>
                    <a:pt x="38100" y="95250"/>
                  </a:lnTo>
                  <a:lnTo>
                    <a:pt x="104775" y="95250"/>
                  </a:lnTo>
                  <a:lnTo>
                    <a:pt x="57150" y="0"/>
                  </a:lnTo>
                  <a:close/>
                </a:path>
                <a:path w="114300" h="768350">
                  <a:moveTo>
                    <a:pt x="104775" y="95250"/>
                  </a:moveTo>
                  <a:lnTo>
                    <a:pt x="76200" y="95250"/>
                  </a:lnTo>
                  <a:lnTo>
                    <a:pt x="76200" y="114300"/>
                  </a:lnTo>
                  <a:lnTo>
                    <a:pt x="114300" y="114300"/>
                  </a:lnTo>
                  <a:lnTo>
                    <a:pt x="104775" y="95250"/>
                  </a:lnTo>
                  <a:close/>
                </a:path>
              </a:pathLst>
            </a:custGeom>
            <a:solidFill>
              <a:srgbClr val="EF7E08"/>
            </a:solidFill>
          </p:spPr>
          <p:txBody>
            <a:bodyPr wrap="square" lIns="0" tIns="0" rIns="0" bIns="0" rtlCol="0"/>
            <a:lstStyle/>
            <a:p>
              <a:endParaRPr/>
            </a:p>
          </p:txBody>
        </p:sp>
        <p:pic>
          <p:nvPicPr>
            <p:cNvPr id="11" name="object 11"/>
            <p:cNvPicPr/>
            <p:nvPr/>
          </p:nvPicPr>
          <p:blipFill>
            <a:blip r:embed="rId6" cstate="print"/>
            <a:stretch>
              <a:fillRect/>
            </a:stretch>
          </p:blipFill>
          <p:spPr>
            <a:xfrm>
              <a:off x="6257940" y="2066925"/>
              <a:ext cx="361949" cy="1009650"/>
            </a:xfrm>
            <a:prstGeom prst="rect">
              <a:avLst/>
            </a:prstGeom>
          </p:spPr>
        </p:pic>
        <p:sp>
          <p:nvSpPr>
            <p:cNvPr id="12" name="object 12"/>
            <p:cNvSpPr/>
            <p:nvPr/>
          </p:nvSpPr>
          <p:spPr>
            <a:xfrm>
              <a:off x="6352276" y="2218943"/>
              <a:ext cx="114300" cy="768350"/>
            </a:xfrm>
            <a:custGeom>
              <a:avLst/>
              <a:gdLst/>
              <a:ahLst/>
              <a:cxnLst/>
              <a:rect l="l" t="t" r="r" b="b"/>
              <a:pathLst>
                <a:path w="114300" h="768350">
                  <a:moveTo>
                    <a:pt x="76200" y="95250"/>
                  </a:moveTo>
                  <a:lnTo>
                    <a:pt x="38100" y="95250"/>
                  </a:lnTo>
                  <a:lnTo>
                    <a:pt x="38100" y="768096"/>
                  </a:lnTo>
                  <a:lnTo>
                    <a:pt x="76200" y="768096"/>
                  </a:lnTo>
                  <a:lnTo>
                    <a:pt x="76200" y="95250"/>
                  </a:lnTo>
                  <a:close/>
                </a:path>
                <a:path w="114300" h="768350">
                  <a:moveTo>
                    <a:pt x="57150" y="0"/>
                  </a:moveTo>
                  <a:lnTo>
                    <a:pt x="0" y="114300"/>
                  </a:lnTo>
                  <a:lnTo>
                    <a:pt x="38100" y="114300"/>
                  </a:lnTo>
                  <a:lnTo>
                    <a:pt x="38100" y="95250"/>
                  </a:lnTo>
                  <a:lnTo>
                    <a:pt x="104775" y="95250"/>
                  </a:lnTo>
                  <a:lnTo>
                    <a:pt x="57150" y="0"/>
                  </a:lnTo>
                  <a:close/>
                </a:path>
                <a:path w="114300" h="768350">
                  <a:moveTo>
                    <a:pt x="104775" y="95250"/>
                  </a:moveTo>
                  <a:lnTo>
                    <a:pt x="76200" y="95250"/>
                  </a:lnTo>
                  <a:lnTo>
                    <a:pt x="76200" y="114300"/>
                  </a:lnTo>
                  <a:lnTo>
                    <a:pt x="114300" y="114300"/>
                  </a:lnTo>
                  <a:lnTo>
                    <a:pt x="104775" y="95250"/>
                  </a:lnTo>
                  <a:close/>
                </a:path>
              </a:pathLst>
            </a:custGeom>
            <a:solidFill>
              <a:srgbClr val="EF7E08"/>
            </a:solidFill>
          </p:spPr>
          <p:txBody>
            <a:bodyPr wrap="square" lIns="0" tIns="0" rIns="0" bIns="0" rtlCol="0"/>
            <a:lstStyle/>
            <a:p>
              <a:endParaRPr/>
            </a:p>
          </p:txBody>
        </p:sp>
        <p:pic>
          <p:nvPicPr>
            <p:cNvPr id="13" name="object 13"/>
            <p:cNvPicPr/>
            <p:nvPr/>
          </p:nvPicPr>
          <p:blipFill>
            <a:blip r:embed="rId7" cstate="print"/>
            <a:stretch>
              <a:fillRect/>
            </a:stretch>
          </p:blipFill>
          <p:spPr>
            <a:xfrm>
              <a:off x="4324350" y="2943225"/>
              <a:ext cx="180975" cy="828675"/>
            </a:xfrm>
            <a:prstGeom prst="rect">
              <a:avLst/>
            </a:prstGeom>
          </p:spPr>
        </p:pic>
        <p:sp>
          <p:nvSpPr>
            <p:cNvPr id="14" name="object 14"/>
            <p:cNvSpPr/>
            <p:nvPr/>
          </p:nvSpPr>
          <p:spPr>
            <a:xfrm>
              <a:off x="4386315" y="2987039"/>
              <a:ext cx="3175" cy="694055"/>
            </a:xfrm>
            <a:custGeom>
              <a:avLst/>
              <a:gdLst/>
              <a:ahLst/>
              <a:cxnLst/>
              <a:rect l="l" t="t" r="r" b="b"/>
              <a:pathLst>
                <a:path w="3175" h="694054">
                  <a:moveTo>
                    <a:pt x="0" y="0"/>
                  </a:moveTo>
                  <a:lnTo>
                    <a:pt x="2560" y="694050"/>
                  </a:lnTo>
                </a:path>
              </a:pathLst>
            </a:custGeom>
            <a:ln w="38099">
              <a:solidFill>
                <a:srgbClr val="EF7E08"/>
              </a:solidFill>
            </a:ln>
          </p:spPr>
          <p:txBody>
            <a:bodyPr wrap="square" lIns="0" tIns="0" rIns="0" bIns="0" rtlCol="0"/>
            <a:lstStyle/>
            <a:p>
              <a:endParaRPr/>
            </a:p>
          </p:txBody>
        </p:sp>
      </p:grpSp>
      <p:pic>
        <p:nvPicPr>
          <p:cNvPr id="15" name="object 15"/>
          <p:cNvPicPr/>
          <p:nvPr/>
        </p:nvPicPr>
        <p:blipFill>
          <a:blip r:embed="rId8" cstate="print"/>
          <a:stretch>
            <a:fillRect/>
          </a:stretch>
        </p:blipFill>
        <p:spPr>
          <a:xfrm>
            <a:off x="1985219" y="1337978"/>
            <a:ext cx="949288" cy="662284"/>
          </a:xfrm>
          <a:prstGeom prst="rect">
            <a:avLst/>
          </a:prstGeom>
        </p:spPr>
      </p:pic>
      <p:pic>
        <p:nvPicPr>
          <p:cNvPr id="16" name="object 16"/>
          <p:cNvPicPr/>
          <p:nvPr/>
        </p:nvPicPr>
        <p:blipFill>
          <a:blip r:embed="rId8" cstate="print"/>
          <a:stretch>
            <a:fillRect/>
          </a:stretch>
        </p:blipFill>
        <p:spPr>
          <a:xfrm>
            <a:off x="3973774" y="1334015"/>
            <a:ext cx="949288" cy="662284"/>
          </a:xfrm>
          <a:prstGeom prst="rect">
            <a:avLst/>
          </a:prstGeom>
        </p:spPr>
      </p:pic>
      <p:pic>
        <p:nvPicPr>
          <p:cNvPr id="17" name="object 17"/>
          <p:cNvPicPr/>
          <p:nvPr/>
        </p:nvPicPr>
        <p:blipFill>
          <a:blip r:embed="rId8" cstate="print"/>
          <a:stretch>
            <a:fillRect/>
          </a:stretch>
        </p:blipFill>
        <p:spPr>
          <a:xfrm>
            <a:off x="5996883" y="1337978"/>
            <a:ext cx="949287" cy="662284"/>
          </a:xfrm>
          <a:prstGeom prst="rect">
            <a:avLst/>
          </a:prstGeom>
        </p:spPr>
      </p:pic>
      <p:sp>
        <p:nvSpPr>
          <p:cNvPr id="18" name="object 18"/>
          <p:cNvSpPr txBox="1"/>
          <p:nvPr/>
        </p:nvSpPr>
        <p:spPr>
          <a:xfrm>
            <a:off x="4894329" y="4458338"/>
            <a:ext cx="514984"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Arial"/>
                <a:cs typeface="Arial"/>
              </a:rPr>
              <a:t>Leader</a:t>
            </a:r>
            <a:endParaRPr sz="1350">
              <a:latin typeface="Arial"/>
              <a:cs typeface="Arial"/>
            </a:endParaRPr>
          </a:p>
        </p:txBody>
      </p:sp>
      <p:sp>
        <p:nvSpPr>
          <p:cNvPr id="19" name="object 19"/>
          <p:cNvSpPr txBox="1"/>
          <p:nvPr/>
        </p:nvSpPr>
        <p:spPr>
          <a:xfrm>
            <a:off x="2107314" y="947995"/>
            <a:ext cx="674370"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Arial"/>
                <a:cs typeface="Arial"/>
              </a:rPr>
              <a:t>Worker</a:t>
            </a:r>
            <a:r>
              <a:rPr sz="1350" spc="-35" dirty="0">
                <a:latin typeface="Times New Roman"/>
                <a:cs typeface="Times New Roman"/>
              </a:rPr>
              <a:t> </a:t>
            </a:r>
            <a:r>
              <a:rPr sz="1350" b="1" spc="-50" dirty="0">
                <a:latin typeface="Arial"/>
                <a:cs typeface="Arial"/>
              </a:rPr>
              <a:t>1</a:t>
            </a:r>
            <a:endParaRPr sz="1350">
              <a:latin typeface="Arial"/>
              <a:cs typeface="Arial"/>
            </a:endParaRPr>
          </a:p>
        </p:txBody>
      </p:sp>
      <p:sp>
        <p:nvSpPr>
          <p:cNvPr id="20" name="object 20"/>
          <p:cNvSpPr txBox="1"/>
          <p:nvPr/>
        </p:nvSpPr>
        <p:spPr>
          <a:xfrm>
            <a:off x="4018029" y="945582"/>
            <a:ext cx="67564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Arial"/>
                <a:cs typeface="Arial"/>
              </a:rPr>
              <a:t>Worker</a:t>
            </a:r>
            <a:r>
              <a:rPr sz="1350" spc="-50" dirty="0">
                <a:latin typeface="Times New Roman"/>
                <a:cs typeface="Times New Roman"/>
              </a:rPr>
              <a:t> </a:t>
            </a:r>
            <a:r>
              <a:rPr sz="1350" b="1" spc="-50" dirty="0">
                <a:latin typeface="Arial"/>
                <a:cs typeface="Arial"/>
              </a:rPr>
              <a:t>2</a:t>
            </a:r>
            <a:endParaRPr sz="1350">
              <a:latin typeface="Arial"/>
              <a:cs typeface="Arial"/>
            </a:endParaRPr>
          </a:p>
        </p:txBody>
      </p:sp>
      <p:sp>
        <p:nvSpPr>
          <p:cNvPr id="21" name="object 21"/>
          <p:cNvSpPr txBox="1"/>
          <p:nvPr/>
        </p:nvSpPr>
        <p:spPr>
          <a:xfrm>
            <a:off x="6088383" y="950027"/>
            <a:ext cx="674370"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Arial"/>
                <a:cs typeface="Arial"/>
              </a:rPr>
              <a:t>Worker</a:t>
            </a:r>
            <a:r>
              <a:rPr sz="1350" spc="-35" dirty="0">
                <a:latin typeface="Times New Roman"/>
                <a:cs typeface="Times New Roman"/>
              </a:rPr>
              <a:t> </a:t>
            </a:r>
            <a:r>
              <a:rPr sz="1350" b="1" spc="-50" dirty="0">
                <a:latin typeface="Arial"/>
                <a:cs typeface="Arial"/>
              </a:rPr>
              <a:t>3</a:t>
            </a:r>
            <a:endParaRPr sz="135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11163" y="2919411"/>
            <a:ext cx="5532438" cy="1102225"/>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Creating a Docker Swarm Cluster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64496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Creating a Docker Swarm Cluster</a:t>
            </a:r>
          </a:p>
        </p:txBody>
      </p:sp>
      <p:sp>
        <p:nvSpPr>
          <p:cNvPr id="3" name="object 3"/>
          <p:cNvSpPr txBox="1"/>
          <p:nvPr/>
        </p:nvSpPr>
        <p:spPr>
          <a:xfrm>
            <a:off x="1031318" y="1030864"/>
            <a:ext cx="7093584" cy="523240"/>
          </a:xfrm>
          <a:prstGeom prst="rect">
            <a:avLst/>
          </a:prstGeom>
          <a:solidFill>
            <a:srgbClr val="D9D9D9"/>
          </a:solidFill>
        </p:spPr>
        <p:txBody>
          <a:bodyPr vert="horz" wrap="square" lIns="0" tIns="151765" rIns="0" bIns="0" rtlCol="0">
            <a:spAutoFit/>
          </a:bodyPr>
          <a:lstStyle/>
          <a:p>
            <a:pPr marL="12700" algn="ctr">
              <a:lnSpc>
                <a:spcPct val="100000"/>
              </a:lnSpc>
              <a:spcBef>
                <a:spcPts val="1195"/>
              </a:spcBef>
            </a:pPr>
            <a:r>
              <a:rPr sz="1350" b="1" dirty="0">
                <a:solidFill>
                  <a:srgbClr val="1B577B"/>
                </a:solidFill>
                <a:latin typeface="Comic Sans MS"/>
                <a:cs typeface="Comic Sans MS"/>
              </a:rPr>
              <a:t>docker</a:t>
            </a:r>
            <a:r>
              <a:rPr sz="1350" spc="254" dirty="0">
                <a:solidFill>
                  <a:srgbClr val="1B577B"/>
                </a:solidFill>
                <a:latin typeface="Times New Roman"/>
                <a:cs typeface="Times New Roman"/>
              </a:rPr>
              <a:t> </a:t>
            </a:r>
            <a:r>
              <a:rPr sz="1350" b="1" dirty="0">
                <a:solidFill>
                  <a:srgbClr val="1B577B"/>
                </a:solidFill>
                <a:latin typeface="Comic Sans MS"/>
                <a:cs typeface="Comic Sans MS"/>
              </a:rPr>
              <a:t>swarm</a:t>
            </a:r>
            <a:r>
              <a:rPr sz="1350" spc="315" dirty="0">
                <a:solidFill>
                  <a:srgbClr val="1B577B"/>
                </a:solidFill>
                <a:latin typeface="Times New Roman"/>
                <a:cs typeface="Times New Roman"/>
              </a:rPr>
              <a:t> </a:t>
            </a:r>
            <a:r>
              <a:rPr sz="1350" b="1" dirty="0">
                <a:solidFill>
                  <a:srgbClr val="1B577B"/>
                </a:solidFill>
                <a:latin typeface="Comic Sans MS"/>
                <a:cs typeface="Comic Sans MS"/>
              </a:rPr>
              <a:t>init</a:t>
            </a:r>
            <a:r>
              <a:rPr sz="1350" spc="380" dirty="0">
                <a:solidFill>
                  <a:srgbClr val="1B577B"/>
                </a:solidFill>
                <a:latin typeface="Times New Roman"/>
                <a:cs typeface="Times New Roman"/>
              </a:rPr>
              <a:t> </a:t>
            </a:r>
            <a:r>
              <a:rPr sz="1350" b="1" spc="-10" dirty="0">
                <a:solidFill>
                  <a:srgbClr val="1B577B"/>
                </a:solidFill>
                <a:latin typeface="Comic Sans MS"/>
                <a:cs typeface="Comic Sans MS"/>
              </a:rPr>
              <a:t>--advertise-</a:t>
            </a:r>
            <a:r>
              <a:rPr sz="1350" b="1" dirty="0">
                <a:solidFill>
                  <a:srgbClr val="1B577B"/>
                </a:solidFill>
                <a:latin typeface="Comic Sans MS"/>
                <a:cs typeface="Comic Sans MS"/>
              </a:rPr>
              <a:t>addr=&lt;ip-</a:t>
            </a:r>
            <a:r>
              <a:rPr sz="1350" b="1" spc="-10" dirty="0">
                <a:solidFill>
                  <a:srgbClr val="1B577B"/>
                </a:solidFill>
                <a:latin typeface="Comic Sans MS"/>
                <a:cs typeface="Comic Sans MS"/>
              </a:rPr>
              <a:t>address-</a:t>
            </a:r>
            <a:r>
              <a:rPr sz="1350" b="1" spc="-35" dirty="0">
                <a:solidFill>
                  <a:srgbClr val="1B577B"/>
                </a:solidFill>
                <a:latin typeface="Comic Sans MS"/>
                <a:cs typeface="Comic Sans MS"/>
              </a:rPr>
              <a:t>of-</a:t>
            </a:r>
            <a:r>
              <a:rPr sz="1350" b="1" spc="-10" dirty="0">
                <a:solidFill>
                  <a:srgbClr val="1B577B"/>
                </a:solidFill>
                <a:latin typeface="Comic Sans MS"/>
                <a:cs typeface="Comic Sans MS"/>
              </a:rPr>
              <a:t>leader&gt;</a:t>
            </a:r>
            <a:endParaRPr sz="1350">
              <a:latin typeface="Comic Sans MS"/>
              <a:cs typeface="Comic Sans MS"/>
            </a:endParaRPr>
          </a:p>
        </p:txBody>
      </p:sp>
      <p:grpSp>
        <p:nvGrpSpPr>
          <p:cNvPr id="4" name="object 4"/>
          <p:cNvGrpSpPr/>
          <p:nvPr/>
        </p:nvGrpSpPr>
        <p:grpSpPr>
          <a:xfrm>
            <a:off x="1008708" y="1913001"/>
            <a:ext cx="6741795" cy="2205990"/>
            <a:chOff x="1008708" y="1913001"/>
            <a:chExt cx="6741795" cy="2205990"/>
          </a:xfrm>
        </p:grpSpPr>
        <p:pic>
          <p:nvPicPr>
            <p:cNvPr id="5" name="object 5"/>
            <p:cNvPicPr/>
            <p:nvPr/>
          </p:nvPicPr>
          <p:blipFill>
            <a:blip r:embed="rId2" cstate="print"/>
            <a:stretch>
              <a:fillRect/>
            </a:stretch>
          </p:blipFill>
          <p:spPr>
            <a:xfrm>
              <a:off x="1393826" y="1913001"/>
              <a:ext cx="6356482" cy="1991739"/>
            </a:xfrm>
            <a:prstGeom prst="rect">
              <a:avLst/>
            </a:prstGeom>
          </p:spPr>
        </p:pic>
        <p:sp>
          <p:nvSpPr>
            <p:cNvPr id="6" name="object 6"/>
            <p:cNvSpPr/>
            <p:nvPr/>
          </p:nvSpPr>
          <p:spPr>
            <a:xfrm>
              <a:off x="1008708" y="3084576"/>
              <a:ext cx="922019" cy="1034415"/>
            </a:xfrm>
            <a:custGeom>
              <a:avLst/>
              <a:gdLst/>
              <a:ahLst/>
              <a:cxnLst/>
              <a:rect l="l" t="t" r="r" b="b"/>
              <a:pathLst>
                <a:path w="922019" h="1034414">
                  <a:moveTo>
                    <a:pt x="863749" y="50601"/>
                  </a:moveTo>
                  <a:lnTo>
                    <a:pt x="0" y="1021723"/>
                  </a:lnTo>
                  <a:lnTo>
                    <a:pt x="14240" y="1034378"/>
                  </a:lnTo>
                  <a:lnTo>
                    <a:pt x="877929" y="63229"/>
                  </a:lnTo>
                  <a:lnTo>
                    <a:pt x="863749" y="50601"/>
                  </a:lnTo>
                  <a:close/>
                </a:path>
                <a:path w="922019" h="1034414">
                  <a:moveTo>
                    <a:pt x="910454" y="41148"/>
                  </a:moveTo>
                  <a:lnTo>
                    <a:pt x="872157" y="41148"/>
                  </a:lnTo>
                  <a:lnTo>
                    <a:pt x="886385" y="53721"/>
                  </a:lnTo>
                  <a:lnTo>
                    <a:pt x="877929" y="63229"/>
                  </a:lnTo>
                  <a:lnTo>
                    <a:pt x="899339" y="82296"/>
                  </a:lnTo>
                  <a:lnTo>
                    <a:pt x="910454" y="41148"/>
                  </a:lnTo>
                  <a:close/>
                </a:path>
                <a:path w="922019" h="1034414">
                  <a:moveTo>
                    <a:pt x="872157" y="41148"/>
                  </a:moveTo>
                  <a:lnTo>
                    <a:pt x="863749" y="50601"/>
                  </a:lnTo>
                  <a:lnTo>
                    <a:pt x="877929" y="63229"/>
                  </a:lnTo>
                  <a:lnTo>
                    <a:pt x="886385" y="53721"/>
                  </a:lnTo>
                  <a:lnTo>
                    <a:pt x="872157" y="41148"/>
                  </a:lnTo>
                  <a:close/>
                </a:path>
                <a:path w="922019" h="1034414">
                  <a:moveTo>
                    <a:pt x="921568" y="0"/>
                  </a:moveTo>
                  <a:lnTo>
                    <a:pt x="842439" y="31623"/>
                  </a:lnTo>
                  <a:lnTo>
                    <a:pt x="863749" y="50601"/>
                  </a:lnTo>
                  <a:lnTo>
                    <a:pt x="872157" y="41148"/>
                  </a:lnTo>
                  <a:lnTo>
                    <a:pt x="910454" y="41148"/>
                  </a:lnTo>
                  <a:lnTo>
                    <a:pt x="921568" y="0"/>
                  </a:lnTo>
                  <a:close/>
                </a:path>
              </a:pathLst>
            </a:custGeom>
            <a:solidFill>
              <a:srgbClr val="FF0000"/>
            </a:solidFill>
          </p:spPr>
          <p:txBody>
            <a:bodyPr wrap="square" lIns="0" tIns="0" rIns="0" bIns="0" rtlCol="0"/>
            <a:lstStyle/>
            <a:p>
              <a:endParaRPr/>
            </a:p>
          </p:txBody>
        </p:sp>
      </p:grpSp>
      <p:sp>
        <p:nvSpPr>
          <p:cNvPr id="7" name="object 7"/>
          <p:cNvSpPr txBox="1"/>
          <p:nvPr/>
        </p:nvSpPr>
        <p:spPr>
          <a:xfrm>
            <a:off x="223348" y="4134837"/>
            <a:ext cx="3779520" cy="447302"/>
          </a:xfrm>
          <a:prstGeom prst="rect">
            <a:avLst/>
          </a:prstGeom>
          <a:ln w="9534">
            <a:solidFill>
              <a:srgbClr val="B35F06"/>
            </a:solidFill>
          </a:ln>
        </p:spPr>
        <p:txBody>
          <a:bodyPr vert="horz" wrap="square" lIns="0" tIns="54610" rIns="0" bIns="0" rtlCol="0">
            <a:spAutoFit/>
          </a:bodyPr>
          <a:lstStyle/>
          <a:p>
            <a:pPr marR="154940" algn="ctr">
              <a:lnSpc>
                <a:spcPts val="1580"/>
              </a:lnSpc>
              <a:spcBef>
                <a:spcPts val="430"/>
              </a:spcBef>
            </a:pPr>
            <a:r>
              <a:rPr sz="1200" dirty="0">
                <a:latin typeface="Lucida Grande" panose="020B0600040502020204" pitchFamily="34" charset="0"/>
                <a:cs typeface="Lucida Grande" panose="020B0600040502020204" pitchFamily="34" charset="0"/>
              </a:rPr>
              <a:t>This command should be passed on to the worker node to join the docker swarm cluster.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55621" y="3189667"/>
            <a:ext cx="5319395" cy="529632"/>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Introduction to Services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is a Service?</a:t>
            </a:r>
          </a:p>
        </p:txBody>
      </p:sp>
      <p:grpSp>
        <p:nvGrpSpPr>
          <p:cNvPr id="3" name="object 3"/>
          <p:cNvGrpSpPr/>
          <p:nvPr/>
        </p:nvGrpSpPr>
        <p:grpSpPr>
          <a:xfrm>
            <a:off x="871538" y="895334"/>
            <a:ext cx="7400925" cy="1095375"/>
            <a:chOff x="1057275" y="895334"/>
            <a:chExt cx="7400925" cy="1095375"/>
          </a:xfrm>
        </p:grpSpPr>
        <p:pic>
          <p:nvPicPr>
            <p:cNvPr id="4" name="object 4"/>
            <p:cNvPicPr/>
            <p:nvPr/>
          </p:nvPicPr>
          <p:blipFill>
            <a:blip r:embed="rId2" cstate="print"/>
            <a:stretch>
              <a:fillRect/>
            </a:stretch>
          </p:blipFill>
          <p:spPr>
            <a:xfrm>
              <a:off x="1057275" y="895334"/>
              <a:ext cx="7400925" cy="1095375"/>
            </a:xfrm>
            <a:prstGeom prst="rect">
              <a:avLst/>
            </a:prstGeom>
          </p:spPr>
        </p:pic>
        <p:sp>
          <p:nvSpPr>
            <p:cNvPr id="5" name="object 5"/>
            <p:cNvSpPr/>
            <p:nvPr/>
          </p:nvSpPr>
          <p:spPr>
            <a:xfrm>
              <a:off x="1078992" y="915680"/>
              <a:ext cx="7303134" cy="996315"/>
            </a:xfrm>
            <a:custGeom>
              <a:avLst/>
              <a:gdLst/>
              <a:ahLst/>
              <a:cxnLst/>
              <a:rect l="l" t="t" r="r" b="b"/>
              <a:pathLst>
                <a:path w="7303134" h="996314">
                  <a:moveTo>
                    <a:pt x="7137013" y="0"/>
                  </a:moveTo>
                  <a:lnTo>
                    <a:pt x="165972" y="0"/>
                  </a:lnTo>
                  <a:lnTo>
                    <a:pt x="121850" y="5935"/>
                  </a:lnTo>
                  <a:lnTo>
                    <a:pt x="82202" y="22680"/>
                  </a:lnTo>
                  <a:lnTo>
                    <a:pt x="48611" y="48646"/>
                  </a:lnTo>
                  <a:lnTo>
                    <a:pt x="22659" y="82241"/>
                  </a:lnTo>
                  <a:lnTo>
                    <a:pt x="5928" y="121877"/>
                  </a:lnTo>
                  <a:lnTo>
                    <a:pt x="0" y="165963"/>
                  </a:lnTo>
                  <a:lnTo>
                    <a:pt x="0" y="829939"/>
                  </a:lnTo>
                  <a:lnTo>
                    <a:pt x="5928" y="874070"/>
                  </a:lnTo>
                  <a:lnTo>
                    <a:pt x="22659" y="913723"/>
                  </a:lnTo>
                  <a:lnTo>
                    <a:pt x="48611" y="947318"/>
                  </a:lnTo>
                  <a:lnTo>
                    <a:pt x="82202" y="973272"/>
                  </a:lnTo>
                  <a:lnTo>
                    <a:pt x="121850" y="990005"/>
                  </a:lnTo>
                  <a:lnTo>
                    <a:pt x="165972" y="995933"/>
                  </a:lnTo>
                  <a:lnTo>
                    <a:pt x="7137013" y="995933"/>
                  </a:lnTo>
                  <a:lnTo>
                    <a:pt x="7181154" y="990005"/>
                  </a:lnTo>
                  <a:lnTo>
                    <a:pt x="7220811" y="973272"/>
                  </a:lnTo>
                  <a:lnTo>
                    <a:pt x="7254403" y="947318"/>
                  </a:lnTo>
                  <a:lnTo>
                    <a:pt x="7280353" y="913723"/>
                  </a:lnTo>
                  <a:lnTo>
                    <a:pt x="7297081" y="874070"/>
                  </a:lnTo>
                  <a:lnTo>
                    <a:pt x="7303007" y="829939"/>
                  </a:lnTo>
                  <a:lnTo>
                    <a:pt x="7303007" y="165963"/>
                  </a:lnTo>
                  <a:lnTo>
                    <a:pt x="7297081" y="121877"/>
                  </a:lnTo>
                  <a:lnTo>
                    <a:pt x="7280353" y="82241"/>
                  </a:lnTo>
                  <a:lnTo>
                    <a:pt x="7254403" y="48646"/>
                  </a:lnTo>
                  <a:lnTo>
                    <a:pt x="7220811" y="22680"/>
                  </a:lnTo>
                  <a:lnTo>
                    <a:pt x="7181154" y="5935"/>
                  </a:lnTo>
                  <a:lnTo>
                    <a:pt x="7137013" y="0"/>
                  </a:lnTo>
                  <a:close/>
                </a:path>
              </a:pathLst>
            </a:custGeom>
            <a:solidFill>
              <a:srgbClr val="FFFFFF"/>
            </a:solidFill>
          </p:spPr>
          <p:txBody>
            <a:bodyPr wrap="square" lIns="0" tIns="0" rIns="0" bIns="0" rtlCol="0"/>
            <a:lstStyle/>
            <a:p>
              <a:endParaRPr/>
            </a:p>
          </p:txBody>
        </p:sp>
        <p:sp>
          <p:nvSpPr>
            <p:cNvPr id="6" name="object 6"/>
            <p:cNvSpPr/>
            <p:nvPr/>
          </p:nvSpPr>
          <p:spPr>
            <a:xfrm>
              <a:off x="1078992" y="915680"/>
              <a:ext cx="7303134" cy="996315"/>
            </a:xfrm>
            <a:custGeom>
              <a:avLst/>
              <a:gdLst/>
              <a:ahLst/>
              <a:cxnLst/>
              <a:rect l="l" t="t" r="r" b="b"/>
              <a:pathLst>
                <a:path w="7303134" h="996314">
                  <a:moveTo>
                    <a:pt x="0" y="165963"/>
                  </a:moveTo>
                  <a:lnTo>
                    <a:pt x="5928" y="121877"/>
                  </a:lnTo>
                  <a:lnTo>
                    <a:pt x="22659" y="82241"/>
                  </a:lnTo>
                  <a:lnTo>
                    <a:pt x="48611" y="48646"/>
                  </a:lnTo>
                  <a:lnTo>
                    <a:pt x="82202" y="22680"/>
                  </a:lnTo>
                  <a:lnTo>
                    <a:pt x="121850" y="5935"/>
                  </a:lnTo>
                  <a:lnTo>
                    <a:pt x="165972" y="0"/>
                  </a:lnTo>
                  <a:lnTo>
                    <a:pt x="7137013" y="0"/>
                  </a:lnTo>
                  <a:lnTo>
                    <a:pt x="7181154" y="5935"/>
                  </a:lnTo>
                  <a:lnTo>
                    <a:pt x="7220811" y="22680"/>
                  </a:lnTo>
                  <a:lnTo>
                    <a:pt x="7254403" y="48646"/>
                  </a:lnTo>
                  <a:lnTo>
                    <a:pt x="7280353" y="82241"/>
                  </a:lnTo>
                  <a:lnTo>
                    <a:pt x="7297081" y="121877"/>
                  </a:lnTo>
                  <a:lnTo>
                    <a:pt x="7303007" y="165963"/>
                  </a:lnTo>
                  <a:lnTo>
                    <a:pt x="7303007" y="829939"/>
                  </a:lnTo>
                  <a:lnTo>
                    <a:pt x="7297081" y="874070"/>
                  </a:lnTo>
                  <a:lnTo>
                    <a:pt x="7280353" y="913723"/>
                  </a:lnTo>
                  <a:lnTo>
                    <a:pt x="7254403" y="947318"/>
                  </a:lnTo>
                  <a:lnTo>
                    <a:pt x="7220811" y="973272"/>
                  </a:lnTo>
                  <a:lnTo>
                    <a:pt x="7181154" y="990005"/>
                  </a:lnTo>
                  <a:lnTo>
                    <a:pt x="7137013" y="995933"/>
                  </a:lnTo>
                  <a:lnTo>
                    <a:pt x="165972" y="995933"/>
                  </a:lnTo>
                  <a:lnTo>
                    <a:pt x="121850" y="990005"/>
                  </a:lnTo>
                  <a:lnTo>
                    <a:pt x="82202" y="973272"/>
                  </a:lnTo>
                  <a:lnTo>
                    <a:pt x="48611" y="947318"/>
                  </a:lnTo>
                  <a:lnTo>
                    <a:pt x="22659" y="913723"/>
                  </a:lnTo>
                  <a:lnTo>
                    <a:pt x="5928" y="874070"/>
                  </a:lnTo>
                  <a:lnTo>
                    <a:pt x="0" y="829939"/>
                  </a:lnTo>
                  <a:lnTo>
                    <a:pt x="0" y="165963"/>
                  </a:lnTo>
                  <a:close/>
                </a:path>
              </a:pathLst>
            </a:custGeom>
            <a:ln w="12701">
              <a:solidFill>
                <a:srgbClr val="AF5C05"/>
              </a:solidFill>
            </a:ln>
          </p:spPr>
          <p:txBody>
            <a:bodyPr wrap="square" lIns="0" tIns="0" rIns="0" bIns="0" rtlCol="0"/>
            <a:lstStyle/>
            <a:p>
              <a:endParaRPr/>
            </a:p>
          </p:txBody>
        </p:sp>
      </p:grpSp>
      <p:grpSp>
        <p:nvGrpSpPr>
          <p:cNvPr id="8" name="object 8"/>
          <p:cNvGrpSpPr/>
          <p:nvPr/>
        </p:nvGrpSpPr>
        <p:grpSpPr>
          <a:xfrm>
            <a:off x="3638550" y="2085975"/>
            <a:ext cx="2209800" cy="647700"/>
            <a:chOff x="3638550" y="2085975"/>
            <a:chExt cx="2209800" cy="647700"/>
          </a:xfrm>
        </p:grpSpPr>
        <p:pic>
          <p:nvPicPr>
            <p:cNvPr id="9" name="object 9"/>
            <p:cNvPicPr/>
            <p:nvPr/>
          </p:nvPicPr>
          <p:blipFill>
            <a:blip r:embed="rId3" cstate="print"/>
            <a:stretch>
              <a:fillRect/>
            </a:stretch>
          </p:blipFill>
          <p:spPr>
            <a:xfrm>
              <a:off x="3638550" y="2085975"/>
              <a:ext cx="2209800" cy="647700"/>
            </a:xfrm>
            <a:prstGeom prst="rect">
              <a:avLst/>
            </a:prstGeom>
          </p:spPr>
        </p:pic>
        <p:pic>
          <p:nvPicPr>
            <p:cNvPr id="10" name="object 10"/>
            <p:cNvPicPr/>
            <p:nvPr/>
          </p:nvPicPr>
          <p:blipFill>
            <a:blip r:embed="rId4" cstate="print"/>
            <a:stretch>
              <a:fillRect/>
            </a:stretch>
          </p:blipFill>
          <p:spPr>
            <a:xfrm>
              <a:off x="4314840" y="2190750"/>
              <a:ext cx="895350" cy="495300"/>
            </a:xfrm>
            <a:prstGeom prst="rect">
              <a:avLst/>
            </a:prstGeom>
          </p:spPr>
        </p:pic>
        <p:sp>
          <p:nvSpPr>
            <p:cNvPr id="11" name="object 11"/>
            <p:cNvSpPr/>
            <p:nvPr/>
          </p:nvSpPr>
          <p:spPr>
            <a:xfrm>
              <a:off x="3655710" y="2100702"/>
              <a:ext cx="2122170" cy="561975"/>
            </a:xfrm>
            <a:custGeom>
              <a:avLst/>
              <a:gdLst/>
              <a:ahLst/>
              <a:cxnLst/>
              <a:rect l="l" t="t" r="r" b="b"/>
              <a:pathLst>
                <a:path w="2122170" h="561975">
                  <a:moveTo>
                    <a:pt x="2028169" y="0"/>
                  </a:moveTo>
                  <a:lnTo>
                    <a:pt x="93573" y="0"/>
                  </a:lnTo>
                  <a:lnTo>
                    <a:pt x="57157" y="7356"/>
                  </a:lnTo>
                  <a:lnTo>
                    <a:pt x="27412" y="27417"/>
                  </a:lnTo>
                  <a:lnTo>
                    <a:pt x="7355" y="57171"/>
                  </a:lnTo>
                  <a:lnTo>
                    <a:pt x="0" y="93607"/>
                  </a:lnTo>
                  <a:lnTo>
                    <a:pt x="0" y="467999"/>
                  </a:lnTo>
                  <a:lnTo>
                    <a:pt x="7355" y="504427"/>
                  </a:lnTo>
                  <a:lnTo>
                    <a:pt x="27412" y="534178"/>
                  </a:lnTo>
                  <a:lnTo>
                    <a:pt x="57157" y="554237"/>
                  </a:lnTo>
                  <a:lnTo>
                    <a:pt x="93573" y="561593"/>
                  </a:lnTo>
                  <a:lnTo>
                    <a:pt x="2028169" y="561593"/>
                  </a:lnTo>
                  <a:lnTo>
                    <a:pt x="2064674" y="554237"/>
                  </a:lnTo>
                  <a:lnTo>
                    <a:pt x="2094463" y="534178"/>
                  </a:lnTo>
                  <a:lnTo>
                    <a:pt x="2114537" y="504427"/>
                  </a:lnTo>
                  <a:lnTo>
                    <a:pt x="2121895" y="467999"/>
                  </a:lnTo>
                  <a:lnTo>
                    <a:pt x="2121895" y="93607"/>
                  </a:lnTo>
                  <a:lnTo>
                    <a:pt x="2114537" y="57171"/>
                  </a:lnTo>
                  <a:lnTo>
                    <a:pt x="2094463" y="27417"/>
                  </a:lnTo>
                  <a:lnTo>
                    <a:pt x="2064674" y="7356"/>
                  </a:lnTo>
                  <a:lnTo>
                    <a:pt x="2028169" y="0"/>
                  </a:lnTo>
                  <a:close/>
                </a:path>
              </a:pathLst>
            </a:custGeom>
            <a:solidFill>
              <a:srgbClr val="00AFEF"/>
            </a:solidFill>
          </p:spPr>
          <p:txBody>
            <a:bodyPr wrap="square" lIns="0" tIns="0" rIns="0" bIns="0" rtlCol="0"/>
            <a:lstStyle/>
            <a:p>
              <a:endParaRPr/>
            </a:p>
          </p:txBody>
        </p:sp>
      </p:grpSp>
      <p:sp>
        <p:nvSpPr>
          <p:cNvPr id="12" name="object 12"/>
          <p:cNvSpPr txBox="1"/>
          <p:nvPr/>
        </p:nvSpPr>
        <p:spPr>
          <a:xfrm>
            <a:off x="4453004" y="2260534"/>
            <a:ext cx="540385" cy="231775"/>
          </a:xfrm>
          <a:prstGeom prst="rect">
            <a:avLst/>
          </a:prstGeom>
        </p:spPr>
        <p:txBody>
          <a:bodyPr vert="horz" wrap="square" lIns="0" tIns="12700" rIns="0" bIns="0" rtlCol="0">
            <a:spAutoFit/>
          </a:bodyPr>
          <a:lstStyle/>
          <a:p>
            <a:pPr marL="12700">
              <a:lnSpc>
                <a:spcPct val="100000"/>
              </a:lnSpc>
              <a:spcBef>
                <a:spcPts val="100"/>
              </a:spcBef>
            </a:pPr>
            <a:r>
              <a:rPr sz="1350" b="1" spc="-105" dirty="0">
                <a:solidFill>
                  <a:srgbClr val="FFFFFF"/>
                </a:solidFill>
                <a:latin typeface="Arial"/>
                <a:cs typeface="Arial"/>
              </a:rPr>
              <a:t>Service</a:t>
            </a:r>
            <a:endParaRPr sz="1350">
              <a:latin typeface="Arial"/>
              <a:cs typeface="Arial"/>
            </a:endParaRPr>
          </a:p>
        </p:txBody>
      </p:sp>
      <p:grpSp>
        <p:nvGrpSpPr>
          <p:cNvPr id="13" name="object 13"/>
          <p:cNvGrpSpPr/>
          <p:nvPr/>
        </p:nvGrpSpPr>
        <p:grpSpPr>
          <a:xfrm>
            <a:off x="2190750" y="2266950"/>
            <a:ext cx="4772025" cy="2600325"/>
            <a:chOff x="2190750" y="2266950"/>
            <a:chExt cx="4772025" cy="2600325"/>
          </a:xfrm>
        </p:grpSpPr>
        <p:pic>
          <p:nvPicPr>
            <p:cNvPr id="14" name="object 14"/>
            <p:cNvPicPr/>
            <p:nvPr/>
          </p:nvPicPr>
          <p:blipFill>
            <a:blip r:embed="rId5" cstate="print"/>
            <a:stretch>
              <a:fillRect/>
            </a:stretch>
          </p:blipFill>
          <p:spPr>
            <a:xfrm>
              <a:off x="4667250" y="2619375"/>
              <a:ext cx="152400" cy="600075"/>
            </a:xfrm>
            <a:prstGeom prst="rect">
              <a:avLst/>
            </a:prstGeom>
          </p:spPr>
        </p:pic>
        <p:sp>
          <p:nvSpPr>
            <p:cNvPr id="15" name="object 15"/>
            <p:cNvSpPr/>
            <p:nvPr/>
          </p:nvSpPr>
          <p:spPr>
            <a:xfrm>
              <a:off x="4716658" y="2662296"/>
              <a:ext cx="0" cy="464184"/>
            </a:xfrm>
            <a:custGeom>
              <a:avLst/>
              <a:gdLst/>
              <a:ahLst/>
              <a:cxnLst/>
              <a:rect l="l" t="t" r="r" b="b"/>
              <a:pathLst>
                <a:path h="464185">
                  <a:moveTo>
                    <a:pt x="0" y="0"/>
                  </a:moveTo>
                  <a:lnTo>
                    <a:pt x="0" y="463939"/>
                  </a:lnTo>
                </a:path>
              </a:pathLst>
            </a:custGeom>
            <a:ln w="19049">
              <a:solidFill>
                <a:srgbClr val="EF7E08"/>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2819400" y="3076575"/>
              <a:ext cx="3848100" cy="152400"/>
            </a:xfrm>
            <a:prstGeom prst="rect">
              <a:avLst/>
            </a:prstGeom>
          </p:spPr>
        </p:pic>
        <p:sp>
          <p:nvSpPr>
            <p:cNvPr id="17" name="object 17"/>
            <p:cNvSpPr/>
            <p:nvPr/>
          </p:nvSpPr>
          <p:spPr>
            <a:xfrm>
              <a:off x="2860166" y="3126236"/>
              <a:ext cx="3712845" cy="0"/>
            </a:xfrm>
            <a:custGeom>
              <a:avLst/>
              <a:gdLst/>
              <a:ahLst/>
              <a:cxnLst/>
              <a:rect l="l" t="t" r="r" b="b"/>
              <a:pathLst>
                <a:path w="3712845">
                  <a:moveTo>
                    <a:pt x="0" y="0"/>
                  </a:moveTo>
                  <a:lnTo>
                    <a:pt x="3712844" y="0"/>
                  </a:lnTo>
                </a:path>
              </a:pathLst>
            </a:custGeom>
            <a:ln w="19049">
              <a:solidFill>
                <a:srgbClr val="EF7E08"/>
              </a:solidFill>
            </a:ln>
          </p:spPr>
          <p:txBody>
            <a:bodyPr wrap="square" lIns="0" tIns="0" rIns="0" bIns="0" rtlCol="0"/>
            <a:lstStyle/>
            <a:p>
              <a:endParaRPr/>
            </a:p>
          </p:txBody>
        </p:sp>
        <p:pic>
          <p:nvPicPr>
            <p:cNvPr id="18" name="object 18"/>
            <p:cNvPicPr/>
            <p:nvPr/>
          </p:nvPicPr>
          <p:blipFill>
            <a:blip r:embed="rId7" cstate="print"/>
            <a:stretch>
              <a:fillRect/>
            </a:stretch>
          </p:blipFill>
          <p:spPr>
            <a:xfrm>
              <a:off x="2743200" y="3086100"/>
              <a:ext cx="285750" cy="895350"/>
            </a:xfrm>
            <a:prstGeom prst="rect">
              <a:avLst/>
            </a:prstGeom>
          </p:spPr>
        </p:pic>
        <p:sp>
          <p:nvSpPr>
            <p:cNvPr id="19" name="object 19"/>
            <p:cNvSpPr/>
            <p:nvPr/>
          </p:nvSpPr>
          <p:spPr>
            <a:xfrm>
              <a:off x="2822067" y="3126236"/>
              <a:ext cx="76200" cy="683260"/>
            </a:xfrm>
            <a:custGeom>
              <a:avLst/>
              <a:gdLst/>
              <a:ahLst/>
              <a:cxnLst/>
              <a:rect l="l" t="t" r="r" b="b"/>
              <a:pathLst>
                <a:path w="76200" h="683260">
                  <a:moveTo>
                    <a:pt x="28575" y="606933"/>
                  </a:moveTo>
                  <a:lnTo>
                    <a:pt x="0" y="606933"/>
                  </a:lnTo>
                  <a:lnTo>
                    <a:pt x="38100" y="683133"/>
                  </a:lnTo>
                  <a:lnTo>
                    <a:pt x="69854" y="619624"/>
                  </a:lnTo>
                  <a:lnTo>
                    <a:pt x="28575" y="619624"/>
                  </a:lnTo>
                  <a:lnTo>
                    <a:pt x="28575" y="606933"/>
                  </a:lnTo>
                  <a:close/>
                </a:path>
                <a:path w="76200" h="683260">
                  <a:moveTo>
                    <a:pt x="47625" y="0"/>
                  </a:moveTo>
                  <a:lnTo>
                    <a:pt x="28575" y="0"/>
                  </a:lnTo>
                  <a:lnTo>
                    <a:pt x="28575" y="619624"/>
                  </a:lnTo>
                  <a:lnTo>
                    <a:pt x="47625" y="619624"/>
                  </a:lnTo>
                  <a:lnTo>
                    <a:pt x="47625" y="0"/>
                  </a:lnTo>
                  <a:close/>
                </a:path>
                <a:path w="76200" h="683260">
                  <a:moveTo>
                    <a:pt x="76200" y="606933"/>
                  </a:moveTo>
                  <a:lnTo>
                    <a:pt x="47625" y="606933"/>
                  </a:lnTo>
                  <a:lnTo>
                    <a:pt x="47625" y="619624"/>
                  </a:lnTo>
                  <a:lnTo>
                    <a:pt x="69854" y="619624"/>
                  </a:lnTo>
                  <a:lnTo>
                    <a:pt x="76200" y="606933"/>
                  </a:lnTo>
                  <a:close/>
                </a:path>
              </a:pathLst>
            </a:custGeom>
            <a:solidFill>
              <a:srgbClr val="EF7E08"/>
            </a:solidFill>
          </p:spPr>
          <p:txBody>
            <a:bodyPr wrap="square" lIns="0" tIns="0" rIns="0" bIns="0" rtlCol="0"/>
            <a:lstStyle/>
            <a:p>
              <a:endParaRPr/>
            </a:p>
          </p:txBody>
        </p:sp>
        <p:pic>
          <p:nvPicPr>
            <p:cNvPr id="20" name="object 20"/>
            <p:cNvPicPr/>
            <p:nvPr/>
          </p:nvPicPr>
          <p:blipFill>
            <a:blip r:embed="rId8" cstate="print"/>
            <a:stretch>
              <a:fillRect/>
            </a:stretch>
          </p:blipFill>
          <p:spPr>
            <a:xfrm>
              <a:off x="4600590" y="3086100"/>
              <a:ext cx="285750" cy="895350"/>
            </a:xfrm>
            <a:prstGeom prst="rect">
              <a:avLst/>
            </a:prstGeom>
          </p:spPr>
        </p:pic>
        <p:sp>
          <p:nvSpPr>
            <p:cNvPr id="21" name="object 21"/>
            <p:cNvSpPr/>
            <p:nvPr/>
          </p:nvSpPr>
          <p:spPr>
            <a:xfrm>
              <a:off x="4678558" y="3126236"/>
              <a:ext cx="76200" cy="683260"/>
            </a:xfrm>
            <a:custGeom>
              <a:avLst/>
              <a:gdLst/>
              <a:ahLst/>
              <a:cxnLst/>
              <a:rect l="l" t="t" r="r" b="b"/>
              <a:pathLst>
                <a:path w="76200" h="683260">
                  <a:moveTo>
                    <a:pt x="28559" y="606933"/>
                  </a:moveTo>
                  <a:lnTo>
                    <a:pt x="0" y="606933"/>
                  </a:lnTo>
                  <a:lnTo>
                    <a:pt x="38100" y="683133"/>
                  </a:lnTo>
                  <a:lnTo>
                    <a:pt x="69854" y="619624"/>
                  </a:lnTo>
                  <a:lnTo>
                    <a:pt x="28559" y="619624"/>
                  </a:lnTo>
                  <a:lnTo>
                    <a:pt x="28559" y="606933"/>
                  </a:lnTo>
                  <a:close/>
                </a:path>
                <a:path w="76200" h="683260">
                  <a:moveTo>
                    <a:pt x="47609" y="0"/>
                  </a:moveTo>
                  <a:lnTo>
                    <a:pt x="28559" y="0"/>
                  </a:lnTo>
                  <a:lnTo>
                    <a:pt x="28559" y="619624"/>
                  </a:lnTo>
                  <a:lnTo>
                    <a:pt x="47609" y="619624"/>
                  </a:lnTo>
                  <a:lnTo>
                    <a:pt x="47609" y="0"/>
                  </a:lnTo>
                  <a:close/>
                </a:path>
                <a:path w="76200" h="683260">
                  <a:moveTo>
                    <a:pt x="76200" y="606933"/>
                  </a:moveTo>
                  <a:lnTo>
                    <a:pt x="47609" y="606933"/>
                  </a:lnTo>
                  <a:lnTo>
                    <a:pt x="47609" y="619624"/>
                  </a:lnTo>
                  <a:lnTo>
                    <a:pt x="69854" y="619624"/>
                  </a:lnTo>
                  <a:lnTo>
                    <a:pt x="76200" y="606933"/>
                  </a:lnTo>
                  <a:close/>
                </a:path>
              </a:pathLst>
            </a:custGeom>
            <a:solidFill>
              <a:srgbClr val="EF7E08"/>
            </a:solidFill>
          </p:spPr>
          <p:txBody>
            <a:bodyPr wrap="square" lIns="0" tIns="0" rIns="0" bIns="0" rtlCol="0"/>
            <a:lstStyle/>
            <a:p>
              <a:endParaRPr/>
            </a:p>
          </p:txBody>
        </p:sp>
        <p:pic>
          <p:nvPicPr>
            <p:cNvPr id="22" name="object 22"/>
            <p:cNvPicPr/>
            <p:nvPr/>
          </p:nvPicPr>
          <p:blipFill>
            <a:blip r:embed="rId9" cstate="print"/>
            <a:stretch>
              <a:fillRect/>
            </a:stretch>
          </p:blipFill>
          <p:spPr>
            <a:xfrm>
              <a:off x="6457950" y="3086100"/>
              <a:ext cx="285750" cy="895350"/>
            </a:xfrm>
            <a:prstGeom prst="rect">
              <a:avLst/>
            </a:prstGeom>
          </p:spPr>
        </p:pic>
        <p:sp>
          <p:nvSpPr>
            <p:cNvPr id="23" name="object 23"/>
            <p:cNvSpPr/>
            <p:nvPr/>
          </p:nvSpPr>
          <p:spPr>
            <a:xfrm>
              <a:off x="6534912" y="3126236"/>
              <a:ext cx="76200" cy="683260"/>
            </a:xfrm>
            <a:custGeom>
              <a:avLst/>
              <a:gdLst/>
              <a:ahLst/>
              <a:cxnLst/>
              <a:rect l="l" t="t" r="r" b="b"/>
              <a:pathLst>
                <a:path w="76200" h="683260">
                  <a:moveTo>
                    <a:pt x="28590" y="606933"/>
                  </a:moveTo>
                  <a:lnTo>
                    <a:pt x="0" y="606933"/>
                  </a:lnTo>
                  <a:lnTo>
                    <a:pt x="38100" y="683133"/>
                  </a:lnTo>
                  <a:lnTo>
                    <a:pt x="69854" y="619624"/>
                  </a:lnTo>
                  <a:lnTo>
                    <a:pt x="28590" y="619624"/>
                  </a:lnTo>
                  <a:lnTo>
                    <a:pt x="28590" y="606933"/>
                  </a:lnTo>
                  <a:close/>
                </a:path>
                <a:path w="76200" h="683260">
                  <a:moveTo>
                    <a:pt x="47640" y="0"/>
                  </a:moveTo>
                  <a:lnTo>
                    <a:pt x="28590" y="0"/>
                  </a:lnTo>
                  <a:lnTo>
                    <a:pt x="28590" y="619624"/>
                  </a:lnTo>
                  <a:lnTo>
                    <a:pt x="47640" y="619624"/>
                  </a:lnTo>
                  <a:lnTo>
                    <a:pt x="47640" y="0"/>
                  </a:lnTo>
                  <a:close/>
                </a:path>
                <a:path w="76200" h="683260">
                  <a:moveTo>
                    <a:pt x="76200" y="606933"/>
                  </a:moveTo>
                  <a:lnTo>
                    <a:pt x="47640" y="606933"/>
                  </a:lnTo>
                  <a:lnTo>
                    <a:pt x="47640" y="619624"/>
                  </a:lnTo>
                  <a:lnTo>
                    <a:pt x="69854" y="619624"/>
                  </a:lnTo>
                  <a:lnTo>
                    <a:pt x="76200" y="606933"/>
                  </a:lnTo>
                  <a:close/>
                </a:path>
              </a:pathLst>
            </a:custGeom>
            <a:solidFill>
              <a:srgbClr val="EF7E08"/>
            </a:solidFill>
          </p:spPr>
          <p:txBody>
            <a:bodyPr wrap="square" lIns="0" tIns="0" rIns="0" bIns="0" rtlCol="0"/>
            <a:lstStyle/>
            <a:p>
              <a:endParaRPr/>
            </a:p>
          </p:txBody>
        </p:sp>
        <p:pic>
          <p:nvPicPr>
            <p:cNvPr id="24" name="object 24"/>
            <p:cNvPicPr/>
            <p:nvPr/>
          </p:nvPicPr>
          <p:blipFill>
            <a:blip r:embed="rId10" cstate="print"/>
            <a:stretch>
              <a:fillRect/>
            </a:stretch>
          </p:blipFill>
          <p:spPr>
            <a:xfrm>
              <a:off x="2524125" y="3838575"/>
              <a:ext cx="723900" cy="895350"/>
            </a:xfrm>
            <a:prstGeom prst="rect">
              <a:avLst/>
            </a:prstGeom>
          </p:spPr>
        </p:pic>
        <p:sp>
          <p:nvSpPr>
            <p:cNvPr id="25" name="object 25"/>
            <p:cNvSpPr/>
            <p:nvPr/>
          </p:nvSpPr>
          <p:spPr>
            <a:xfrm>
              <a:off x="2573654" y="3881567"/>
              <a:ext cx="573405" cy="755650"/>
            </a:xfrm>
            <a:custGeom>
              <a:avLst/>
              <a:gdLst/>
              <a:ahLst/>
              <a:cxnLst/>
              <a:rect l="l" t="t" r="r" b="b"/>
              <a:pathLst>
                <a:path w="573405" h="755650">
                  <a:moveTo>
                    <a:pt x="286511" y="0"/>
                  </a:moveTo>
                  <a:lnTo>
                    <a:pt x="220814" y="3325"/>
                  </a:lnTo>
                  <a:lnTo>
                    <a:pt x="160506" y="12798"/>
                  </a:lnTo>
                  <a:lnTo>
                    <a:pt x="107309" y="27663"/>
                  </a:lnTo>
                  <a:lnTo>
                    <a:pt x="62940" y="47162"/>
                  </a:lnTo>
                  <a:lnTo>
                    <a:pt x="29119" y="70540"/>
                  </a:lnTo>
                  <a:lnTo>
                    <a:pt x="0" y="125909"/>
                  </a:lnTo>
                  <a:lnTo>
                    <a:pt x="0" y="629521"/>
                  </a:lnTo>
                  <a:lnTo>
                    <a:pt x="29119" y="684889"/>
                  </a:lnTo>
                  <a:lnTo>
                    <a:pt x="62940" y="708267"/>
                  </a:lnTo>
                  <a:lnTo>
                    <a:pt x="107309" y="727766"/>
                  </a:lnTo>
                  <a:lnTo>
                    <a:pt x="160506" y="742630"/>
                  </a:lnTo>
                  <a:lnTo>
                    <a:pt x="220814" y="752102"/>
                  </a:lnTo>
                  <a:lnTo>
                    <a:pt x="286511" y="755428"/>
                  </a:lnTo>
                  <a:lnTo>
                    <a:pt x="352210" y="752102"/>
                  </a:lnTo>
                  <a:lnTo>
                    <a:pt x="412520" y="742630"/>
                  </a:lnTo>
                  <a:lnTo>
                    <a:pt x="465720" y="727766"/>
                  </a:lnTo>
                  <a:lnTo>
                    <a:pt x="510092" y="708267"/>
                  </a:lnTo>
                  <a:lnTo>
                    <a:pt x="543916" y="684889"/>
                  </a:lnTo>
                  <a:lnTo>
                    <a:pt x="573039" y="629521"/>
                  </a:lnTo>
                  <a:lnTo>
                    <a:pt x="573039" y="125909"/>
                  </a:lnTo>
                  <a:lnTo>
                    <a:pt x="543916" y="70540"/>
                  </a:lnTo>
                  <a:lnTo>
                    <a:pt x="510092" y="47162"/>
                  </a:lnTo>
                  <a:lnTo>
                    <a:pt x="465720" y="27663"/>
                  </a:lnTo>
                  <a:lnTo>
                    <a:pt x="412520" y="12798"/>
                  </a:lnTo>
                  <a:lnTo>
                    <a:pt x="352210" y="3325"/>
                  </a:lnTo>
                  <a:lnTo>
                    <a:pt x="286511" y="0"/>
                  </a:lnTo>
                  <a:close/>
                </a:path>
              </a:pathLst>
            </a:custGeom>
            <a:solidFill>
              <a:srgbClr val="1B577B"/>
            </a:solidFill>
          </p:spPr>
          <p:txBody>
            <a:bodyPr wrap="square" lIns="0" tIns="0" rIns="0" bIns="0" rtlCol="0"/>
            <a:lstStyle/>
            <a:p>
              <a:endParaRPr/>
            </a:p>
          </p:txBody>
        </p:sp>
        <p:sp>
          <p:nvSpPr>
            <p:cNvPr id="26" name="object 26"/>
            <p:cNvSpPr/>
            <p:nvPr/>
          </p:nvSpPr>
          <p:spPr>
            <a:xfrm>
              <a:off x="2573655" y="3881567"/>
              <a:ext cx="573405" cy="755650"/>
            </a:xfrm>
            <a:custGeom>
              <a:avLst/>
              <a:gdLst/>
              <a:ahLst/>
              <a:cxnLst/>
              <a:rect l="l" t="t" r="r" b="b"/>
              <a:pathLst>
                <a:path w="573405" h="755650">
                  <a:moveTo>
                    <a:pt x="573039" y="125909"/>
                  </a:moveTo>
                  <a:lnTo>
                    <a:pt x="543916" y="181280"/>
                  </a:lnTo>
                  <a:lnTo>
                    <a:pt x="510092" y="204658"/>
                  </a:lnTo>
                  <a:lnTo>
                    <a:pt x="465720" y="224157"/>
                  </a:lnTo>
                  <a:lnTo>
                    <a:pt x="412520" y="239021"/>
                  </a:lnTo>
                  <a:lnTo>
                    <a:pt x="352210" y="248494"/>
                  </a:lnTo>
                  <a:lnTo>
                    <a:pt x="286511" y="251819"/>
                  </a:lnTo>
                  <a:lnTo>
                    <a:pt x="220814" y="248494"/>
                  </a:lnTo>
                  <a:lnTo>
                    <a:pt x="160506" y="239021"/>
                  </a:lnTo>
                  <a:lnTo>
                    <a:pt x="107309" y="224157"/>
                  </a:lnTo>
                  <a:lnTo>
                    <a:pt x="62940" y="204658"/>
                  </a:lnTo>
                  <a:lnTo>
                    <a:pt x="29119" y="181280"/>
                  </a:lnTo>
                  <a:lnTo>
                    <a:pt x="7566" y="154778"/>
                  </a:lnTo>
                  <a:lnTo>
                    <a:pt x="0" y="125909"/>
                  </a:lnTo>
                </a:path>
                <a:path w="573405" h="755650">
                  <a:moveTo>
                    <a:pt x="0" y="125909"/>
                  </a:moveTo>
                  <a:lnTo>
                    <a:pt x="29119" y="70540"/>
                  </a:lnTo>
                  <a:lnTo>
                    <a:pt x="62940" y="47162"/>
                  </a:lnTo>
                  <a:lnTo>
                    <a:pt x="107309" y="27663"/>
                  </a:lnTo>
                  <a:lnTo>
                    <a:pt x="160506" y="12798"/>
                  </a:lnTo>
                  <a:lnTo>
                    <a:pt x="220814" y="3325"/>
                  </a:lnTo>
                  <a:lnTo>
                    <a:pt x="286511" y="0"/>
                  </a:lnTo>
                  <a:lnTo>
                    <a:pt x="352210" y="3325"/>
                  </a:lnTo>
                  <a:lnTo>
                    <a:pt x="412520" y="12798"/>
                  </a:lnTo>
                  <a:lnTo>
                    <a:pt x="465720" y="27663"/>
                  </a:lnTo>
                  <a:lnTo>
                    <a:pt x="510092" y="47162"/>
                  </a:lnTo>
                  <a:lnTo>
                    <a:pt x="543916" y="70540"/>
                  </a:lnTo>
                  <a:lnTo>
                    <a:pt x="573039" y="125909"/>
                  </a:lnTo>
                  <a:lnTo>
                    <a:pt x="573039" y="629521"/>
                  </a:lnTo>
                  <a:lnTo>
                    <a:pt x="543916" y="684889"/>
                  </a:lnTo>
                  <a:lnTo>
                    <a:pt x="510092" y="708267"/>
                  </a:lnTo>
                  <a:lnTo>
                    <a:pt x="465720" y="727766"/>
                  </a:lnTo>
                  <a:lnTo>
                    <a:pt x="412520" y="742630"/>
                  </a:lnTo>
                  <a:lnTo>
                    <a:pt x="352210" y="752102"/>
                  </a:lnTo>
                  <a:lnTo>
                    <a:pt x="286511" y="755428"/>
                  </a:lnTo>
                  <a:lnTo>
                    <a:pt x="220814" y="752102"/>
                  </a:lnTo>
                  <a:lnTo>
                    <a:pt x="160506" y="742630"/>
                  </a:lnTo>
                  <a:lnTo>
                    <a:pt x="107309" y="727766"/>
                  </a:lnTo>
                  <a:lnTo>
                    <a:pt x="62940" y="708267"/>
                  </a:lnTo>
                  <a:lnTo>
                    <a:pt x="29119" y="684889"/>
                  </a:lnTo>
                  <a:lnTo>
                    <a:pt x="0" y="629521"/>
                  </a:lnTo>
                  <a:lnTo>
                    <a:pt x="0" y="125909"/>
                  </a:lnTo>
                  <a:close/>
                </a:path>
              </a:pathLst>
            </a:custGeom>
            <a:ln w="12701">
              <a:solidFill>
                <a:srgbClr val="FFFFFF"/>
              </a:solidFill>
            </a:ln>
          </p:spPr>
          <p:txBody>
            <a:bodyPr wrap="square" lIns="0" tIns="0" rIns="0" bIns="0" rtlCol="0"/>
            <a:lstStyle/>
            <a:p>
              <a:endParaRPr/>
            </a:p>
          </p:txBody>
        </p:sp>
        <p:pic>
          <p:nvPicPr>
            <p:cNvPr id="27" name="object 27"/>
            <p:cNvPicPr/>
            <p:nvPr/>
          </p:nvPicPr>
          <p:blipFill>
            <a:blip r:embed="rId11" cstate="print"/>
            <a:stretch>
              <a:fillRect/>
            </a:stretch>
          </p:blipFill>
          <p:spPr>
            <a:xfrm>
              <a:off x="4381500" y="3838575"/>
              <a:ext cx="723900" cy="895350"/>
            </a:xfrm>
            <a:prstGeom prst="rect">
              <a:avLst/>
            </a:prstGeom>
          </p:spPr>
        </p:pic>
        <p:sp>
          <p:nvSpPr>
            <p:cNvPr id="28" name="object 28"/>
            <p:cNvSpPr/>
            <p:nvPr/>
          </p:nvSpPr>
          <p:spPr>
            <a:xfrm>
              <a:off x="4430146" y="3881567"/>
              <a:ext cx="573405" cy="755650"/>
            </a:xfrm>
            <a:custGeom>
              <a:avLst/>
              <a:gdLst/>
              <a:ahLst/>
              <a:cxnLst/>
              <a:rect l="l" t="t" r="r" b="b"/>
              <a:pathLst>
                <a:path w="573404" h="755650">
                  <a:moveTo>
                    <a:pt x="286511" y="0"/>
                  </a:moveTo>
                  <a:lnTo>
                    <a:pt x="220812" y="3325"/>
                  </a:lnTo>
                  <a:lnTo>
                    <a:pt x="160504" y="12798"/>
                  </a:lnTo>
                  <a:lnTo>
                    <a:pt x="107306" y="27663"/>
                  </a:lnTo>
                  <a:lnTo>
                    <a:pt x="62938" y="47162"/>
                  </a:lnTo>
                  <a:lnTo>
                    <a:pt x="29118" y="70540"/>
                  </a:lnTo>
                  <a:lnTo>
                    <a:pt x="0" y="125909"/>
                  </a:lnTo>
                  <a:lnTo>
                    <a:pt x="0" y="629521"/>
                  </a:lnTo>
                  <a:lnTo>
                    <a:pt x="29118" y="684889"/>
                  </a:lnTo>
                  <a:lnTo>
                    <a:pt x="62938" y="708267"/>
                  </a:lnTo>
                  <a:lnTo>
                    <a:pt x="107306" y="727766"/>
                  </a:lnTo>
                  <a:lnTo>
                    <a:pt x="160504" y="742630"/>
                  </a:lnTo>
                  <a:lnTo>
                    <a:pt x="220812" y="752102"/>
                  </a:lnTo>
                  <a:lnTo>
                    <a:pt x="286511" y="755428"/>
                  </a:lnTo>
                  <a:lnTo>
                    <a:pt x="352211" y="752102"/>
                  </a:lnTo>
                  <a:lnTo>
                    <a:pt x="412519" y="742630"/>
                  </a:lnTo>
                  <a:lnTo>
                    <a:pt x="465717" y="727766"/>
                  </a:lnTo>
                  <a:lnTo>
                    <a:pt x="510085" y="708267"/>
                  </a:lnTo>
                  <a:lnTo>
                    <a:pt x="543905" y="684889"/>
                  </a:lnTo>
                  <a:lnTo>
                    <a:pt x="573023" y="629521"/>
                  </a:lnTo>
                  <a:lnTo>
                    <a:pt x="573023" y="125909"/>
                  </a:lnTo>
                  <a:lnTo>
                    <a:pt x="543905" y="70540"/>
                  </a:lnTo>
                  <a:lnTo>
                    <a:pt x="510085" y="47162"/>
                  </a:lnTo>
                  <a:lnTo>
                    <a:pt x="465717" y="27663"/>
                  </a:lnTo>
                  <a:lnTo>
                    <a:pt x="412519" y="12798"/>
                  </a:lnTo>
                  <a:lnTo>
                    <a:pt x="352211" y="3325"/>
                  </a:lnTo>
                  <a:lnTo>
                    <a:pt x="286511" y="0"/>
                  </a:lnTo>
                  <a:close/>
                </a:path>
              </a:pathLst>
            </a:custGeom>
            <a:solidFill>
              <a:srgbClr val="1B577B"/>
            </a:solidFill>
          </p:spPr>
          <p:txBody>
            <a:bodyPr wrap="square" lIns="0" tIns="0" rIns="0" bIns="0" rtlCol="0"/>
            <a:lstStyle/>
            <a:p>
              <a:endParaRPr/>
            </a:p>
          </p:txBody>
        </p:sp>
        <p:sp>
          <p:nvSpPr>
            <p:cNvPr id="29" name="object 29"/>
            <p:cNvSpPr/>
            <p:nvPr/>
          </p:nvSpPr>
          <p:spPr>
            <a:xfrm>
              <a:off x="4430146" y="3881567"/>
              <a:ext cx="573405" cy="755650"/>
            </a:xfrm>
            <a:custGeom>
              <a:avLst/>
              <a:gdLst/>
              <a:ahLst/>
              <a:cxnLst/>
              <a:rect l="l" t="t" r="r" b="b"/>
              <a:pathLst>
                <a:path w="573404" h="755650">
                  <a:moveTo>
                    <a:pt x="573023" y="125909"/>
                  </a:moveTo>
                  <a:lnTo>
                    <a:pt x="543905" y="181280"/>
                  </a:lnTo>
                  <a:lnTo>
                    <a:pt x="510085" y="204658"/>
                  </a:lnTo>
                  <a:lnTo>
                    <a:pt x="465717" y="224157"/>
                  </a:lnTo>
                  <a:lnTo>
                    <a:pt x="412519" y="239021"/>
                  </a:lnTo>
                  <a:lnTo>
                    <a:pt x="352211" y="248494"/>
                  </a:lnTo>
                  <a:lnTo>
                    <a:pt x="286511" y="251819"/>
                  </a:lnTo>
                  <a:lnTo>
                    <a:pt x="220812" y="248494"/>
                  </a:lnTo>
                  <a:lnTo>
                    <a:pt x="160504" y="239021"/>
                  </a:lnTo>
                  <a:lnTo>
                    <a:pt x="107306" y="224157"/>
                  </a:lnTo>
                  <a:lnTo>
                    <a:pt x="62938" y="204658"/>
                  </a:lnTo>
                  <a:lnTo>
                    <a:pt x="29118" y="181280"/>
                  </a:lnTo>
                  <a:lnTo>
                    <a:pt x="7566" y="154778"/>
                  </a:lnTo>
                  <a:lnTo>
                    <a:pt x="0" y="125909"/>
                  </a:lnTo>
                </a:path>
                <a:path w="573404" h="755650">
                  <a:moveTo>
                    <a:pt x="0" y="125909"/>
                  </a:moveTo>
                  <a:lnTo>
                    <a:pt x="29118" y="70540"/>
                  </a:lnTo>
                  <a:lnTo>
                    <a:pt x="62938" y="47162"/>
                  </a:lnTo>
                  <a:lnTo>
                    <a:pt x="107306" y="27663"/>
                  </a:lnTo>
                  <a:lnTo>
                    <a:pt x="160504" y="12798"/>
                  </a:lnTo>
                  <a:lnTo>
                    <a:pt x="220812" y="3325"/>
                  </a:lnTo>
                  <a:lnTo>
                    <a:pt x="286511" y="0"/>
                  </a:lnTo>
                  <a:lnTo>
                    <a:pt x="352211" y="3325"/>
                  </a:lnTo>
                  <a:lnTo>
                    <a:pt x="412519" y="12798"/>
                  </a:lnTo>
                  <a:lnTo>
                    <a:pt x="465717" y="27663"/>
                  </a:lnTo>
                  <a:lnTo>
                    <a:pt x="510085" y="47162"/>
                  </a:lnTo>
                  <a:lnTo>
                    <a:pt x="543905" y="70540"/>
                  </a:lnTo>
                  <a:lnTo>
                    <a:pt x="573023" y="125909"/>
                  </a:lnTo>
                  <a:lnTo>
                    <a:pt x="573023" y="629521"/>
                  </a:lnTo>
                  <a:lnTo>
                    <a:pt x="543905" y="684889"/>
                  </a:lnTo>
                  <a:lnTo>
                    <a:pt x="510085" y="708267"/>
                  </a:lnTo>
                  <a:lnTo>
                    <a:pt x="465717" y="727766"/>
                  </a:lnTo>
                  <a:lnTo>
                    <a:pt x="412519" y="742630"/>
                  </a:lnTo>
                  <a:lnTo>
                    <a:pt x="352211" y="752102"/>
                  </a:lnTo>
                  <a:lnTo>
                    <a:pt x="286511" y="755428"/>
                  </a:lnTo>
                  <a:lnTo>
                    <a:pt x="220812" y="752102"/>
                  </a:lnTo>
                  <a:lnTo>
                    <a:pt x="160504" y="742630"/>
                  </a:lnTo>
                  <a:lnTo>
                    <a:pt x="107306" y="727766"/>
                  </a:lnTo>
                  <a:lnTo>
                    <a:pt x="62938" y="708267"/>
                  </a:lnTo>
                  <a:lnTo>
                    <a:pt x="29118" y="684889"/>
                  </a:lnTo>
                  <a:lnTo>
                    <a:pt x="0" y="629521"/>
                  </a:lnTo>
                  <a:lnTo>
                    <a:pt x="0" y="125909"/>
                  </a:lnTo>
                  <a:close/>
                </a:path>
              </a:pathLst>
            </a:custGeom>
            <a:ln w="12701">
              <a:solidFill>
                <a:srgbClr val="FFFFFF"/>
              </a:solidFill>
            </a:ln>
          </p:spPr>
          <p:txBody>
            <a:bodyPr wrap="square" lIns="0" tIns="0" rIns="0" bIns="0" rtlCol="0"/>
            <a:lstStyle/>
            <a:p>
              <a:endParaRPr/>
            </a:p>
          </p:txBody>
        </p:sp>
        <p:pic>
          <p:nvPicPr>
            <p:cNvPr id="30" name="object 30"/>
            <p:cNvPicPr/>
            <p:nvPr/>
          </p:nvPicPr>
          <p:blipFill>
            <a:blip r:embed="rId12" cstate="print"/>
            <a:stretch>
              <a:fillRect/>
            </a:stretch>
          </p:blipFill>
          <p:spPr>
            <a:xfrm>
              <a:off x="6238859" y="3838575"/>
              <a:ext cx="723900" cy="895350"/>
            </a:xfrm>
            <a:prstGeom prst="rect">
              <a:avLst/>
            </a:prstGeom>
          </p:spPr>
        </p:pic>
        <p:sp>
          <p:nvSpPr>
            <p:cNvPr id="31" name="object 31"/>
            <p:cNvSpPr/>
            <p:nvPr/>
          </p:nvSpPr>
          <p:spPr>
            <a:xfrm>
              <a:off x="6286500" y="3881567"/>
              <a:ext cx="573405" cy="755650"/>
            </a:xfrm>
            <a:custGeom>
              <a:avLst/>
              <a:gdLst/>
              <a:ahLst/>
              <a:cxnLst/>
              <a:rect l="l" t="t" r="r" b="b"/>
              <a:pathLst>
                <a:path w="573404" h="755650">
                  <a:moveTo>
                    <a:pt x="286511" y="0"/>
                  </a:moveTo>
                  <a:lnTo>
                    <a:pt x="220812" y="3325"/>
                  </a:lnTo>
                  <a:lnTo>
                    <a:pt x="160504" y="12798"/>
                  </a:lnTo>
                  <a:lnTo>
                    <a:pt x="107306" y="27663"/>
                  </a:lnTo>
                  <a:lnTo>
                    <a:pt x="62938" y="47162"/>
                  </a:lnTo>
                  <a:lnTo>
                    <a:pt x="29118" y="70540"/>
                  </a:lnTo>
                  <a:lnTo>
                    <a:pt x="0" y="125909"/>
                  </a:lnTo>
                  <a:lnTo>
                    <a:pt x="0" y="629521"/>
                  </a:lnTo>
                  <a:lnTo>
                    <a:pt x="29118" y="684889"/>
                  </a:lnTo>
                  <a:lnTo>
                    <a:pt x="62938" y="708267"/>
                  </a:lnTo>
                  <a:lnTo>
                    <a:pt x="107306" y="727766"/>
                  </a:lnTo>
                  <a:lnTo>
                    <a:pt x="160504" y="742630"/>
                  </a:lnTo>
                  <a:lnTo>
                    <a:pt x="220812" y="752102"/>
                  </a:lnTo>
                  <a:lnTo>
                    <a:pt x="286511" y="755428"/>
                  </a:lnTo>
                  <a:lnTo>
                    <a:pt x="352211" y="752102"/>
                  </a:lnTo>
                  <a:lnTo>
                    <a:pt x="412519" y="742630"/>
                  </a:lnTo>
                  <a:lnTo>
                    <a:pt x="465717" y="727766"/>
                  </a:lnTo>
                  <a:lnTo>
                    <a:pt x="510085" y="708267"/>
                  </a:lnTo>
                  <a:lnTo>
                    <a:pt x="543905" y="684889"/>
                  </a:lnTo>
                  <a:lnTo>
                    <a:pt x="573023" y="629521"/>
                  </a:lnTo>
                  <a:lnTo>
                    <a:pt x="573023" y="125909"/>
                  </a:lnTo>
                  <a:lnTo>
                    <a:pt x="543905" y="70540"/>
                  </a:lnTo>
                  <a:lnTo>
                    <a:pt x="510085" y="47162"/>
                  </a:lnTo>
                  <a:lnTo>
                    <a:pt x="465717" y="27663"/>
                  </a:lnTo>
                  <a:lnTo>
                    <a:pt x="412519" y="12798"/>
                  </a:lnTo>
                  <a:lnTo>
                    <a:pt x="352211" y="3325"/>
                  </a:lnTo>
                  <a:lnTo>
                    <a:pt x="286511" y="0"/>
                  </a:lnTo>
                  <a:close/>
                </a:path>
              </a:pathLst>
            </a:custGeom>
            <a:solidFill>
              <a:srgbClr val="1B577B"/>
            </a:solidFill>
          </p:spPr>
          <p:txBody>
            <a:bodyPr wrap="square" lIns="0" tIns="0" rIns="0" bIns="0" rtlCol="0"/>
            <a:lstStyle/>
            <a:p>
              <a:endParaRPr/>
            </a:p>
          </p:txBody>
        </p:sp>
        <p:sp>
          <p:nvSpPr>
            <p:cNvPr id="32" name="object 32"/>
            <p:cNvSpPr/>
            <p:nvPr/>
          </p:nvSpPr>
          <p:spPr>
            <a:xfrm>
              <a:off x="6286500" y="3881567"/>
              <a:ext cx="573405" cy="755650"/>
            </a:xfrm>
            <a:custGeom>
              <a:avLst/>
              <a:gdLst/>
              <a:ahLst/>
              <a:cxnLst/>
              <a:rect l="l" t="t" r="r" b="b"/>
              <a:pathLst>
                <a:path w="573404" h="755650">
                  <a:moveTo>
                    <a:pt x="573023" y="125909"/>
                  </a:moveTo>
                  <a:lnTo>
                    <a:pt x="543905" y="181280"/>
                  </a:lnTo>
                  <a:lnTo>
                    <a:pt x="510085" y="204658"/>
                  </a:lnTo>
                  <a:lnTo>
                    <a:pt x="465717" y="224157"/>
                  </a:lnTo>
                  <a:lnTo>
                    <a:pt x="412519" y="239021"/>
                  </a:lnTo>
                  <a:lnTo>
                    <a:pt x="352211" y="248494"/>
                  </a:lnTo>
                  <a:lnTo>
                    <a:pt x="286511" y="251819"/>
                  </a:lnTo>
                  <a:lnTo>
                    <a:pt x="220812" y="248494"/>
                  </a:lnTo>
                  <a:lnTo>
                    <a:pt x="160504" y="239021"/>
                  </a:lnTo>
                  <a:lnTo>
                    <a:pt x="107306" y="224157"/>
                  </a:lnTo>
                  <a:lnTo>
                    <a:pt x="62938" y="204658"/>
                  </a:lnTo>
                  <a:lnTo>
                    <a:pt x="29118" y="181280"/>
                  </a:lnTo>
                  <a:lnTo>
                    <a:pt x="7566" y="154778"/>
                  </a:lnTo>
                  <a:lnTo>
                    <a:pt x="0" y="125909"/>
                  </a:lnTo>
                </a:path>
                <a:path w="573404" h="755650">
                  <a:moveTo>
                    <a:pt x="0" y="125909"/>
                  </a:moveTo>
                  <a:lnTo>
                    <a:pt x="29118" y="70540"/>
                  </a:lnTo>
                  <a:lnTo>
                    <a:pt x="62938" y="47162"/>
                  </a:lnTo>
                  <a:lnTo>
                    <a:pt x="107306" y="27663"/>
                  </a:lnTo>
                  <a:lnTo>
                    <a:pt x="160504" y="12798"/>
                  </a:lnTo>
                  <a:lnTo>
                    <a:pt x="220812" y="3325"/>
                  </a:lnTo>
                  <a:lnTo>
                    <a:pt x="286511" y="0"/>
                  </a:lnTo>
                  <a:lnTo>
                    <a:pt x="352211" y="3325"/>
                  </a:lnTo>
                  <a:lnTo>
                    <a:pt x="412519" y="12798"/>
                  </a:lnTo>
                  <a:lnTo>
                    <a:pt x="465717" y="27663"/>
                  </a:lnTo>
                  <a:lnTo>
                    <a:pt x="510085" y="47162"/>
                  </a:lnTo>
                  <a:lnTo>
                    <a:pt x="543905" y="70540"/>
                  </a:lnTo>
                  <a:lnTo>
                    <a:pt x="573023" y="125909"/>
                  </a:lnTo>
                  <a:lnTo>
                    <a:pt x="573023" y="629521"/>
                  </a:lnTo>
                  <a:lnTo>
                    <a:pt x="543905" y="684889"/>
                  </a:lnTo>
                  <a:lnTo>
                    <a:pt x="510085" y="708267"/>
                  </a:lnTo>
                  <a:lnTo>
                    <a:pt x="465717" y="727766"/>
                  </a:lnTo>
                  <a:lnTo>
                    <a:pt x="412519" y="742630"/>
                  </a:lnTo>
                  <a:lnTo>
                    <a:pt x="352211" y="752102"/>
                  </a:lnTo>
                  <a:lnTo>
                    <a:pt x="286511" y="755428"/>
                  </a:lnTo>
                  <a:lnTo>
                    <a:pt x="220812" y="752102"/>
                  </a:lnTo>
                  <a:lnTo>
                    <a:pt x="160504" y="742630"/>
                  </a:lnTo>
                  <a:lnTo>
                    <a:pt x="107306" y="727766"/>
                  </a:lnTo>
                  <a:lnTo>
                    <a:pt x="62938" y="708267"/>
                  </a:lnTo>
                  <a:lnTo>
                    <a:pt x="29118" y="684889"/>
                  </a:lnTo>
                  <a:lnTo>
                    <a:pt x="0" y="629521"/>
                  </a:lnTo>
                  <a:lnTo>
                    <a:pt x="0" y="125909"/>
                  </a:lnTo>
                  <a:close/>
                </a:path>
              </a:pathLst>
            </a:custGeom>
            <a:ln w="12701">
              <a:solidFill>
                <a:srgbClr val="FFFFFF"/>
              </a:solidFill>
            </a:ln>
          </p:spPr>
          <p:txBody>
            <a:bodyPr wrap="square" lIns="0" tIns="0" rIns="0" bIns="0" rtlCol="0"/>
            <a:lstStyle/>
            <a:p>
              <a:endParaRPr/>
            </a:p>
          </p:txBody>
        </p:sp>
        <p:pic>
          <p:nvPicPr>
            <p:cNvPr id="33" name="object 33"/>
            <p:cNvPicPr/>
            <p:nvPr/>
          </p:nvPicPr>
          <p:blipFill>
            <a:blip r:embed="rId13" cstate="print"/>
            <a:stretch>
              <a:fillRect/>
            </a:stretch>
          </p:blipFill>
          <p:spPr>
            <a:xfrm>
              <a:off x="3276600" y="2266950"/>
              <a:ext cx="809625" cy="647700"/>
            </a:xfrm>
            <a:prstGeom prst="rect">
              <a:avLst/>
            </a:prstGeom>
          </p:spPr>
        </p:pic>
        <p:pic>
          <p:nvPicPr>
            <p:cNvPr id="34" name="object 34"/>
            <p:cNvPicPr/>
            <p:nvPr/>
          </p:nvPicPr>
          <p:blipFill>
            <a:blip r:embed="rId14" cstate="print"/>
            <a:stretch>
              <a:fillRect/>
            </a:stretch>
          </p:blipFill>
          <p:spPr>
            <a:xfrm>
              <a:off x="3314700" y="2308033"/>
              <a:ext cx="681989" cy="509589"/>
            </a:xfrm>
            <a:prstGeom prst="rect">
              <a:avLst/>
            </a:prstGeom>
          </p:spPr>
        </p:pic>
        <p:pic>
          <p:nvPicPr>
            <p:cNvPr id="35" name="object 35"/>
            <p:cNvPicPr/>
            <p:nvPr/>
          </p:nvPicPr>
          <p:blipFill>
            <a:blip r:embed="rId15" cstate="print"/>
            <a:stretch>
              <a:fillRect/>
            </a:stretch>
          </p:blipFill>
          <p:spPr>
            <a:xfrm>
              <a:off x="2190750" y="4219575"/>
              <a:ext cx="819150" cy="647700"/>
            </a:xfrm>
            <a:prstGeom prst="rect">
              <a:avLst/>
            </a:prstGeom>
          </p:spPr>
        </p:pic>
        <p:pic>
          <p:nvPicPr>
            <p:cNvPr id="36" name="object 36"/>
            <p:cNvPicPr/>
            <p:nvPr/>
          </p:nvPicPr>
          <p:blipFill>
            <a:blip r:embed="rId16" cstate="print"/>
            <a:stretch>
              <a:fillRect/>
            </a:stretch>
          </p:blipFill>
          <p:spPr>
            <a:xfrm>
              <a:off x="2232659" y="4262283"/>
              <a:ext cx="681989" cy="509589"/>
            </a:xfrm>
            <a:prstGeom prst="rect">
              <a:avLst/>
            </a:prstGeom>
          </p:spPr>
        </p:pic>
        <p:pic>
          <p:nvPicPr>
            <p:cNvPr id="37" name="object 37"/>
            <p:cNvPicPr/>
            <p:nvPr/>
          </p:nvPicPr>
          <p:blipFill>
            <a:blip r:embed="rId17" cstate="print"/>
            <a:stretch>
              <a:fillRect/>
            </a:stretch>
          </p:blipFill>
          <p:spPr>
            <a:xfrm>
              <a:off x="3990990" y="4219575"/>
              <a:ext cx="819150" cy="647700"/>
            </a:xfrm>
            <a:prstGeom prst="rect">
              <a:avLst/>
            </a:prstGeom>
          </p:spPr>
        </p:pic>
        <p:pic>
          <p:nvPicPr>
            <p:cNvPr id="38" name="object 38"/>
            <p:cNvPicPr/>
            <p:nvPr/>
          </p:nvPicPr>
          <p:blipFill>
            <a:blip r:embed="rId14" cstate="print"/>
            <a:stretch>
              <a:fillRect/>
            </a:stretch>
          </p:blipFill>
          <p:spPr>
            <a:xfrm>
              <a:off x="4034668" y="4262283"/>
              <a:ext cx="681989" cy="509589"/>
            </a:xfrm>
            <a:prstGeom prst="rect">
              <a:avLst/>
            </a:prstGeom>
          </p:spPr>
        </p:pic>
        <p:pic>
          <p:nvPicPr>
            <p:cNvPr id="39" name="object 39"/>
            <p:cNvPicPr/>
            <p:nvPr/>
          </p:nvPicPr>
          <p:blipFill>
            <a:blip r:embed="rId18" cstate="print"/>
            <a:stretch>
              <a:fillRect/>
            </a:stretch>
          </p:blipFill>
          <p:spPr>
            <a:xfrm>
              <a:off x="5905500" y="4219575"/>
              <a:ext cx="819150" cy="647700"/>
            </a:xfrm>
            <a:prstGeom prst="rect">
              <a:avLst/>
            </a:prstGeom>
          </p:spPr>
        </p:pic>
        <p:pic>
          <p:nvPicPr>
            <p:cNvPr id="40" name="object 40"/>
            <p:cNvPicPr/>
            <p:nvPr/>
          </p:nvPicPr>
          <p:blipFill>
            <a:blip r:embed="rId14" cstate="print"/>
            <a:stretch>
              <a:fillRect/>
            </a:stretch>
          </p:blipFill>
          <p:spPr>
            <a:xfrm>
              <a:off x="5945489" y="4262283"/>
              <a:ext cx="681977" cy="509589"/>
            </a:xfrm>
            <a:prstGeom prst="rect">
              <a:avLst/>
            </a:prstGeom>
          </p:spPr>
        </p:pic>
      </p:grpSp>
      <p:sp>
        <p:nvSpPr>
          <p:cNvPr id="42" name="TextBox 41">
            <a:extLst>
              <a:ext uri="{FF2B5EF4-FFF2-40B4-BE49-F238E27FC236}">
                <a16:creationId xmlns:a16="http://schemas.microsoft.com/office/drawing/2014/main" id="{722E8577-A28B-CC84-90F8-605564E2C860}"/>
              </a:ext>
            </a:extLst>
          </p:cNvPr>
          <p:cNvSpPr txBox="1"/>
          <p:nvPr/>
        </p:nvSpPr>
        <p:spPr>
          <a:xfrm>
            <a:off x="1078992" y="1164354"/>
            <a:ext cx="6986016" cy="461665"/>
          </a:xfrm>
          <a:prstGeom prst="rect">
            <a:avLst/>
          </a:prstGeom>
          <a:noFill/>
        </p:spPr>
        <p:txBody>
          <a:bodyPr wrap="square">
            <a:spAutoFit/>
          </a:bodyPr>
          <a:lstStyle/>
          <a:p>
            <a:pPr algn="ctr"/>
            <a:r>
              <a:rPr lang="en-US" sz="1200" dirty="0">
                <a:latin typeface="Lucida Grande" panose="020B0600040502020204" pitchFamily="34" charset="0"/>
                <a:cs typeface="Lucida Grande" panose="020B0600040502020204" pitchFamily="34" charset="0"/>
              </a:rPr>
              <a:t>Containers on the cluster are deployed using services on Docker Swarm. A service is a long- running Docker container that can be deployed to any node worker.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Creating a Service</a:t>
            </a:r>
          </a:p>
        </p:txBody>
      </p:sp>
      <p:sp>
        <p:nvSpPr>
          <p:cNvPr id="3" name="object 3"/>
          <p:cNvSpPr txBox="1"/>
          <p:nvPr/>
        </p:nvSpPr>
        <p:spPr>
          <a:xfrm>
            <a:off x="313325" y="1040700"/>
            <a:ext cx="8517890" cy="398145"/>
          </a:xfrm>
          <a:prstGeom prst="rect">
            <a:avLst/>
          </a:prstGeom>
          <a:solidFill>
            <a:srgbClr val="D9D9D9"/>
          </a:solidFill>
        </p:spPr>
        <p:txBody>
          <a:bodyPr vert="horz" wrap="square" lIns="0" tIns="88900" rIns="0" bIns="0" rtlCol="0">
            <a:spAutoFit/>
          </a:bodyPr>
          <a:lstStyle/>
          <a:p>
            <a:pPr marL="129539">
              <a:lnSpc>
                <a:spcPct val="100000"/>
              </a:lnSpc>
              <a:spcBef>
                <a:spcPts val="700"/>
              </a:spcBef>
            </a:pPr>
            <a:r>
              <a:rPr sz="1350" b="1" dirty="0">
                <a:solidFill>
                  <a:srgbClr val="1B577B"/>
                </a:solidFill>
                <a:latin typeface="Comic Sans MS"/>
                <a:cs typeface="Comic Sans MS"/>
              </a:rPr>
              <a:t>docker</a:t>
            </a:r>
            <a:r>
              <a:rPr sz="1350" spc="225" dirty="0">
                <a:solidFill>
                  <a:srgbClr val="1B577B"/>
                </a:solidFill>
                <a:latin typeface="Times New Roman"/>
                <a:cs typeface="Times New Roman"/>
              </a:rPr>
              <a:t> </a:t>
            </a:r>
            <a:r>
              <a:rPr sz="1350" b="1" dirty="0">
                <a:solidFill>
                  <a:srgbClr val="1B577B"/>
                </a:solidFill>
                <a:latin typeface="Comic Sans MS"/>
                <a:cs typeface="Comic Sans MS"/>
              </a:rPr>
              <a:t>service</a:t>
            </a:r>
            <a:r>
              <a:rPr sz="1350" spc="275" dirty="0">
                <a:solidFill>
                  <a:srgbClr val="1B577B"/>
                </a:solidFill>
                <a:latin typeface="Times New Roman"/>
                <a:cs typeface="Times New Roman"/>
              </a:rPr>
              <a:t> </a:t>
            </a:r>
            <a:r>
              <a:rPr sz="1350" b="1" dirty="0">
                <a:solidFill>
                  <a:srgbClr val="1B577B"/>
                </a:solidFill>
                <a:latin typeface="Comic Sans MS"/>
                <a:cs typeface="Comic Sans MS"/>
              </a:rPr>
              <a:t>create</a:t>
            </a:r>
            <a:r>
              <a:rPr sz="1350" spc="250" dirty="0">
                <a:solidFill>
                  <a:srgbClr val="1B577B"/>
                </a:solidFill>
                <a:latin typeface="Times New Roman"/>
                <a:cs typeface="Times New Roman"/>
              </a:rPr>
              <a:t> </a:t>
            </a:r>
            <a:r>
              <a:rPr sz="1350" b="1" dirty="0">
                <a:solidFill>
                  <a:srgbClr val="1B577B"/>
                </a:solidFill>
                <a:latin typeface="Comic Sans MS"/>
                <a:cs typeface="Comic Sans MS"/>
              </a:rPr>
              <a:t>-</a:t>
            </a:r>
            <a:r>
              <a:rPr sz="1350" b="1" spc="-10" dirty="0">
                <a:solidFill>
                  <a:srgbClr val="1B577B"/>
                </a:solidFill>
                <a:latin typeface="Comic Sans MS"/>
                <a:cs typeface="Comic Sans MS"/>
              </a:rPr>
              <a:t>-</a:t>
            </a:r>
            <a:r>
              <a:rPr sz="1350" b="1" dirty="0">
                <a:solidFill>
                  <a:srgbClr val="1B577B"/>
                </a:solidFill>
                <a:latin typeface="Comic Sans MS"/>
                <a:cs typeface="Comic Sans MS"/>
              </a:rPr>
              <a:t>name</a:t>
            </a:r>
            <a:r>
              <a:rPr sz="1350" spc="280" dirty="0">
                <a:solidFill>
                  <a:srgbClr val="1B577B"/>
                </a:solidFill>
                <a:latin typeface="Times New Roman"/>
                <a:cs typeface="Times New Roman"/>
              </a:rPr>
              <a:t> </a:t>
            </a:r>
            <a:r>
              <a:rPr sz="1350" b="1" spc="-20" dirty="0">
                <a:solidFill>
                  <a:srgbClr val="1B577B"/>
                </a:solidFill>
                <a:latin typeface="Comic Sans MS"/>
                <a:cs typeface="Comic Sans MS"/>
              </a:rPr>
              <a:t>&lt;name-</a:t>
            </a:r>
            <a:r>
              <a:rPr sz="1350" b="1" spc="-30" dirty="0">
                <a:solidFill>
                  <a:srgbClr val="1B577B"/>
                </a:solidFill>
                <a:latin typeface="Comic Sans MS"/>
                <a:cs typeface="Comic Sans MS"/>
              </a:rPr>
              <a:t>of-</a:t>
            </a:r>
            <a:r>
              <a:rPr sz="1350" b="1" dirty="0">
                <a:solidFill>
                  <a:srgbClr val="1B577B"/>
                </a:solidFill>
                <a:latin typeface="Comic Sans MS"/>
                <a:cs typeface="Comic Sans MS"/>
              </a:rPr>
              <a:t>service&gt;</a:t>
            </a:r>
            <a:r>
              <a:rPr sz="1350" spc="345" dirty="0">
                <a:solidFill>
                  <a:srgbClr val="1B577B"/>
                </a:solidFill>
                <a:latin typeface="Times New Roman"/>
                <a:cs typeface="Times New Roman"/>
              </a:rPr>
              <a:t> </a:t>
            </a:r>
            <a:r>
              <a:rPr sz="1350" b="1" dirty="0">
                <a:solidFill>
                  <a:srgbClr val="1B577B"/>
                </a:solidFill>
                <a:latin typeface="Comic Sans MS"/>
                <a:cs typeface="Comic Sans MS"/>
              </a:rPr>
              <a:t>-</a:t>
            </a:r>
            <a:r>
              <a:rPr sz="1350" b="1" spc="-10" dirty="0">
                <a:solidFill>
                  <a:srgbClr val="1B577B"/>
                </a:solidFill>
                <a:latin typeface="Comic Sans MS"/>
                <a:cs typeface="Comic Sans MS"/>
              </a:rPr>
              <a:t>-</a:t>
            </a:r>
            <a:r>
              <a:rPr sz="1350" b="1" dirty="0">
                <a:solidFill>
                  <a:srgbClr val="1B577B"/>
                </a:solidFill>
                <a:latin typeface="Comic Sans MS"/>
                <a:cs typeface="Comic Sans MS"/>
              </a:rPr>
              <a:t>replicas</a:t>
            </a:r>
            <a:r>
              <a:rPr sz="1350" spc="225" dirty="0">
                <a:solidFill>
                  <a:srgbClr val="1B577B"/>
                </a:solidFill>
                <a:latin typeface="Times New Roman"/>
                <a:cs typeface="Times New Roman"/>
              </a:rPr>
              <a:t> </a:t>
            </a:r>
            <a:r>
              <a:rPr sz="1350" b="1" spc="-10" dirty="0">
                <a:solidFill>
                  <a:srgbClr val="1B577B"/>
                </a:solidFill>
                <a:latin typeface="Comic Sans MS"/>
                <a:cs typeface="Comic Sans MS"/>
              </a:rPr>
              <a:t>&lt;number-</a:t>
            </a:r>
            <a:r>
              <a:rPr sz="1350" b="1" spc="-30" dirty="0">
                <a:solidFill>
                  <a:srgbClr val="1B577B"/>
                </a:solidFill>
                <a:latin typeface="Comic Sans MS"/>
                <a:cs typeface="Comic Sans MS"/>
              </a:rPr>
              <a:t>of-</a:t>
            </a:r>
            <a:r>
              <a:rPr sz="1350" b="1" dirty="0">
                <a:solidFill>
                  <a:srgbClr val="1B577B"/>
                </a:solidFill>
                <a:latin typeface="Comic Sans MS"/>
                <a:cs typeface="Comic Sans MS"/>
              </a:rPr>
              <a:t>replicas&gt;</a:t>
            </a:r>
            <a:r>
              <a:rPr sz="1350" spc="285" dirty="0">
                <a:solidFill>
                  <a:srgbClr val="1B577B"/>
                </a:solidFill>
                <a:latin typeface="Times New Roman"/>
                <a:cs typeface="Times New Roman"/>
              </a:rPr>
              <a:t> </a:t>
            </a:r>
            <a:r>
              <a:rPr sz="1350" b="1" spc="-10" dirty="0">
                <a:solidFill>
                  <a:srgbClr val="1B577B"/>
                </a:solidFill>
                <a:latin typeface="Comic Sans MS"/>
                <a:cs typeface="Comic Sans MS"/>
              </a:rPr>
              <a:t>&lt;image-name&gt;</a:t>
            </a:r>
            <a:endParaRPr sz="1350" dirty="0">
              <a:latin typeface="Comic Sans MS"/>
              <a:cs typeface="Comic Sans MS"/>
            </a:endParaRPr>
          </a:p>
        </p:txBody>
      </p:sp>
      <p:grpSp>
        <p:nvGrpSpPr>
          <p:cNvPr id="4" name="object 4"/>
          <p:cNvGrpSpPr/>
          <p:nvPr/>
        </p:nvGrpSpPr>
        <p:grpSpPr>
          <a:xfrm>
            <a:off x="571500" y="2095500"/>
            <a:ext cx="8058784" cy="1466850"/>
            <a:chOff x="571500" y="2095500"/>
            <a:chExt cx="8058784" cy="1466850"/>
          </a:xfrm>
        </p:grpSpPr>
        <p:pic>
          <p:nvPicPr>
            <p:cNvPr id="5" name="object 5"/>
            <p:cNvPicPr/>
            <p:nvPr/>
          </p:nvPicPr>
          <p:blipFill>
            <a:blip r:embed="rId2" cstate="print"/>
            <a:stretch>
              <a:fillRect/>
            </a:stretch>
          </p:blipFill>
          <p:spPr>
            <a:xfrm>
              <a:off x="571500" y="2095500"/>
              <a:ext cx="8058165" cy="1466850"/>
            </a:xfrm>
            <a:prstGeom prst="rect">
              <a:avLst/>
            </a:prstGeom>
          </p:spPr>
        </p:pic>
        <p:pic>
          <p:nvPicPr>
            <p:cNvPr id="6" name="object 6"/>
            <p:cNvPicPr/>
            <p:nvPr/>
          </p:nvPicPr>
          <p:blipFill>
            <a:blip r:embed="rId3" cstate="print"/>
            <a:stretch>
              <a:fillRect/>
            </a:stretch>
          </p:blipFill>
          <p:spPr>
            <a:xfrm>
              <a:off x="586346" y="2108959"/>
              <a:ext cx="7971282" cy="1380872"/>
            </a:xfrm>
            <a:prstGeom prst="rect">
              <a:avLst/>
            </a:prstGeom>
          </p:spPr>
        </p:pic>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22258" y="3014280"/>
            <a:ext cx="6684009" cy="1102225"/>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indent="-1402080">
              <a:lnSpc>
                <a:spcPts val="3990"/>
              </a:lnSpc>
              <a:spcBef>
                <a:spcPts val="505"/>
              </a:spcBef>
              <a:tabLst>
                <a:tab pos="2499995" algn="l"/>
              </a:tabLst>
            </a:pPr>
            <a:r>
              <a:rPr sz="3600" b="0" dirty="0">
                <a:solidFill>
                  <a:srgbClr val="2F233B"/>
                </a:solidFill>
                <a:latin typeface="Lucida Grande" panose="020B0600040502020204" pitchFamily="34" charset="0"/>
                <a:cs typeface="Lucida Grande" panose="020B0600040502020204" pitchFamily="34" charset="0"/>
              </a:rPr>
              <a:t>Hands-on:	Creating a Service in Docker Swarm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85832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Hands-on: Creating a Service in Docker Swarm</a:t>
            </a:r>
          </a:p>
        </p:txBody>
      </p:sp>
      <p:sp>
        <p:nvSpPr>
          <p:cNvPr id="3" name="object 3"/>
          <p:cNvSpPr txBox="1"/>
          <p:nvPr/>
        </p:nvSpPr>
        <p:spPr>
          <a:xfrm>
            <a:off x="445131" y="1103562"/>
            <a:ext cx="5274945" cy="1284967"/>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350" spc="-75" dirty="0">
                <a:latin typeface="Lucida Grande" panose="020B0600040502020204" pitchFamily="34" charset="0"/>
                <a:cs typeface="Lucida Grande" panose="020B0600040502020204" pitchFamily="34" charset="0"/>
              </a:rPr>
              <a:t>Create</a:t>
            </a:r>
            <a:r>
              <a:rPr sz="1350" spc="-105" dirty="0">
                <a:latin typeface="Lucida Grande" panose="020B0600040502020204" pitchFamily="34" charset="0"/>
                <a:cs typeface="Lucida Grande" panose="020B0600040502020204" pitchFamily="34" charset="0"/>
              </a:rPr>
              <a:t> a</a:t>
            </a:r>
            <a:r>
              <a:rPr sz="1350" spc="10" dirty="0">
                <a:latin typeface="Lucida Grande" panose="020B0600040502020204" pitchFamily="34" charset="0"/>
                <a:cs typeface="Lucida Grande" panose="020B0600040502020204" pitchFamily="34" charset="0"/>
              </a:rPr>
              <a:t> </a:t>
            </a:r>
            <a:r>
              <a:rPr sz="1350" spc="-90" dirty="0">
                <a:latin typeface="Lucida Grande" panose="020B0600040502020204" pitchFamily="34" charset="0"/>
                <a:cs typeface="Lucida Grande" panose="020B0600040502020204" pitchFamily="34" charset="0"/>
              </a:rPr>
              <a:t>Service</a:t>
            </a:r>
            <a:r>
              <a:rPr sz="1350" spc="6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for</a:t>
            </a:r>
            <a:r>
              <a:rPr sz="1350" spc="-125" dirty="0">
                <a:latin typeface="Lucida Grande" panose="020B0600040502020204" pitchFamily="34" charset="0"/>
                <a:cs typeface="Lucida Grande" panose="020B0600040502020204" pitchFamily="34" charset="0"/>
              </a:rPr>
              <a:t> </a:t>
            </a:r>
            <a:r>
              <a:rPr sz="1350" spc="-80" dirty="0">
                <a:latin typeface="Lucida Grande" panose="020B0600040502020204" pitchFamily="34" charset="0"/>
                <a:cs typeface="Lucida Grande" panose="020B0600040502020204" pitchFamily="34" charset="0"/>
              </a:rPr>
              <a:t>nginx</a:t>
            </a:r>
            <a:r>
              <a:rPr sz="1350" spc="70" dirty="0">
                <a:latin typeface="Lucida Grande" panose="020B0600040502020204" pitchFamily="34" charset="0"/>
                <a:cs typeface="Lucida Grande" panose="020B0600040502020204" pitchFamily="34" charset="0"/>
              </a:rPr>
              <a:t> </a:t>
            </a:r>
            <a:r>
              <a:rPr sz="1350" spc="-10" dirty="0">
                <a:latin typeface="Lucida Grande" panose="020B0600040502020204" pitchFamily="34" charset="0"/>
                <a:cs typeface="Lucida Grande" panose="020B0600040502020204" pitchFamily="34" charset="0"/>
              </a:rPr>
              <a:t>webserver</a:t>
            </a:r>
            <a:endParaRPr sz="1350" dirty="0">
              <a:latin typeface="Lucida Grande" panose="020B0600040502020204" pitchFamily="34" charset="0"/>
              <a:cs typeface="Lucida Grande" panose="020B0600040502020204" pitchFamily="34" charset="0"/>
            </a:endParaRPr>
          </a:p>
          <a:p>
            <a:pPr>
              <a:lnSpc>
                <a:spcPct val="100000"/>
              </a:lnSpc>
              <a:spcBef>
                <a:spcPts val="60"/>
              </a:spcBef>
              <a:buFont typeface="Arial"/>
              <a:buAutoNum type="arabicPeriod"/>
            </a:pPr>
            <a:endParaRPr sz="1350" dirty="0">
              <a:latin typeface="Lucida Grande" panose="020B0600040502020204" pitchFamily="34" charset="0"/>
              <a:cs typeface="Lucida Grande" panose="020B0600040502020204" pitchFamily="34" charset="0"/>
            </a:endParaRPr>
          </a:p>
          <a:p>
            <a:pPr marL="355600" indent="-342900">
              <a:lnSpc>
                <a:spcPct val="100000"/>
              </a:lnSpc>
              <a:buAutoNum type="arabicPeriod"/>
              <a:tabLst>
                <a:tab pos="355600" algn="l"/>
              </a:tabLst>
            </a:pPr>
            <a:r>
              <a:rPr sz="1350" spc="-90" dirty="0">
                <a:latin typeface="Lucida Grande" panose="020B0600040502020204" pitchFamily="34" charset="0"/>
                <a:cs typeface="Lucida Grande" panose="020B0600040502020204" pitchFamily="34" charset="0"/>
              </a:rPr>
              <a:t>There</a:t>
            </a:r>
            <a:r>
              <a:rPr sz="1350" spc="-40" dirty="0">
                <a:latin typeface="Lucida Grande" panose="020B0600040502020204" pitchFamily="34" charset="0"/>
                <a:cs typeface="Lucida Grande" panose="020B0600040502020204" pitchFamily="34" charset="0"/>
              </a:rPr>
              <a:t> </a:t>
            </a:r>
            <a:r>
              <a:rPr sz="1350" spc="-45" dirty="0">
                <a:latin typeface="Lucida Grande" panose="020B0600040502020204" pitchFamily="34" charset="0"/>
                <a:cs typeface="Lucida Grande" panose="020B0600040502020204" pitchFamily="34" charset="0"/>
              </a:rPr>
              <a:t>should</a:t>
            </a:r>
            <a:r>
              <a:rPr sz="1350" spc="-35" dirty="0">
                <a:latin typeface="Lucida Grande" panose="020B0600040502020204" pitchFamily="34" charset="0"/>
                <a:cs typeface="Lucida Grande" panose="020B0600040502020204" pitchFamily="34" charset="0"/>
              </a:rPr>
              <a:t> </a:t>
            </a:r>
            <a:r>
              <a:rPr sz="1350" spc="-90" dirty="0">
                <a:latin typeface="Lucida Grande" panose="020B0600040502020204" pitchFamily="34" charset="0"/>
                <a:cs typeface="Lucida Grande" panose="020B0600040502020204" pitchFamily="34" charset="0"/>
              </a:rPr>
              <a:t>be</a:t>
            </a:r>
            <a:r>
              <a:rPr sz="1350" spc="-40" dirty="0">
                <a:latin typeface="Lucida Grande" panose="020B0600040502020204" pitchFamily="34" charset="0"/>
                <a:cs typeface="Lucida Grande" panose="020B0600040502020204" pitchFamily="34" charset="0"/>
              </a:rPr>
              <a:t> </a:t>
            </a:r>
            <a:r>
              <a:rPr sz="1350" spc="-70" dirty="0">
                <a:latin typeface="Lucida Grande" panose="020B0600040502020204" pitchFamily="34" charset="0"/>
                <a:cs typeface="Lucida Grande" panose="020B0600040502020204" pitchFamily="34" charset="0"/>
              </a:rPr>
              <a:t>3</a:t>
            </a:r>
            <a:r>
              <a:rPr sz="1350" spc="-50" dirty="0">
                <a:latin typeface="Lucida Grande" panose="020B0600040502020204" pitchFamily="34" charset="0"/>
                <a:cs typeface="Lucida Grande" panose="020B0600040502020204" pitchFamily="34" charset="0"/>
              </a:rPr>
              <a:t> </a:t>
            </a:r>
            <a:r>
              <a:rPr sz="1350" spc="-65" dirty="0">
                <a:latin typeface="Lucida Grande" panose="020B0600040502020204" pitchFamily="34" charset="0"/>
                <a:cs typeface="Lucida Grande" panose="020B0600040502020204" pitchFamily="34" charset="0"/>
              </a:rPr>
              <a:t>replicas</a:t>
            </a:r>
            <a:r>
              <a:rPr sz="1350" spc="-45"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of</a:t>
            </a:r>
            <a:r>
              <a:rPr sz="1350" spc="-85" dirty="0">
                <a:latin typeface="Lucida Grande" panose="020B0600040502020204" pitchFamily="34" charset="0"/>
                <a:cs typeface="Lucida Grande" panose="020B0600040502020204" pitchFamily="34" charset="0"/>
              </a:rPr>
              <a:t> </a:t>
            </a:r>
            <a:r>
              <a:rPr sz="1350" spc="-20" dirty="0">
                <a:latin typeface="Lucida Grande" panose="020B0600040502020204" pitchFamily="34" charset="0"/>
                <a:cs typeface="Lucida Grande" panose="020B0600040502020204" pitchFamily="34" charset="0"/>
              </a:rPr>
              <a:t>this</a:t>
            </a:r>
            <a:r>
              <a:rPr sz="1350" spc="10" dirty="0">
                <a:latin typeface="Lucida Grande" panose="020B0600040502020204" pitchFamily="34" charset="0"/>
                <a:cs typeface="Lucida Grande" panose="020B0600040502020204" pitchFamily="34" charset="0"/>
              </a:rPr>
              <a:t> </a:t>
            </a:r>
            <a:r>
              <a:rPr sz="1350" spc="-70" dirty="0">
                <a:latin typeface="Lucida Grande" panose="020B0600040502020204" pitchFamily="34" charset="0"/>
                <a:cs typeface="Lucida Grande" panose="020B0600040502020204" pitchFamily="34" charset="0"/>
              </a:rPr>
              <a:t>service</a:t>
            </a:r>
            <a:r>
              <a:rPr sz="1350" spc="20" dirty="0">
                <a:latin typeface="Lucida Grande" panose="020B0600040502020204" pitchFamily="34" charset="0"/>
                <a:cs typeface="Lucida Grande" panose="020B0600040502020204" pitchFamily="34" charset="0"/>
              </a:rPr>
              <a:t> </a:t>
            </a:r>
            <a:r>
              <a:rPr sz="1350" spc="-50" dirty="0">
                <a:latin typeface="Lucida Grande" panose="020B0600040502020204" pitchFamily="34" charset="0"/>
                <a:cs typeface="Lucida Grande" panose="020B0600040502020204" pitchFamily="34" charset="0"/>
              </a:rPr>
              <a:t>running</a:t>
            </a:r>
            <a:r>
              <a:rPr sz="1350" spc="120" dirty="0">
                <a:latin typeface="Lucida Grande" panose="020B0600040502020204" pitchFamily="34" charset="0"/>
                <a:cs typeface="Lucida Grande" panose="020B0600040502020204" pitchFamily="34" charset="0"/>
              </a:rPr>
              <a:t> </a:t>
            </a:r>
            <a:r>
              <a:rPr sz="1350" spc="-25" dirty="0">
                <a:latin typeface="Lucida Grande" panose="020B0600040502020204" pitchFamily="34" charset="0"/>
                <a:cs typeface="Lucida Grande" panose="020B0600040502020204" pitchFamily="34" charset="0"/>
              </a:rPr>
              <a:t>on</a:t>
            </a:r>
            <a:r>
              <a:rPr sz="1350" spc="-75" dirty="0">
                <a:latin typeface="Lucida Grande" panose="020B0600040502020204" pitchFamily="34" charset="0"/>
                <a:cs typeface="Lucida Grande" panose="020B0600040502020204" pitchFamily="34" charset="0"/>
              </a:rPr>
              <a:t> </a:t>
            </a:r>
            <a:r>
              <a:rPr sz="1350" spc="-25" dirty="0">
                <a:latin typeface="Lucida Grande" panose="020B0600040502020204" pitchFamily="34" charset="0"/>
                <a:cs typeface="Lucida Grande" panose="020B0600040502020204" pitchFamily="34" charset="0"/>
              </a:rPr>
              <a:t>the</a:t>
            </a:r>
            <a:r>
              <a:rPr sz="1350" spc="-55" dirty="0">
                <a:latin typeface="Lucida Grande" panose="020B0600040502020204" pitchFamily="34" charset="0"/>
                <a:cs typeface="Lucida Grande" panose="020B0600040502020204" pitchFamily="34" charset="0"/>
              </a:rPr>
              <a:t> </a:t>
            </a:r>
            <a:r>
              <a:rPr sz="1350" spc="-65" dirty="0">
                <a:latin typeface="Lucida Grande" panose="020B0600040502020204" pitchFamily="34" charset="0"/>
                <a:cs typeface="Lucida Grande" panose="020B0600040502020204" pitchFamily="34" charset="0"/>
              </a:rPr>
              <a:t>swarm</a:t>
            </a:r>
            <a:r>
              <a:rPr sz="1350" spc="-70" dirty="0">
                <a:latin typeface="Lucida Grande" panose="020B0600040502020204" pitchFamily="34" charset="0"/>
                <a:cs typeface="Lucida Grande" panose="020B0600040502020204" pitchFamily="34" charset="0"/>
              </a:rPr>
              <a:t> </a:t>
            </a:r>
            <a:r>
              <a:rPr sz="1350" spc="-10" dirty="0">
                <a:latin typeface="Lucida Grande" panose="020B0600040502020204" pitchFamily="34" charset="0"/>
                <a:cs typeface="Lucida Grande" panose="020B0600040502020204" pitchFamily="34" charset="0"/>
              </a:rPr>
              <a:t>cluster</a:t>
            </a:r>
            <a:endParaRPr sz="1350" dirty="0">
              <a:latin typeface="Lucida Grande" panose="020B0600040502020204" pitchFamily="34" charset="0"/>
              <a:cs typeface="Lucida Grande" panose="020B0600040502020204" pitchFamily="34" charset="0"/>
            </a:endParaRPr>
          </a:p>
          <a:p>
            <a:pPr>
              <a:lnSpc>
                <a:spcPct val="100000"/>
              </a:lnSpc>
              <a:spcBef>
                <a:spcPts val="55"/>
              </a:spcBef>
              <a:buFont typeface="Arial"/>
              <a:buAutoNum type="arabicPeriod"/>
            </a:pPr>
            <a:endParaRPr sz="1350" dirty="0">
              <a:latin typeface="Lucida Grande" panose="020B0600040502020204" pitchFamily="34" charset="0"/>
              <a:cs typeface="Lucida Grande" panose="020B0600040502020204" pitchFamily="34" charset="0"/>
            </a:endParaRPr>
          </a:p>
          <a:p>
            <a:pPr marL="355600" indent="-342900">
              <a:lnSpc>
                <a:spcPct val="100000"/>
              </a:lnSpc>
              <a:buAutoNum type="arabicPeriod"/>
              <a:tabLst>
                <a:tab pos="355600" algn="l"/>
              </a:tabLst>
            </a:pPr>
            <a:r>
              <a:rPr sz="1350" spc="-110" dirty="0">
                <a:latin typeface="Lucida Grande" panose="020B0600040502020204" pitchFamily="34" charset="0"/>
                <a:cs typeface="Lucida Grande" panose="020B0600040502020204" pitchFamily="34" charset="0"/>
              </a:rPr>
              <a:t>Try</a:t>
            </a:r>
            <a:r>
              <a:rPr sz="1350" spc="-50" dirty="0">
                <a:latin typeface="Lucida Grande" panose="020B0600040502020204" pitchFamily="34" charset="0"/>
                <a:cs typeface="Lucida Grande" panose="020B0600040502020204" pitchFamily="34" charset="0"/>
              </a:rPr>
              <a:t> </a:t>
            </a:r>
            <a:r>
              <a:rPr sz="1350" spc="-100" dirty="0">
                <a:latin typeface="Lucida Grande" panose="020B0600040502020204" pitchFamily="34" charset="0"/>
                <a:cs typeface="Lucida Grande" panose="020B0600040502020204" pitchFamily="34" charset="0"/>
              </a:rPr>
              <a:t>accessing</a:t>
            </a:r>
            <a:r>
              <a:rPr sz="1350" spc="-7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the</a:t>
            </a:r>
            <a:r>
              <a:rPr sz="1350" spc="45" dirty="0">
                <a:latin typeface="Lucida Grande" panose="020B0600040502020204" pitchFamily="34" charset="0"/>
                <a:cs typeface="Lucida Grande" panose="020B0600040502020204" pitchFamily="34" charset="0"/>
              </a:rPr>
              <a:t> </a:t>
            </a:r>
            <a:r>
              <a:rPr sz="1350" spc="-70" dirty="0">
                <a:latin typeface="Lucida Grande" panose="020B0600040502020204" pitchFamily="34" charset="0"/>
                <a:cs typeface="Lucida Grande" panose="020B0600040502020204" pitchFamily="34" charset="0"/>
              </a:rPr>
              <a:t>service</a:t>
            </a:r>
            <a:r>
              <a:rPr sz="1350" spc="-30" dirty="0">
                <a:latin typeface="Lucida Grande" panose="020B0600040502020204" pitchFamily="34" charset="0"/>
                <a:cs typeface="Lucida Grande" panose="020B0600040502020204" pitchFamily="34" charset="0"/>
              </a:rPr>
              <a:t> </a:t>
            </a:r>
            <a:r>
              <a:rPr sz="1350" dirty="0">
                <a:latin typeface="Lucida Grande" panose="020B0600040502020204" pitchFamily="34" charset="0"/>
                <a:cs typeface="Lucida Grande" panose="020B0600040502020204" pitchFamily="34" charset="0"/>
              </a:rPr>
              <a:t>from</a:t>
            </a:r>
            <a:r>
              <a:rPr sz="1350" spc="-65" dirty="0">
                <a:latin typeface="Lucida Grande" panose="020B0600040502020204" pitchFamily="34" charset="0"/>
                <a:cs typeface="Lucida Grande" panose="020B0600040502020204" pitchFamily="34" charset="0"/>
              </a:rPr>
              <a:t> </a:t>
            </a:r>
            <a:r>
              <a:rPr sz="1350" spc="-40" dirty="0">
                <a:latin typeface="Lucida Grande" panose="020B0600040502020204" pitchFamily="34" charset="0"/>
                <a:cs typeface="Lucida Grande" panose="020B0600040502020204" pitchFamily="34" charset="0"/>
              </a:rPr>
              <a:t>Master</a:t>
            </a:r>
            <a:r>
              <a:rPr sz="1350" spc="-55" dirty="0">
                <a:latin typeface="Lucida Grande" panose="020B0600040502020204" pitchFamily="34" charset="0"/>
                <a:cs typeface="Lucida Grande" panose="020B0600040502020204" pitchFamily="34" charset="0"/>
              </a:rPr>
              <a:t> </a:t>
            </a:r>
            <a:r>
              <a:rPr sz="1350" spc="-114" dirty="0">
                <a:latin typeface="Lucida Grande" panose="020B0600040502020204" pitchFamily="34" charset="0"/>
                <a:cs typeface="Lucida Grande" panose="020B0600040502020204" pitchFamily="34" charset="0"/>
              </a:rPr>
              <a:t>IP</a:t>
            </a:r>
            <a:r>
              <a:rPr sz="1350" spc="-65" dirty="0">
                <a:latin typeface="Lucida Grande" panose="020B0600040502020204" pitchFamily="34" charset="0"/>
                <a:cs typeface="Lucida Grande" panose="020B0600040502020204" pitchFamily="34" charset="0"/>
              </a:rPr>
              <a:t> </a:t>
            </a:r>
            <a:r>
              <a:rPr sz="1350" spc="-75" dirty="0">
                <a:latin typeface="Lucida Grande" panose="020B0600040502020204" pitchFamily="34" charset="0"/>
                <a:cs typeface="Lucida Grande" panose="020B0600040502020204" pitchFamily="34" charset="0"/>
              </a:rPr>
              <a:t>and</a:t>
            </a:r>
            <a:r>
              <a:rPr sz="1350" spc="-70" dirty="0">
                <a:latin typeface="Lucida Grande" panose="020B0600040502020204" pitchFamily="34" charset="0"/>
                <a:cs typeface="Lucida Grande" panose="020B0600040502020204" pitchFamily="34" charset="0"/>
              </a:rPr>
              <a:t> </a:t>
            </a:r>
            <a:r>
              <a:rPr sz="1350" spc="-120" dirty="0">
                <a:latin typeface="Lucida Grande" panose="020B0600040502020204" pitchFamily="34" charset="0"/>
                <a:cs typeface="Lucida Grande" panose="020B0600040502020204" pitchFamily="34" charset="0"/>
              </a:rPr>
              <a:t>Slave</a:t>
            </a:r>
            <a:r>
              <a:rPr sz="1350" spc="-30" dirty="0">
                <a:latin typeface="Lucida Grande" panose="020B0600040502020204" pitchFamily="34" charset="0"/>
                <a:cs typeface="Lucida Grande" panose="020B0600040502020204" pitchFamily="34" charset="0"/>
              </a:rPr>
              <a:t> </a:t>
            </a:r>
            <a:r>
              <a:rPr sz="1350" spc="-25" dirty="0">
                <a:latin typeface="Lucida Grande" panose="020B0600040502020204" pitchFamily="34" charset="0"/>
                <a:cs typeface="Lucida Grande" panose="020B0600040502020204" pitchFamily="34" charset="0"/>
              </a:rPr>
              <a:t>IP</a:t>
            </a:r>
            <a:endParaRPr sz="1350" dirty="0">
              <a:latin typeface="Lucida Grande" panose="020B0600040502020204" pitchFamily="34" charset="0"/>
              <a:cs typeface="Lucida Grande" panose="020B0600040502020204" pitchFamily="34" charset="0"/>
            </a:endParaRPr>
          </a:p>
        </p:txBody>
      </p:sp>
      <p:grpSp>
        <p:nvGrpSpPr>
          <p:cNvPr id="4" name="object 4"/>
          <p:cNvGrpSpPr/>
          <p:nvPr/>
        </p:nvGrpSpPr>
        <p:grpSpPr>
          <a:xfrm>
            <a:off x="3248025" y="3057525"/>
            <a:ext cx="2200275" cy="638175"/>
            <a:chOff x="3248025" y="3057525"/>
            <a:chExt cx="2200275" cy="638175"/>
          </a:xfrm>
        </p:grpSpPr>
        <p:pic>
          <p:nvPicPr>
            <p:cNvPr id="5" name="object 5"/>
            <p:cNvPicPr/>
            <p:nvPr/>
          </p:nvPicPr>
          <p:blipFill>
            <a:blip r:embed="rId2" cstate="print"/>
            <a:stretch>
              <a:fillRect/>
            </a:stretch>
          </p:blipFill>
          <p:spPr>
            <a:xfrm>
              <a:off x="3248025" y="3057525"/>
              <a:ext cx="2200275" cy="638175"/>
            </a:xfrm>
            <a:prstGeom prst="rect">
              <a:avLst/>
            </a:prstGeom>
          </p:spPr>
        </p:pic>
        <p:pic>
          <p:nvPicPr>
            <p:cNvPr id="6" name="object 6"/>
            <p:cNvPicPr/>
            <p:nvPr/>
          </p:nvPicPr>
          <p:blipFill>
            <a:blip r:embed="rId3" cstate="print"/>
            <a:stretch>
              <a:fillRect/>
            </a:stretch>
          </p:blipFill>
          <p:spPr>
            <a:xfrm>
              <a:off x="3924300" y="3162300"/>
              <a:ext cx="895350" cy="495300"/>
            </a:xfrm>
            <a:prstGeom prst="rect">
              <a:avLst/>
            </a:prstGeom>
          </p:spPr>
        </p:pic>
        <p:sp>
          <p:nvSpPr>
            <p:cNvPr id="7" name="object 7"/>
            <p:cNvSpPr/>
            <p:nvPr/>
          </p:nvSpPr>
          <p:spPr>
            <a:xfrm>
              <a:off x="3261116" y="3067680"/>
              <a:ext cx="2122170" cy="561975"/>
            </a:xfrm>
            <a:custGeom>
              <a:avLst/>
              <a:gdLst/>
              <a:ahLst/>
              <a:cxnLst/>
              <a:rect l="l" t="t" r="r" b="b"/>
              <a:pathLst>
                <a:path w="2122170" h="561975">
                  <a:moveTo>
                    <a:pt x="2028169" y="0"/>
                  </a:moveTo>
                  <a:lnTo>
                    <a:pt x="93604" y="0"/>
                  </a:lnTo>
                  <a:lnTo>
                    <a:pt x="57170" y="7356"/>
                  </a:lnTo>
                  <a:lnTo>
                    <a:pt x="27416" y="27417"/>
                  </a:lnTo>
                  <a:lnTo>
                    <a:pt x="7356" y="57171"/>
                  </a:lnTo>
                  <a:lnTo>
                    <a:pt x="0" y="93607"/>
                  </a:lnTo>
                  <a:lnTo>
                    <a:pt x="0" y="467999"/>
                  </a:lnTo>
                  <a:lnTo>
                    <a:pt x="7356" y="504427"/>
                  </a:lnTo>
                  <a:lnTo>
                    <a:pt x="27416" y="534178"/>
                  </a:lnTo>
                  <a:lnTo>
                    <a:pt x="57170" y="554237"/>
                  </a:lnTo>
                  <a:lnTo>
                    <a:pt x="93604" y="561593"/>
                  </a:lnTo>
                  <a:lnTo>
                    <a:pt x="2028169" y="561593"/>
                  </a:lnTo>
                  <a:lnTo>
                    <a:pt x="2064603" y="554237"/>
                  </a:lnTo>
                  <a:lnTo>
                    <a:pt x="2094356" y="534178"/>
                  </a:lnTo>
                  <a:lnTo>
                    <a:pt x="2114417" y="504427"/>
                  </a:lnTo>
                  <a:lnTo>
                    <a:pt x="2121773" y="467999"/>
                  </a:lnTo>
                  <a:lnTo>
                    <a:pt x="2121773" y="93607"/>
                  </a:lnTo>
                  <a:lnTo>
                    <a:pt x="2114417" y="57171"/>
                  </a:lnTo>
                  <a:lnTo>
                    <a:pt x="2094356" y="27417"/>
                  </a:lnTo>
                  <a:lnTo>
                    <a:pt x="2064603" y="7356"/>
                  </a:lnTo>
                  <a:lnTo>
                    <a:pt x="2028169" y="0"/>
                  </a:lnTo>
                  <a:close/>
                </a:path>
              </a:pathLst>
            </a:custGeom>
            <a:solidFill>
              <a:srgbClr val="00AFEF"/>
            </a:solidFill>
          </p:spPr>
          <p:txBody>
            <a:bodyPr wrap="square" lIns="0" tIns="0" rIns="0" bIns="0" rtlCol="0"/>
            <a:lstStyle/>
            <a:p>
              <a:endParaRPr/>
            </a:p>
          </p:txBody>
        </p:sp>
      </p:grpSp>
      <p:sp>
        <p:nvSpPr>
          <p:cNvPr id="8" name="object 8"/>
          <p:cNvSpPr txBox="1"/>
          <p:nvPr/>
        </p:nvSpPr>
        <p:spPr>
          <a:xfrm>
            <a:off x="4057907" y="3229291"/>
            <a:ext cx="540385" cy="231775"/>
          </a:xfrm>
          <a:prstGeom prst="rect">
            <a:avLst/>
          </a:prstGeom>
        </p:spPr>
        <p:txBody>
          <a:bodyPr vert="horz" wrap="square" lIns="0" tIns="12700" rIns="0" bIns="0" rtlCol="0">
            <a:spAutoFit/>
          </a:bodyPr>
          <a:lstStyle/>
          <a:p>
            <a:pPr marL="12700">
              <a:lnSpc>
                <a:spcPct val="100000"/>
              </a:lnSpc>
              <a:spcBef>
                <a:spcPts val="100"/>
              </a:spcBef>
            </a:pPr>
            <a:r>
              <a:rPr sz="1350" b="1" spc="-105" dirty="0">
                <a:solidFill>
                  <a:srgbClr val="FFFFFF"/>
                </a:solidFill>
                <a:latin typeface="Arial"/>
                <a:cs typeface="Arial"/>
              </a:rPr>
              <a:t>Service</a:t>
            </a:r>
            <a:endParaRPr sz="1350">
              <a:latin typeface="Arial"/>
              <a:cs typeface="Arial"/>
            </a:endParaRPr>
          </a:p>
        </p:txBody>
      </p:sp>
      <p:grpSp>
        <p:nvGrpSpPr>
          <p:cNvPr id="9" name="object 9"/>
          <p:cNvGrpSpPr/>
          <p:nvPr/>
        </p:nvGrpSpPr>
        <p:grpSpPr>
          <a:xfrm>
            <a:off x="2876550" y="3238500"/>
            <a:ext cx="819150" cy="638175"/>
            <a:chOff x="2876550" y="3238500"/>
            <a:chExt cx="819150" cy="638175"/>
          </a:xfrm>
        </p:grpSpPr>
        <p:pic>
          <p:nvPicPr>
            <p:cNvPr id="10" name="object 10"/>
            <p:cNvPicPr/>
            <p:nvPr/>
          </p:nvPicPr>
          <p:blipFill>
            <a:blip r:embed="rId4" cstate="print"/>
            <a:stretch>
              <a:fillRect/>
            </a:stretch>
          </p:blipFill>
          <p:spPr>
            <a:xfrm>
              <a:off x="2876550" y="3238500"/>
              <a:ext cx="819150" cy="638175"/>
            </a:xfrm>
            <a:prstGeom prst="rect">
              <a:avLst/>
            </a:prstGeom>
          </p:spPr>
        </p:pic>
        <p:pic>
          <p:nvPicPr>
            <p:cNvPr id="11" name="object 11"/>
            <p:cNvPicPr/>
            <p:nvPr/>
          </p:nvPicPr>
          <p:blipFill>
            <a:blip r:embed="rId5" cstate="print"/>
            <a:stretch>
              <a:fillRect/>
            </a:stretch>
          </p:blipFill>
          <p:spPr>
            <a:xfrm>
              <a:off x="2920112" y="3275011"/>
              <a:ext cx="681990" cy="509589"/>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4791090" y="1514475"/>
            <a:ext cx="2857500" cy="2686050"/>
            <a:chOff x="4791090" y="1514475"/>
            <a:chExt cx="2857500" cy="2686050"/>
          </a:xfrm>
        </p:grpSpPr>
        <p:pic>
          <p:nvPicPr>
            <p:cNvPr id="3" name="object 3"/>
            <p:cNvPicPr/>
            <p:nvPr/>
          </p:nvPicPr>
          <p:blipFill>
            <a:blip r:embed="rId2" cstate="print"/>
            <a:stretch>
              <a:fillRect/>
            </a:stretch>
          </p:blipFill>
          <p:spPr>
            <a:xfrm>
              <a:off x="4791090" y="1514475"/>
              <a:ext cx="2857497" cy="2686050"/>
            </a:xfrm>
            <a:prstGeom prst="rect">
              <a:avLst/>
            </a:prstGeom>
          </p:spPr>
        </p:pic>
        <p:sp>
          <p:nvSpPr>
            <p:cNvPr id="4" name="object 4"/>
            <p:cNvSpPr/>
            <p:nvPr/>
          </p:nvSpPr>
          <p:spPr>
            <a:xfrm>
              <a:off x="4814437" y="1531620"/>
              <a:ext cx="2755900" cy="2596515"/>
            </a:xfrm>
            <a:custGeom>
              <a:avLst/>
              <a:gdLst/>
              <a:ahLst/>
              <a:cxnLst/>
              <a:rect l="l" t="t" r="r" b="b"/>
              <a:pathLst>
                <a:path w="2755900" h="2596515">
                  <a:moveTo>
                    <a:pt x="2322850" y="0"/>
                  </a:moveTo>
                  <a:lnTo>
                    <a:pt x="432694" y="0"/>
                  </a:lnTo>
                  <a:lnTo>
                    <a:pt x="385564" y="2538"/>
                  </a:lnTo>
                  <a:lnTo>
                    <a:pt x="339900" y="9977"/>
                  </a:lnTo>
                  <a:lnTo>
                    <a:pt x="295967" y="22053"/>
                  </a:lnTo>
                  <a:lnTo>
                    <a:pt x="254028" y="38503"/>
                  </a:lnTo>
                  <a:lnTo>
                    <a:pt x="214348" y="59063"/>
                  </a:lnTo>
                  <a:lnTo>
                    <a:pt x="177193" y="83469"/>
                  </a:lnTo>
                  <a:lnTo>
                    <a:pt x="142825" y="111457"/>
                  </a:lnTo>
                  <a:lnTo>
                    <a:pt x="111510" y="142764"/>
                  </a:lnTo>
                  <a:lnTo>
                    <a:pt x="83513" y="177127"/>
                  </a:lnTo>
                  <a:lnTo>
                    <a:pt x="59097" y="214281"/>
                  </a:lnTo>
                  <a:lnTo>
                    <a:pt x="38527" y="253962"/>
                  </a:lnTo>
                  <a:lnTo>
                    <a:pt x="22068" y="295908"/>
                  </a:lnTo>
                  <a:lnTo>
                    <a:pt x="9984" y="339854"/>
                  </a:lnTo>
                  <a:lnTo>
                    <a:pt x="2540" y="385537"/>
                  </a:lnTo>
                  <a:lnTo>
                    <a:pt x="0" y="432694"/>
                  </a:lnTo>
                  <a:lnTo>
                    <a:pt x="0" y="2163186"/>
                  </a:lnTo>
                  <a:lnTo>
                    <a:pt x="2540" y="2210342"/>
                  </a:lnTo>
                  <a:lnTo>
                    <a:pt x="9984" y="2256025"/>
                  </a:lnTo>
                  <a:lnTo>
                    <a:pt x="22068" y="2299972"/>
                  </a:lnTo>
                  <a:lnTo>
                    <a:pt x="38527" y="2341920"/>
                  </a:lnTo>
                  <a:lnTo>
                    <a:pt x="59097" y="2381604"/>
                  </a:lnTo>
                  <a:lnTo>
                    <a:pt x="83513" y="2418760"/>
                  </a:lnTo>
                  <a:lnTo>
                    <a:pt x="111510" y="2453125"/>
                  </a:lnTo>
                  <a:lnTo>
                    <a:pt x="142825" y="2484436"/>
                  </a:lnTo>
                  <a:lnTo>
                    <a:pt x="177193" y="2512427"/>
                  </a:lnTo>
                  <a:lnTo>
                    <a:pt x="214348" y="2536836"/>
                  </a:lnTo>
                  <a:lnTo>
                    <a:pt x="254028" y="2557398"/>
                  </a:lnTo>
                  <a:lnTo>
                    <a:pt x="295967" y="2573851"/>
                  </a:lnTo>
                  <a:lnTo>
                    <a:pt x="339900" y="2585929"/>
                  </a:lnTo>
                  <a:lnTo>
                    <a:pt x="385564" y="2593369"/>
                  </a:lnTo>
                  <a:lnTo>
                    <a:pt x="432694" y="2595908"/>
                  </a:lnTo>
                  <a:lnTo>
                    <a:pt x="2322850" y="2595908"/>
                  </a:lnTo>
                  <a:lnTo>
                    <a:pt x="2369977" y="2593369"/>
                  </a:lnTo>
                  <a:lnTo>
                    <a:pt x="2415636" y="2585929"/>
                  </a:lnTo>
                  <a:lnTo>
                    <a:pt x="2459561" y="2573851"/>
                  </a:lnTo>
                  <a:lnTo>
                    <a:pt x="2501489" y="2557398"/>
                  </a:lnTo>
                  <a:lnTo>
                    <a:pt x="2541155" y="2536836"/>
                  </a:lnTo>
                  <a:lnTo>
                    <a:pt x="2578297" y="2512427"/>
                  </a:lnTo>
                  <a:lnTo>
                    <a:pt x="2612650" y="2484436"/>
                  </a:lnTo>
                  <a:lnTo>
                    <a:pt x="2643949" y="2453125"/>
                  </a:lnTo>
                  <a:lnTo>
                    <a:pt x="2671932" y="2418760"/>
                  </a:lnTo>
                  <a:lnTo>
                    <a:pt x="2696334" y="2381604"/>
                  </a:lnTo>
                  <a:lnTo>
                    <a:pt x="2716891" y="2341920"/>
                  </a:lnTo>
                  <a:lnTo>
                    <a:pt x="2733339" y="2299972"/>
                  </a:lnTo>
                  <a:lnTo>
                    <a:pt x="2745414" y="2256025"/>
                  </a:lnTo>
                  <a:lnTo>
                    <a:pt x="2752853" y="2210342"/>
                  </a:lnTo>
                  <a:lnTo>
                    <a:pt x="2755391" y="2163186"/>
                  </a:lnTo>
                  <a:lnTo>
                    <a:pt x="2755391" y="432694"/>
                  </a:lnTo>
                  <a:lnTo>
                    <a:pt x="2752853" y="385537"/>
                  </a:lnTo>
                  <a:lnTo>
                    <a:pt x="2745414" y="339854"/>
                  </a:lnTo>
                  <a:lnTo>
                    <a:pt x="2733339" y="295908"/>
                  </a:lnTo>
                  <a:lnTo>
                    <a:pt x="2716891" y="253962"/>
                  </a:lnTo>
                  <a:lnTo>
                    <a:pt x="2696334" y="214281"/>
                  </a:lnTo>
                  <a:lnTo>
                    <a:pt x="2671932" y="177127"/>
                  </a:lnTo>
                  <a:lnTo>
                    <a:pt x="2643949" y="142764"/>
                  </a:lnTo>
                  <a:lnTo>
                    <a:pt x="2612650" y="111457"/>
                  </a:lnTo>
                  <a:lnTo>
                    <a:pt x="2578297" y="83469"/>
                  </a:lnTo>
                  <a:lnTo>
                    <a:pt x="2541155" y="59063"/>
                  </a:lnTo>
                  <a:lnTo>
                    <a:pt x="2501489" y="38503"/>
                  </a:lnTo>
                  <a:lnTo>
                    <a:pt x="2459561" y="22053"/>
                  </a:lnTo>
                  <a:lnTo>
                    <a:pt x="2415636" y="9977"/>
                  </a:lnTo>
                  <a:lnTo>
                    <a:pt x="2369977" y="2538"/>
                  </a:lnTo>
                  <a:lnTo>
                    <a:pt x="2322850" y="0"/>
                  </a:lnTo>
                  <a:close/>
                </a:path>
              </a:pathLst>
            </a:custGeom>
            <a:solidFill>
              <a:srgbClr val="FFFFFF"/>
            </a:solidFill>
          </p:spPr>
          <p:txBody>
            <a:bodyPr wrap="square" lIns="0" tIns="0" rIns="0" bIns="0" rtlCol="0"/>
            <a:lstStyle/>
            <a:p>
              <a:endParaRPr/>
            </a:p>
          </p:txBody>
        </p:sp>
        <p:sp>
          <p:nvSpPr>
            <p:cNvPr id="5" name="object 5"/>
            <p:cNvSpPr/>
            <p:nvPr/>
          </p:nvSpPr>
          <p:spPr>
            <a:xfrm>
              <a:off x="4814437" y="1531620"/>
              <a:ext cx="2755900" cy="2596515"/>
            </a:xfrm>
            <a:custGeom>
              <a:avLst/>
              <a:gdLst/>
              <a:ahLst/>
              <a:cxnLst/>
              <a:rect l="l" t="t" r="r" b="b"/>
              <a:pathLst>
                <a:path w="2755900" h="2596515">
                  <a:moveTo>
                    <a:pt x="0" y="432694"/>
                  </a:moveTo>
                  <a:lnTo>
                    <a:pt x="2540" y="385537"/>
                  </a:lnTo>
                  <a:lnTo>
                    <a:pt x="9984" y="339854"/>
                  </a:lnTo>
                  <a:lnTo>
                    <a:pt x="22068" y="295908"/>
                  </a:lnTo>
                  <a:lnTo>
                    <a:pt x="38527" y="253962"/>
                  </a:lnTo>
                  <a:lnTo>
                    <a:pt x="59097" y="214281"/>
                  </a:lnTo>
                  <a:lnTo>
                    <a:pt x="83513" y="177127"/>
                  </a:lnTo>
                  <a:lnTo>
                    <a:pt x="111510" y="142764"/>
                  </a:lnTo>
                  <a:lnTo>
                    <a:pt x="142825" y="111457"/>
                  </a:lnTo>
                  <a:lnTo>
                    <a:pt x="177193" y="83469"/>
                  </a:lnTo>
                  <a:lnTo>
                    <a:pt x="214348" y="59063"/>
                  </a:lnTo>
                  <a:lnTo>
                    <a:pt x="254028" y="38503"/>
                  </a:lnTo>
                  <a:lnTo>
                    <a:pt x="295967" y="22053"/>
                  </a:lnTo>
                  <a:lnTo>
                    <a:pt x="339900" y="9977"/>
                  </a:lnTo>
                  <a:lnTo>
                    <a:pt x="385564" y="2538"/>
                  </a:lnTo>
                  <a:lnTo>
                    <a:pt x="432694" y="0"/>
                  </a:lnTo>
                  <a:lnTo>
                    <a:pt x="2322850" y="0"/>
                  </a:lnTo>
                  <a:lnTo>
                    <a:pt x="2369977" y="2538"/>
                  </a:lnTo>
                  <a:lnTo>
                    <a:pt x="2415636" y="9977"/>
                  </a:lnTo>
                  <a:lnTo>
                    <a:pt x="2459561" y="22053"/>
                  </a:lnTo>
                  <a:lnTo>
                    <a:pt x="2501489" y="38503"/>
                  </a:lnTo>
                  <a:lnTo>
                    <a:pt x="2541155" y="59063"/>
                  </a:lnTo>
                  <a:lnTo>
                    <a:pt x="2578297" y="83469"/>
                  </a:lnTo>
                  <a:lnTo>
                    <a:pt x="2612650" y="111457"/>
                  </a:lnTo>
                  <a:lnTo>
                    <a:pt x="2643949" y="142764"/>
                  </a:lnTo>
                  <a:lnTo>
                    <a:pt x="2671932" y="177127"/>
                  </a:lnTo>
                  <a:lnTo>
                    <a:pt x="2696334" y="214281"/>
                  </a:lnTo>
                  <a:lnTo>
                    <a:pt x="2716891" y="253962"/>
                  </a:lnTo>
                  <a:lnTo>
                    <a:pt x="2733339" y="295908"/>
                  </a:lnTo>
                  <a:lnTo>
                    <a:pt x="2745414" y="339854"/>
                  </a:lnTo>
                  <a:lnTo>
                    <a:pt x="2752853" y="385537"/>
                  </a:lnTo>
                  <a:lnTo>
                    <a:pt x="2755391" y="432694"/>
                  </a:lnTo>
                  <a:lnTo>
                    <a:pt x="2755391" y="2163186"/>
                  </a:lnTo>
                  <a:lnTo>
                    <a:pt x="2752853" y="2210342"/>
                  </a:lnTo>
                  <a:lnTo>
                    <a:pt x="2745414" y="2256025"/>
                  </a:lnTo>
                  <a:lnTo>
                    <a:pt x="2733339" y="2299972"/>
                  </a:lnTo>
                  <a:lnTo>
                    <a:pt x="2716891" y="2341920"/>
                  </a:lnTo>
                  <a:lnTo>
                    <a:pt x="2696334" y="2381604"/>
                  </a:lnTo>
                  <a:lnTo>
                    <a:pt x="2671932" y="2418760"/>
                  </a:lnTo>
                  <a:lnTo>
                    <a:pt x="2643949" y="2453125"/>
                  </a:lnTo>
                  <a:lnTo>
                    <a:pt x="2612650" y="2484436"/>
                  </a:lnTo>
                  <a:lnTo>
                    <a:pt x="2578297" y="2512427"/>
                  </a:lnTo>
                  <a:lnTo>
                    <a:pt x="2541155" y="2536836"/>
                  </a:lnTo>
                  <a:lnTo>
                    <a:pt x="2501489" y="2557398"/>
                  </a:lnTo>
                  <a:lnTo>
                    <a:pt x="2459561" y="2573851"/>
                  </a:lnTo>
                  <a:lnTo>
                    <a:pt x="2415636" y="2585929"/>
                  </a:lnTo>
                  <a:lnTo>
                    <a:pt x="2369977" y="2593369"/>
                  </a:lnTo>
                  <a:lnTo>
                    <a:pt x="2322850" y="2595908"/>
                  </a:lnTo>
                  <a:lnTo>
                    <a:pt x="432694" y="2595908"/>
                  </a:lnTo>
                  <a:lnTo>
                    <a:pt x="385564" y="2593369"/>
                  </a:lnTo>
                  <a:lnTo>
                    <a:pt x="339900" y="2585929"/>
                  </a:lnTo>
                  <a:lnTo>
                    <a:pt x="295967" y="2573851"/>
                  </a:lnTo>
                  <a:lnTo>
                    <a:pt x="254028" y="2557398"/>
                  </a:lnTo>
                  <a:lnTo>
                    <a:pt x="214348" y="2536836"/>
                  </a:lnTo>
                  <a:lnTo>
                    <a:pt x="177193" y="2512427"/>
                  </a:lnTo>
                  <a:lnTo>
                    <a:pt x="142825" y="2484436"/>
                  </a:lnTo>
                  <a:lnTo>
                    <a:pt x="111510" y="2453125"/>
                  </a:lnTo>
                  <a:lnTo>
                    <a:pt x="83513" y="2418760"/>
                  </a:lnTo>
                  <a:lnTo>
                    <a:pt x="59097" y="2381604"/>
                  </a:lnTo>
                  <a:lnTo>
                    <a:pt x="38527" y="2341920"/>
                  </a:lnTo>
                  <a:lnTo>
                    <a:pt x="22068" y="2299972"/>
                  </a:lnTo>
                  <a:lnTo>
                    <a:pt x="9984" y="2256025"/>
                  </a:lnTo>
                  <a:lnTo>
                    <a:pt x="2540" y="2210342"/>
                  </a:lnTo>
                  <a:lnTo>
                    <a:pt x="0" y="2163186"/>
                  </a:lnTo>
                  <a:lnTo>
                    <a:pt x="0" y="432694"/>
                  </a:lnTo>
                  <a:close/>
                </a:path>
              </a:pathLst>
            </a:custGeom>
            <a:ln w="12701">
              <a:solidFill>
                <a:srgbClr val="5F4778"/>
              </a:solidFill>
            </a:ln>
          </p:spPr>
          <p:txBody>
            <a:bodyPr wrap="square" lIns="0" tIns="0" rIns="0" bIns="0" rtlCol="0"/>
            <a:lstStyle/>
            <a:p>
              <a:endParaRPr/>
            </a:p>
          </p:txBody>
        </p:sp>
      </p:grpSp>
      <p:pic>
        <p:nvPicPr>
          <p:cNvPr id="7" name="object 7"/>
          <p:cNvPicPr/>
          <p:nvPr/>
        </p:nvPicPr>
        <p:blipFill>
          <a:blip r:embed="rId3" cstate="print"/>
          <a:stretch>
            <a:fillRect/>
          </a:stretch>
        </p:blipFill>
        <p:spPr>
          <a:xfrm>
            <a:off x="1209675" y="1514475"/>
            <a:ext cx="2847975" cy="2686050"/>
          </a:xfrm>
          <a:prstGeom prst="rect">
            <a:avLst/>
          </a:prstGeom>
        </p:spPr>
      </p:pic>
      <p:sp>
        <p:nvSpPr>
          <p:cNvPr id="8" name="object 8"/>
          <p:cNvSpPr/>
          <p:nvPr/>
        </p:nvSpPr>
        <p:spPr>
          <a:xfrm>
            <a:off x="1228950" y="1531620"/>
            <a:ext cx="2755900" cy="2596515"/>
          </a:xfrm>
          <a:custGeom>
            <a:avLst/>
            <a:gdLst/>
            <a:ahLst/>
            <a:cxnLst/>
            <a:rect l="l" t="t" r="r" b="b"/>
            <a:pathLst>
              <a:path w="2755900" h="2596515">
                <a:moveTo>
                  <a:pt x="2322731" y="0"/>
                </a:moveTo>
                <a:lnTo>
                  <a:pt x="432721" y="0"/>
                </a:lnTo>
                <a:lnTo>
                  <a:pt x="385566" y="2538"/>
                </a:lnTo>
                <a:lnTo>
                  <a:pt x="339882" y="9977"/>
                </a:lnTo>
                <a:lnTo>
                  <a:pt x="295935" y="22053"/>
                </a:lnTo>
                <a:lnTo>
                  <a:pt x="253988" y="38503"/>
                </a:lnTo>
                <a:lnTo>
                  <a:pt x="214304" y="59063"/>
                </a:lnTo>
                <a:lnTo>
                  <a:pt x="177147" y="83469"/>
                </a:lnTo>
                <a:lnTo>
                  <a:pt x="142782" y="111457"/>
                </a:lnTo>
                <a:lnTo>
                  <a:pt x="111472" y="142764"/>
                </a:lnTo>
                <a:lnTo>
                  <a:pt x="83480" y="177127"/>
                </a:lnTo>
                <a:lnTo>
                  <a:pt x="59071" y="214281"/>
                </a:lnTo>
                <a:lnTo>
                  <a:pt x="38509" y="253962"/>
                </a:lnTo>
                <a:lnTo>
                  <a:pt x="22057" y="295908"/>
                </a:lnTo>
                <a:lnTo>
                  <a:pt x="9979" y="339854"/>
                </a:lnTo>
                <a:lnTo>
                  <a:pt x="2538" y="385537"/>
                </a:lnTo>
                <a:lnTo>
                  <a:pt x="0" y="432694"/>
                </a:lnTo>
                <a:lnTo>
                  <a:pt x="0" y="2163186"/>
                </a:lnTo>
                <a:lnTo>
                  <a:pt x="2538" y="2210342"/>
                </a:lnTo>
                <a:lnTo>
                  <a:pt x="9979" y="2256025"/>
                </a:lnTo>
                <a:lnTo>
                  <a:pt x="22057" y="2299972"/>
                </a:lnTo>
                <a:lnTo>
                  <a:pt x="38509" y="2341920"/>
                </a:lnTo>
                <a:lnTo>
                  <a:pt x="59071" y="2381604"/>
                </a:lnTo>
                <a:lnTo>
                  <a:pt x="83480" y="2418760"/>
                </a:lnTo>
                <a:lnTo>
                  <a:pt x="111472" y="2453125"/>
                </a:lnTo>
                <a:lnTo>
                  <a:pt x="142782" y="2484436"/>
                </a:lnTo>
                <a:lnTo>
                  <a:pt x="177147" y="2512427"/>
                </a:lnTo>
                <a:lnTo>
                  <a:pt x="214304" y="2536836"/>
                </a:lnTo>
                <a:lnTo>
                  <a:pt x="253988" y="2557398"/>
                </a:lnTo>
                <a:lnTo>
                  <a:pt x="295935" y="2573851"/>
                </a:lnTo>
                <a:lnTo>
                  <a:pt x="339882" y="2585929"/>
                </a:lnTo>
                <a:lnTo>
                  <a:pt x="385566" y="2593369"/>
                </a:lnTo>
                <a:lnTo>
                  <a:pt x="432721" y="2595908"/>
                </a:lnTo>
                <a:lnTo>
                  <a:pt x="2322731" y="2595908"/>
                </a:lnTo>
                <a:lnTo>
                  <a:pt x="2369887" y="2593369"/>
                </a:lnTo>
                <a:lnTo>
                  <a:pt x="2415570" y="2585929"/>
                </a:lnTo>
                <a:lnTo>
                  <a:pt x="2459516" y="2573851"/>
                </a:lnTo>
                <a:lnTo>
                  <a:pt x="2501462" y="2557398"/>
                </a:lnTo>
                <a:lnTo>
                  <a:pt x="2541144" y="2536836"/>
                </a:lnTo>
                <a:lnTo>
                  <a:pt x="2578298" y="2512427"/>
                </a:lnTo>
                <a:lnTo>
                  <a:pt x="2612660" y="2484436"/>
                </a:lnTo>
                <a:lnTo>
                  <a:pt x="2643967" y="2453125"/>
                </a:lnTo>
                <a:lnTo>
                  <a:pt x="2671956" y="2418760"/>
                </a:lnTo>
                <a:lnTo>
                  <a:pt x="2696362" y="2381604"/>
                </a:lnTo>
                <a:lnTo>
                  <a:pt x="2716921" y="2341920"/>
                </a:lnTo>
                <a:lnTo>
                  <a:pt x="2733371" y="2299972"/>
                </a:lnTo>
                <a:lnTo>
                  <a:pt x="2745447" y="2256025"/>
                </a:lnTo>
                <a:lnTo>
                  <a:pt x="2752887" y="2210342"/>
                </a:lnTo>
                <a:lnTo>
                  <a:pt x="2755425" y="2163186"/>
                </a:lnTo>
                <a:lnTo>
                  <a:pt x="2755425" y="432694"/>
                </a:lnTo>
                <a:lnTo>
                  <a:pt x="2752887" y="385537"/>
                </a:lnTo>
                <a:lnTo>
                  <a:pt x="2745447" y="339854"/>
                </a:lnTo>
                <a:lnTo>
                  <a:pt x="2733371" y="295908"/>
                </a:lnTo>
                <a:lnTo>
                  <a:pt x="2716921" y="253962"/>
                </a:lnTo>
                <a:lnTo>
                  <a:pt x="2696362" y="214281"/>
                </a:lnTo>
                <a:lnTo>
                  <a:pt x="2671956" y="177127"/>
                </a:lnTo>
                <a:lnTo>
                  <a:pt x="2643967" y="142764"/>
                </a:lnTo>
                <a:lnTo>
                  <a:pt x="2612660" y="111457"/>
                </a:lnTo>
                <a:lnTo>
                  <a:pt x="2578298" y="83469"/>
                </a:lnTo>
                <a:lnTo>
                  <a:pt x="2541144" y="59063"/>
                </a:lnTo>
                <a:lnTo>
                  <a:pt x="2501462" y="38503"/>
                </a:lnTo>
                <a:lnTo>
                  <a:pt x="2459516" y="22053"/>
                </a:lnTo>
                <a:lnTo>
                  <a:pt x="2415570" y="9977"/>
                </a:lnTo>
                <a:lnTo>
                  <a:pt x="2369887" y="2538"/>
                </a:lnTo>
                <a:lnTo>
                  <a:pt x="2322731" y="0"/>
                </a:lnTo>
                <a:close/>
              </a:path>
            </a:pathLst>
          </a:custGeom>
          <a:solidFill>
            <a:srgbClr val="FFFFFF"/>
          </a:solidFill>
        </p:spPr>
        <p:txBody>
          <a:bodyPr wrap="square" lIns="0" tIns="0" rIns="0" bIns="0" rtlCol="0"/>
          <a:lstStyle/>
          <a:p>
            <a:endParaRPr/>
          </a:p>
        </p:txBody>
      </p:sp>
      <p:sp>
        <p:nvSpPr>
          <p:cNvPr id="9" name="object 9"/>
          <p:cNvSpPr/>
          <p:nvPr/>
        </p:nvSpPr>
        <p:spPr>
          <a:xfrm>
            <a:off x="1228950" y="1531620"/>
            <a:ext cx="2755900" cy="2596515"/>
          </a:xfrm>
          <a:custGeom>
            <a:avLst/>
            <a:gdLst/>
            <a:ahLst/>
            <a:cxnLst/>
            <a:rect l="l" t="t" r="r" b="b"/>
            <a:pathLst>
              <a:path w="2755900" h="2596515">
                <a:moveTo>
                  <a:pt x="0" y="432694"/>
                </a:moveTo>
                <a:lnTo>
                  <a:pt x="2538" y="385537"/>
                </a:lnTo>
                <a:lnTo>
                  <a:pt x="9979" y="339854"/>
                </a:lnTo>
                <a:lnTo>
                  <a:pt x="22057" y="295908"/>
                </a:lnTo>
                <a:lnTo>
                  <a:pt x="38509" y="253962"/>
                </a:lnTo>
                <a:lnTo>
                  <a:pt x="59071" y="214281"/>
                </a:lnTo>
                <a:lnTo>
                  <a:pt x="83480" y="177127"/>
                </a:lnTo>
                <a:lnTo>
                  <a:pt x="111472" y="142764"/>
                </a:lnTo>
                <a:lnTo>
                  <a:pt x="142782" y="111457"/>
                </a:lnTo>
                <a:lnTo>
                  <a:pt x="177147" y="83469"/>
                </a:lnTo>
                <a:lnTo>
                  <a:pt x="214304" y="59063"/>
                </a:lnTo>
                <a:lnTo>
                  <a:pt x="253988" y="38503"/>
                </a:lnTo>
                <a:lnTo>
                  <a:pt x="295935" y="22053"/>
                </a:lnTo>
                <a:lnTo>
                  <a:pt x="339882" y="9977"/>
                </a:lnTo>
                <a:lnTo>
                  <a:pt x="385566" y="2538"/>
                </a:lnTo>
                <a:lnTo>
                  <a:pt x="432721" y="0"/>
                </a:lnTo>
                <a:lnTo>
                  <a:pt x="2322731" y="0"/>
                </a:lnTo>
                <a:lnTo>
                  <a:pt x="2369887" y="2538"/>
                </a:lnTo>
                <a:lnTo>
                  <a:pt x="2415570" y="9977"/>
                </a:lnTo>
                <a:lnTo>
                  <a:pt x="2459516" y="22053"/>
                </a:lnTo>
                <a:lnTo>
                  <a:pt x="2501462" y="38503"/>
                </a:lnTo>
                <a:lnTo>
                  <a:pt x="2541144" y="59063"/>
                </a:lnTo>
                <a:lnTo>
                  <a:pt x="2578298" y="83469"/>
                </a:lnTo>
                <a:lnTo>
                  <a:pt x="2612660" y="111457"/>
                </a:lnTo>
                <a:lnTo>
                  <a:pt x="2643967" y="142764"/>
                </a:lnTo>
                <a:lnTo>
                  <a:pt x="2671956" y="177127"/>
                </a:lnTo>
                <a:lnTo>
                  <a:pt x="2696362" y="214281"/>
                </a:lnTo>
                <a:lnTo>
                  <a:pt x="2716921" y="253962"/>
                </a:lnTo>
                <a:lnTo>
                  <a:pt x="2733371" y="295908"/>
                </a:lnTo>
                <a:lnTo>
                  <a:pt x="2745447" y="339854"/>
                </a:lnTo>
                <a:lnTo>
                  <a:pt x="2752887" y="385537"/>
                </a:lnTo>
                <a:lnTo>
                  <a:pt x="2755425" y="432694"/>
                </a:lnTo>
                <a:lnTo>
                  <a:pt x="2755425" y="2163186"/>
                </a:lnTo>
                <a:lnTo>
                  <a:pt x="2752887" y="2210342"/>
                </a:lnTo>
                <a:lnTo>
                  <a:pt x="2745447" y="2256025"/>
                </a:lnTo>
                <a:lnTo>
                  <a:pt x="2733371" y="2299972"/>
                </a:lnTo>
                <a:lnTo>
                  <a:pt x="2716921" y="2341920"/>
                </a:lnTo>
                <a:lnTo>
                  <a:pt x="2696362" y="2381604"/>
                </a:lnTo>
                <a:lnTo>
                  <a:pt x="2671956" y="2418760"/>
                </a:lnTo>
                <a:lnTo>
                  <a:pt x="2643967" y="2453125"/>
                </a:lnTo>
                <a:lnTo>
                  <a:pt x="2612660" y="2484436"/>
                </a:lnTo>
                <a:lnTo>
                  <a:pt x="2578298" y="2512427"/>
                </a:lnTo>
                <a:lnTo>
                  <a:pt x="2541144" y="2536836"/>
                </a:lnTo>
                <a:lnTo>
                  <a:pt x="2501462" y="2557398"/>
                </a:lnTo>
                <a:lnTo>
                  <a:pt x="2459516" y="2573851"/>
                </a:lnTo>
                <a:lnTo>
                  <a:pt x="2415570" y="2585929"/>
                </a:lnTo>
                <a:lnTo>
                  <a:pt x="2369887" y="2593369"/>
                </a:lnTo>
                <a:lnTo>
                  <a:pt x="2322731" y="2595908"/>
                </a:lnTo>
                <a:lnTo>
                  <a:pt x="432721" y="2595908"/>
                </a:lnTo>
                <a:lnTo>
                  <a:pt x="385566" y="2593369"/>
                </a:lnTo>
                <a:lnTo>
                  <a:pt x="339882" y="2585929"/>
                </a:lnTo>
                <a:lnTo>
                  <a:pt x="295935" y="2573851"/>
                </a:lnTo>
                <a:lnTo>
                  <a:pt x="253988" y="2557398"/>
                </a:lnTo>
                <a:lnTo>
                  <a:pt x="214304" y="2536836"/>
                </a:lnTo>
                <a:lnTo>
                  <a:pt x="177147" y="2512427"/>
                </a:lnTo>
                <a:lnTo>
                  <a:pt x="142782" y="2484436"/>
                </a:lnTo>
                <a:lnTo>
                  <a:pt x="111472" y="2453125"/>
                </a:lnTo>
                <a:lnTo>
                  <a:pt x="83480" y="2418760"/>
                </a:lnTo>
                <a:lnTo>
                  <a:pt x="59071" y="2381604"/>
                </a:lnTo>
                <a:lnTo>
                  <a:pt x="38509" y="2341920"/>
                </a:lnTo>
                <a:lnTo>
                  <a:pt x="22057" y="2299972"/>
                </a:lnTo>
                <a:lnTo>
                  <a:pt x="9979" y="2256025"/>
                </a:lnTo>
                <a:lnTo>
                  <a:pt x="2538" y="2210342"/>
                </a:lnTo>
                <a:lnTo>
                  <a:pt x="0" y="2163186"/>
                </a:lnTo>
                <a:lnTo>
                  <a:pt x="0" y="432694"/>
                </a:lnTo>
                <a:close/>
              </a:path>
            </a:pathLst>
          </a:custGeom>
          <a:ln w="12701">
            <a:solidFill>
              <a:srgbClr val="AF5C05"/>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2036954" y="2605354"/>
            <a:ext cx="321868" cy="321868"/>
          </a:xfrm>
          <a:prstGeom prst="rect">
            <a:avLst/>
          </a:prstGeom>
        </p:spPr>
      </p:pic>
      <p:pic>
        <p:nvPicPr>
          <p:cNvPr id="11" name="object 11"/>
          <p:cNvPicPr/>
          <p:nvPr/>
        </p:nvPicPr>
        <p:blipFill>
          <a:blip r:embed="rId4" cstate="print"/>
          <a:stretch>
            <a:fillRect/>
          </a:stretch>
        </p:blipFill>
        <p:spPr>
          <a:xfrm>
            <a:off x="2172590" y="2761564"/>
            <a:ext cx="321868" cy="321868"/>
          </a:xfrm>
          <a:prstGeom prst="rect">
            <a:avLst/>
          </a:prstGeom>
        </p:spPr>
      </p:pic>
      <p:pic>
        <p:nvPicPr>
          <p:cNvPr id="12" name="object 12"/>
          <p:cNvPicPr/>
          <p:nvPr/>
        </p:nvPicPr>
        <p:blipFill>
          <a:blip r:embed="rId5" cstate="print"/>
          <a:stretch>
            <a:fillRect/>
          </a:stretch>
        </p:blipFill>
        <p:spPr>
          <a:xfrm>
            <a:off x="2150491" y="1995104"/>
            <a:ext cx="1149056" cy="858585"/>
          </a:xfrm>
          <a:prstGeom prst="rect">
            <a:avLst/>
          </a:prstGeom>
        </p:spPr>
      </p:pic>
      <p:pic>
        <p:nvPicPr>
          <p:cNvPr id="13" name="object 13"/>
          <p:cNvPicPr/>
          <p:nvPr/>
        </p:nvPicPr>
        <p:blipFill>
          <a:blip r:embed="rId4" cstate="print"/>
          <a:stretch>
            <a:fillRect/>
          </a:stretch>
        </p:blipFill>
        <p:spPr>
          <a:xfrm>
            <a:off x="1828672" y="2761564"/>
            <a:ext cx="321868" cy="321868"/>
          </a:xfrm>
          <a:prstGeom prst="rect">
            <a:avLst/>
          </a:prstGeom>
        </p:spPr>
      </p:pic>
      <p:sp>
        <p:nvSpPr>
          <p:cNvPr id="14" name="object 14"/>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Introduction to Docker Storage</a:t>
            </a:r>
          </a:p>
        </p:txBody>
      </p:sp>
      <p:sp>
        <p:nvSpPr>
          <p:cNvPr id="15" name="object 15"/>
          <p:cNvSpPr txBox="1"/>
          <p:nvPr/>
        </p:nvSpPr>
        <p:spPr>
          <a:xfrm>
            <a:off x="388937" y="982658"/>
            <a:ext cx="6285865"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Lucida Grande" panose="020B0600040502020204" pitchFamily="34" charset="0"/>
                <a:cs typeface="Lucida Grande" panose="020B0600040502020204" pitchFamily="34" charset="0"/>
              </a:rPr>
              <a:t>To persist data inside the container, even after it is deleted, we have two options:</a:t>
            </a:r>
          </a:p>
        </p:txBody>
      </p:sp>
      <p:sp>
        <p:nvSpPr>
          <p:cNvPr id="16" name="object 16"/>
          <p:cNvSpPr txBox="1"/>
          <p:nvPr/>
        </p:nvSpPr>
        <p:spPr>
          <a:xfrm>
            <a:off x="2300987" y="3468432"/>
            <a:ext cx="616585" cy="432434"/>
          </a:xfrm>
          <a:prstGeom prst="rect">
            <a:avLst/>
          </a:prstGeom>
        </p:spPr>
        <p:txBody>
          <a:bodyPr vert="horz" wrap="square" lIns="0" tIns="23495" rIns="0" bIns="0" rtlCol="0">
            <a:spAutoFit/>
          </a:bodyPr>
          <a:lstStyle/>
          <a:p>
            <a:pPr marL="12700" marR="5080" indent="57150">
              <a:lnSpc>
                <a:spcPts val="1580"/>
              </a:lnSpc>
              <a:spcBef>
                <a:spcPts val="185"/>
              </a:spcBef>
            </a:pPr>
            <a:r>
              <a:rPr sz="1350" spc="-25" dirty="0">
                <a:latin typeface="Arial"/>
                <a:cs typeface="Arial"/>
              </a:rPr>
              <a:t>Docker</a:t>
            </a:r>
            <a:r>
              <a:rPr sz="1350" spc="-25" dirty="0">
                <a:latin typeface="Times New Roman"/>
                <a:cs typeface="Times New Roman"/>
              </a:rPr>
              <a:t> </a:t>
            </a:r>
            <a:r>
              <a:rPr sz="1350" spc="-100" dirty="0">
                <a:latin typeface="Arial"/>
                <a:cs typeface="Arial"/>
              </a:rPr>
              <a:t>Volumes</a:t>
            </a:r>
            <a:endParaRPr sz="1350">
              <a:latin typeface="Arial"/>
              <a:cs typeface="Arial"/>
            </a:endParaRPr>
          </a:p>
        </p:txBody>
      </p:sp>
      <p:grpSp>
        <p:nvGrpSpPr>
          <p:cNvPr id="17" name="object 17"/>
          <p:cNvGrpSpPr/>
          <p:nvPr/>
        </p:nvGrpSpPr>
        <p:grpSpPr>
          <a:xfrm>
            <a:off x="5505327" y="1995117"/>
            <a:ext cx="1374140" cy="1250315"/>
            <a:chOff x="5505327" y="1995117"/>
            <a:chExt cx="1374140" cy="1250315"/>
          </a:xfrm>
        </p:grpSpPr>
        <p:sp>
          <p:nvSpPr>
            <p:cNvPr id="18" name="object 18"/>
            <p:cNvSpPr/>
            <p:nvPr/>
          </p:nvSpPr>
          <p:spPr>
            <a:xfrm>
              <a:off x="6325606" y="2317622"/>
              <a:ext cx="222885" cy="394970"/>
            </a:xfrm>
            <a:custGeom>
              <a:avLst/>
              <a:gdLst/>
              <a:ahLst/>
              <a:cxnLst/>
              <a:rect l="l" t="t" r="r" b="b"/>
              <a:pathLst>
                <a:path w="222884" h="394969">
                  <a:moveTo>
                    <a:pt x="146060" y="280416"/>
                  </a:moveTo>
                  <a:lnTo>
                    <a:pt x="107960" y="280416"/>
                  </a:lnTo>
                  <a:lnTo>
                    <a:pt x="165110" y="394716"/>
                  </a:lnTo>
                  <a:lnTo>
                    <a:pt x="212735" y="299466"/>
                  </a:lnTo>
                  <a:lnTo>
                    <a:pt x="146060" y="299466"/>
                  </a:lnTo>
                  <a:lnTo>
                    <a:pt x="146060" y="280416"/>
                  </a:lnTo>
                  <a:close/>
                </a:path>
                <a:path w="222884" h="394969">
                  <a:moveTo>
                    <a:pt x="146060" y="19050"/>
                  </a:moveTo>
                  <a:lnTo>
                    <a:pt x="146060" y="299466"/>
                  </a:lnTo>
                  <a:lnTo>
                    <a:pt x="184160" y="299466"/>
                  </a:lnTo>
                  <a:lnTo>
                    <a:pt x="184160" y="38100"/>
                  </a:lnTo>
                  <a:lnTo>
                    <a:pt x="165110" y="38100"/>
                  </a:lnTo>
                  <a:lnTo>
                    <a:pt x="146060" y="19050"/>
                  </a:lnTo>
                  <a:close/>
                </a:path>
                <a:path w="222884" h="394969">
                  <a:moveTo>
                    <a:pt x="222260" y="280416"/>
                  </a:moveTo>
                  <a:lnTo>
                    <a:pt x="184160" y="280416"/>
                  </a:lnTo>
                  <a:lnTo>
                    <a:pt x="184160" y="299466"/>
                  </a:lnTo>
                  <a:lnTo>
                    <a:pt x="212735" y="299466"/>
                  </a:lnTo>
                  <a:lnTo>
                    <a:pt x="222260" y="280416"/>
                  </a:lnTo>
                  <a:close/>
                </a:path>
                <a:path w="222884" h="394969">
                  <a:moveTo>
                    <a:pt x="184160" y="0"/>
                  </a:moveTo>
                  <a:lnTo>
                    <a:pt x="0" y="0"/>
                  </a:lnTo>
                  <a:lnTo>
                    <a:pt x="0" y="38100"/>
                  </a:lnTo>
                  <a:lnTo>
                    <a:pt x="146060" y="38100"/>
                  </a:lnTo>
                  <a:lnTo>
                    <a:pt x="146060" y="19050"/>
                  </a:lnTo>
                  <a:lnTo>
                    <a:pt x="184160" y="19050"/>
                  </a:lnTo>
                  <a:lnTo>
                    <a:pt x="184160" y="0"/>
                  </a:lnTo>
                  <a:close/>
                </a:path>
                <a:path w="222884" h="394969">
                  <a:moveTo>
                    <a:pt x="184160" y="19050"/>
                  </a:moveTo>
                  <a:lnTo>
                    <a:pt x="146060" y="19050"/>
                  </a:lnTo>
                  <a:lnTo>
                    <a:pt x="165110" y="38100"/>
                  </a:lnTo>
                  <a:lnTo>
                    <a:pt x="184160" y="38100"/>
                  </a:lnTo>
                  <a:lnTo>
                    <a:pt x="184160" y="19050"/>
                  </a:lnTo>
                  <a:close/>
                </a:path>
              </a:pathLst>
            </a:custGeom>
            <a:solidFill>
              <a:srgbClr val="EF7E08"/>
            </a:solidFill>
          </p:spPr>
          <p:txBody>
            <a:bodyPr wrap="square" lIns="0" tIns="0" rIns="0" bIns="0" rtlCol="0"/>
            <a:lstStyle/>
            <a:p>
              <a:endParaRPr/>
            </a:p>
          </p:txBody>
        </p:sp>
        <p:pic>
          <p:nvPicPr>
            <p:cNvPr id="19" name="object 19"/>
            <p:cNvPicPr/>
            <p:nvPr/>
          </p:nvPicPr>
          <p:blipFill>
            <a:blip r:embed="rId6" cstate="print"/>
            <a:stretch>
              <a:fillRect/>
            </a:stretch>
          </p:blipFill>
          <p:spPr>
            <a:xfrm>
              <a:off x="5505327" y="1995117"/>
              <a:ext cx="527215" cy="510591"/>
            </a:xfrm>
            <a:prstGeom prst="rect">
              <a:avLst/>
            </a:prstGeom>
          </p:spPr>
        </p:pic>
        <p:pic>
          <p:nvPicPr>
            <p:cNvPr id="20" name="object 20"/>
            <p:cNvPicPr/>
            <p:nvPr/>
          </p:nvPicPr>
          <p:blipFill>
            <a:blip r:embed="rId7" cstate="print"/>
            <a:stretch>
              <a:fillRect/>
            </a:stretch>
          </p:blipFill>
          <p:spPr>
            <a:xfrm>
              <a:off x="6147419" y="2678366"/>
              <a:ext cx="686994" cy="497140"/>
            </a:xfrm>
            <a:prstGeom prst="rect">
              <a:avLst/>
            </a:prstGeom>
          </p:spPr>
        </p:pic>
        <p:pic>
          <p:nvPicPr>
            <p:cNvPr id="21" name="object 21"/>
            <p:cNvPicPr/>
            <p:nvPr/>
          </p:nvPicPr>
          <p:blipFill>
            <a:blip r:embed="rId8" cstate="print"/>
            <a:stretch>
              <a:fillRect/>
            </a:stretch>
          </p:blipFill>
          <p:spPr>
            <a:xfrm>
              <a:off x="5937747" y="2148864"/>
              <a:ext cx="387870" cy="375641"/>
            </a:xfrm>
            <a:prstGeom prst="rect">
              <a:avLst/>
            </a:prstGeom>
          </p:spPr>
        </p:pic>
        <p:pic>
          <p:nvPicPr>
            <p:cNvPr id="22" name="object 22"/>
            <p:cNvPicPr/>
            <p:nvPr/>
          </p:nvPicPr>
          <p:blipFill>
            <a:blip r:embed="rId8" cstate="print"/>
            <a:stretch>
              <a:fillRect/>
            </a:stretch>
          </p:blipFill>
          <p:spPr>
            <a:xfrm>
              <a:off x="6491234" y="2869207"/>
              <a:ext cx="387870" cy="375641"/>
            </a:xfrm>
            <a:prstGeom prst="rect">
              <a:avLst/>
            </a:prstGeom>
          </p:spPr>
        </p:pic>
      </p:grpSp>
      <p:sp>
        <p:nvSpPr>
          <p:cNvPr id="23" name="object 23"/>
          <p:cNvSpPr txBox="1"/>
          <p:nvPr/>
        </p:nvSpPr>
        <p:spPr>
          <a:xfrm>
            <a:off x="5943859" y="3468940"/>
            <a:ext cx="561340" cy="432434"/>
          </a:xfrm>
          <a:prstGeom prst="rect">
            <a:avLst/>
          </a:prstGeom>
        </p:spPr>
        <p:txBody>
          <a:bodyPr vert="horz" wrap="square" lIns="0" tIns="23495" rIns="0" bIns="0" rtlCol="0">
            <a:spAutoFit/>
          </a:bodyPr>
          <a:lstStyle/>
          <a:p>
            <a:pPr marL="12700" marR="5715" indent="114300">
              <a:lnSpc>
                <a:spcPts val="1580"/>
              </a:lnSpc>
              <a:spcBef>
                <a:spcPts val="185"/>
              </a:spcBef>
            </a:pPr>
            <a:r>
              <a:rPr sz="1350" spc="-20" dirty="0">
                <a:latin typeface="Arial"/>
                <a:cs typeface="Arial"/>
              </a:rPr>
              <a:t>Bind</a:t>
            </a:r>
            <a:r>
              <a:rPr sz="1350" spc="-20" dirty="0">
                <a:latin typeface="Times New Roman"/>
                <a:cs typeface="Times New Roman"/>
              </a:rPr>
              <a:t> </a:t>
            </a:r>
            <a:r>
              <a:rPr sz="1350" spc="-50" dirty="0">
                <a:latin typeface="Arial"/>
                <a:cs typeface="Arial"/>
              </a:rPr>
              <a:t>Mounts</a:t>
            </a:r>
            <a:endParaRPr sz="135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615318" y="3180142"/>
            <a:ext cx="3868420" cy="529632"/>
          </a:xfrm>
          <a:prstGeom prst="rect">
            <a:avLst/>
          </a:prstGeom>
        </p:spPr>
        <p:txBody>
          <a:bodyPr vert="horz" wrap="square" lIns="0" tIns="16510"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Docker Networks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81075" y="847709"/>
            <a:ext cx="7200900" cy="847725"/>
            <a:chOff x="981075" y="847709"/>
            <a:chExt cx="7200900" cy="847725"/>
          </a:xfrm>
        </p:grpSpPr>
        <p:pic>
          <p:nvPicPr>
            <p:cNvPr id="3" name="object 3"/>
            <p:cNvPicPr/>
            <p:nvPr/>
          </p:nvPicPr>
          <p:blipFill>
            <a:blip r:embed="rId2" cstate="print"/>
            <a:stretch>
              <a:fillRect/>
            </a:stretch>
          </p:blipFill>
          <p:spPr>
            <a:xfrm>
              <a:off x="981075" y="847709"/>
              <a:ext cx="7200900" cy="847725"/>
            </a:xfrm>
            <a:prstGeom prst="rect">
              <a:avLst/>
            </a:prstGeom>
          </p:spPr>
        </p:pic>
        <p:sp>
          <p:nvSpPr>
            <p:cNvPr id="4" name="object 4"/>
            <p:cNvSpPr/>
            <p:nvPr/>
          </p:nvSpPr>
          <p:spPr>
            <a:xfrm>
              <a:off x="999744" y="867796"/>
              <a:ext cx="7108190" cy="755650"/>
            </a:xfrm>
            <a:custGeom>
              <a:avLst/>
              <a:gdLst/>
              <a:ahLst/>
              <a:cxnLst/>
              <a:rect l="l" t="t" r="r" b="b"/>
              <a:pathLst>
                <a:path w="7108190" h="755650">
                  <a:moveTo>
                    <a:pt x="6982083" y="0"/>
                  </a:moveTo>
                  <a:lnTo>
                    <a:pt x="125909" y="0"/>
                  </a:lnTo>
                  <a:lnTo>
                    <a:pt x="76901" y="9895"/>
                  </a:lnTo>
                  <a:lnTo>
                    <a:pt x="36879" y="36876"/>
                  </a:lnTo>
                  <a:lnTo>
                    <a:pt x="9895" y="76882"/>
                  </a:lnTo>
                  <a:lnTo>
                    <a:pt x="0" y="125851"/>
                  </a:lnTo>
                  <a:lnTo>
                    <a:pt x="0" y="629533"/>
                  </a:lnTo>
                  <a:lnTo>
                    <a:pt x="9895" y="678503"/>
                  </a:lnTo>
                  <a:lnTo>
                    <a:pt x="36879" y="718508"/>
                  </a:lnTo>
                  <a:lnTo>
                    <a:pt x="76901" y="745489"/>
                  </a:lnTo>
                  <a:lnTo>
                    <a:pt x="125909" y="755385"/>
                  </a:lnTo>
                  <a:lnTo>
                    <a:pt x="6982083" y="755385"/>
                  </a:lnTo>
                  <a:lnTo>
                    <a:pt x="7031053" y="745489"/>
                  </a:lnTo>
                  <a:lnTo>
                    <a:pt x="7071058" y="718508"/>
                  </a:lnTo>
                  <a:lnTo>
                    <a:pt x="7098039" y="678503"/>
                  </a:lnTo>
                  <a:lnTo>
                    <a:pt x="7107935" y="629533"/>
                  </a:lnTo>
                  <a:lnTo>
                    <a:pt x="7107935" y="125851"/>
                  </a:lnTo>
                  <a:lnTo>
                    <a:pt x="7098039" y="76882"/>
                  </a:lnTo>
                  <a:lnTo>
                    <a:pt x="7071058" y="36876"/>
                  </a:lnTo>
                  <a:lnTo>
                    <a:pt x="7031053" y="9895"/>
                  </a:lnTo>
                  <a:lnTo>
                    <a:pt x="6982083" y="0"/>
                  </a:lnTo>
                  <a:close/>
                </a:path>
              </a:pathLst>
            </a:custGeom>
            <a:solidFill>
              <a:srgbClr val="FFFFFF"/>
            </a:solidFill>
          </p:spPr>
          <p:txBody>
            <a:bodyPr wrap="square" lIns="0" tIns="0" rIns="0" bIns="0" rtlCol="0"/>
            <a:lstStyle/>
            <a:p>
              <a:endParaRPr/>
            </a:p>
          </p:txBody>
        </p:sp>
        <p:sp>
          <p:nvSpPr>
            <p:cNvPr id="5" name="object 5"/>
            <p:cNvSpPr/>
            <p:nvPr/>
          </p:nvSpPr>
          <p:spPr>
            <a:xfrm>
              <a:off x="999744" y="867796"/>
              <a:ext cx="7108190" cy="755650"/>
            </a:xfrm>
            <a:custGeom>
              <a:avLst/>
              <a:gdLst/>
              <a:ahLst/>
              <a:cxnLst/>
              <a:rect l="l" t="t" r="r" b="b"/>
              <a:pathLst>
                <a:path w="7108190" h="755650">
                  <a:moveTo>
                    <a:pt x="0" y="125851"/>
                  </a:moveTo>
                  <a:lnTo>
                    <a:pt x="9895" y="76882"/>
                  </a:lnTo>
                  <a:lnTo>
                    <a:pt x="36879" y="36876"/>
                  </a:lnTo>
                  <a:lnTo>
                    <a:pt x="76901" y="9895"/>
                  </a:lnTo>
                  <a:lnTo>
                    <a:pt x="125909" y="0"/>
                  </a:lnTo>
                  <a:lnTo>
                    <a:pt x="6982083" y="0"/>
                  </a:lnTo>
                  <a:lnTo>
                    <a:pt x="7031053" y="9895"/>
                  </a:lnTo>
                  <a:lnTo>
                    <a:pt x="7071058" y="36876"/>
                  </a:lnTo>
                  <a:lnTo>
                    <a:pt x="7098039" y="76882"/>
                  </a:lnTo>
                  <a:lnTo>
                    <a:pt x="7107935" y="125851"/>
                  </a:lnTo>
                  <a:lnTo>
                    <a:pt x="7107935" y="629533"/>
                  </a:lnTo>
                  <a:lnTo>
                    <a:pt x="7098039" y="678503"/>
                  </a:lnTo>
                  <a:lnTo>
                    <a:pt x="7071058" y="718508"/>
                  </a:lnTo>
                  <a:lnTo>
                    <a:pt x="7031053" y="745489"/>
                  </a:lnTo>
                  <a:lnTo>
                    <a:pt x="6982083" y="755385"/>
                  </a:lnTo>
                  <a:lnTo>
                    <a:pt x="125909" y="755385"/>
                  </a:lnTo>
                  <a:lnTo>
                    <a:pt x="76901" y="745489"/>
                  </a:lnTo>
                  <a:lnTo>
                    <a:pt x="36879" y="718508"/>
                  </a:lnTo>
                  <a:lnTo>
                    <a:pt x="9895" y="678503"/>
                  </a:lnTo>
                  <a:lnTo>
                    <a:pt x="0" y="629533"/>
                  </a:lnTo>
                  <a:lnTo>
                    <a:pt x="0" y="125851"/>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Why Docker Networks?</a:t>
            </a:r>
          </a:p>
        </p:txBody>
      </p:sp>
      <p:grpSp>
        <p:nvGrpSpPr>
          <p:cNvPr id="7" name="object 7"/>
          <p:cNvGrpSpPr/>
          <p:nvPr/>
        </p:nvGrpSpPr>
        <p:grpSpPr>
          <a:xfrm>
            <a:off x="2476500" y="2552700"/>
            <a:ext cx="1028700" cy="1009650"/>
            <a:chOff x="2476500" y="2552700"/>
            <a:chExt cx="1028700" cy="1009650"/>
          </a:xfrm>
        </p:grpSpPr>
        <p:pic>
          <p:nvPicPr>
            <p:cNvPr id="8" name="object 8"/>
            <p:cNvPicPr/>
            <p:nvPr/>
          </p:nvPicPr>
          <p:blipFill>
            <a:blip r:embed="rId3" cstate="print"/>
            <a:stretch>
              <a:fillRect/>
            </a:stretch>
          </p:blipFill>
          <p:spPr>
            <a:xfrm>
              <a:off x="2838450" y="2552700"/>
              <a:ext cx="666750" cy="847725"/>
            </a:xfrm>
            <a:prstGeom prst="rect">
              <a:avLst/>
            </a:prstGeom>
          </p:spPr>
        </p:pic>
        <p:sp>
          <p:nvSpPr>
            <p:cNvPr id="9" name="object 9"/>
            <p:cNvSpPr/>
            <p:nvPr/>
          </p:nvSpPr>
          <p:spPr>
            <a:xfrm>
              <a:off x="2860166" y="2574798"/>
              <a:ext cx="573405" cy="755650"/>
            </a:xfrm>
            <a:custGeom>
              <a:avLst/>
              <a:gdLst/>
              <a:ahLst/>
              <a:cxnLst/>
              <a:rect l="l" t="t" r="r" b="b"/>
              <a:pathLst>
                <a:path w="573404" h="755650">
                  <a:moveTo>
                    <a:pt x="286527" y="0"/>
                  </a:moveTo>
                  <a:lnTo>
                    <a:pt x="220823" y="3319"/>
                  </a:lnTo>
                  <a:lnTo>
                    <a:pt x="160512" y="12776"/>
                  </a:lnTo>
                  <a:lnTo>
                    <a:pt x="107312" y="27620"/>
                  </a:lnTo>
                  <a:lnTo>
                    <a:pt x="62941" y="47102"/>
                  </a:lnTo>
                  <a:lnTo>
                    <a:pt x="29120" y="70469"/>
                  </a:lnTo>
                  <a:lnTo>
                    <a:pt x="0" y="125861"/>
                  </a:lnTo>
                  <a:lnTo>
                    <a:pt x="0" y="629543"/>
                  </a:lnTo>
                  <a:lnTo>
                    <a:pt x="29120" y="684869"/>
                  </a:lnTo>
                  <a:lnTo>
                    <a:pt x="62941" y="708236"/>
                  </a:lnTo>
                  <a:lnTo>
                    <a:pt x="107312" y="727730"/>
                  </a:lnTo>
                  <a:lnTo>
                    <a:pt x="160512" y="742592"/>
                  </a:lnTo>
                  <a:lnTo>
                    <a:pt x="220823" y="752065"/>
                  </a:lnTo>
                  <a:lnTo>
                    <a:pt x="286527" y="755391"/>
                  </a:lnTo>
                  <a:lnTo>
                    <a:pt x="352217" y="752065"/>
                  </a:lnTo>
                  <a:lnTo>
                    <a:pt x="412521" y="742592"/>
                  </a:lnTo>
                  <a:lnTo>
                    <a:pt x="465719" y="727730"/>
                  </a:lnTo>
                  <a:lnTo>
                    <a:pt x="510091" y="708236"/>
                  </a:lnTo>
                  <a:lnTo>
                    <a:pt x="543915" y="684869"/>
                  </a:lnTo>
                  <a:lnTo>
                    <a:pt x="573039" y="629543"/>
                  </a:lnTo>
                  <a:lnTo>
                    <a:pt x="573039" y="125861"/>
                  </a:lnTo>
                  <a:lnTo>
                    <a:pt x="543915" y="70469"/>
                  </a:lnTo>
                  <a:lnTo>
                    <a:pt x="510091" y="47102"/>
                  </a:lnTo>
                  <a:lnTo>
                    <a:pt x="465719" y="27620"/>
                  </a:lnTo>
                  <a:lnTo>
                    <a:pt x="412521" y="12776"/>
                  </a:lnTo>
                  <a:lnTo>
                    <a:pt x="352217" y="3319"/>
                  </a:lnTo>
                  <a:lnTo>
                    <a:pt x="286527" y="0"/>
                  </a:lnTo>
                  <a:close/>
                </a:path>
              </a:pathLst>
            </a:custGeom>
            <a:solidFill>
              <a:srgbClr val="1B577B"/>
            </a:solidFill>
          </p:spPr>
          <p:txBody>
            <a:bodyPr wrap="square" lIns="0" tIns="0" rIns="0" bIns="0" rtlCol="0"/>
            <a:lstStyle/>
            <a:p>
              <a:endParaRPr/>
            </a:p>
          </p:txBody>
        </p:sp>
        <p:sp>
          <p:nvSpPr>
            <p:cNvPr id="10" name="object 10"/>
            <p:cNvSpPr/>
            <p:nvPr/>
          </p:nvSpPr>
          <p:spPr>
            <a:xfrm>
              <a:off x="2860167" y="2574798"/>
              <a:ext cx="573405" cy="755650"/>
            </a:xfrm>
            <a:custGeom>
              <a:avLst/>
              <a:gdLst/>
              <a:ahLst/>
              <a:cxnLst/>
              <a:rect l="l" t="t" r="r" b="b"/>
              <a:pathLst>
                <a:path w="573404" h="755650">
                  <a:moveTo>
                    <a:pt x="573039" y="125861"/>
                  </a:moveTo>
                  <a:lnTo>
                    <a:pt x="543915" y="181244"/>
                  </a:lnTo>
                  <a:lnTo>
                    <a:pt x="510091" y="204609"/>
                  </a:lnTo>
                  <a:lnTo>
                    <a:pt x="465719" y="224089"/>
                  </a:lnTo>
                  <a:lnTo>
                    <a:pt x="412521" y="238933"/>
                  </a:lnTo>
                  <a:lnTo>
                    <a:pt x="352217" y="248390"/>
                  </a:lnTo>
                  <a:lnTo>
                    <a:pt x="286527" y="251709"/>
                  </a:lnTo>
                  <a:lnTo>
                    <a:pt x="220823" y="248390"/>
                  </a:lnTo>
                  <a:lnTo>
                    <a:pt x="160512" y="238933"/>
                  </a:lnTo>
                  <a:lnTo>
                    <a:pt x="107312" y="224089"/>
                  </a:lnTo>
                  <a:lnTo>
                    <a:pt x="62941" y="204609"/>
                  </a:lnTo>
                  <a:lnTo>
                    <a:pt x="29120" y="181244"/>
                  </a:lnTo>
                  <a:lnTo>
                    <a:pt x="7566" y="154744"/>
                  </a:lnTo>
                  <a:lnTo>
                    <a:pt x="0" y="125861"/>
                  </a:lnTo>
                </a:path>
                <a:path w="573404" h="755650">
                  <a:moveTo>
                    <a:pt x="0" y="125861"/>
                  </a:moveTo>
                  <a:lnTo>
                    <a:pt x="29120" y="70469"/>
                  </a:lnTo>
                  <a:lnTo>
                    <a:pt x="62941" y="47102"/>
                  </a:lnTo>
                  <a:lnTo>
                    <a:pt x="107312" y="27620"/>
                  </a:lnTo>
                  <a:lnTo>
                    <a:pt x="160512" y="12776"/>
                  </a:lnTo>
                  <a:lnTo>
                    <a:pt x="220823" y="3319"/>
                  </a:lnTo>
                  <a:lnTo>
                    <a:pt x="286527" y="0"/>
                  </a:lnTo>
                  <a:lnTo>
                    <a:pt x="352217" y="3319"/>
                  </a:lnTo>
                  <a:lnTo>
                    <a:pt x="412521" y="12776"/>
                  </a:lnTo>
                  <a:lnTo>
                    <a:pt x="465719" y="27620"/>
                  </a:lnTo>
                  <a:lnTo>
                    <a:pt x="510091" y="47102"/>
                  </a:lnTo>
                  <a:lnTo>
                    <a:pt x="543915" y="70469"/>
                  </a:lnTo>
                  <a:lnTo>
                    <a:pt x="573039" y="125861"/>
                  </a:lnTo>
                  <a:lnTo>
                    <a:pt x="573039" y="629543"/>
                  </a:lnTo>
                  <a:lnTo>
                    <a:pt x="543915" y="684869"/>
                  </a:lnTo>
                  <a:lnTo>
                    <a:pt x="510091" y="708236"/>
                  </a:lnTo>
                  <a:lnTo>
                    <a:pt x="465719" y="727730"/>
                  </a:lnTo>
                  <a:lnTo>
                    <a:pt x="412521" y="742592"/>
                  </a:lnTo>
                  <a:lnTo>
                    <a:pt x="352217" y="752065"/>
                  </a:lnTo>
                  <a:lnTo>
                    <a:pt x="286527" y="755391"/>
                  </a:lnTo>
                  <a:lnTo>
                    <a:pt x="220823" y="752065"/>
                  </a:lnTo>
                  <a:lnTo>
                    <a:pt x="160512" y="742592"/>
                  </a:lnTo>
                  <a:lnTo>
                    <a:pt x="107312" y="727730"/>
                  </a:lnTo>
                  <a:lnTo>
                    <a:pt x="62941" y="708236"/>
                  </a:lnTo>
                  <a:lnTo>
                    <a:pt x="29120" y="684869"/>
                  </a:lnTo>
                  <a:lnTo>
                    <a:pt x="0" y="629543"/>
                  </a:lnTo>
                  <a:lnTo>
                    <a:pt x="0" y="125861"/>
                  </a:lnTo>
                  <a:close/>
                </a:path>
              </a:pathLst>
            </a:custGeom>
            <a:ln w="12701">
              <a:solidFill>
                <a:srgbClr val="FFFFFF"/>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2476500" y="2914650"/>
              <a:ext cx="819150" cy="647700"/>
            </a:xfrm>
            <a:prstGeom prst="rect">
              <a:avLst/>
            </a:prstGeom>
          </p:spPr>
        </p:pic>
        <p:pic>
          <p:nvPicPr>
            <p:cNvPr id="12" name="object 12"/>
            <p:cNvPicPr/>
            <p:nvPr/>
          </p:nvPicPr>
          <p:blipFill>
            <a:blip r:embed="rId5" cstate="print"/>
            <a:stretch>
              <a:fillRect/>
            </a:stretch>
          </p:blipFill>
          <p:spPr>
            <a:xfrm>
              <a:off x="2519171" y="2955477"/>
              <a:ext cx="681989" cy="509589"/>
            </a:xfrm>
            <a:prstGeom prst="rect">
              <a:avLst/>
            </a:prstGeom>
          </p:spPr>
        </p:pic>
      </p:grpSp>
      <p:grpSp>
        <p:nvGrpSpPr>
          <p:cNvPr id="13" name="object 13"/>
          <p:cNvGrpSpPr/>
          <p:nvPr/>
        </p:nvGrpSpPr>
        <p:grpSpPr>
          <a:xfrm>
            <a:off x="5162550" y="2552700"/>
            <a:ext cx="1028700" cy="1009650"/>
            <a:chOff x="5162550" y="2552700"/>
            <a:chExt cx="1028700" cy="1009650"/>
          </a:xfrm>
        </p:grpSpPr>
        <p:pic>
          <p:nvPicPr>
            <p:cNvPr id="14" name="object 14"/>
            <p:cNvPicPr/>
            <p:nvPr/>
          </p:nvPicPr>
          <p:blipFill>
            <a:blip r:embed="rId6" cstate="print"/>
            <a:stretch>
              <a:fillRect/>
            </a:stretch>
          </p:blipFill>
          <p:spPr>
            <a:xfrm>
              <a:off x="5524484" y="2552700"/>
              <a:ext cx="666750" cy="847725"/>
            </a:xfrm>
            <a:prstGeom prst="rect">
              <a:avLst/>
            </a:prstGeom>
          </p:spPr>
        </p:pic>
        <p:sp>
          <p:nvSpPr>
            <p:cNvPr id="15" name="object 15"/>
            <p:cNvSpPr/>
            <p:nvPr/>
          </p:nvSpPr>
          <p:spPr>
            <a:xfrm>
              <a:off x="5540898" y="2574798"/>
              <a:ext cx="573405" cy="755650"/>
            </a:xfrm>
            <a:custGeom>
              <a:avLst/>
              <a:gdLst/>
              <a:ahLst/>
              <a:cxnLst/>
              <a:rect l="l" t="t" r="r" b="b"/>
              <a:pathLst>
                <a:path w="573404" h="755650">
                  <a:moveTo>
                    <a:pt x="286511" y="0"/>
                  </a:moveTo>
                  <a:lnTo>
                    <a:pt x="220812" y="3319"/>
                  </a:lnTo>
                  <a:lnTo>
                    <a:pt x="160504" y="12776"/>
                  </a:lnTo>
                  <a:lnTo>
                    <a:pt x="107306" y="27620"/>
                  </a:lnTo>
                  <a:lnTo>
                    <a:pt x="62938" y="47102"/>
                  </a:lnTo>
                  <a:lnTo>
                    <a:pt x="29118" y="70469"/>
                  </a:lnTo>
                  <a:lnTo>
                    <a:pt x="0" y="125861"/>
                  </a:lnTo>
                  <a:lnTo>
                    <a:pt x="0" y="629543"/>
                  </a:lnTo>
                  <a:lnTo>
                    <a:pt x="29118" y="684869"/>
                  </a:lnTo>
                  <a:lnTo>
                    <a:pt x="62938" y="708236"/>
                  </a:lnTo>
                  <a:lnTo>
                    <a:pt x="107306" y="727730"/>
                  </a:lnTo>
                  <a:lnTo>
                    <a:pt x="160504" y="742592"/>
                  </a:lnTo>
                  <a:lnTo>
                    <a:pt x="220812" y="752065"/>
                  </a:lnTo>
                  <a:lnTo>
                    <a:pt x="286511" y="755391"/>
                  </a:lnTo>
                  <a:lnTo>
                    <a:pt x="352201" y="752065"/>
                  </a:lnTo>
                  <a:lnTo>
                    <a:pt x="412506" y="742592"/>
                  </a:lnTo>
                  <a:lnTo>
                    <a:pt x="465704" y="727730"/>
                  </a:lnTo>
                  <a:lnTo>
                    <a:pt x="510075" y="708236"/>
                  </a:lnTo>
                  <a:lnTo>
                    <a:pt x="543900" y="684869"/>
                  </a:lnTo>
                  <a:lnTo>
                    <a:pt x="573023" y="629543"/>
                  </a:lnTo>
                  <a:lnTo>
                    <a:pt x="573023" y="125861"/>
                  </a:lnTo>
                  <a:lnTo>
                    <a:pt x="543900" y="70469"/>
                  </a:lnTo>
                  <a:lnTo>
                    <a:pt x="510075" y="47102"/>
                  </a:lnTo>
                  <a:lnTo>
                    <a:pt x="465704" y="27620"/>
                  </a:lnTo>
                  <a:lnTo>
                    <a:pt x="412506" y="12776"/>
                  </a:lnTo>
                  <a:lnTo>
                    <a:pt x="352201" y="3319"/>
                  </a:lnTo>
                  <a:lnTo>
                    <a:pt x="286511" y="0"/>
                  </a:lnTo>
                  <a:close/>
                </a:path>
              </a:pathLst>
            </a:custGeom>
            <a:solidFill>
              <a:srgbClr val="47365A"/>
            </a:solidFill>
          </p:spPr>
          <p:txBody>
            <a:bodyPr wrap="square" lIns="0" tIns="0" rIns="0" bIns="0" rtlCol="0"/>
            <a:lstStyle/>
            <a:p>
              <a:endParaRPr/>
            </a:p>
          </p:txBody>
        </p:sp>
        <p:sp>
          <p:nvSpPr>
            <p:cNvPr id="16" name="object 16"/>
            <p:cNvSpPr/>
            <p:nvPr/>
          </p:nvSpPr>
          <p:spPr>
            <a:xfrm>
              <a:off x="5540898" y="2574798"/>
              <a:ext cx="573405" cy="755650"/>
            </a:xfrm>
            <a:custGeom>
              <a:avLst/>
              <a:gdLst/>
              <a:ahLst/>
              <a:cxnLst/>
              <a:rect l="l" t="t" r="r" b="b"/>
              <a:pathLst>
                <a:path w="573404" h="755650">
                  <a:moveTo>
                    <a:pt x="573023" y="125861"/>
                  </a:moveTo>
                  <a:lnTo>
                    <a:pt x="543900" y="181244"/>
                  </a:lnTo>
                  <a:lnTo>
                    <a:pt x="510075" y="204609"/>
                  </a:lnTo>
                  <a:lnTo>
                    <a:pt x="465704" y="224089"/>
                  </a:lnTo>
                  <a:lnTo>
                    <a:pt x="412506" y="238933"/>
                  </a:lnTo>
                  <a:lnTo>
                    <a:pt x="352201" y="248390"/>
                  </a:lnTo>
                  <a:lnTo>
                    <a:pt x="286511" y="251709"/>
                  </a:lnTo>
                  <a:lnTo>
                    <a:pt x="220812" y="248390"/>
                  </a:lnTo>
                  <a:lnTo>
                    <a:pt x="160504" y="238933"/>
                  </a:lnTo>
                  <a:lnTo>
                    <a:pt x="107306" y="224089"/>
                  </a:lnTo>
                  <a:lnTo>
                    <a:pt x="62938" y="204609"/>
                  </a:lnTo>
                  <a:lnTo>
                    <a:pt x="29118" y="181244"/>
                  </a:lnTo>
                  <a:lnTo>
                    <a:pt x="7566" y="154744"/>
                  </a:lnTo>
                  <a:lnTo>
                    <a:pt x="0" y="125861"/>
                  </a:lnTo>
                </a:path>
                <a:path w="573404" h="755650">
                  <a:moveTo>
                    <a:pt x="0" y="125861"/>
                  </a:moveTo>
                  <a:lnTo>
                    <a:pt x="29118" y="70469"/>
                  </a:lnTo>
                  <a:lnTo>
                    <a:pt x="62938" y="47102"/>
                  </a:lnTo>
                  <a:lnTo>
                    <a:pt x="107306" y="27620"/>
                  </a:lnTo>
                  <a:lnTo>
                    <a:pt x="160504" y="12776"/>
                  </a:lnTo>
                  <a:lnTo>
                    <a:pt x="220812" y="3319"/>
                  </a:lnTo>
                  <a:lnTo>
                    <a:pt x="286511" y="0"/>
                  </a:lnTo>
                  <a:lnTo>
                    <a:pt x="352201" y="3319"/>
                  </a:lnTo>
                  <a:lnTo>
                    <a:pt x="412506" y="12776"/>
                  </a:lnTo>
                  <a:lnTo>
                    <a:pt x="465704" y="27620"/>
                  </a:lnTo>
                  <a:lnTo>
                    <a:pt x="510075" y="47102"/>
                  </a:lnTo>
                  <a:lnTo>
                    <a:pt x="543900" y="70469"/>
                  </a:lnTo>
                  <a:lnTo>
                    <a:pt x="573023" y="125861"/>
                  </a:lnTo>
                  <a:lnTo>
                    <a:pt x="573023" y="629543"/>
                  </a:lnTo>
                  <a:lnTo>
                    <a:pt x="543900" y="684869"/>
                  </a:lnTo>
                  <a:lnTo>
                    <a:pt x="510075" y="708236"/>
                  </a:lnTo>
                  <a:lnTo>
                    <a:pt x="465704" y="727730"/>
                  </a:lnTo>
                  <a:lnTo>
                    <a:pt x="412506" y="742592"/>
                  </a:lnTo>
                  <a:lnTo>
                    <a:pt x="352201" y="752065"/>
                  </a:lnTo>
                  <a:lnTo>
                    <a:pt x="286511" y="755391"/>
                  </a:lnTo>
                  <a:lnTo>
                    <a:pt x="220812" y="752065"/>
                  </a:lnTo>
                  <a:lnTo>
                    <a:pt x="160504" y="742592"/>
                  </a:lnTo>
                  <a:lnTo>
                    <a:pt x="107306" y="727730"/>
                  </a:lnTo>
                  <a:lnTo>
                    <a:pt x="62938" y="708236"/>
                  </a:lnTo>
                  <a:lnTo>
                    <a:pt x="29118" y="684869"/>
                  </a:lnTo>
                  <a:lnTo>
                    <a:pt x="0" y="629543"/>
                  </a:lnTo>
                  <a:lnTo>
                    <a:pt x="0" y="125861"/>
                  </a:lnTo>
                  <a:close/>
                </a:path>
              </a:pathLst>
            </a:custGeom>
            <a:ln w="12701">
              <a:solidFill>
                <a:srgbClr val="FFFFFF"/>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5162550" y="2914650"/>
              <a:ext cx="809625" cy="647700"/>
            </a:xfrm>
            <a:prstGeom prst="rect">
              <a:avLst/>
            </a:prstGeom>
          </p:spPr>
        </p:pic>
        <p:pic>
          <p:nvPicPr>
            <p:cNvPr id="18" name="object 18"/>
            <p:cNvPicPr/>
            <p:nvPr/>
          </p:nvPicPr>
          <p:blipFill>
            <a:blip r:embed="rId5" cstate="print"/>
            <a:stretch>
              <a:fillRect/>
            </a:stretch>
          </p:blipFill>
          <p:spPr>
            <a:xfrm>
              <a:off x="5199888" y="2955477"/>
              <a:ext cx="681989" cy="509589"/>
            </a:xfrm>
            <a:prstGeom prst="rect">
              <a:avLst/>
            </a:prstGeom>
          </p:spPr>
        </p:pic>
      </p:grpSp>
      <p:sp>
        <p:nvSpPr>
          <p:cNvPr id="19" name="object 19"/>
          <p:cNvSpPr txBox="1"/>
          <p:nvPr/>
        </p:nvSpPr>
        <p:spPr>
          <a:xfrm>
            <a:off x="1227777" y="1047750"/>
            <a:ext cx="6598284" cy="428322"/>
          </a:xfrm>
          <a:prstGeom prst="rect">
            <a:avLst/>
          </a:prstGeom>
        </p:spPr>
        <p:txBody>
          <a:bodyPr vert="horz" wrap="square" lIns="0" tIns="12700" rIns="0" bIns="0" rtlCol="0">
            <a:spAutoFit/>
          </a:bodyPr>
          <a:lstStyle/>
          <a:p>
            <a:pPr marL="12700" algn="ctr">
              <a:spcBef>
                <a:spcPts val="100"/>
              </a:spcBef>
            </a:pPr>
            <a:r>
              <a:rPr sz="1350" dirty="0">
                <a:latin typeface="Lucida Grande" panose="020B0600040502020204" pitchFamily="34" charset="0"/>
                <a:cs typeface="Lucida Grande" panose="020B0600040502020204" pitchFamily="34" charset="0"/>
              </a:rPr>
              <a:t>Let’s take an example. Say, there are two containers which we deploy in the docker ecosystem.</a:t>
            </a:r>
          </a:p>
        </p:txBody>
      </p:sp>
      <p:sp>
        <p:nvSpPr>
          <p:cNvPr id="20" name="object 20"/>
          <p:cNvSpPr txBox="1"/>
          <p:nvPr/>
        </p:nvSpPr>
        <p:spPr>
          <a:xfrm>
            <a:off x="2445377" y="3590859"/>
            <a:ext cx="1325880" cy="231775"/>
          </a:xfrm>
          <a:prstGeom prst="rect">
            <a:avLst/>
          </a:prstGeom>
        </p:spPr>
        <p:txBody>
          <a:bodyPr vert="horz" wrap="square" lIns="0" tIns="12700" rIns="0" bIns="0" rtlCol="0">
            <a:spAutoFit/>
          </a:bodyPr>
          <a:lstStyle/>
          <a:p>
            <a:pPr marL="12700">
              <a:lnSpc>
                <a:spcPct val="100000"/>
              </a:lnSpc>
              <a:spcBef>
                <a:spcPts val="100"/>
              </a:spcBef>
            </a:pPr>
            <a:r>
              <a:rPr sz="1350" spc="-65" dirty="0">
                <a:latin typeface="Arial"/>
                <a:cs typeface="Arial"/>
              </a:rPr>
              <a:t>Website</a:t>
            </a:r>
            <a:r>
              <a:rPr sz="1350" spc="20" dirty="0">
                <a:latin typeface="Times New Roman"/>
                <a:cs typeface="Times New Roman"/>
              </a:rPr>
              <a:t> </a:t>
            </a:r>
            <a:r>
              <a:rPr sz="1350" spc="-45" dirty="0">
                <a:latin typeface="Arial"/>
                <a:cs typeface="Arial"/>
              </a:rPr>
              <a:t>Container</a:t>
            </a:r>
            <a:endParaRPr sz="1350">
              <a:latin typeface="Arial"/>
              <a:cs typeface="Arial"/>
            </a:endParaRPr>
          </a:p>
        </p:txBody>
      </p:sp>
      <p:sp>
        <p:nvSpPr>
          <p:cNvPr id="21" name="object 21"/>
          <p:cNvSpPr txBox="1"/>
          <p:nvPr/>
        </p:nvSpPr>
        <p:spPr>
          <a:xfrm>
            <a:off x="5020302" y="3593145"/>
            <a:ext cx="1399540" cy="231775"/>
          </a:xfrm>
          <a:prstGeom prst="rect">
            <a:avLst/>
          </a:prstGeom>
        </p:spPr>
        <p:txBody>
          <a:bodyPr vert="horz" wrap="square" lIns="0" tIns="12700" rIns="0" bIns="0" rtlCol="0">
            <a:spAutoFit/>
          </a:bodyPr>
          <a:lstStyle/>
          <a:p>
            <a:pPr marL="12700">
              <a:lnSpc>
                <a:spcPct val="100000"/>
              </a:lnSpc>
              <a:spcBef>
                <a:spcPts val="100"/>
              </a:spcBef>
            </a:pPr>
            <a:r>
              <a:rPr sz="1350" spc="-90" dirty="0">
                <a:latin typeface="Arial"/>
                <a:cs typeface="Arial"/>
              </a:rPr>
              <a:t>Database</a:t>
            </a:r>
            <a:r>
              <a:rPr sz="1350" spc="-40" dirty="0">
                <a:latin typeface="Times New Roman"/>
                <a:cs typeface="Times New Roman"/>
              </a:rPr>
              <a:t> </a:t>
            </a:r>
            <a:r>
              <a:rPr sz="1350" spc="-45" dirty="0">
                <a:latin typeface="Arial"/>
                <a:cs typeface="Arial"/>
              </a:rPr>
              <a:t>Container</a:t>
            </a:r>
            <a:endParaRPr sz="1350">
              <a:latin typeface="Arial"/>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90600" y="981059"/>
            <a:ext cx="6915150" cy="619125"/>
            <a:chOff x="1905000" y="981059"/>
            <a:chExt cx="5086350" cy="619125"/>
          </a:xfrm>
        </p:grpSpPr>
        <p:pic>
          <p:nvPicPr>
            <p:cNvPr id="3" name="object 3"/>
            <p:cNvPicPr/>
            <p:nvPr/>
          </p:nvPicPr>
          <p:blipFill>
            <a:blip r:embed="rId2" cstate="print"/>
            <a:stretch>
              <a:fillRect/>
            </a:stretch>
          </p:blipFill>
          <p:spPr>
            <a:xfrm>
              <a:off x="1905000" y="981059"/>
              <a:ext cx="5086350" cy="619125"/>
            </a:xfrm>
            <a:prstGeom prst="rect">
              <a:avLst/>
            </a:prstGeom>
          </p:spPr>
        </p:pic>
        <p:sp>
          <p:nvSpPr>
            <p:cNvPr id="4" name="object 4"/>
            <p:cNvSpPr/>
            <p:nvPr/>
          </p:nvSpPr>
          <p:spPr>
            <a:xfrm>
              <a:off x="1922013" y="1001024"/>
              <a:ext cx="4999355" cy="523240"/>
            </a:xfrm>
            <a:custGeom>
              <a:avLst/>
              <a:gdLst/>
              <a:ahLst/>
              <a:cxnLst/>
              <a:rect l="l" t="t" r="r" b="b"/>
              <a:pathLst>
                <a:path w="4999355" h="523240">
                  <a:moveTo>
                    <a:pt x="4911845" y="0"/>
                  </a:moveTo>
                  <a:lnTo>
                    <a:pt x="87248" y="0"/>
                  </a:lnTo>
                  <a:lnTo>
                    <a:pt x="53313" y="6845"/>
                  </a:lnTo>
                  <a:lnTo>
                    <a:pt x="25577" y="25523"/>
                  </a:lnTo>
                  <a:lnTo>
                    <a:pt x="6865" y="53248"/>
                  </a:lnTo>
                  <a:lnTo>
                    <a:pt x="0" y="87233"/>
                  </a:lnTo>
                  <a:lnTo>
                    <a:pt x="0" y="435985"/>
                  </a:lnTo>
                  <a:lnTo>
                    <a:pt x="6865" y="469920"/>
                  </a:lnTo>
                  <a:lnTo>
                    <a:pt x="25577" y="497650"/>
                  </a:lnTo>
                  <a:lnTo>
                    <a:pt x="53313" y="516357"/>
                  </a:lnTo>
                  <a:lnTo>
                    <a:pt x="87248" y="523219"/>
                  </a:lnTo>
                  <a:lnTo>
                    <a:pt x="4911845" y="523219"/>
                  </a:lnTo>
                  <a:lnTo>
                    <a:pt x="4945849" y="516357"/>
                  </a:lnTo>
                  <a:lnTo>
                    <a:pt x="4973583" y="497650"/>
                  </a:lnTo>
                  <a:lnTo>
                    <a:pt x="4992264" y="469920"/>
                  </a:lnTo>
                  <a:lnTo>
                    <a:pt x="4999110" y="435985"/>
                  </a:lnTo>
                  <a:lnTo>
                    <a:pt x="4999110" y="87233"/>
                  </a:lnTo>
                  <a:lnTo>
                    <a:pt x="4992264" y="53248"/>
                  </a:lnTo>
                  <a:lnTo>
                    <a:pt x="4973583" y="25523"/>
                  </a:lnTo>
                  <a:lnTo>
                    <a:pt x="4945849" y="6845"/>
                  </a:lnTo>
                  <a:lnTo>
                    <a:pt x="4911845" y="0"/>
                  </a:lnTo>
                  <a:close/>
                </a:path>
              </a:pathLst>
            </a:custGeom>
            <a:solidFill>
              <a:srgbClr val="FFFFFF"/>
            </a:solidFill>
          </p:spPr>
          <p:txBody>
            <a:bodyPr wrap="square" lIns="0" tIns="0" rIns="0" bIns="0" rtlCol="0"/>
            <a:lstStyle/>
            <a:p>
              <a:endParaRPr/>
            </a:p>
          </p:txBody>
        </p:sp>
        <p:sp>
          <p:nvSpPr>
            <p:cNvPr id="5" name="object 5"/>
            <p:cNvSpPr/>
            <p:nvPr/>
          </p:nvSpPr>
          <p:spPr>
            <a:xfrm>
              <a:off x="1922013" y="1001024"/>
              <a:ext cx="4999355" cy="523240"/>
            </a:xfrm>
            <a:custGeom>
              <a:avLst/>
              <a:gdLst/>
              <a:ahLst/>
              <a:cxnLst/>
              <a:rect l="l" t="t" r="r" b="b"/>
              <a:pathLst>
                <a:path w="4999355" h="523240">
                  <a:moveTo>
                    <a:pt x="0" y="87233"/>
                  </a:moveTo>
                  <a:lnTo>
                    <a:pt x="6865" y="53248"/>
                  </a:lnTo>
                  <a:lnTo>
                    <a:pt x="25577" y="25523"/>
                  </a:lnTo>
                  <a:lnTo>
                    <a:pt x="53313" y="6845"/>
                  </a:lnTo>
                  <a:lnTo>
                    <a:pt x="87248" y="0"/>
                  </a:lnTo>
                  <a:lnTo>
                    <a:pt x="4911845" y="0"/>
                  </a:lnTo>
                  <a:lnTo>
                    <a:pt x="4945849" y="6845"/>
                  </a:lnTo>
                  <a:lnTo>
                    <a:pt x="4973583" y="25523"/>
                  </a:lnTo>
                  <a:lnTo>
                    <a:pt x="4992264" y="53248"/>
                  </a:lnTo>
                  <a:lnTo>
                    <a:pt x="4999110" y="87233"/>
                  </a:lnTo>
                  <a:lnTo>
                    <a:pt x="4999110" y="435985"/>
                  </a:lnTo>
                  <a:lnTo>
                    <a:pt x="4992264" y="469920"/>
                  </a:lnTo>
                  <a:lnTo>
                    <a:pt x="4973583" y="497650"/>
                  </a:lnTo>
                  <a:lnTo>
                    <a:pt x="4945849" y="516357"/>
                  </a:lnTo>
                  <a:lnTo>
                    <a:pt x="4911845" y="523219"/>
                  </a:lnTo>
                  <a:lnTo>
                    <a:pt x="87248" y="523219"/>
                  </a:lnTo>
                  <a:lnTo>
                    <a:pt x="53313" y="516357"/>
                  </a:lnTo>
                  <a:lnTo>
                    <a:pt x="25577" y="497650"/>
                  </a:lnTo>
                  <a:lnTo>
                    <a:pt x="6865" y="469920"/>
                  </a:lnTo>
                  <a:lnTo>
                    <a:pt x="0" y="435985"/>
                  </a:lnTo>
                  <a:lnTo>
                    <a:pt x="0" y="87233"/>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Why Docker Networks?</a:t>
            </a:r>
          </a:p>
        </p:txBody>
      </p:sp>
      <p:grpSp>
        <p:nvGrpSpPr>
          <p:cNvPr id="7" name="object 7"/>
          <p:cNvGrpSpPr/>
          <p:nvPr/>
        </p:nvGrpSpPr>
        <p:grpSpPr>
          <a:xfrm>
            <a:off x="2476500" y="2552700"/>
            <a:ext cx="1028700" cy="1009650"/>
            <a:chOff x="2476500" y="2552700"/>
            <a:chExt cx="1028700" cy="1009650"/>
          </a:xfrm>
        </p:grpSpPr>
        <p:pic>
          <p:nvPicPr>
            <p:cNvPr id="8" name="object 8"/>
            <p:cNvPicPr/>
            <p:nvPr/>
          </p:nvPicPr>
          <p:blipFill>
            <a:blip r:embed="rId3" cstate="print"/>
            <a:stretch>
              <a:fillRect/>
            </a:stretch>
          </p:blipFill>
          <p:spPr>
            <a:xfrm>
              <a:off x="2838450" y="2552700"/>
              <a:ext cx="666750" cy="847725"/>
            </a:xfrm>
            <a:prstGeom prst="rect">
              <a:avLst/>
            </a:prstGeom>
          </p:spPr>
        </p:pic>
        <p:sp>
          <p:nvSpPr>
            <p:cNvPr id="9" name="object 9"/>
            <p:cNvSpPr/>
            <p:nvPr/>
          </p:nvSpPr>
          <p:spPr>
            <a:xfrm>
              <a:off x="2860166" y="2574798"/>
              <a:ext cx="573405" cy="755650"/>
            </a:xfrm>
            <a:custGeom>
              <a:avLst/>
              <a:gdLst/>
              <a:ahLst/>
              <a:cxnLst/>
              <a:rect l="l" t="t" r="r" b="b"/>
              <a:pathLst>
                <a:path w="573404" h="755650">
                  <a:moveTo>
                    <a:pt x="286527" y="0"/>
                  </a:moveTo>
                  <a:lnTo>
                    <a:pt x="220823" y="3319"/>
                  </a:lnTo>
                  <a:lnTo>
                    <a:pt x="160512" y="12776"/>
                  </a:lnTo>
                  <a:lnTo>
                    <a:pt x="107312" y="27620"/>
                  </a:lnTo>
                  <a:lnTo>
                    <a:pt x="62941" y="47102"/>
                  </a:lnTo>
                  <a:lnTo>
                    <a:pt x="29120" y="70469"/>
                  </a:lnTo>
                  <a:lnTo>
                    <a:pt x="0" y="125861"/>
                  </a:lnTo>
                  <a:lnTo>
                    <a:pt x="0" y="629543"/>
                  </a:lnTo>
                  <a:lnTo>
                    <a:pt x="29120" y="684869"/>
                  </a:lnTo>
                  <a:lnTo>
                    <a:pt x="62941" y="708236"/>
                  </a:lnTo>
                  <a:lnTo>
                    <a:pt x="107312" y="727730"/>
                  </a:lnTo>
                  <a:lnTo>
                    <a:pt x="160512" y="742592"/>
                  </a:lnTo>
                  <a:lnTo>
                    <a:pt x="220823" y="752065"/>
                  </a:lnTo>
                  <a:lnTo>
                    <a:pt x="286527" y="755391"/>
                  </a:lnTo>
                  <a:lnTo>
                    <a:pt x="352217" y="752065"/>
                  </a:lnTo>
                  <a:lnTo>
                    <a:pt x="412521" y="742592"/>
                  </a:lnTo>
                  <a:lnTo>
                    <a:pt x="465719" y="727730"/>
                  </a:lnTo>
                  <a:lnTo>
                    <a:pt x="510091" y="708236"/>
                  </a:lnTo>
                  <a:lnTo>
                    <a:pt x="543915" y="684869"/>
                  </a:lnTo>
                  <a:lnTo>
                    <a:pt x="573039" y="629543"/>
                  </a:lnTo>
                  <a:lnTo>
                    <a:pt x="573039" y="125861"/>
                  </a:lnTo>
                  <a:lnTo>
                    <a:pt x="543915" y="70469"/>
                  </a:lnTo>
                  <a:lnTo>
                    <a:pt x="510091" y="47102"/>
                  </a:lnTo>
                  <a:lnTo>
                    <a:pt x="465719" y="27620"/>
                  </a:lnTo>
                  <a:lnTo>
                    <a:pt x="412521" y="12776"/>
                  </a:lnTo>
                  <a:lnTo>
                    <a:pt x="352217" y="3319"/>
                  </a:lnTo>
                  <a:lnTo>
                    <a:pt x="286527" y="0"/>
                  </a:lnTo>
                  <a:close/>
                </a:path>
              </a:pathLst>
            </a:custGeom>
            <a:solidFill>
              <a:srgbClr val="1B577B"/>
            </a:solidFill>
          </p:spPr>
          <p:txBody>
            <a:bodyPr wrap="square" lIns="0" tIns="0" rIns="0" bIns="0" rtlCol="0"/>
            <a:lstStyle/>
            <a:p>
              <a:endParaRPr/>
            </a:p>
          </p:txBody>
        </p:sp>
        <p:sp>
          <p:nvSpPr>
            <p:cNvPr id="10" name="object 10"/>
            <p:cNvSpPr/>
            <p:nvPr/>
          </p:nvSpPr>
          <p:spPr>
            <a:xfrm>
              <a:off x="2860167" y="2574798"/>
              <a:ext cx="573405" cy="755650"/>
            </a:xfrm>
            <a:custGeom>
              <a:avLst/>
              <a:gdLst/>
              <a:ahLst/>
              <a:cxnLst/>
              <a:rect l="l" t="t" r="r" b="b"/>
              <a:pathLst>
                <a:path w="573404" h="755650">
                  <a:moveTo>
                    <a:pt x="573039" y="125861"/>
                  </a:moveTo>
                  <a:lnTo>
                    <a:pt x="543915" y="181244"/>
                  </a:lnTo>
                  <a:lnTo>
                    <a:pt x="510091" y="204609"/>
                  </a:lnTo>
                  <a:lnTo>
                    <a:pt x="465719" y="224089"/>
                  </a:lnTo>
                  <a:lnTo>
                    <a:pt x="412521" y="238933"/>
                  </a:lnTo>
                  <a:lnTo>
                    <a:pt x="352217" y="248390"/>
                  </a:lnTo>
                  <a:lnTo>
                    <a:pt x="286527" y="251709"/>
                  </a:lnTo>
                  <a:lnTo>
                    <a:pt x="220823" y="248390"/>
                  </a:lnTo>
                  <a:lnTo>
                    <a:pt x="160512" y="238933"/>
                  </a:lnTo>
                  <a:lnTo>
                    <a:pt x="107312" y="224089"/>
                  </a:lnTo>
                  <a:lnTo>
                    <a:pt x="62941" y="204609"/>
                  </a:lnTo>
                  <a:lnTo>
                    <a:pt x="29120" y="181244"/>
                  </a:lnTo>
                  <a:lnTo>
                    <a:pt x="7566" y="154744"/>
                  </a:lnTo>
                  <a:lnTo>
                    <a:pt x="0" y="125861"/>
                  </a:lnTo>
                </a:path>
                <a:path w="573404" h="755650">
                  <a:moveTo>
                    <a:pt x="0" y="125861"/>
                  </a:moveTo>
                  <a:lnTo>
                    <a:pt x="29120" y="70469"/>
                  </a:lnTo>
                  <a:lnTo>
                    <a:pt x="62941" y="47102"/>
                  </a:lnTo>
                  <a:lnTo>
                    <a:pt x="107312" y="27620"/>
                  </a:lnTo>
                  <a:lnTo>
                    <a:pt x="160512" y="12776"/>
                  </a:lnTo>
                  <a:lnTo>
                    <a:pt x="220823" y="3319"/>
                  </a:lnTo>
                  <a:lnTo>
                    <a:pt x="286527" y="0"/>
                  </a:lnTo>
                  <a:lnTo>
                    <a:pt x="352217" y="3319"/>
                  </a:lnTo>
                  <a:lnTo>
                    <a:pt x="412521" y="12776"/>
                  </a:lnTo>
                  <a:lnTo>
                    <a:pt x="465719" y="27620"/>
                  </a:lnTo>
                  <a:lnTo>
                    <a:pt x="510091" y="47102"/>
                  </a:lnTo>
                  <a:lnTo>
                    <a:pt x="543915" y="70469"/>
                  </a:lnTo>
                  <a:lnTo>
                    <a:pt x="573039" y="125861"/>
                  </a:lnTo>
                  <a:lnTo>
                    <a:pt x="573039" y="629543"/>
                  </a:lnTo>
                  <a:lnTo>
                    <a:pt x="543915" y="684869"/>
                  </a:lnTo>
                  <a:lnTo>
                    <a:pt x="510091" y="708236"/>
                  </a:lnTo>
                  <a:lnTo>
                    <a:pt x="465719" y="727730"/>
                  </a:lnTo>
                  <a:lnTo>
                    <a:pt x="412521" y="742592"/>
                  </a:lnTo>
                  <a:lnTo>
                    <a:pt x="352217" y="752065"/>
                  </a:lnTo>
                  <a:lnTo>
                    <a:pt x="286527" y="755391"/>
                  </a:lnTo>
                  <a:lnTo>
                    <a:pt x="220823" y="752065"/>
                  </a:lnTo>
                  <a:lnTo>
                    <a:pt x="160512" y="742592"/>
                  </a:lnTo>
                  <a:lnTo>
                    <a:pt x="107312" y="727730"/>
                  </a:lnTo>
                  <a:lnTo>
                    <a:pt x="62941" y="708236"/>
                  </a:lnTo>
                  <a:lnTo>
                    <a:pt x="29120" y="684869"/>
                  </a:lnTo>
                  <a:lnTo>
                    <a:pt x="0" y="629543"/>
                  </a:lnTo>
                  <a:lnTo>
                    <a:pt x="0" y="125861"/>
                  </a:lnTo>
                  <a:close/>
                </a:path>
              </a:pathLst>
            </a:custGeom>
            <a:ln w="12701">
              <a:solidFill>
                <a:srgbClr val="FFFFFF"/>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2476500" y="2914650"/>
              <a:ext cx="819150" cy="647700"/>
            </a:xfrm>
            <a:prstGeom prst="rect">
              <a:avLst/>
            </a:prstGeom>
          </p:spPr>
        </p:pic>
        <p:pic>
          <p:nvPicPr>
            <p:cNvPr id="12" name="object 12"/>
            <p:cNvPicPr/>
            <p:nvPr/>
          </p:nvPicPr>
          <p:blipFill>
            <a:blip r:embed="rId5" cstate="print"/>
            <a:stretch>
              <a:fillRect/>
            </a:stretch>
          </p:blipFill>
          <p:spPr>
            <a:xfrm>
              <a:off x="2519171" y="2955477"/>
              <a:ext cx="681989" cy="509589"/>
            </a:xfrm>
            <a:prstGeom prst="rect">
              <a:avLst/>
            </a:prstGeom>
          </p:spPr>
        </p:pic>
      </p:grpSp>
      <p:grpSp>
        <p:nvGrpSpPr>
          <p:cNvPr id="13" name="object 13"/>
          <p:cNvGrpSpPr/>
          <p:nvPr/>
        </p:nvGrpSpPr>
        <p:grpSpPr>
          <a:xfrm>
            <a:off x="5162550" y="2552700"/>
            <a:ext cx="1028700" cy="1009650"/>
            <a:chOff x="5162550" y="2552700"/>
            <a:chExt cx="1028700" cy="1009650"/>
          </a:xfrm>
        </p:grpSpPr>
        <p:pic>
          <p:nvPicPr>
            <p:cNvPr id="14" name="object 14"/>
            <p:cNvPicPr/>
            <p:nvPr/>
          </p:nvPicPr>
          <p:blipFill>
            <a:blip r:embed="rId6" cstate="print"/>
            <a:stretch>
              <a:fillRect/>
            </a:stretch>
          </p:blipFill>
          <p:spPr>
            <a:xfrm>
              <a:off x="5524484" y="2552700"/>
              <a:ext cx="666750" cy="847725"/>
            </a:xfrm>
            <a:prstGeom prst="rect">
              <a:avLst/>
            </a:prstGeom>
          </p:spPr>
        </p:pic>
        <p:sp>
          <p:nvSpPr>
            <p:cNvPr id="15" name="object 15"/>
            <p:cNvSpPr/>
            <p:nvPr/>
          </p:nvSpPr>
          <p:spPr>
            <a:xfrm>
              <a:off x="5540898" y="2574798"/>
              <a:ext cx="573405" cy="755650"/>
            </a:xfrm>
            <a:custGeom>
              <a:avLst/>
              <a:gdLst/>
              <a:ahLst/>
              <a:cxnLst/>
              <a:rect l="l" t="t" r="r" b="b"/>
              <a:pathLst>
                <a:path w="573404" h="755650">
                  <a:moveTo>
                    <a:pt x="286511" y="0"/>
                  </a:moveTo>
                  <a:lnTo>
                    <a:pt x="220812" y="3319"/>
                  </a:lnTo>
                  <a:lnTo>
                    <a:pt x="160504" y="12776"/>
                  </a:lnTo>
                  <a:lnTo>
                    <a:pt x="107306" y="27620"/>
                  </a:lnTo>
                  <a:lnTo>
                    <a:pt x="62938" y="47102"/>
                  </a:lnTo>
                  <a:lnTo>
                    <a:pt x="29118" y="70469"/>
                  </a:lnTo>
                  <a:lnTo>
                    <a:pt x="0" y="125861"/>
                  </a:lnTo>
                  <a:lnTo>
                    <a:pt x="0" y="629543"/>
                  </a:lnTo>
                  <a:lnTo>
                    <a:pt x="29118" y="684869"/>
                  </a:lnTo>
                  <a:lnTo>
                    <a:pt x="62938" y="708236"/>
                  </a:lnTo>
                  <a:lnTo>
                    <a:pt x="107306" y="727730"/>
                  </a:lnTo>
                  <a:lnTo>
                    <a:pt x="160504" y="742592"/>
                  </a:lnTo>
                  <a:lnTo>
                    <a:pt x="220812" y="752065"/>
                  </a:lnTo>
                  <a:lnTo>
                    <a:pt x="286511" y="755391"/>
                  </a:lnTo>
                  <a:lnTo>
                    <a:pt x="352201" y="752065"/>
                  </a:lnTo>
                  <a:lnTo>
                    <a:pt x="412506" y="742592"/>
                  </a:lnTo>
                  <a:lnTo>
                    <a:pt x="465704" y="727730"/>
                  </a:lnTo>
                  <a:lnTo>
                    <a:pt x="510075" y="708236"/>
                  </a:lnTo>
                  <a:lnTo>
                    <a:pt x="543900" y="684869"/>
                  </a:lnTo>
                  <a:lnTo>
                    <a:pt x="573023" y="629543"/>
                  </a:lnTo>
                  <a:lnTo>
                    <a:pt x="573023" y="125861"/>
                  </a:lnTo>
                  <a:lnTo>
                    <a:pt x="543900" y="70469"/>
                  </a:lnTo>
                  <a:lnTo>
                    <a:pt x="510075" y="47102"/>
                  </a:lnTo>
                  <a:lnTo>
                    <a:pt x="465704" y="27620"/>
                  </a:lnTo>
                  <a:lnTo>
                    <a:pt x="412506" y="12776"/>
                  </a:lnTo>
                  <a:lnTo>
                    <a:pt x="352201" y="3319"/>
                  </a:lnTo>
                  <a:lnTo>
                    <a:pt x="286511" y="0"/>
                  </a:lnTo>
                  <a:close/>
                </a:path>
              </a:pathLst>
            </a:custGeom>
            <a:solidFill>
              <a:srgbClr val="47365A"/>
            </a:solidFill>
          </p:spPr>
          <p:txBody>
            <a:bodyPr wrap="square" lIns="0" tIns="0" rIns="0" bIns="0" rtlCol="0"/>
            <a:lstStyle/>
            <a:p>
              <a:endParaRPr/>
            </a:p>
          </p:txBody>
        </p:sp>
        <p:sp>
          <p:nvSpPr>
            <p:cNvPr id="16" name="object 16"/>
            <p:cNvSpPr/>
            <p:nvPr/>
          </p:nvSpPr>
          <p:spPr>
            <a:xfrm>
              <a:off x="5540898" y="2574798"/>
              <a:ext cx="573405" cy="755650"/>
            </a:xfrm>
            <a:custGeom>
              <a:avLst/>
              <a:gdLst/>
              <a:ahLst/>
              <a:cxnLst/>
              <a:rect l="l" t="t" r="r" b="b"/>
              <a:pathLst>
                <a:path w="573404" h="755650">
                  <a:moveTo>
                    <a:pt x="573023" y="125861"/>
                  </a:moveTo>
                  <a:lnTo>
                    <a:pt x="543900" y="181244"/>
                  </a:lnTo>
                  <a:lnTo>
                    <a:pt x="510075" y="204609"/>
                  </a:lnTo>
                  <a:lnTo>
                    <a:pt x="465704" y="224089"/>
                  </a:lnTo>
                  <a:lnTo>
                    <a:pt x="412506" y="238933"/>
                  </a:lnTo>
                  <a:lnTo>
                    <a:pt x="352201" y="248390"/>
                  </a:lnTo>
                  <a:lnTo>
                    <a:pt x="286511" y="251709"/>
                  </a:lnTo>
                  <a:lnTo>
                    <a:pt x="220812" y="248390"/>
                  </a:lnTo>
                  <a:lnTo>
                    <a:pt x="160504" y="238933"/>
                  </a:lnTo>
                  <a:lnTo>
                    <a:pt x="107306" y="224089"/>
                  </a:lnTo>
                  <a:lnTo>
                    <a:pt x="62938" y="204609"/>
                  </a:lnTo>
                  <a:lnTo>
                    <a:pt x="29118" y="181244"/>
                  </a:lnTo>
                  <a:lnTo>
                    <a:pt x="7566" y="154744"/>
                  </a:lnTo>
                  <a:lnTo>
                    <a:pt x="0" y="125861"/>
                  </a:lnTo>
                </a:path>
                <a:path w="573404" h="755650">
                  <a:moveTo>
                    <a:pt x="0" y="125861"/>
                  </a:moveTo>
                  <a:lnTo>
                    <a:pt x="29118" y="70469"/>
                  </a:lnTo>
                  <a:lnTo>
                    <a:pt x="62938" y="47102"/>
                  </a:lnTo>
                  <a:lnTo>
                    <a:pt x="107306" y="27620"/>
                  </a:lnTo>
                  <a:lnTo>
                    <a:pt x="160504" y="12776"/>
                  </a:lnTo>
                  <a:lnTo>
                    <a:pt x="220812" y="3319"/>
                  </a:lnTo>
                  <a:lnTo>
                    <a:pt x="286511" y="0"/>
                  </a:lnTo>
                  <a:lnTo>
                    <a:pt x="352201" y="3319"/>
                  </a:lnTo>
                  <a:lnTo>
                    <a:pt x="412506" y="12776"/>
                  </a:lnTo>
                  <a:lnTo>
                    <a:pt x="465704" y="27620"/>
                  </a:lnTo>
                  <a:lnTo>
                    <a:pt x="510075" y="47102"/>
                  </a:lnTo>
                  <a:lnTo>
                    <a:pt x="543900" y="70469"/>
                  </a:lnTo>
                  <a:lnTo>
                    <a:pt x="573023" y="125861"/>
                  </a:lnTo>
                  <a:lnTo>
                    <a:pt x="573023" y="629543"/>
                  </a:lnTo>
                  <a:lnTo>
                    <a:pt x="543900" y="684869"/>
                  </a:lnTo>
                  <a:lnTo>
                    <a:pt x="510075" y="708236"/>
                  </a:lnTo>
                  <a:lnTo>
                    <a:pt x="465704" y="727730"/>
                  </a:lnTo>
                  <a:lnTo>
                    <a:pt x="412506" y="742592"/>
                  </a:lnTo>
                  <a:lnTo>
                    <a:pt x="352201" y="752065"/>
                  </a:lnTo>
                  <a:lnTo>
                    <a:pt x="286511" y="755391"/>
                  </a:lnTo>
                  <a:lnTo>
                    <a:pt x="220812" y="752065"/>
                  </a:lnTo>
                  <a:lnTo>
                    <a:pt x="160504" y="742592"/>
                  </a:lnTo>
                  <a:lnTo>
                    <a:pt x="107306" y="727730"/>
                  </a:lnTo>
                  <a:lnTo>
                    <a:pt x="62938" y="708236"/>
                  </a:lnTo>
                  <a:lnTo>
                    <a:pt x="29118" y="684869"/>
                  </a:lnTo>
                  <a:lnTo>
                    <a:pt x="0" y="629543"/>
                  </a:lnTo>
                  <a:lnTo>
                    <a:pt x="0" y="125861"/>
                  </a:lnTo>
                  <a:close/>
                </a:path>
              </a:pathLst>
            </a:custGeom>
            <a:ln w="12701">
              <a:solidFill>
                <a:srgbClr val="FFFFFF"/>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5162550" y="2914650"/>
              <a:ext cx="809625" cy="647700"/>
            </a:xfrm>
            <a:prstGeom prst="rect">
              <a:avLst/>
            </a:prstGeom>
          </p:spPr>
        </p:pic>
        <p:pic>
          <p:nvPicPr>
            <p:cNvPr id="18" name="object 18"/>
            <p:cNvPicPr/>
            <p:nvPr/>
          </p:nvPicPr>
          <p:blipFill>
            <a:blip r:embed="rId5" cstate="print"/>
            <a:stretch>
              <a:fillRect/>
            </a:stretch>
          </p:blipFill>
          <p:spPr>
            <a:xfrm>
              <a:off x="5199888" y="2955477"/>
              <a:ext cx="681989" cy="509589"/>
            </a:xfrm>
            <a:prstGeom prst="rect">
              <a:avLst/>
            </a:prstGeom>
          </p:spPr>
        </p:pic>
      </p:grpSp>
      <p:sp>
        <p:nvSpPr>
          <p:cNvPr id="19" name="object 19"/>
          <p:cNvSpPr txBox="1"/>
          <p:nvPr/>
        </p:nvSpPr>
        <p:spPr>
          <a:xfrm>
            <a:off x="1263700" y="1155634"/>
            <a:ext cx="6295292" cy="220573"/>
          </a:xfrm>
          <a:prstGeom prst="rect">
            <a:avLst/>
          </a:prstGeom>
        </p:spPr>
        <p:txBody>
          <a:bodyPr vert="horz" wrap="square" lIns="0" tIns="12700" rIns="0" bIns="0" rtlCol="0">
            <a:spAutoFit/>
          </a:bodyPr>
          <a:lstStyle/>
          <a:p>
            <a:pPr marL="12700" algn="ctr">
              <a:spcBef>
                <a:spcPts val="100"/>
              </a:spcBef>
            </a:pPr>
            <a:r>
              <a:rPr sz="1350" dirty="0">
                <a:latin typeface="Lucida Grande" panose="020B0600040502020204" pitchFamily="34" charset="0"/>
                <a:cs typeface="Lucida Grande" panose="020B0600040502020204" pitchFamily="34" charset="0"/>
              </a:rPr>
              <a:t>By default, these containers cannot communicate with each other.</a:t>
            </a:r>
          </a:p>
        </p:txBody>
      </p:sp>
      <p:sp>
        <p:nvSpPr>
          <p:cNvPr id="20" name="object 20"/>
          <p:cNvSpPr txBox="1"/>
          <p:nvPr/>
        </p:nvSpPr>
        <p:spPr>
          <a:xfrm>
            <a:off x="2445386" y="3590859"/>
            <a:ext cx="1325880" cy="231775"/>
          </a:xfrm>
          <a:prstGeom prst="rect">
            <a:avLst/>
          </a:prstGeom>
        </p:spPr>
        <p:txBody>
          <a:bodyPr vert="horz" wrap="square" lIns="0" tIns="12700" rIns="0" bIns="0" rtlCol="0">
            <a:spAutoFit/>
          </a:bodyPr>
          <a:lstStyle/>
          <a:p>
            <a:pPr marL="12700">
              <a:lnSpc>
                <a:spcPct val="100000"/>
              </a:lnSpc>
              <a:spcBef>
                <a:spcPts val="100"/>
              </a:spcBef>
            </a:pPr>
            <a:r>
              <a:rPr sz="1350" spc="-65" dirty="0">
                <a:latin typeface="Arial"/>
                <a:cs typeface="Arial"/>
              </a:rPr>
              <a:t>Website</a:t>
            </a:r>
            <a:r>
              <a:rPr sz="1350" spc="20" dirty="0">
                <a:latin typeface="Times New Roman"/>
                <a:cs typeface="Times New Roman"/>
              </a:rPr>
              <a:t> </a:t>
            </a:r>
            <a:r>
              <a:rPr sz="1350" spc="-45" dirty="0">
                <a:latin typeface="Arial"/>
                <a:cs typeface="Arial"/>
              </a:rPr>
              <a:t>Container</a:t>
            </a:r>
            <a:endParaRPr sz="1350">
              <a:latin typeface="Arial"/>
              <a:cs typeface="Arial"/>
            </a:endParaRPr>
          </a:p>
        </p:txBody>
      </p:sp>
      <p:sp>
        <p:nvSpPr>
          <p:cNvPr id="21" name="object 21"/>
          <p:cNvSpPr txBox="1"/>
          <p:nvPr/>
        </p:nvSpPr>
        <p:spPr>
          <a:xfrm>
            <a:off x="5020311" y="3593145"/>
            <a:ext cx="1399540" cy="231775"/>
          </a:xfrm>
          <a:prstGeom prst="rect">
            <a:avLst/>
          </a:prstGeom>
        </p:spPr>
        <p:txBody>
          <a:bodyPr vert="horz" wrap="square" lIns="0" tIns="12700" rIns="0" bIns="0" rtlCol="0">
            <a:spAutoFit/>
          </a:bodyPr>
          <a:lstStyle/>
          <a:p>
            <a:pPr marL="12700">
              <a:lnSpc>
                <a:spcPct val="100000"/>
              </a:lnSpc>
              <a:spcBef>
                <a:spcPts val="100"/>
              </a:spcBef>
            </a:pPr>
            <a:r>
              <a:rPr sz="1350" spc="-90" dirty="0">
                <a:latin typeface="Arial"/>
                <a:cs typeface="Arial"/>
              </a:rPr>
              <a:t>Database</a:t>
            </a:r>
            <a:r>
              <a:rPr sz="1350" spc="-40" dirty="0">
                <a:latin typeface="Times New Roman"/>
                <a:cs typeface="Times New Roman"/>
              </a:rPr>
              <a:t> </a:t>
            </a:r>
            <a:r>
              <a:rPr sz="1350" spc="-45" dirty="0">
                <a:latin typeface="Arial"/>
                <a:cs typeface="Arial"/>
              </a:rPr>
              <a:t>Container</a:t>
            </a:r>
            <a:endParaRPr sz="1350">
              <a:latin typeface="Arial"/>
              <a:cs typeface="Arial"/>
            </a:endParaRPr>
          </a:p>
        </p:txBody>
      </p:sp>
      <p:grpSp>
        <p:nvGrpSpPr>
          <p:cNvPr id="22" name="object 22"/>
          <p:cNvGrpSpPr/>
          <p:nvPr/>
        </p:nvGrpSpPr>
        <p:grpSpPr>
          <a:xfrm>
            <a:off x="3676650" y="2821826"/>
            <a:ext cx="1352550" cy="512445"/>
            <a:chOff x="3676650" y="2821826"/>
            <a:chExt cx="1352550" cy="512445"/>
          </a:xfrm>
        </p:grpSpPr>
        <p:pic>
          <p:nvPicPr>
            <p:cNvPr id="23" name="object 23"/>
            <p:cNvPicPr/>
            <p:nvPr/>
          </p:nvPicPr>
          <p:blipFill>
            <a:blip r:embed="rId8" cstate="print"/>
            <a:stretch>
              <a:fillRect/>
            </a:stretch>
          </p:blipFill>
          <p:spPr>
            <a:xfrm>
              <a:off x="3781425" y="2914650"/>
              <a:ext cx="1209675" cy="142875"/>
            </a:xfrm>
            <a:prstGeom prst="rect">
              <a:avLst/>
            </a:prstGeom>
          </p:spPr>
        </p:pic>
        <p:sp>
          <p:nvSpPr>
            <p:cNvPr id="24" name="object 24"/>
            <p:cNvSpPr/>
            <p:nvPr/>
          </p:nvSpPr>
          <p:spPr>
            <a:xfrm>
              <a:off x="3789182" y="2917316"/>
              <a:ext cx="1147445" cy="76200"/>
            </a:xfrm>
            <a:custGeom>
              <a:avLst/>
              <a:gdLst/>
              <a:ahLst/>
              <a:cxnLst/>
              <a:rect l="l" t="t" r="r" b="b"/>
              <a:pathLst>
                <a:path w="1147445" h="76200">
                  <a:moveTo>
                    <a:pt x="1070975" y="0"/>
                  </a:moveTo>
                  <a:lnTo>
                    <a:pt x="1070975" y="76200"/>
                  </a:lnTo>
                  <a:lnTo>
                    <a:pt x="1128125" y="47625"/>
                  </a:lnTo>
                  <a:lnTo>
                    <a:pt x="1083682" y="47625"/>
                  </a:lnTo>
                  <a:lnTo>
                    <a:pt x="1083682" y="28575"/>
                  </a:lnTo>
                  <a:lnTo>
                    <a:pt x="1128125" y="28575"/>
                  </a:lnTo>
                  <a:lnTo>
                    <a:pt x="1070975" y="0"/>
                  </a:lnTo>
                  <a:close/>
                </a:path>
                <a:path w="1147445" h="76200">
                  <a:moveTo>
                    <a:pt x="1070975" y="28575"/>
                  </a:moveTo>
                  <a:lnTo>
                    <a:pt x="0" y="28575"/>
                  </a:lnTo>
                  <a:lnTo>
                    <a:pt x="0" y="47625"/>
                  </a:lnTo>
                  <a:lnTo>
                    <a:pt x="1070975" y="47625"/>
                  </a:lnTo>
                  <a:lnTo>
                    <a:pt x="1070975" y="28575"/>
                  </a:lnTo>
                  <a:close/>
                </a:path>
                <a:path w="1147445" h="76200">
                  <a:moveTo>
                    <a:pt x="1128125" y="28575"/>
                  </a:moveTo>
                  <a:lnTo>
                    <a:pt x="1083682" y="28575"/>
                  </a:lnTo>
                  <a:lnTo>
                    <a:pt x="1083682" y="47625"/>
                  </a:lnTo>
                  <a:lnTo>
                    <a:pt x="1128125" y="47625"/>
                  </a:lnTo>
                  <a:lnTo>
                    <a:pt x="1147175" y="38100"/>
                  </a:lnTo>
                  <a:lnTo>
                    <a:pt x="1128125" y="28575"/>
                  </a:lnTo>
                  <a:close/>
                </a:path>
              </a:pathLst>
            </a:custGeom>
            <a:solidFill>
              <a:srgbClr val="EF7E08"/>
            </a:solidFill>
          </p:spPr>
          <p:txBody>
            <a:bodyPr wrap="square" lIns="0" tIns="0" rIns="0" bIns="0" rtlCol="0"/>
            <a:lstStyle/>
            <a:p>
              <a:endParaRPr/>
            </a:p>
          </p:txBody>
        </p:sp>
        <p:pic>
          <p:nvPicPr>
            <p:cNvPr id="25" name="object 25"/>
            <p:cNvPicPr/>
            <p:nvPr/>
          </p:nvPicPr>
          <p:blipFill>
            <a:blip r:embed="rId9" cstate="print"/>
            <a:stretch>
              <a:fillRect/>
            </a:stretch>
          </p:blipFill>
          <p:spPr>
            <a:xfrm>
              <a:off x="3676650" y="3048000"/>
              <a:ext cx="1352550" cy="285750"/>
            </a:xfrm>
            <a:prstGeom prst="rect">
              <a:avLst/>
            </a:prstGeom>
          </p:spPr>
        </p:pic>
        <p:sp>
          <p:nvSpPr>
            <p:cNvPr id="26" name="object 26"/>
            <p:cNvSpPr/>
            <p:nvPr/>
          </p:nvSpPr>
          <p:spPr>
            <a:xfrm>
              <a:off x="3789182" y="3127116"/>
              <a:ext cx="1147445" cy="76200"/>
            </a:xfrm>
            <a:custGeom>
              <a:avLst/>
              <a:gdLst/>
              <a:ahLst/>
              <a:cxnLst/>
              <a:rect l="l" t="t" r="r" b="b"/>
              <a:pathLst>
                <a:path w="1147445" h="76200">
                  <a:moveTo>
                    <a:pt x="76200" y="0"/>
                  </a:moveTo>
                  <a:lnTo>
                    <a:pt x="0" y="38100"/>
                  </a:lnTo>
                  <a:lnTo>
                    <a:pt x="76200" y="76200"/>
                  </a:lnTo>
                  <a:lnTo>
                    <a:pt x="76200" y="47625"/>
                  </a:lnTo>
                  <a:lnTo>
                    <a:pt x="63480" y="47625"/>
                  </a:lnTo>
                  <a:lnTo>
                    <a:pt x="63480" y="28575"/>
                  </a:lnTo>
                  <a:lnTo>
                    <a:pt x="76200" y="28575"/>
                  </a:lnTo>
                  <a:lnTo>
                    <a:pt x="76200" y="0"/>
                  </a:lnTo>
                  <a:close/>
                </a:path>
                <a:path w="1147445" h="76200">
                  <a:moveTo>
                    <a:pt x="76200" y="28575"/>
                  </a:moveTo>
                  <a:lnTo>
                    <a:pt x="63480" y="28575"/>
                  </a:lnTo>
                  <a:lnTo>
                    <a:pt x="63480" y="47625"/>
                  </a:lnTo>
                  <a:lnTo>
                    <a:pt x="76200" y="47625"/>
                  </a:lnTo>
                  <a:lnTo>
                    <a:pt x="76200" y="28575"/>
                  </a:lnTo>
                  <a:close/>
                </a:path>
                <a:path w="1147445" h="76200">
                  <a:moveTo>
                    <a:pt x="1147175" y="28575"/>
                  </a:moveTo>
                  <a:lnTo>
                    <a:pt x="76200" y="28575"/>
                  </a:lnTo>
                  <a:lnTo>
                    <a:pt x="76200" y="47625"/>
                  </a:lnTo>
                  <a:lnTo>
                    <a:pt x="1147175" y="47625"/>
                  </a:lnTo>
                  <a:lnTo>
                    <a:pt x="1147175" y="28575"/>
                  </a:lnTo>
                  <a:close/>
                </a:path>
              </a:pathLst>
            </a:custGeom>
            <a:solidFill>
              <a:srgbClr val="EF7E08"/>
            </a:solidFill>
          </p:spPr>
          <p:txBody>
            <a:bodyPr wrap="square" lIns="0" tIns="0" rIns="0" bIns="0" rtlCol="0"/>
            <a:lstStyle/>
            <a:p>
              <a:endParaRPr/>
            </a:p>
          </p:txBody>
        </p:sp>
        <p:pic>
          <p:nvPicPr>
            <p:cNvPr id="27" name="object 27"/>
            <p:cNvPicPr/>
            <p:nvPr/>
          </p:nvPicPr>
          <p:blipFill>
            <a:blip r:embed="rId10" cstate="print"/>
            <a:stretch>
              <a:fillRect/>
            </a:stretch>
          </p:blipFill>
          <p:spPr>
            <a:xfrm>
              <a:off x="4141713" y="2821826"/>
              <a:ext cx="507985" cy="507985"/>
            </a:xfrm>
            <a:prstGeom prst="rect">
              <a:avLst/>
            </a:prstGeom>
          </p:spPr>
        </p:pic>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1390649" y="1771650"/>
            <a:ext cx="6010275" cy="2771775"/>
            <a:chOff x="1390649" y="1771650"/>
            <a:chExt cx="6010275" cy="2771775"/>
          </a:xfrm>
        </p:grpSpPr>
        <p:pic>
          <p:nvPicPr>
            <p:cNvPr id="3" name="object 3"/>
            <p:cNvPicPr/>
            <p:nvPr/>
          </p:nvPicPr>
          <p:blipFill>
            <a:blip r:embed="rId2" cstate="print"/>
            <a:stretch>
              <a:fillRect/>
            </a:stretch>
          </p:blipFill>
          <p:spPr>
            <a:xfrm>
              <a:off x="1390649" y="1771650"/>
              <a:ext cx="6010259" cy="2771775"/>
            </a:xfrm>
            <a:prstGeom prst="rect">
              <a:avLst/>
            </a:prstGeom>
          </p:spPr>
        </p:pic>
        <p:sp>
          <p:nvSpPr>
            <p:cNvPr id="4" name="object 4"/>
            <p:cNvSpPr/>
            <p:nvPr/>
          </p:nvSpPr>
          <p:spPr>
            <a:xfrm>
              <a:off x="1475231" y="1853184"/>
              <a:ext cx="5840095" cy="2609215"/>
            </a:xfrm>
            <a:custGeom>
              <a:avLst/>
              <a:gdLst/>
              <a:ahLst/>
              <a:cxnLst/>
              <a:rect l="l" t="t" r="r" b="b"/>
              <a:pathLst>
                <a:path w="5840095" h="2609215">
                  <a:moveTo>
                    <a:pt x="5405109" y="0"/>
                  </a:moveTo>
                  <a:lnTo>
                    <a:pt x="0" y="0"/>
                  </a:lnTo>
                  <a:lnTo>
                    <a:pt x="0" y="2174223"/>
                  </a:lnTo>
                  <a:lnTo>
                    <a:pt x="434852" y="2609087"/>
                  </a:lnTo>
                  <a:lnTo>
                    <a:pt x="5839967" y="2609087"/>
                  </a:lnTo>
                  <a:lnTo>
                    <a:pt x="5839967" y="434852"/>
                  </a:lnTo>
                  <a:lnTo>
                    <a:pt x="5405109" y="0"/>
                  </a:lnTo>
                  <a:close/>
                </a:path>
              </a:pathLst>
            </a:custGeom>
            <a:solidFill>
              <a:srgbClr val="D9D9D9"/>
            </a:solidFill>
          </p:spPr>
          <p:txBody>
            <a:bodyPr wrap="square" lIns="0" tIns="0" rIns="0" bIns="0" rtlCol="0"/>
            <a:lstStyle/>
            <a:p>
              <a:endParaRPr/>
            </a:p>
          </p:txBody>
        </p:sp>
      </p:grpSp>
      <p:grpSp>
        <p:nvGrpSpPr>
          <p:cNvPr id="5" name="object 5"/>
          <p:cNvGrpSpPr/>
          <p:nvPr/>
        </p:nvGrpSpPr>
        <p:grpSpPr>
          <a:xfrm>
            <a:off x="990600" y="942959"/>
            <a:ext cx="7125334" cy="619125"/>
            <a:chOff x="990600" y="942959"/>
            <a:chExt cx="7125334" cy="619125"/>
          </a:xfrm>
        </p:grpSpPr>
        <p:pic>
          <p:nvPicPr>
            <p:cNvPr id="6" name="object 6"/>
            <p:cNvPicPr/>
            <p:nvPr/>
          </p:nvPicPr>
          <p:blipFill>
            <a:blip r:embed="rId3" cstate="print"/>
            <a:stretch>
              <a:fillRect/>
            </a:stretch>
          </p:blipFill>
          <p:spPr>
            <a:xfrm>
              <a:off x="990600" y="942959"/>
              <a:ext cx="7124712" cy="619125"/>
            </a:xfrm>
            <a:prstGeom prst="rect">
              <a:avLst/>
            </a:prstGeom>
          </p:spPr>
        </p:pic>
        <p:sp>
          <p:nvSpPr>
            <p:cNvPr id="7" name="object 7"/>
            <p:cNvSpPr/>
            <p:nvPr/>
          </p:nvSpPr>
          <p:spPr>
            <a:xfrm>
              <a:off x="1012423" y="963411"/>
              <a:ext cx="7026275" cy="523875"/>
            </a:xfrm>
            <a:custGeom>
              <a:avLst/>
              <a:gdLst/>
              <a:ahLst/>
              <a:cxnLst/>
              <a:rect l="l" t="t" r="r" b="b"/>
              <a:pathLst>
                <a:path w="7026275" h="523875">
                  <a:moveTo>
                    <a:pt x="6938680" y="0"/>
                  </a:moveTo>
                  <a:lnTo>
                    <a:pt x="87191" y="0"/>
                  </a:lnTo>
                  <a:lnTo>
                    <a:pt x="53249" y="6867"/>
                  </a:lnTo>
                  <a:lnTo>
                    <a:pt x="25535" y="25584"/>
                  </a:lnTo>
                  <a:lnTo>
                    <a:pt x="6850" y="53325"/>
                  </a:lnTo>
                  <a:lnTo>
                    <a:pt x="0" y="87264"/>
                  </a:lnTo>
                  <a:lnTo>
                    <a:pt x="0" y="435985"/>
                  </a:lnTo>
                  <a:lnTo>
                    <a:pt x="6850" y="469989"/>
                  </a:lnTo>
                  <a:lnTo>
                    <a:pt x="25535" y="497723"/>
                  </a:lnTo>
                  <a:lnTo>
                    <a:pt x="53249" y="516404"/>
                  </a:lnTo>
                  <a:lnTo>
                    <a:pt x="87191" y="523250"/>
                  </a:lnTo>
                  <a:lnTo>
                    <a:pt x="6938680" y="523250"/>
                  </a:lnTo>
                  <a:lnTo>
                    <a:pt x="6972666" y="516404"/>
                  </a:lnTo>
                  <a:lnTo>
                    <a:pt x="7000390" y="497723"/>
                  </a:lnTo>
                  <a:lnTo>
                    <a:pt x="7019069" y="469989"/>
                  </a:lnTo>
                  <a:lnTo>
                    <a:pt x="7025914" y="435985"/>
                  </a:lnTo>
                  <a:lnTo>
                    <a:pt x="7025914" y="87264"/>
                  </a:lnTo>
                  <a:lnTo>
                    <a:pt x="7019069" y="53325"/>
                  </a:lnTo>
                  <a:lnTo>
                    <a:pt x="7000390" y="25584"/>
                  </a:lnTo>
                  <a:lnTo>
                    <a:pt x="6972666" y="6867"/>
                  </a:lnTo>
                  <a:lnTo>
                    <a:pt x="6938680" y="0"/>
                  </a:lnTo>
                  <a:close/>
                </a:path>
              </a:pathLst>
            </a:custGeom>
            <a:solidFill>
              <a:srgbClr val="FFFFFF"/>
            </a:solidFill>
          </p:spPr>
          <p:txBody>
            <a:bodyPr wrap="square" lIns="0" tIns="0" rIns="0" bIns="0" rtlCol="0"/>
            <a:lstStyle/>
            <a:p>
              <a:endParaRPr/>
            </a:p>
          </p:txBody>
        </p:sp>
        <p:sp>
          <p:nvSpPr>
            <p:cNvPr id="8" name="object 8"/>
            <p:cNvSpPr/>
            <p:nvPr/>
          </p:nvSpPr>
          <p:spPr>
            <a:xfrm>
              <a:off x="1012423" y="963411"/>
              <a:ext cx="7026275" cy="523875"/>
            </a:xfrm>
            <a:custGeom>
              <a:avLst/>
              <a:gdLst/>
              <a:ahLst/>
              <a:cxnLst/>
              <a:rect l="l" t="t" r="r" b="b"/>
              <a:pathLst>
                <a:path w="7026275" h="523875">
                  <a:moveTo>
                    <a:pt x="0" y="87264"/>
                  </a:moveTo>
                  <a:lnTo>
                    <a:pt x="6850" y="53325"/>
                  </a:lnTo>
                  <a:lnTo>
                    <a:pt x="25535" y="25584"/>
                  </a:lnTo>
                  <a:lnTo>
                    <a:pt x="53249" y="6867"/>
                  </a:lnTo>
                  <a:lnTo>
                    <a:pt x="87191" y="0"/>
                  </a:lnTo>
                  <a:lnTo>
                    <a:pt x="6938680" y="0"/>
                  </a:lnTo>
                  <a:lnTo>
                    <a:pt x="6972666" y="6867"/>
                  </a:lnTo>
                  <a:lnTo>
                    <a:pt x="7000390" y="25584"/>
                  </a:lnTo>
                  <a:lnTo>
                    <a:pt x="7019069" y="53325"/>
                  </a:lnTo>
                  <a:lnTo>
                    <a:pt x="7025914" y="87264"/>
                  </a:lnTo>
                  <a:lnTo>
                    <a:pt x="7025914" y="435985"/>
                  </a:lnTo>
                  <a:lnTo>
                    <a:pt x="7019069" y="469989"/>
                  </a:lnTo>
                  <a:lnTo>
                    <a:pt x="7000390" y="497723"/>
                  </a:lnTo>
                  <a:lnTo>
                    <a:pt x="6972666" y="516404"/>
                  </a:lnTo>
                  <a:lnTo>
                    <a:pt x="6938680" y="523250"/>
                  </a:lnTo>
                  <a:lnTo>
                    <a:pt x="87191" y="523250"/>
                  </a:lnTo>
                  <a:lnTo>
                    <a:pt x="53249" y="516404"/>
                  </a:lnTo>
                  <a:lnTo>
                    <a:pt x="25535" y="497723"/>
                  </a:lnTo>
                  <a:lnTo>
                    <a:pt x="6850" y="469989"/>
                  </a:lnTo>
                  <a:lnTo>
                    <a:pt x="0" y="435985"/>
                  </a:lnTo>
                  <a:lnTo>
                    <a:pt x="0" y="87264"/>
                  </a:lnTo>
                  <a:close/>
                </a:path>
              </a:pathLst>
            </a:custGeom>
            <a:ln w="12701">
              <a:solidFill>
                <a:srgbClr val="AF5C05"/>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Why Docker Networks?</a:t>
            </a:r>
          </a:p>
        </p:txBody>
      </p:sp>
      <p:grpSp>
        <p:nvGrpSpPr>
          <p:cNvPr id="10" name="object 10"/>
          <p:cNvGrpSpPr/>
          <p:nvPr/>
        </p:nvGrpSpPr>
        <p:grpSpPr>
          <a:xfrm>
            <a:off x="2476500" y="2524125"/>
            <a:ext cx="1057275" cy="1038225"/>
            <a:chOff x="2476500" y="2524125"/>
            <a:chExt cx="1057275" cy="1038225"/>
          </a:xfrm>
        </p:grpSpPr>
        <p:pic>
          <p:nvPicPr>
            <p:cNvPr id="11" name="object 11"/>
            <p:cNvPicPr/>
            <p:nvPr/>
          </p:nvPicPr>
          <p:blipFill>
            <a:blip r:embed="rId4" cstate="print"/>
            <a:stretch>
              <a:fillRect/>
            </a:stretch>
          </p:blipFill>
          <p:spPr>
            <a:xfrm>
              <a:off x="2809875" y="2524125"/>
              <a:ext cx="723900" cy="904875"/>
            </a:xfrm>
            <a:prstGeom prst="rect">
              <a:avLst/>
            </a:prstGeom>
          </p:spPr>
        </p:pic>
        <p:sp>
          <p:nvSpPr>
            <p:cNvPr id="12" name="object 12"/>
            <p:cNvSpPr/>
            <p:nvPr/>
          </p:nvSpPr>
          <p:spPr>
            <a:xfrm>
              <a:off x="2860166" y="2574798"/>
              <a:ext cx="573405" cy="755650"/>
            </a:xfrm>
            <a:custGeom>
              <a:avLst/>
              <a:gdLst/>
              <a:ahLst/>
              <a:cxnLst/>
              <a:rect l="l" t="t" r="r" b="b"/>
              <a:pathLst>
                <a:path w="573404" h="755650">
                  <a:moveTo>
                    <a:pt x="286527" y="0"/>
                  </a:moveTo>
                  <a:lnTo>
                    <a:pt x="220823" y="3319"/>
                  </a:lnTo>
                  <a:lnTo>
                    <a:pt x="160512" y="12776"/>
                  </a:lnTo>
                  <a:lnTo>
                    <a:pt x="107312" y="27620"/>
                  </a:lnTo>
                  <a:lnTo>
                    <a:pt x="62941" y="47102"/>
                  </a:lnTo>
                  <a:lnTo>
                    <a:pt x="29120" y="70469"/>
                  </a:lnTo>
                  <a:lnTo>
                    <a:pt x="0" y="125861"/>
                  </a:lnTo>
                  <a:lnTo>
                    <a:pt x="0" y="629543"/>
                  </a:lnTo>
                  <a:lnTo>
                    <a:pt x="29120" y="684869"/>
                  </a:lnTo>
                  <a:lnTo>
                    <a:pt x="62941" y="708236"/>
                  </a:lnTo>
                  <a:lnTo>
                    <a:pt x="107312" y="727730"/>
                  </a:lnTo>
                  <a:lnTo>
                    <a:pt x="160512" y="742592"/>
                  </a:lnTo>
                  <a:lnTo>
                    <a:pt x="220823" y="752065"/>
                  </a:lnTo>
                  <a:lnTo>
                    <a:pt x="286527" y="755391"/>
                  </a:lnTo>
                  <a:lnTo>
                    <a:pt x="352217" y="752065"/>
                  </a:lnTo>
                  <a:lnTo>
                    <a:pt x="412521" y="742592"/>
                  </a:lnTo>
                  <a:lnTo>
                    <a:pt x="465719" y="727730"/>
                  </a:lnTo>
                  <a:lnTo>
                    <a:pt x="510091" y="708236"/>
                  </a:lnTo>
                  <a:lnTo>
                    <a:pt x="543915" y="684869"/>
                  </a:lnTo>
                  <a:lnTo>
                    <a:pt x="573039" y="629543"/>
                  </a:lnTo>
                  <a:lnTo>
                    <a:pt x="573039" y="125861"/>
                  </a:lnTo>
                  <a:lnTo>
                    <a:pt x="543915" y="70469"/>
                  </a:lnTo>
                  <a:lnTo>
                    <a:pt x="510091" y="47102"/>
                  </a:lnTo>
                  <a:lnTo>
                    <a:pt x="465719" y="27620"/>
                  </a:lnTo>
                  <a:lnTo>
                    <a:pt x="412521" y="12776"/>
                  </a:lnTo>
                  <a:lnTo>
                    <a:pt x="352217" y="3319"/>
                  </a:lnTo>
                  <a:lnTo>
                    <a:pt x="286527" y="0"/>
                  </a:lnTo>
                  <a:close/>
                </a:path>
              </a:pathLst>
            </a:custGeom>
            <a:solidFill>
              <a:srgbClr val="1B577B"/>
            </a:solidFill>
          </p:spPr>
          <p:txBody>
            <a:bodyPr wrap="square" lIns="0" tIns="0" rIns="0" bIns="0" rtlCol="0"/>
            <a:lstStyle/>
            <a:p>
              <a:endParaRPr/>
            </a:p>
          </p:txBody>
        </p:sp>
        <p:sp>
          <p:nvSpPr>
            <p:cNvPr id="13" name="object 13"/>
            <p:cNvSpPr/>
            <p:nvPr/>
          </p:nvSpPr>
          <p:spPr>
            <a:xfrm>
              <a:off x="2860167" y="2574798"/>
              <a:ext cx="573405" cy="755650"/>
            </a:xfrm>
            <a:custGeom>
              <a:avLst/>
              <a:gdLst/>
              <a:ahLst/>
              <a:cxnLst/>
              <a:rect l="l" t="t" r="r" b="b"/>
              <a:pathLst>
                <a:path w="573404" h="755650">
                  <a:moveTo>
                    <a:pt x="573039" y="125861"/>
                  </a:moveTo>
                  <a:lnTo>
                    <a:pt x="543915" y="181244"/>
                  </a:lnTo>
                  <a:lnTo>
                    <a:pt x="510091" y="204609"/>
                  </a:lnTo>
                  <a:lnTo>
                    <a:pt x="465719" y="224089"/>
                  </a:lnTo>
                  <a:lnTo>
                    <a:pt x="412521" y="238933"/>
                  </a:lnTo>
                  <a:lnTo>
                    <a:pt x="352217" y="248390"/>
                  </a:lnTo>
                  <a:lnTo>
                    <a:pt x="286527" y="251709"/>
                  </a:lnTo>
                  <a:lnTo>
                    <a:pt x="220823" y="248390"/>
                  </a:lnTo>
                  <a:lnTo>
                    <a:pt x="160512" y="238933"/>
                  </a:lnTo>
                  <a:lnTo>
                    <a:pt x="107312" y="224089"/>
                  </a:lnTo>
                  <a:lnTo>
                    <a:pt x="62941" y="204609"/>
                  </a:lnTo>
                  <a:lnTo>
                    <a:pt x="29120" y="181244"/>
                  </a:lnTo>
                  <a:lnTo>
                    <a:pt x="7566" y="154744"/>
                  </a:lnTo>
                  <a:lnTo>
                    <a:pt x="0" y="125861"/>
                  </a:lnTo>
                </a:path>
                <a:path w="573404" h="755650">
                  <a:moveTo>
                    <a:pt x="0" y="125861"/>
                  </a:moveTo>
                  <a:lnTo>
                    <a:pt x="29120" y="70469"/>
                  </a:lnTo>
                  <a:lnTo>
                    <a:pt x="62941" y="47102"/>
                  </a:lnTo>
                  <a:lnTo>
                    <a:pt x="107312" y="27620"/>
                  </a:lnTo>
                  <a:lnTo>
                    <a:pt x="160512" y="12776"/>
                  </a:lnTo>
                  <a:lnTo>
                    <a:pt x="220823" y="3319"/>
                  </a:lnTo>
                  <a:lnTo>
                    <a:pt x="286527" y="0"/>
                  </a:lnTo>
                  <a:lnTo>
                    <a:pt x="352217" y="3319"/>
                  </a:lnTo>
                  <a:lnTo>
                    <a:pt x="412521" y="12776"/>
                  </a:lnTo>
                  <a:lnTo>
                    <a:pt x="465719" y="27620"/>
                  </a:lnTo>
                  <a:lnTo>
                    <a:pt x="510091" y="47102"/>
                  </a:lnTo>
                  <a:lnTo>
                    <a:pt x="543915" y="70469"/>
                  </a:lnTo>
                  <a:lnTo>
                    <a:pt x="573039" y="125861"/>
                  </a:lnTo>
                  <a:lnTo>
                    <a:pt x="573039" y="629543"/>
                  </a:lnTo>
                  <a:lnTo>
                    <a:pt x="543915" y="684869"/>
                  </a:lnTo>
                  <a:lnTo>
                    <a:pt x="510091" y="708236"/>
                  </a:lnTo>
                  <a:lnTo>
                    <a:pt x="465719" y="727730"/>
                  </a:lnTo>
                  <a:lnTo>
                    <a:pt x="412521" y="742592"/>
                  </a:lnTo>
                  <a:lnTo>
                    <a:pt x="352217" y="752065"/>
                  </a:lnTo>
                  <a:lnTo>
                    <a:pt x="286527" y="755391"/>
                  </a:lnTo>
                  <a:lnTo>
                    <a:pt x="220823" y="752065"/>
                  </a:lnTo>
                  <a:lnTo>
                    <a:pt x="160512" y="742592"/>
                  </a:lnTo>
                  <a:lnTo>
                    <a:pt x="107312" y="727730"/>
                  </a:lnTo>
                  <a:lnTo>
                    <a:pt x="62941" y="708236"/>
                  </a:lnTo>
                  <a:lnTo>
                    <a:pt x="29120" y="684869"/>
                  </a:lnTo>
                  <a:lnTo>
                    <a:pt x="0" y="629543"/>
                  </a:lnTo>
                  <a:lnTo>
                    <a:pt x="0" y="125861"/>
                  </a:lnTo>
                  <a:close/>
                </a:path>
              </a:pathLst>
            </a:custGeom>
            <a:ln w="12701">
              <a:solidFill>
                <a:srgbClr val="FFFFFF"/>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2476500" y="2914650"/>
              <a:ext cx="819150" cy="647700"/>
            </a:xfrm>
            <a:prstGeom prst="rect">
              <a:avLst/>
            </a:prstGeom>
          </p:spPr>
        </p:pic>
        <p:pic>
          <p:nvPicPr>
            <p:cNvPr id="15" name="object 15"/>
            <p:cNvPicPr/>
            <p:nvPr/>
          </p:nvPicPr>
          <p:blipFill>
            <a:blip r:embed="rId6" cstate="print"/>
            <a:stretch>
              <a:fillRect/>
            </a:stretch>
          </p:blipFill>
          <p:spPr>
            <a:xfrm>
              <a:off x="2519171" y="2955477"/>
              <a:ext cx="681989" cy="509589"/>
            </a:xfrm>
            <a:prstGeom prst="rect">
              <a:avLst/>
            </a:prstGeom>
          </p:spPr>
        </p:pic>
      </p:grpSp>
      <p:grpSp>
        <p:nvGrpSpPr>
          <p:cNvPr id="16" name="object 16"/>
          <p:cNvGrpSpPr/>
          <p:nvPr/>
        </p:nvGrpSpPr>
        <p:grpSpPr>
          <a:xfrm>
            <a:off x="5162550" y="2524125"/>
            <a:ext cx="1047750" cy="1038225"/>
            <a:chOff x="5162550" y="2524125"/>
            <a:chExt cx="1047750" cy="1038225"/>
          </a:xfrm>
        </p:grpSpPr>
        <p:pic>
          <p:nvPicPr>
            <p:cNvPr id="17" name="object 17"/>
            <p:cNvPicPr/>
            <p:nvPr/>
          </p:nvPicPr>
          <p:blipFill>
            <a:blip r:embed="rId7" cstate="print"/>
            <a:stretch>
              <a:fillRect/>
            </a:stretch>
          </p:blipFill>
          <p:spPr>
            <a:xfrm>
              <a:off x="5495909" y="2524125"/>
              <a:ext cx="714375" cy="904875"/>
            </a:xfrm>
            <a:prstGeom prst="rect">
              <a:avLst/>
            </a:prstGeom>
          </p:spPr>
        </p:pic>
        <p:sp>
          <p:nvSpPr>
            <p:cNvPr id="18" name="object 18"/>
            <p:cNvSpPr/>
            <p:nvPr/>
          </p:nvSpPr>
          <p:spPr>
            <a:xfrm>
              <a:off x="5540898" y="2574798"/>
              <a:ext cx="573405" cy="755650"/>
            </a:xfrm>
            <a:custGeom>
              <a:avLst/>
              <a:gdLst/>
              <a:ahLst/>
              <a:cxnLst/>
              <a:rect l="l" t="t" r="r" b="b"/>
              <a:pathLst>
                <a:path w="573404" h="755650">
                  <a:moveTo>
                    <a:pt x="286511" y="0"/>
                  </a:moveTo>
                  <a:lnTo>
                    <a:pt x="220812" y="3319"/>
                  </a:lnTo>
                  <a:lnTo>
                    <a:pt x="160504" y="12776"/>
                  </a:lnTo>
                  <a:lnTo>
                    <a:pt x="107306" y="27620"/>
                  </a:lnTo>
                  <a:lnTo>
                    <a:pt x="62938" y="47102"/>
                  </a:lnTo>
                  <a:lnTo>
                    <a:pt x="29118" y="70469"/>
                  </a:lnTo>
                  <a:lnTo>
                    <a:pt x="0" y="125861"/>
                  </a:lnTo>
                  <a:lnTo>
                    <a:pt x="0" y="629543"/>
                  </a:lnTo>
                  <a:lnTo>
                    <a:pt x="29118" y="684869"/>
                  </a:lnTo>
                  <a:lnTo>
                    <a:pt x="62938" y="708236"/>
                  </a:lnTo>
                  <a:lnTo>
                    <a:pt x="107306" y="727730"/>
                  </a:lnTo>
                  <a:lnTo>
                    <a:pt x="160504" y="742592"/>
                  </a:lnTo>
                  <a:lnTo>
                    <a:pt x="220812" y="752065"/>
                  </a:lnTo>
                  <a:lnTo>
                    <a:pt x="286511" y="755391"/>
                  </a:lnTo>
                  <a:lnTo>
                    <a:pt x="352201" y="752065"/>
                  </a:lnTo>
                  <a:lnTo>
                    <a:pt x="412506" y="742592"/>
                  </a:lnTo>
                  <a:lnTo>
                    <a:pt x="465704" y="727730"/>
                  </a:lnTo>
                  <a:lnTo>
                    <a:pt x="510075" y="708236"/>
                  </a:lnTo>
                  <a:lnTo>
                    <a:pt x="543900" y="684869"/>
                  </a:lnTo>
                  <a:lnTo>
                    <a:pt x="573023" y="629543"/>
                  </a:lnTo>
                  <a:lnTo>
                    <a:pt x="573023" y="125861"/>
                  </a:lnTo>
                  <a:lnTo>
                    <a:pt x="543900" y="70469"/>
                  </a:lnTo>
                  <a:lnTo>
                    <a:pt x="510075" y="47102"/>
                  </a:lnTo>
                  <a:lnTo>
                    <a:pt x="465704" y="27620"/>
                  </a:lnTo>
                  <a:lnTo>
                    <a:pt x="412506" y="12776"/>
                  </a:lnTo>
                  <a:lnTo>
                    <a:pt x="352201" y="3319"/>
                  </a:lnTo>
                  <a:lnTo>
                    <a:pt x="286511" y="0"/>
                  </a:lnTo>
                  <a:close/>
                </a:path>
              </a:pathLst>
            </a:custGeom>
            <a:solidFill>
              <a:srgbClr val="47365A"/>
            </a:solidFill>
          </p:spPr>
          <p:txBody>
            <a:bodyPr wrap="square" lIns="0" tIns="0" rIns="0" bIns="0" rtlCol="0"/>
            <a:lstStyle/>
            <a:p>
              <a:endParaRPr/>
            </a:p>
          </p:txBody>
        </p:sp>
        <p:sp>
          <p:nvSpPr>
            <p:cNvPr id="19" name="object 19"/>
            <p:cNvSpPr/>
            <p:nvPr/>
          </p:nvSpPr>
          <p:spPr>
            <a:xfrm>
              <a:off x="5540898" y="2574798"/>
              <a:ext cx="573405" cy="755650"/>
            </a:xfrm>
            <a:custGeom>
              <a:avLst/>
              <a:gdLst/>
              <a:ahLst/>
              <a:cxnLst/>
              <a:rect l="l" t="t" r="r" b="b"/>
              <a:pathLst>
                <a:path w="573404" h="755650">
                  <a:moveTo>
                    <a:pt x="573023" y="125861"/>
                  </a:moveTo>
                  <a:lnTo>
                    <a:pt x="543900" y="181244"/>
                  </a:lnTo>
                  <a:lnTo>
                    <a:pt x="510075" y="204609"/>
                  </a:lnTo>
                  <a:lnTo>
                    <a:pt x="465704" y="224089"/>
                  </a:lnTo>
                  <a:lnTo>
                    <a:pt x="412506" y="238933"/>
                  </a:lnTo>
                  <a:lnTo>
                    <a:pt x="352201" y="248390"/>
                  </a:lnTo>
                  <a:lnTo>
                    <a:pt x="286511" y="251709"/>
                  </a:lnTo>
                  <a:lnTo>
                    <a:pt x="220812" y="248390"/>
                  </a:lnTo>
                  <a:lnTo>
                    <a:pt x="160504" y="238933"/>
                  </a:lnTo>
                  <a:lnTo>
                    <a:pt x="107306" y="224089"/>
                  </a:lnTo>
                  <a:lnTo>
                    <a:pt x="62938" y="204609"/>
                  </a:lnTo>
                  <a:lnTo>
                    <a:pt x="29118" y="181244"/>
                  </a:lnTo>
                  <a:lnTo>
                    <a:pt x="7566" y="154744"/>
                  </a:lnTo>
                  <a:lnTo>
                    <a:pt x="0" y="125861"/>
                  </a:lnTo>
                </a:path>
                <a:path w="573404" h="755650">
                  <a:moveTo>
                    <a:pt x="0" y="125861"/>
                  </a:moveTo>
                  <a:lnTo>
                    <a:pt x="29118" y="70469"/>
                  </a:lnTo>
                  <a:lnTo>
                    <a:pt x="62938" y="47102"/>
                  </a:lnTo>
                  <a:lnTo>
                    <a:pt x="107306" y="27620"/>
                  </a:lnTo>
                  <a:lnTo>
                    <a:pt x="160504" y="12776"/>
                  </a:lnTo>
                  <a:lnTo>
                    <a:pt x="220812" y="3319"/>
                  </a:lnTo>
                  <a:lnTo>
                    <a:pt x="286511" y="0"/>
                  </a:lnTo>
                  <a:lnTo>
                    <a:pt x="352201" y="3319"/>
                  </a:lnTo>
                  <a:lnTo>
                    <a:pt x="412506" y="12776"/>
                  </a:lnTo>
                  <a:lnTo>
                    <a:pt x="465704" y="27620"/>
                  </a:lnTo>
                  <a:lnTo>
                    <a:pt x="510075" y="47102"/>
                  </a:lnTo>
                  <a:lnTo>
                    <a:pt x="543900" y="70469"/>
                  </a:lnTo>
                  <a:lnTo>
                    <a:pt x="573023" y="125861"/>
                  </a:lnTo>
                  <a:lnTo>
                    <a:pt x="573023" y="629543"/>
                  </a:lnTo>
                  <a:lnTo>
                    <a:pt x="543900" y="684869"/>
                  </a:lnTo>
                  <a:lnTo>
                    <a:pt x="510075" y="708236"/>
                  </a:lnTo>
                  <a:lnTo>
                    <a:pt x="465704" y="727730"/>
                  </a:lnTo>
                  <a:lnTo>
                    <a:pt x="412506" y="742592"/>
                  </a:lnTo>
                  <a:lnTo>
                    <a:pt x="352201" y="752065"/>
                  </a:lnTo>
                  <a:lnTo>
                    <a:pt x="286511" y="755391"/>
                  </a:lnTo>
                  <a:lnTo>
                    <a:pt x="220812" y="752065"/>
                  </a:lnTo>
                  <a:lnTo>
                    <a:pt x="160504" y="742592"/>
                  </a:lnTo>
                  <a:lnTo>
                    <a:pt x="107306" y="727730"/>
                  </a:lnTo>
                  <a:lnTo>
                    <a:pt x="62938" y="708236"/>
                  </a:lnTo>
                  <a:lnTo>
                    <a:pt x="29118" y="684869"/>
                  </a:lnTo>
                  <a:lnTo>
                    <a:pt x="0" y="629543"/>
                  </a:lnTo>
                  <a:lnTo>
                    <a:pt x="0" y="125861"/>
                  </a:lnTo>
                  <a:close/>
                </a:path>
              </a:pathLst>
            </a:custGeom>
            <a:ln w="12701">
              <a:solidFill>
                <a:srgbClr val="FFFFFF"/>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5162550" y="2914650"/>
              <a:ext cx="809625" cy="647700"/>
            </a:xfrm>
            <a:prstGeom prst="rect">
              <a:avLst/>
            </a:prstGeom>
          </p:spPr>
        </p:pic>
        <p:pic>
          <p:nvPicPr>
            <p:cNvPr id="21" name="object 21"/>
            <p:cNvPicPr/>
            <p:nvPr/>
          </p:nvPicPr>
          <p:blipFill>
            <a:blip r:embed="rId6" cstate="print"/>
            <a:stretch>
              <a:fillRect/>
            </a:stretch>
          </p:blipFill>
          <p:spPr>
            <a:xfrm>
              <a:off x="5199888" y="2955477"/>
              <a:ext cx="681989" cy="509589"/>
            </a:xfrm>
            <a:prstGeom prst="rect">
              <a:avLst/>
            </a:prstGeom>
          </p:spPr>
        </p:pic>
      </p:grpSp>
      <p:sp>
        <p:nvSpPr>
          <p:cNvPr id="22" name="object 22"/>
          <p:cNvSpPr txBox="1"/>
          <p:nvPr/>
        </p:nvSpPr>
        <p:spPr>
          <a:xfrm>
            <a:off x="1168079" y="1047750"/>
            <a:ext cx="6705600" cy="428322"/>
          </a:xfrm>
          <a:prstGeom prst="rect">
            <a:avLst/>
          </a:prstGeom>
        </p:spPr>
        <p:txBody>
          <a:bodyPr vert="horz" wrap="square" lIns="0" tIns="12700" rIns="0" bIns="0" rtlCol="0">
            <a:spAutoFit/>
          </a:bodyPr>
          <a:lstStyle/>
          <a:p>
            <a:pPr marL="12700" algn="ctr">
              <a:spcBef>
                <a:spcPts val="100"/>
              </a:spcBef>
            </a:pPr>
            <a:r>
              <a:rPr sz="1350" dirty="0">
                <a:latin typeface="Lucida Grande" panose="020B0600040502020204" pitchFamily="34" charset="0"/>
                <a:cs typeface="Lucida Grande" panose="020B0600040502020204" pitchFamily="34" charset="0"/>
              </a:rPr>
              <a:t>Therefore, in-order to have interactions between Docker Containers, we need Docker Networks.</a:t>
            </a:r>
          </a:p>
        </p:txBody>
      </p:sp>
      <p:sp>
        <p:nvSpPr>
          <p:cNvPr id="23" name="object 23"/>
          <p:cNvSpPr txBox="1"/>
          <p:nvPr/>
        </p:nvSpPr>
        <p:spPr>
          <a:xfrm>
            <a:off x="2445382" y="3590859"/>
            <a:ext cx="1325880" cy="231775"/>
          </a:xfrm>
          <a:prstGeom prst="rect">
            <a:avLst/>
          </a:prstGeom>
        </p:spPr>
        <p:txBody>
          <a:bodyPr vert="horz" wrap="square" lIns="0" tIns="12700" rIns="0" bIns="0" rtlCol="0">
            <a:spAutoFit/>
          </a:bodyPr>
          <a:lstStyle/>
          <a:p>
            <a:pPr marL="12700">
              <a:lnSpc>
                <a:spcPct val="100000"/>
              </a:lnSpc>
              <a:spcBef>
                <a:spcPts val="100"/>
              </a:spcBef>
            </a:pPr>
            <a:r>
              <a:rPr sz="1350" spc="-65" dirty="0">
                <a:latin typeface="Arial"/>
                <a:cs typeface="Arial"/>
              </a:rPr>
              <a:t>Website</a:t>
            </a:r>
            <a:r>
              <a:rPr sz="1350" spc="20" dirty="0">
                <a:latin typeface="Times New Roman"/>
                <a:cs typeface="Times New Roman"/>
              </a:rPr>
              <a:t> </a:t>
            </a:r>
            <a:r>
              <a:rPr sz="1350" spc="-45" dirty="0">
                <a:latin typeface="Arial"/>
                <a:cs typeface="Arial"/>
              </a:rPr>
              <a:t>Container</a:t>
            </a:r>
            <a:endParaRPr sz="1350">
              <a:latin typeface="Arial"/>
              <a:cs typeface="Arial"/>
            </a:endParaRPr>
          </a:p>
        </p:txBody>
      </p:sp>
      <p:sp>
        <p:nvSpPr>
          <p:cNvPr id="24" name="object 24"/>
          <p:cNvSpPr txBox="1"/>
          <p:nvPr/>
        </p:nvSpPr>
        <p:spPr>
          <a:xfrm>
            <a:off x="5020307" y="3593145"/>
            <a:ext cx="1399540" cy="231775"/>
          </a:xfrm>
          <a:prstGeom prst="rect">
            <a:avLst/>
          </a:prstGeom>
        </p:spPr>
        <p:txBody>
          <a:bodyPr vert="horz" wrap="square" lIns="0" tIns="12700" rIns="0" bIns="0" rtlCol="0">
            <a:spAutoFit/>
          </a:bodyPr>
          <a:lstStyle/>
          <a:p>
            <a:pPr marL="12700">
              <a:lnSpc>
                <a:spcPct val="100000"/>
              </a:lnSpc>
              <a:spcBef>
                <a:spcPts val="100"/>
              </a:spcBef>
            </a:pPr>
            <a:r>
              <a:rPr sz="1350" spc="-90" dirty="0">
                <a:latin typeface="Arial"/>
                <a:cs typeface="Arial"/>
              </a:rPr>
              <a:t>Database</a:t>
            </a:r>
            <a:r>
              <a:rPr sz="1350" spc="-40" dirty="0">
                <a:latin typeface="Times New Roman"/>
                <a:cs typeface="Times New Roman"/>
              </a:rPr>
              <a:t> </a:t>
            </a:r>
            <a:r>
              <a:rPr sz="1350" spc="-45" dirty="0">
                <a:latin typeface="Arial"/>
                <a:cs typeface="Arial"/>
              </a:rPr>
              <a:t>Container</a:t>
            </a:r>
            <a:endParaRPr sz="1350">
              <a:latin typeface="Arial"/>
              <a:cs typeface="Arial"/>
            </a:endParaRPr>
          </a:p>
        </p:txBody>
      </p:sp>
      <p:grpSp>
        <p:nvGrpSpPr>
          <p:cNvPr id="25" name="object 25"/>
          <p:cNvGrpSpPr/>
          <p:nvPr/>
        </p:nvGrpSpPr>
        <p:grpSpPr>
          <a:xfrm>
            <a:off x="3676650" y="2771646"/>
            <a:ext cx="1428750" cy="573405"/>
            <a:chOff x="3676650" y="2771646"/>
            <a:chExt cx="1428750" cy="573405"/>
          </a:xfrm>
        </p:grpSpPr>
        <p:pic>
          <p:nvPicPr>
            <p:cNvPr id="26" name="object 26"/>
            <p:cNvPicPr/>
            <p:nvPr/>
          </p:nvPicPr>
          <p:blipFill>
            <a:blip r:embed="rId9" cstate="print"/>
            <a:stretch>
              <a:fillRect/>
            </a:stretch>
          </p:blipFill>
          <p:spPr>
            <a:xfrm>
              <a:off x="3752850" y="2838449"/>
              <a:ext cx="1352550" cy="285750"/>
            </a:xfrm>
            <a:prstGeom prst="rect">
              <a:avLst/>
            </a:prstGeom>
          </p:spPr>
        </p:pic>
        <p:sp>
          <p:nvSpPr>
            <p:cNvPr id="27" name="object 27"/>
            <p:cNvSpPr/>
            <p:nvPr/>
          </p:nvSpPr>
          <p:spPr>
            <a:xfrm>
              <a:off x="3789182" y="2917316"/>
              <a:ext cx="1147445" cy="76200"/>
            </a:xfrm>
            <a:custGeom>
              <a:avLst/>
              <a:gdLst/>
              <a:ahLst/>
              <a:cxnLst/>
              <a:rect l="l" t="t" r="r" b="b"/>
              <a:pathLst>
                <a:path w="1147445" h="76200">
                  <a:moveTo>
                    <a:pt x="1070975" y="0"/>
                  </a:moveTo>
                  <a:lnTo>
                    <a:pt x="1070975" y="76200"/>
                  </a:lnTo>
                  <a:lnTo>
                    <a:pt x="1128125" y="47625"/>
                  </a:lnTo>
                  <a:lnTo>
                    <a:pt x="1083682" y="47625"/>
                  </a:lnTo>
                  <a:lnTo>
                    <a:pt x="1083682" y="28575"/>
                  </a:lnTo>
                  <a:lnTo>
                    <a:pt x="1128125" y="28575"/>
                  </a:lnTo>
                  <a:lnTo>
                    <a:pt x="1070975" y="0"/>
                  </a:lnTo>
                  <a:close/>
                </a:path>
                <a:path w="1147445" h="76200">
                  <a:moveTo>
                    <a:pt x="1070975" y="28575"/>
                  </a:moveTo>
                  <a:lnTo>
                    <a:pt x="0" y="28575"/>
                  </a:lnTo>
                  <a:lnTo>
                    <a:pt x="0" y="47625"/>
                  </a:lnTo>
                  <a:lnTo>
                    <a:pt x="1070975" y="47625"/>
                  </a:lnTo>
                  <a:lnTo>
                    <a:pt x="1070975" y="28575"/>
                  </a:lnTo>
                  <a:close/>
                </a:path>
                <a:path w="1147445" h="76200">
                  <a:moveTo>
                    <a:pt x="1128125" y="28575"/>
                  </a:moveTo>
                  <a:lnTo>
                    <a:pt x="1083682" y="28575"/>
                  </a:lnTo>
                  <a:lnTo>
                    <a:pt x="1083682" y="47625"/>
                  </a:lnTo>
                  <a:lnTo>
                    <a:pt x="1128125" y="47625"/>
                  </a:lnTo>
                  <a:lnTo>
                    <a:pt x="1147175" y="38100"/>
                  </a:lnTo>
                  <a:lnTo>
                    <a:pt x="1128125" y="28575"/>
                  </a:lnTo>
                  <a:close/>
                </a:path>
              </a:pathLst>
            </a:custGeom>
            <a:solidFill>
              <a:srgbClr val="EF7E08"/>
            </a:solidFill>
          </p:spPr>
          <p:txBody>
            <a:bodyPr wrap="square" lIns="0" tIns="0" rIns="0" bIns="0" rtlCol="0"/>
            <a:lstStyle/>
            <a:p>
              <a:endParaRPr/>
            </a:p>
          </p:txBody>
        </p:sp>
        <p:pic>
          <p:nvPicPr>
            <p:cNvPr id="28" name="object 28"/>
            <p:cNvPicPr/>
            <p:nvPr/>
          </p:nvPicPr>
          <p:blipFill>
            <a:blip r:embed="rId10" cstate="print"/>
            <a:stretch>
              <a:fillRect/>
            </a:stretch>
          </p:blipFill>
          <p:spPr>
            <a:xfrm>
              <a:off x="3676650" y="3047999"/>
              <a:ext cx="1352550" cy="285750"/>
            </a:xfrm>
            <a:prstGeom prst="rect">
              <a:avLst/>
            </a:prstGeom>
          </p:spPr>
        </p:pic>
        <p:sp>
          <p:nvSpPr>
            <p:cNvPr id="29" name="object 29"/>
            <p:cNvSpPr/>
            <p:nvPr/>
          </p:nvSpPr>
          <p:spPr>
            <a:xfrm>
              <a:off x="3789182" y="3127116"/>
              <a:ext cx="1147445" cy="76200"/>
            </a:xfrm>
            <a:custGeom>
              <a:avLst/>
              <a:gdLst/>
              <a:ahLst/>
              <a:cxnLst/>
              <a:rect l="l" t="t" r="r" b="b"/>
              <a:pathLst>
                <a:path w="1147445" h="76200">
                  <a:moveTo>
                    <a:pt x="76200" y="0"/>
                  </a:moveTo>
                  <a:lnTo>
                    <a:pt x="0" y="38100"/>
                  </a:lnTo>
                  <a:lnTo>
                    <a:pt x="76200" y="76200"/>
                  </a:lnTo>
                  <a:lnTo>
                    <a:pt x="76200" y="47625"/>
                  </a:lnTo>
                  <a:lnTo>
                    <a:pt x="63480" y="47625"/>
                  </a:lnTo>
                  <a:lnTo>
                    <a:pt x="63480" y="28575"/>
                  </a:lnTo>
                  <a:lnTo>
                    <a:pt x="76200" y="28575"/>
                  </a:lnTo>
                  <a:lnTo>
                    <a:pt x="76200" y="0"/>
                  </a:lnTo>
                  <a:close/>
                </a:path>
                <a:path w="1147445" h="76200">
                  <a:moveTo>
                    <a:pt x="76200" y="28575"/>
                  </a:moveTo>
                  <a:lnTo>
                    <a:pt x="63480" y="28575"/>
                  </a:lnTo>
                  <a:lnTo>
                    <a:pt x="63480" y="47625"/>
                  </a:lnTo>
                  <a:lnTo>
                    <a:pt x="76200" y="47625"/>
                  </a:lnTo>
                  <a:lnTo>
                    <a:pt x="76200" y="28575"/>
                  </a:lnTo>
                  <a:close/>
                </a:path>
                <a:path w="1147445" h="76200">
                  <a:moveTo>
                    <a:pt x="1147175" y="28575"/>
                  </a:moveTo>
                  <a:lnTo>
                    <a:pt x="76200" y="28575"/>
                  </a:lnTo>
                  <a:lnTo>
                    <a:pt x="76200" y="47625"/>
                  </a:lnTo>
                  <a:lnTo>
                    <a:pt x="1147175" y="47625"/>
                  </a:lnTo>
                  <a:lnTo>
                    <a:pt x="1147175" y="28575"/>
                  </a:lnTo>
                  <a:close/>
                </a:path>
              </a:pathLst>
            </a:custGeom>
            <a:solidFill>
              <a:srgbClr val="EF7E08"/>
            </a:solidFill>
          </p:spPr>
          <p:txBody>
            <a:bodyPr wrap="square" lIns="0" tIns="0" rIns="0" bIns="0" rtlCol="0"/>
            <a:lstStyle/>
            <a:p>
              <a:endParaRPr/>
            </a:p>
          </p:txBody>
        </p:sp>
        <p:pic>
          <p:nvPicPr>
            <p:cNvPr id="30" name="object 30"/>
            <p:cNvPicPr/>
            <p:nvPr/>
          </p:nvPicPr>
          <p:blipFill>
            <a:blip r:embed="rId11" cstate="print"/>
            <a:stretch>
              <a:fillRect/>
            </a:stretch>
          </p:blipFill>
          <p:spPr>
            <a:xfrm>
              <a:off x="4061459" y="2771646"/>
              <a:ext cx="573024" cy="573024"/>
            </a:xfrm>
            <a:prstGeom prst="rect">
              <a:avLst/>
            </a:prstGeom>
          </p:spPr>
        </p:pic>
      </p:grpSp>
      <p:sp>
        <p:nvSpPr>
          <p:cNvPr id="31" name="object 31"/>
          <p:cNvSpPr txBox="1"/>
          <p:nvPr/>
        </p:nvSpPr>
        <p:spPr>
          <a:xfrm>
            <a:off x="3871978" y="4640576"/>
            <a:ext cx="1160145" cy="231775"/>
          </a:xfrm>
          <a:prstGeom prst="rect">
            <a:avLst/>
          </a:prstGeom>
        </p:spPr>
        <p:txBody>
          <a:bodyPr vert="horz" wrap="square" lIns="0" tIns="12700" rIns="0" bIns="0" rtlCol="0">
            <a:spAutoFit/>
          </a:bodyPr>
          <a:lstStyle/>
          <a:p>
            <a:pPr marL="12700">
              <a:lnSpc>
                <a:spcPct val="100000"/>
              </a:lnSpc>
              <a:spcBef>
                <a:spcPts val="100"/>
              </a:spcBef>
            </a:pPr>
            <a:r>
              <a:rPr sz="1350" spc="-80" dirty="0">
                <a:latin typeface="Arial"/>
                <a:cs typeface="Arial"/>
              </a:rPr>
              <a:t>Docker</a:t>
            </a:r>
            <a:r>
              <a:rPr sz="1350" spc="-35" dirty="0">
                <a:latin typeface="Times New Roman"/>
                <a:cs typeface="Times New Roman"/>
              </a:rPr>
              <a:t> </a:t>
            </a:r>
            <a:r>
              <a:rPr sz="1350" spc="-10" dirty="0">
                <a:latin typeface="Arial"/>
                <a:cs typeface="Arial"/>
              </a:rPr>
              <a:t>Network</a:t>
            </a:r>
            <a:endParaRPr sz="135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942975" y="1009650"/>
            <a:ext cx="6963409" cy="1047750"/>
            <a:chOff x="942975" y="1009650"/>
            <a:chExt cx="6963409" cy="1047750"/>
          </a:xfrm>
        </p:grpSpPr>
        <p:pic>
          <p:nvPicPr>
            <p:cNvPr id="3" name="object 3"/>
            <p:cNvPicPr/>
            <p:nvPr/>
          </p:nvPicPr>
          <p:blipFill>
            <a:blip r:embed="rId2" cstate="print"/>
            <a:stretch>
              <a:fillRect/>
            </a:stretch>
          </p:blipFill>
          <p:spPr>
            <a:xfrm>
              <a:off x="942975" y="1009650"/>
              <a:ext cx="6962787" cy="1047750"/>
            </a:xfrm>
            <a:prstGeom prst="rect">
              <a:avLst/>
            </a:prstGeom>
          </p:spPr>
        </p:pic>
        <p:sp>
          <p:nvSpPr>
            <p:cNvPr id="4" name="object 4"/>
            <p:cNvSpPr/>
            <p:nvPr/>
          </p:nvSpPr>
          <p:spPr>
            <a:xfrm>
              <a:off x="962680" y="1028578"/>
              <a:ext cx="6873240" cy="949960"/>
            </a:xfrm>
            <a:custGeom>
              <a:avLst/>
              <a:gdLst/>
              <a:ahLst/>
              <a:cxnLst/>
              <a:rect l="l" t="t" r="r" b="b"/>
              <a:pathLst>
                <a:path w="6873240" h="949960">
                  <a:moveTo>
                    <a:pt x="6714469" y="0"/>
                  </a:moveTo>
                  <a:lnTo>
                    <a:pt x="158291" y="0"/>
                  </a:lnTo>
                  <a:lnTo>
                    <a:pt x="108257" y="8068"/>
                  </a:lnTo>
                  <a:lnTo>
                    <a:pt x="64805" y="30535"/>
                  </a:lnTo>
                  <a:lnTo>
                    <a:pt x="30540" y="64789"/>
                  </a:lnTo>
                  <a:lnTo>
                    <a:pt x="8069" y="108222"/>
                  </a:lnTo>
                  <a:lnTo>
                    <a:pt x="0" y="158221"/>
                  </a:lnTo>
                  <a:lnTo>
                    <a:pt x="0" y="791321"/>
                  </a:lnTo>
                  <a:lnTo>
                    <a:pt x="8069" y="841395"/>
                  </a:lnTo>
                  <a:lnTo>
                    <a:pt x="30540" y="884872"/>
                  </a:lnTo>
                  <a:lnTo>
                    <a:pt x="64805" y="919150"/>
                  </a:lnTo>
                  <a:lnTo>
                    <a:pt x="108257" y="941625"/>
                  </a:lnTo>
                  <a:lnTo>
                    <a:pt x="158291" y="949695"/>
                  </a:lnTo>
                  <a:lnTo>
                    <a:pt x="6714469" y="949695"/>
                  </a:lnTo>
                  <a:lnTo>
                    <a:pt x="6764543" y="941625"/>
                  </a:lnTo>
                  <a:lnTo>
                    <a:pt x="6808020" y="919150"/>
                  </a:lnTo>
                  <a:lnTo>
                    <a:pt x="6842298" y="884872"/>
                  </a:lnTo>
                  <a:lnTo>
                    <a:pt x="6864773" y="841395"/>
                  </a:lnTo>
                  <a:lnTo>
                    <a:pt x="6872843" y="791321"/>
                  </a:lnTo>
                  <a:lnTo>
                    <a:pt x="6872843" y="158221"/>
                  </a:lnTo>
                  <a:lnTo>
                    <a:pt x="6864773" y="108222"/>
                  </a:lnTo>
                  <a:lnTo>
                    <a:pt x="6842298" y="64789"/>
                  </a:lnTo>
                  <a:lnTo>
                    <a:pt x="6808020" y="30535"/>
                  </a:lnTo>
                  <a:lnTo>
                    <a:pt x="6764543" y="8068"/>
                  </a:lnTo>
                  <a:lnTo>
                    <a:pt x="6714469" y="0"/>
                  </a:lnTo>
                  <a:close/>
                </a:path>
              </a:pathLst>
            </a:custGeom>
            <a:solidFill>
              <a:srgbClr val="FFFFFF"/>
            </a:solidFill>
          </p:spPr>
          <p:txBody>
            <a:bodyPr wrap="square" lIns="0" tIns="0" rIns="0" bIns="0" rtlCol="0"/>
            <a:lstStyle/>
            <a:p>
              <a:endParaRPr/>
            </a:p>
          </p:txBody>
        </p:sp>
        <p:sp>
          <p:nvSpPr>
            <p:cNvPr id="5" name="object 5"/>
            <p:cNvSpPr/>
            <p:nvPr/>
          </p:nvSpPr>
          <p:spPr>
            <a:xfrm>
              <a:off x="962680" y="1028578"/>
              <a:ext cx="6873240" cy="949960"/>
            </a:xfrm>
            <a:custGeom>
              <a:avLst/>
              <a:gdLst/>
              <a:ahLst/>
              <a:cxnLst/>
              <a:rect l="l" t="t" r="r" b="b"/>
              <a:pathLst>
                <a:path w="6873240" h="949960">
                  <a:moveTo>
                    <a:pt x="0" y="158221"/>
                  </a:moveTo>
                  <a:lnTo>
                    <a:pt x="8069" y="108222"/>
                  </a:lnTo>
                  <a:lnTo>
                    <a:pt x="30540" y="64789"/>
                  </a:lnTo>
                  <a:lnTo>
                    <a:pt x="64805" y="30535"/>
                  </a:lnTo>
                  <a:lnTo>
                    <a:pt x="108257" y="8068"/>
                  </a:lnTo>
                  <a:lnTo>
                    <a:pt x="158291" y="0"/>
                  </a:lnTo>
                  <a:lnTo>
                    <a:pt x="6714469" y="0"/>
                  </a:lnTo>
                  <a:lnTo>
                    <a:pt x="6764543" y="8068"/>
                  </a:lnTo>
                  <a:lnTo>
                    <a:pt x="6808020" y="30535"/>
                  </a:lnTo>
                  <a:lnTo>
                    <a:pt x="6842298" y="64789"/>
                  </a:lnTo>
                  <a:lnTo>
                    <a:pt x="6864773" y="108222"/>
                  </a:lnTo>
                  <a:lnTo>
                    <a:pt x="6872843" y="158221"/>
                  </a:lnTo>
                  <a:lnTo>
                    <a:pt x="6872843" y="791321"/>
                  </a:lnTo>
                  <a:lnTo>
                    <a:pt x="6864773" y="841395"/>
                  </a:lnTo>
                  <a:lnTo>
                    <a:pt x="6842298" y="884872"/>
                  </a:lnTo>
                  <a:lnTo>
                    <a:pt x="6808020" y="919150"/>
                  </a:lnTo>
                  <a:lnTo>
                    <a:pt x="6764543" y="941625"/>
                  </a:lnTo>
                  <a:lnTo>
                    <a:pt x="6714469" y="949695"/>
                  </a:lnTo>
                  <a:lnTo>
                    <a:pt x="158291" y="949695"/>
                  </a:lnTo>
                  <a:lnTo>
                    <a:pt x="108257" y="941625"/>
                  </a:lnTo>
                  <a:lnTo>
                    <a:pt x="64805" y="919150"/>
                  </a:lnTo>
                  <a:lnTo>
                    <a:pt x="30540" y="884872"/>
                  </a:lnTo>
                  <a:lnTo>
                    <a:pt x="8069" y="841395"/>
                  </a:lnTo>
                  <a:lnTo>
                    <a:pt x="0" y="791321"/>
                  </a:lnTo>
                  <a:lnTo>
                    <a:pt x="0" y="158221"/>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ctrTitle"/>
          </p:nvPr>
        </p:nvSpPr>
        <p:spPr>
          <a:xfrm>
            <a:off x="255904" y="183257"/>
            <a:ext cx="53066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What are Docker Networks?</a:t>
            </a:r>
          </a:p>
        </p:txBody>
      </p:sp>
      <p:sp>
        <p:nvSpPr>
          <p:cNvPr id="7" name="object 7"/>
          <p:cNvSpPr txBox="1"/>
          <p:nvPr/>
        </p:nvSpPr>
        <p:spPr>
          <a:xfrm>
            <a:off x="1143000" y="1163252"/>
            <a:ext cx="6438902" cy="641985"/>
          </a:xfrm>
          <a:prstGeom prst="rect">
            <a:avLst/>
          </a:prstGeom>
        </p:spPr>
        <p:txBody>
          <a:bodyPr vert="horz" wrap="square" lIns="0" tIns="13335" rIns="0" bIns="0" rtlCol="0">
            <a:spAutoFit/>
          </a:bodyPr>
          <a:lstStyle/>
          <a:p>
            <a:pPr marL="12700" marR="5080" indent="7620" algn="ctr">
              <a:spcBef>
                <a:spcPts val="100"/>
              </a:spcBef>
            </a:pPr>
            <a:r>
              <a:rPr sz="1350" dirty="0">
                <a:latin typeface="Lucida Grande" panose="020B0600040502020204" pitchFamily="34" charset="0"/>
                <a:cs typeface="Lucida Grande" panose="020B0600040502020204" pitchFamily="34" charset="0"/>
              </a:rPr>
              <a:t>One of the reasons Docker containers and services are so powerful is that you can connect them together or connect them to non-Docker workloads. And, this can be accomplished using Docker Networks.</a:t>
            </a:r>
          </a:p>
        </p:txBody>
      </p:sp>
      <p:pic>
        <p:nvPicPr>
          <p:cNvPr id="8" name="object 8"/>
          <p:cNvPicPr/>
          <p:nvPr/>
        </p:nvPicPr>
        <p:blipFill>
          <a:blip r:embed="rId3" cstate="print"/>
          <a:stretch>
            <a:fillRect/>
          </a:stretch>
        </p:blipFill>
        <p:spPr>
          <a:xfrm>
            <a:off x="3176899" y="2087320"/>
            <a:ext cx="2756282" cy="275361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Docker Network Types</a:t>
            </a:r>
          </a:p>
        </p:txBody>
      </p:sp>
      <p:sp>
        <p:nvSpPr>
          <p:cNvPr id="3" name="object 3"/>
          <p:cNvSpPr txBox="1"/>
          <p:nvPr/>
        </p:nvSpPr>
        <p:spPr>
          <a:xfrm>
            <a:off x="2165345" y="1265487"/>
            <a:ext cx="4813310" cy="220573"/>
          </a:xfrm>
          <a:prstGeom prst="rect">
            <a:avLst/>
          </a:prstGeom>
        </p:spPr>
        <p:txBody>
          <a:bodyPr vert="horz" wrap="square" lIns="0" tIns="12700" rIns="0" bIns="0" rtlCol="0">
            <a:spAutoFit/>
          </a:bodyPr>
          <a:lstStyle/>
          <a:p>
            <a:pPr marL="12700" algn="ctr">
              <a:lnSpc>
                <a:spcPct val="100000"/>
              </a:lnSpc>
              <a:spcBef>
                <a:spcPts val="100"/>
              </a:spcBef>
            </a:pPr>
            <a:r>
              <a:rPr sz="1350" dirty="0">
                <a:latin typeface="Lucida Grande" panose="020B0600040502020204" pitchFamily="34" charset="0"/>
                <a:cs typeface="Lucida Grande" panose="020B0600040502020204" pitchFamily="34" charset="0"/>
              </a:rPr>
              <a:t>Docker Networks are of the following types:</a:t>
            </a:r>
          </a:p>
        </p:txBody>
      </p:sp>
      <p:grpSp>
        <p:nvGrpSpPr>
          <p:cNvPr id="4" name="object 4"/>
          <p:cNvGrpSpPr/>
          <p:nvPr/>
        </p:nvGrpSpPr>
        <p:grpSpPr>
          <a:xfrm>
            <a:off x="1181100" y="2066925"/>
            <a:ext cx="1952625" cy="714375"/>
            <a:chOff x="1181100" y="2066925"/>
            <a:chExt cx="1952625" cy="714375"/>
          </a:xfrm>
        </p:grpSpPr>
        <p:pic>
          <p:nvPicPr>
            <p:cNvPr id="5" name="object 5"/>
            <p:cNvPicPr/>
            <p:nvPr/>
          </p:nvPicPr>
          <p:blipFill>
            <a:blip r:embed="rId2" cstate="print"/>
            <a:stretch>
              <a:fillRect/>
            </a:stretch>
          </p:blipFill>
          <p:spPr>
            <a:xfrm>
              <a:off x="1181100" y="2066925"/>
              <a:ext cx="1952625" cy="714375"/>
            </a:xfrm>
            <a:prstGeom prst="rect">
              <a:avLst/>
            </a:prstGeom>
          </p:spPr>
        </p:pic>
        <p:sp>
          <p:nvSpPr>
            <p:cNvPr id="6" name="object 6"/>
            <p:cNvSpPr/>
            <p:nvPr/>
          </p:nvSpPr>
          <p:spPr>
            <a:xfrm>
              <a:off x="1204152" y="2084832"/>
              <a:ext cx="1853564" cy="622300"/>
            </a:xfrm>
            <a:custGeom>
              <a:avLst/>
              <a:gdLst/>
              <a:ahLst/>
              <a:cxnLst/>
              <a:rect l="l" t="t" r="r" b="b"/>
              <a:pathLst>
                <a:path w="1853564" h="622300">
                  <a:moveTo>
                    <a:pt x="1749609" y="0"/>
                  </a:moveTo>
                  <a:lnTo>
                    <a:pt x="103689" y="0"/>
                  </a:lnTo>
                  <a:lnTo>
                    <a:pt x="63322" y="8137"/>
                  </a:lnTo>
                  <a:lnTo>
                    <a:pt x="30364" y="30335"/>
                  </a:lnTo>
                  <a:lnTo>
                    <a:pt x="8146" y="63274"/>
                  </a:lnTo>
                  <a:lnTo>
                    <a:pt x="0" y="103631"/>
                  </a:lnTo>
                  <a:lnTo>
                    <a:pt x="0" y="518159"/>
                  </a:lnTo>
                  <a:lnTo>
                    <a:pt x="8146" y="558517"/>
                  </a:lnTo>
                  <a:lnTo>
                    <a:pt x="30364" y="591456"/>
                  </a:lnTo>
                  <a:lnTo>
                    <a:pt x="63322" y="613654"/>
                  </a:lnTo>
                  <a:lnTo>
                    <a:pt x="103689" y="621791"/>
                  </a:lnTo>
                  <a:lnTo>
                    <a:pt x="1749609" y="621791"/>
                  </a:lnTo>
                  <a:lnTo>
                    <a:pt x="1789911" y="613654"/>
                  </a:lnTo>
                  <a:lnTo>
                    <a:pt x="1822854" y="591456"/>
                  </a:lnTo>
                  <a:lnTo>
                    <a:pt x="1845080" y="558517"/>
                  </a:lnTo>
                  <a:lnTo>
                    <a:pt x="1853235" y="518159"/>
                  </a:lnTo>
                  <a:lnTo>
                    <a:pt x="1853235" y="103631"/>
                  </a:lnTo>
                  <a:lnTo>
                    <a:pt x="1845080" y="63274"/>
                  </a:lnTo>
                  <a:lnTo>
                    <a:pt x="1822854" y="30335"/>
                  </a:lnTo>
                  <a:lnTo>
                    <a:pt x="1789911" y="8137"/>
                  </a:lnTo>
                  <a:lnTo>
                    <a:pt x="1749609" y="0"/>
                  </a:lnTo>
                  <a:close/>
                </a:path>
              </a:pathLst>
            </a:custGeom>
            <a:solidFill>
              <a:srgbClr val="FFFFFF"/>
            </a:solidFill>
          </p:spPr>
          <p:txBody>
            <a:bodyPr wrap="square" lIns="0" tIns="0" rIns="0" bIns="0" rtlCol="0"/>
            <a:lstStyle/>
            <a:p>
              <a:endParaRPr/>
            </a:p>
          </p:txBody>
        </p:sp>
        <p:sp>
          <p:nvSpPr>
            <p:cNvPr id="7" name="object 7"/>
            <p:cNvSpPr/>
            <p:nvPr/>
          </p:nvSpPr>
          <p:spPr>
            <a:xfrm>
              <a:off x="1204152" y="2084832"/>
              <a:ext cx="1853564" cy="622300"/>
            </a:xfrm>
            <a:custGeom>
              <a:avLst/>
              <a:gdLst/>
              <a:ahLst/>
              <a:cxnLst/>
              <a:rect l="l" t="t" r="r" b="b"/>
              <a:pathLst>
                <a:path w="1853564" h="622300">
                  <a:moveTo>
                    <a:pt x="0" y="103631"/>
                  </a:moveTo>
                  <a:lnTo>
                    <a:pt x="8146" y="63274"/>
                  </a:lnTo>
                  <a:lnTo>
                    <a:pt x="30364" y="30335"/>
                  </a:lnTo>
                  <a:lnTo>
                    <a:pt x="63322" y="8137"/>
                  </a:lnTo>
                  <a:lnTo>
                    <a:pt x="103689" y="0"/>
                  </a:lnTo>
                  <a:lnTo>
                    <a:pt x="1749609" y="0"/>
                  </a:lnTo>
                  <a:lnTo>
                    <a:pt x="1789911" y="8137"/>
                  </a:lnTo>
                  <a:lnTo>
                    <a:pt x="1822854" y="30335"/>
                  </a:lnTo>
                  <a:lnTo>
                    <a:pt x="1845080" y="63274"/>
                  </a:lnTo>
                  <a:lnTo>
                    <a:pt x="1853235" y="103631"/>
                  </a:lnTo>
                  <a:lnTo>
                    <a:pt x="1853235" y="518159"/>
                  </a:lnTo>
                  <a:lnTo>
                    <a:pt x="1845080" y="558517"/>
                  </a:lnTo>
                  <a:lnTo>
                    <a:pt x="1822854" y="591456"/>
                  </a:lnTo>
                  <a:lnTo>
                    <a:pt x="1789911" y="613654"/>
                  </a:lnTo>
                  <a:lnTo>
                    <a:pt x="1749609" y="621791"/>
                  </a:lnTo>
                  <a:lnTo>
                    <a:pt x="103689" y="621791"/>
                  </a:lnTo>
                  <a:lnTo>
                    <a:pt x="63322" y="613654"/>
                  </a:lnTo>
                  <a:lnTo>
                    <a:pt x="30364" y="591456"/>
                  </a:lnTo>
                  <a:lnTo>
                    <a:pt x="8146"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8" name="object 8"/>
          <p:cNvSpPr txBox="1"/>
          <p:nvPr/>
        </p:nvSpPr>
        <p:spPr>
          <a:xfrm>
            <a:off x="1906271" y="2274884"/>
            <a:ext cx="455295"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bridge</a:t>
            </a:r>
            <a:endParaRPr sz="1350" dirty="0">
              <a:latin typeface="Arial"/>
              <a:cs typeface="Arial"/>
            </a:endParaRPr>
          </a:p>
        </p:txBody>
      </p:sp>
      <p:grpSp>
        <p:nvGrpSpPr>
          <p:cNvPr id="9" name="object 9"/>
          <p:cNvGrpSpPr/>
          <p:nvPr/>
        </p:nvGrpSpPr>
        <p:grpSpPr>
          <a:xfrm>
            <a:off x="3448065" y="2076450"/>
            <a:ext cx="1943100" cy="714375"/>
            <a:chOff x="3448065" y="2076450"/>
            <a:chExt cx="1943100" cy="714375"/>
          </a:xfrm>
        </p:grpSpPr>
        <p:pic>
          <p:nvPicPr>
            <p:cNvPr id="10" name="object 10"/>
            <p:cNvPicPr/>
            <p:nvPr/>
          </p:nvPicPr>
          <p:blipFill>
            <a:blip r:embed="rId3" cstate="print"/>
            <a:stretch>
              <a:fillRect/>
            </a:stretch>
          </p:blipFill>
          <p:spPr>
            <a:xfrm>
              <a:off x="3448065" y="2076450"/>
              <a:ext cx="1943100" cy="714375"/>
            </a:xfrm>
            <a:prstGeom prst="rect">
              <a:avLst/>
            </a:prstGeom>
          </p:spPr>
        </p:pic>
        <p:sp>
          <p:nvSpPr>
            <p:cNvPr id="11" name="object 11"/>
            <p:cNvSpPr/>
            <p:nvPr/>
          </p:nvSpPr>
          <p:spPr>
            <a:xfrm>
              <a:off x="3465819" y="2090928"/>
              <a:ext cx="1853564" cy="622300"/>
            </a:xfrm>
            <a:custGeom>
              <a:avLst/>
              <a:gdLst/>
              <a:ahLst/>
              <a:cxnLst/>
              <a:rect l="l" t="t" r="r" b="b"/>
              <a:pathLst>
                <a:path w="1853564" h="622300">
                  <a:moveTo>
                    <a:pt x="1749551" y="0"/>
                  </a:moveTo>
                  <a:lnTo>
                    <a:pt x="103631" y="0"/>
                  </a:lnTo>
                  <a:lnTo>
                    <a:pt x="63277" y="8137"/>
                  </a:lnTo>
                  <a:lnTo>
                    <a:pt x="30339" y="30335"/>
                  </a:lnTo>
                  <a:lnTo>
                    <a:pt x="8138" y="63274"/>
                  </a:lnTo>
                  <a:lnTo>
                    <a:pt x="0" y="103631"/>
                  </a:lnTo>
                  <a:lnTo>
                    <a:pt x="0" y="518159"/>
                  </a:lnTo>
                  <a:lnTo>
                    <a:pt x="8138" y="558517"/>
                  </a:lnTo>
                  <a:lnTo>
                    <a:pt x="30339" y="591456"/>
                  </a:lnTo>
                  <a:lnTo>
                    <a:pt x="63277" y="613654"/>
                  </a:lnTo>
                  <a:lnTo>
                    <a:pt x="103631" y="621791"/>
                  </a:lnTo>
                  <a:lnTo>
                    <a:pt x="1749551" y="621791"/>
                  </a:lnTo>
                  <a:lnTo>
                    <a:pt x="1789854" y="613654"/>
                  </a:lnTo>
                  <a:lnTo>
                    <a:pt x="1822799" y="591456"/>
                  </a:lnTo>
                  <a:lnTo>
                    <a:pt x="1845028" y="558517"/>
                  </a:lnTo>
                  <a:lnTo>
                    <a:pt x="1853183" y="518159"/>
                  </a:lnTo>
                  <a:lnTo>
                    <a:pt x="1853183" y="103631"/>
                  </a:lnTo>
                  <a:lnTo>
                    <a:pt x="1845028" y="63274"/>
                  </a:lnTo>
                  <a:lnTo>
                    <a:pt x="1822799" y="30335"/>
                  </a:lnTo>
                  <a:lnTo>
                    <a:pt x="1789854" y="8137"/>
                  </a:lnTo>
                  <a:lnTo>
                    <a:pt x="1749551" y="0"/>
                  </a:lnTo>
                  <a:close/>
                </a:path>
              </a:pathLst>
            </a:custGeom>
            <a:solidFill>
              <a:srgbClr val="FFFFFF"/>
            </a:solidFill>
          </p:spPr>
          <p:txBody>
            <a:bodyPr wrap="square" lIns="0" tIns="0" rIns="0" bIns="0" rtlCol="0"/>
            <a:lstStyle/>
            <a:p>
              <a:endParaRPr/>
            </a:p>
          </p:txBody>
        </p:sp>
        <p:sp>
          <p:nvSpPr>
            <p:cNvPr id="12" name="object 12"/>
            <p:cNvSpPr/>
            <p:nvPr/>
          </p:nvSpPr>
          <p:spPr>
            <a:xfrm>
              <a:off x="3465819" y="2090928"/>
              <a:ext cx="1853564" cy="622300"/>
            </a:xfrm>
            <a:custGeom>
              <a:avLst/>
              <a:gdLst/>
              <a:ahLst/>
              <a:cxnLst/>
              <a:rect l="l" t="t" r="r" b="b"/>
              <a:pathLst>
                <a:path w="1853564" h="622300">
                  <a:moveTo>
                    <a:pt x="0" y="103631"/>
                  </a:moveTo>
                  <a:lnTo>
                    <a:pt x="8138" y="63274"/>
                  </a:lnTo>
                  <a:lnTo>
                    <a:pt x="30339" y="30335"/>
                  </a:lnTo>
                  <a:lnTo>
                    <a:pt x="63277" y="8137"/>
                  </a:lnTo>
                  <a:lnTo>
                    <a:pt x="103631" y="0"/>
                  </a:lnTo>
                  <a:lnTo>
                    <a:pt x="1749551" y="0"/>
                  </a:lnTo>
                  <a:lnTo>
                    <a:pt x="1789854" y="8137"/>
                  </a:lnTo>
                  <a:lnTo>
                    <a:pt x="1822799" y="30335"/>
                  </a:lnTo>
                  <a:lnTo>
                    <a:pt x="1845028" y="63274"/>
                  </a:lnTo>
                  <a:lnTo>
                    <a:pt x="1853183" y="103631"/>
                  </a:lnTo>
                  <a:lnTo>
                    <a:pt x="1853183" y="518159"/>
                  </a:lnTo>
                  <a:lnTo>
                    <a:pt x="1845028" y="558517"/>
                  </a:lnTo>
                  <a:lnTo>
                    <a:pt x="1822799" y="591456"/>
                  </a:lnTo>
                  <a:lnTo>
                    <a:pt x="1789854" y="613654"/>
                  </a:lnTo>
                  <a:lnTo>
                    <a:pt x="1749551" y="621791"/>
                  </a:lnTo>
                  <a:lnTo>
                    <a:pt x="103631" y="621791"/>
                  </a:lnTo>
                  <a:lnTo>
                    <a:pt x="63277" y="613654"/>
                  </a:lnTo>
                  <a:lnTo>
                    <a:pt x="30339" y="591456"/>
                  </a:lnTo>
                  <a:lnTo>
                    <a:pt x="8138"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13" name="object 13"/>
          <p:cNvSpPr txBox="1"/>
          <p:nvPr/>
        </p:nvSpPr>
        <p:spPr>
          <a:xfrm>
            <a:off x="4227579" y="2280853"/>
            <a:ext cx="331470" cy="231775"/>
          </a:xfrm>
          <a:prstGeom prst="rect">
            <a:avLst/>
          </a:prstGeom>
        </p:spPr>
        <p:txBody>
          <a:bodyPr vert="horz" wrap="square" lIns="0" tIns="12700" rIns="0" bIns="0" rtlCol="0">
            <a:spAutoFit/>
          </a:bodyPr>
          <a:lstStyle/>
          <a:p>
            <a:pPr marL="12700">
              <a:lnSpc>
                <a:spcPct val="100000"/>
              </a:lnSpc>
              <a:spcBef>
                <a:spcPts val="100"/>
              </a:spcBef>
            </a:pPr>
            <a:r>
              <a:rPr sz="1350" spc="-30" dirty="0">
                <a:latin typeface="Arial"/>
                <a:cs typeface="Arial"/>
              </a:rPr>
              <a:t>host</a:t>
            </a:r>
            <a:endParaRPr sz="1350">
              <a:latin typeface="Arial"/>
              <a:cs typeface="Arial"/>
            </a:endParaRPr>
          </a:p>
        </p:txBody>
      </p:sp>
      <p:grpSp>
        <p:nvGrpSpPr>
          <p:cNvPr id="14" name="object 14"/>
          <p:cNvGrpSpPr/>
          <p:nvPr/>
        </p:nvGrpSpPr>
        <p:grpSpPr>
          <a:xfrm>
            <a:off x="5705475" y="2066925"/>
            <a:ext cx="1952625" cy="714375"/>
            <a:chOff x="5705475" y="2066925"/>
            <a:chExt cx="1952625" cy="714375"/>
          </a:xfrm>
        </p:grpSpPr>
        <p:pic>
          <p:nvPicPr>
            <p:cNvPr id="15" name="object 15"/>
            <p:cNvPicPr/>
            <p:nvPr/>
          </p:nvPicPr>
          <p:blipFill>
            <a:blip r:embed="rId4" cstate="print"/>
            <a:stretch>
              <a:fillRect/>
            </a:stretch>
          </p:blipFill>
          <p:spPr>
            <a:xfrm>
              <a:off x="5705475" y="2066925"/>
              <a:ext cx="1952625" cy="714375"/>
            </a:xfrm>
            <a:prstGeom prst="rect">
              <a:avLst/>
            </a:prstGeom>
          </p:spPr>
        </p:pic>
        <p:sp>
          <p:nvSpPr>
            <p:cNvPr id="16" name="object 16"/>
            <p:cNvSpPr/>
            <p:nvPr/>
          </p:nvSpPr>
          <p:spPr>
            <a:xfrm>
              <a:off x="5727435" y="2084832"/>
              <a:ext cx="1853564" cy="622300"/>
            </a:xfrm>
            <a:custGeom>
              <a:avLst/>
              <a:gdLst/>
              <a:ahLst/>
              <a:cxnLst/>
              <a:rect l="l" t="t" r="r" b="b"/>
              <a:pathLst>
                <a:path w="1853565" h="622300">
                  <a:moveTo>
                    <a:pt x="1749551" y="0"/>
                  </a:moveTo>
                  <a:lnTo>
                    <a:pt x="103631" y="0"/>
                  </a:lnTo>
                  <a:lnTo>
                    <a:pt x="63277" y="8137"/>
                  </a:lnTo>
                  <a:lnTo>
                    <a:pt x="30339" y="30335"/>
                  </a:lnTo>
                  <a:lnTo>
                    <a:pt x="8138" y="63274"/>
                  </a:lnTo>
                  <a:lnTo>
                    <a:pt x="0" y="103631"/>
                  </a:lnTo>
                  <a:lnTo>
                    <a:pt x="0" y="518159"/>
                  </a:lnTo>
                  <a:lnTo>
                    <a:pt x="8138" y="558517"/>
                  </a:lnTo>
                  <a:lnTo>
                    <a:pt x="30339" y="591456"/>
                  </a:lnTo>
                  <a:lnTo>
                    <a:pt x="63277" y="613654"/>
                  </a:lnTo>
                  <a:lnTo>
                    <a:pt x="103631" y="621791"/>
                  </a:lnTo>
                  <a:lnTo>
                    <a:pt x="1749551" y="621791"/>
                  </a:lnTo>
                  <a:lnTo>
                    <a:pt x="1789854" y="613654"/>
                  </a:lnTo>
                  <a:lnTo>
                    <a:pt x="1822799" y="591456"/>
                  </a:lnTo>
                  <a:lnTo>
                    <a:pt x="1845028" y="558517"/>
                  </a:lnTo>
                  <a:lnTo>
                    <a:pt x="1853183" y="518159"/>
                  </a:lnTo>
                  <a:lnTo>
                    <a:pt x="1853183" y="103631"/>
                  </a:lnTo>
                  <a:lnTo>
                    <a:pt x="1845028" y="63274"/>
                  </a:lnTo>
                  <a:lnTo>
                    <a:pt x="1822799" y="30335"/>
                  </a:lnTo>
                  <a:lnTo>
                    <a:pt x="1789854" y="8137"/>
                  </a:lnTo>
                  <a:lnTo>
                    <a:pt x="1749551" y="0"/>
                  </a:lnTo>
                  <a:close/>
                </a:path>
              </a:pathLst>
            </a:custGeom>
            <a:solidFill>
              <a:srgbClr val="FFFFFF"/>
            </a:solidFill>
          </p:spPr>
          <p:txBody>
            <a:bodyPr wrap="square" lIns="0" tIns="0" rIns="0" bIns="0" rtlCol="0"/>
            <a:lstStyle/>
            <a:p>
              <a:endParaRPr/>
            </a:p>
          </p:txBody>
        </p:sp>
        <p:sp>
          <p:nvSpPr>
            <p:cNvPr id="17" name="object 17"/>
            <p:cNvSpPr/>
            <p:nvPr/>
          </p:nvSpPr>
          <p:spPr>
            <a:xfrm>
              <a:off x="5727435" y="2084832"/>
              <a:ext cx="1853564" cy="622300"/>
            </a:xfrm>
            <a:custGeom>
              <a:avLst/>
              <a:gdLst/>
              <a:ahLst/>
              <a:cxnLst/>
              <a:rect l="l" t="t" r="r" b="b"/>
              <a:pathLst>
                <a:path w="1853565" h="622300">
                  <a:moveTo>
                    <a:pt x="0" y="103631"/>
                  </a:moveTo>
                  <a:lnTo>
                    <a:pt x="8138" y="63274"/>
                  </a:lnTo>
                  <a:lnTo>
                    <a:pt x="30339" y="30335"/>
                  </a:lnTo>
                  <a:lnTo>
                    <a:pt x="63277" y="8137"/>
                  </a:lnTo>
                  <a:lnTo>
                    <a:pt x="103631" y="0"/>
                  </a:lnTo>
                  <a:lnTo>
                    <a:pt x="1749551" y="0"/>
                  </a:lnTo>
                  <a:lnTo>
                    <a:pt x="1789854" y="8137"/>
                  </a:lnTo>
                  <a:lnTo>
                    <a:pt x="1822799" y="30335"/>
                  </a:lnTo>
                  <a:lnTo>
                    <a:pt x="1845028" y="63274"/>
                  </a:lnTo>
                  <a:lnTo>
                    <a:pt x="1853183" y="103631"/>
                  </a:lnTo>
                  <a:lnTo>
                    <a:pt x="1853183" y="518159"/>
                  </a:lnTo>
                  <a:lnTo>
                    <a:pt x="1845028" y="558517"/>
                  </a:lnTo>
                  <a:lnTo>
                    <a:pt x="1822799" y="591456"/>
                  </a:lnTo>
                  <a:lnTo>
                    <a:pt x="1789854" y="613654"/>
                  </a:lnTo>
                  <a:lnTo>
                    <a:pt x="1749551" y="621791"/>
                  </a:lnTo>
                  <a:lnTo>
                    <a:pt x="103631" y="621791"/>
                  </a:lnTo>
                  <a:lnTo>
                    <a:pt x="63277" y="613654"/>
                  </a:lnTo>
                  <a:lnTo>
                    <a:pt x="30339" y="591456"/>
                  </a:lnTo>
                  <a:lnTo>
                    <a:pt x="8138"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18" name="object 18"/>
          <p:cNvSpPr txBox="1"/>
          <p:nvPr/>
        </p:nvSpPr>
        <p:spPr>
          <a:xfrm>
            <a:off x="6386581" y="2274884"/>
            <a:ext cx="542290" cy="231775"/>
          </a:xfrm>
          <a:prstGeom prst="rect">
            <a:avLst/>
          </a:prstGeom>
        </p:spPr>
        <p:txBody>
          <a:bodyPr vert="horz" wrap="square" lIns="0" tIns="12700" rIns="0" bIns="0" rtlCol="0">
            <a:spAutoFit/>
          </a:bodyPr>
          <a:lstStyle/>
          <a:p>
            <a:pPr marL="12700">
              <a:lnSpc>
                <a:spcPct val="100000"/>
              </a:lnSpc>
              <a:spcBef>
                <a:spcPts val="100"/>
              </a:spcBef>
            </a:pPr>
            <a:r>
              <a:rPr sz="1350" spc="-40" dirty="0">
                <a:latin typeface="Arial"/>
                <a:cs typeface="Arial"/>
              </a:rPr>
              <a:t>overlay</a:t>
            </a:r>
            <a:endParaRPr sz="1350">
              <a:latin typeface="Arial"/>
              <a:cs typeface="Arial"/>
            </a:endParaRPr>
          </a:p>
        </p:txBody>
      </p:sp>
      <p:grpSp>
        <p:nvGrpSpPr>
          <p:cNvPr id="19" name="object 19"/>
          <p:cNvGrpSpPr/>
          <p:nvPr/>
        </p:nvGrpSpPr>
        <p:grpSpPr>
          <a:xfrm>
            <a:off x="2286000" y="3057525"/>
            <a:ext cx="1943100" cy="714375"/>
            <a:chOff x="2286000" y="3057525"/>
            <a:chExt cx="1943100" cy="714375"/>
          </a:xfrm>
        </p:grpSpPr>
        <p:pic>
          <p:nvPicPr>
            <p:cNvPr id="20" name="object 20"/>
            <p:cNvPicPr/>
            <p:nvPr/>
          </p:nvPicPr>
          <p:blipFill>
            <a:blip r:embed="rId5" cstate="print"/>
            <a:stretch>
              <a:fillRect/>
            </a:stretch>
          </p:blipFill>
          <p:spPr>
            <a:xfrm>
              <a:off x="2286000" y="3057525"/>
              <a:ext cx="1943100" cy="714375"/>
            </a:xfrm>
            <a:prstGeom prst="rect">
              <a:avLst/>
            </a:prstGeom>
          </p:spPr>
        </p:pic>
        <p:sp>
          <p:nvSpPr>
            <p:cNvPr id="21" name="object 21"/>
            <p:cNvSpPr/>
            <p:nvPr/>
          </p:nvSpPr>
          <p:spPr>
            <a:xfrm>
              <a:off x="2301489" y="3078480"/>
              <a:ext cx="1853564" cy="622300"/>
            </a:xfrm>
            <a:custGeom>
              <a:avLst/>
              <a:gdLst/>
              <a:ahLst/>
              <a:cxnLst/>
              <a:rect l="l" t="t" r="r" b="b"/>
              <a:pathLst>
                <a:path w="1853564" h="622300">
                  <a:moveTo>
                    <a:pt x="1749545" y="0"/>
                  </a:moveTo>
                  <a:lnTo>
                    <a:pt x="103631" y="0"/>
                  </a:lnTo>
                  <a:lnTo>
                    <a:pt x="63279" y="8137"/>
                  </a:lnTo>
                  <a:lnTo>
                    <a:pt x="30340" y="30335"/>
                  </a:lnTo>
                  <a:lnTo>
                    <a:pt x="8139" y="63274"/>
                  </a:lnTo>
                  <a:lnTo>
                    <a:pt x="0" y="103631"/>
                  </a:lnTo>
                  <a:lnTo>
                    <a:pt x="0" y="518159"/>
                  </a:lnTo>
                  <a:lnTo>
                    <a:pt x="8139" y="558517"/>
                  </a:lnTo>
                  <a:lnTo>
                    <a:pt x="30340" y="591456"/>
                  </a:lnTo>
                  <a:lnTo>
                    <a:pt x="63279" y="613654"/>
                  </a:lnTo>
                  <a:lnTo>
                    <a:pt x="103631" y="621791"/>
                  </a:lnTo>
                  <a:lnTo>
                    <a:pt x="1749545" y="621791"/>
                  </a:lnTo>
                  <a:lnTo>
                    <a:pt x="1789848" y="613654"/>
                  </a:lnTo>
                  <a:lnTo>
                    <a:pt x="1822793" y="591456"/>
                  </a:lnTo>
                  <a:lnTo>
                    <a:pt x="1845022" y="558517"/>
                  </a:lnTo>
                  <a:lnTo>
                    <a:pt x="1853177" y="518159"/>
                  </a:lnTo>
                  <a:lnTo>
                    <a:pt x="1853177" y="103631"/>
                  </a:lnTo>
                  <a:lnTo>
                    <a:pt x="1845022" y="63274"/>
                  </a:lnTo>
                  <a:lnTo>
                    <a:pt x="1822793" y="30335"/>
                  </a:lnTo>
                  <a:lnTo>
                    <a:pt x="1789848" y="8137"/>
                  </a:lnTo>
                  <a:lnTo>
                    <a:pt x="1749545" y="0"/>
                  </a:lnTo>
                  <a:close/>
                </a:path>
              </a:pathLst>
            </a:custGeom>
            <a:solidFill>
              <a:srgbClr val="FFFFFF"/>
            </a:solidFill>
          </p:spPr>
          <p:txBody>
            <a:bodyPr wrap="square" lIns="0" tIns="0" rIns="0" bIns="0" rtlCol="0"/>
            <a:lstStyle/>
            <a:p>
              <a:endParaRPr/>
            </a:p>
          </p:txBody>
        </p:sp>
        <p:sp>
          <p:nvSpPr>
            <p:cNvPr id="22" name="object 22"/>
            <p:cNvSpPr/>
            <p:nvPr/>
          </p:nvSpPr>
          <p:spPr>
            <a:xfrm>
              <a:off x="2301489" y="3078480"/>
              <a:ext cx="1853564" cy="622300"/>
            </a:xfrm>
            <a:custGeom>
              <a:avLst/>
              <a:gdLst/>
              <a:ahLst/>
              <a:cxnLst/>
              <a:rect l="l" t="t" r="r" b="b"/>
              <a:pathLst>
                <a:path w="1853564" h="622300">
                  <a:moveTo>
                    <a:pt x="0" y="103631"/>
                  </a:moveTo>
                  <a:lnTo>
                    <a:pt x="8139" y="63274"/>
                  </a:lnTo>
                  <a:lnTo>
                    <a:pt x="30340" y="30335"/>
                  </a:lnTo>
                  <a:lnTo>
                    <a:pt x="63279" y="8137"/>
                  </a:lnTo>
                  <a:lnTo>
                    <a:pt x="103631" y="0"/>
                  </a:lnTo>
                  <a:lnTo>
                    <a:pt x="1749545" y="0"/>
                  </a:lnTo>
                  <a:lnTo>
                    <a:pt x="1789848" y="8137"/>
                  </a:lnTo>
                  <a:lnTo>
                    <a:pt x="1822793" y="30335"/>
                  </a:lnTo>
                  <a:lnTo>
                    <a:pt x="1845022" y="63274"/>
                  </a:lnTo>
                  <a:lnTo>
                    <a:pt x="1853177" y="103631"/>
                  </a:lnTo>
                  <a:lnTo>
                    <a:pt x="1853177" y="518159"/>
                  </a:lnTo>
                  <a:lnTo>
                    <a:pt x="1845022" y="558517"/>
                  </a:lnTo>
                  <a:lnTo>
                    <a:pt x="1822793" y="591456"/>
                  </a:lnTo>
                  <a:lnTo>
                    <a:pt x="1789848" y="613654"/>
                  </a:lnTo>
                  <a:lnTo>
                    <a:pt x="1749545" y="621791"/>
                  </a:lnTo>
                  <a:lnTo>
                    <a:pt x="103631" y="621791"/>
                  </a:lnTo>
                  <a:lnTo>
                    <a:pt x="63279" y="613654"/>
                  </a:lnTo>
                  <a:lnTo>
                    <a:pt x="30340" y="591456"/>
                  </a:lnTo>
                  <a:lnTo>
                    <a:pt x="8139"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23" name="object 23"/>
          <p:cNvSpPr txBox="1"/>
          <p:nvPr/>
        </p:nvSpPr>
        <p:spPr>
          <a:xfrm>
            <a:off x="2928622" y="3270185"/>
            <a:ext cx="610870"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macvlan</a:t>
            </a:r>
            <a:endParaRPr sz="1350">
              <a:latin typeface="Arial"/>
              <a:cs typeface="Arial"/>
            </a:endParaRPr>
          </a:p>
        </p:txBody>
      </p:sp>
      <p:grpSp>
        <p:nvGrpSpPr>
          <p:cNvPr id="24" name="object 24"/>
          <p:cNvGrpSpPr/>
          <p:nvPr/>
        </p:nvGrpSpPr>
        <p:grpSpPr>
          <a:xfrm>
            <a:off x="4514865" y="3057525"/>
            <a:ext cx="1943100" cy="714375"/>
            <a:chOff x="4514865" y="3057525"/>
            <a:chExt cx="1943100" cy="714375"/>
          </a:xfrm>
        </p:grpSpPr>
        <p:pic>
          <p:nvPicPr>
            <p:cNvPr id="25" name="object 25"/>
            <p:cNvPicPr/>
            <p:nvPr/>
          </p:nvPicPr>
          <p:blipFill>
            <a:blip r:embed="rId6" cstate="print"/>
            <a:stretch>
              <a:fillRect/>
            </a:stretch>
          </p:blipFill>
          <p:spPr>
            <a:xfrm>
              <a:off x="4514865" y="3057525"/>
              <a:ext cx="1943100" cy="714375"/>
            </a:xfrm>
            <a:prstGeom prst="rect">
              <a:avLst/>
            </a:prstGeom>
          </p:spPr>
        </p:pic>
        <p:sp>
          <p:nvSpPr>
            <p:cNvPr id="26" name="object 26"/>
            <p:cNvSpPr/>
            <p:nvPr/>
          </p:nvSpPr>
          <p:spPr>
            <a:xfrm>
              <a:off x="4533259" y="3078480"/>
              <a:ext cx="1853564" cy="622300"/>
            </a:xfrm>
            <a:custGeom>
              <a:avLst/>
              <a:gdLst/>
              <a:ahLst/>
              <a:cxnLst/>
              <a:rect l="l" t="t" r="r" b="b"/>
              <a:pathLst>
                <a:path w="1853564" h="622300">
                  <a:moveTo>
                    <a:pt x="1749551" y="0"/>
                  </a:moveTo>
                  <a:lnTo>
                    <a:pt x="103631" y="0"/>
                  </a:lnTo>
                  <a:lnTo>
                    <a:pt x="63277" y="8137"/>
                  </a:lnTo>
                  <a:lnTo>
                    <a:pt x="30339" y="30335"/>
                  </a:lnTo>
                  <a:lnTo>
                    <a:pt x="8138" y="63274"/>
                  </a:lnTo>
                  <a:lnTo>
                    <a:pt x="0" y="103631"/>
                  </a:lnTo>
                  <a:lnTo>
                    <a:pt x="0" y="518159"/>
                  </a:lnTo>
                  <a:lnTo>
                    <a:pt x="8138" y="558517"/>
                  </a:lnTo>
                  <a:lnTo>
                    <a:pt x="30339" y="591456"/>
                  </a:lnTo>
                  <a:lnTo>
                    <a:pt x="63277" y="613654"/>
                  </a:lnTo>
                  <a:lnTo>
                    <a:pt x="103631" y="621791"/>
                  </a:lnTo>
                  <a:lnTo>
                    <a:pt x="1749551" y="621791"/>
                  </a:lnTo>
                  <a:lnTo>
                    <a:pt x="1789854" y="613654"/>
                  </a:lnTo>
                  <a:lnTo>
                    <a:pt x="1822799" y="591456"/>
                  </a:lnTo>
                  <a:lnTo>
                    <a:pt x="1845028" y="558517"/>
                  </a:lnTo>
                  <a:lnTo>
                    <a:pt x="1853183" y="518159"/>
                  </a:lnTo>
                  <a:lnTo>
                    <a:pt x="1853183" y="103631"/>
                  </a:lnTo>
                  <a:lnTo>
                    <a:pt x="1845028" y="63274"/>
                  </a:lnTo>
                  <a:lnTo>
                    <a:pt x="1822799" y="30335"/>
                  </a:lnTo>
                  <a:lnTo>
                    <a:pt x="1789854" y="8137"/>
                  </a:lnTo>
                  <a:lnTo>
                    <a:pt x="1749551" y="0"/>
                  </a:lnTo>
                  <a:close/>
                </a:path>
              </a:pathLst>
            </a:custGeom>
            <a:solidFill>
              <a:srgbClr val="FFFFFF"/>
            </a:solidFill>
          </p:spPr>
          <p:txBody>
            <a:bodyPr wrap="square" lIns="0" tIns="0" rIns="0" bIns="0" rtlCol="0"/>
            <a:lstStyle/>
            <a:p>
              <a:endParaRPr/>
            </a:p>
          </p:txBody>
        </p:sp>
        <p:sp>
          <p:nvSpPr>
            <p:cNvPr id="27" name="object 27"/>
            <p:cNvSpPr/>
            <p:nvPr/>
          </p:nvSpPr>
          <p:spPr>
            <a:xfrm>
              <a:off x="4533259" y="3078480"/>
              <a:ext cx="1853564" cy="622300"/>
            </a:xfrm>
            <a:custGeom>
              <a:avLst/>
              <a:gdLst/>
              <a:ahLst/>
              <a:cxnLst/>
              <a:rect l="l" t="t" r="r" b="b"/>
              <a:pathLst>
                <a:path w="1853564" h="622300">
                  <a:moveTo>
                    <a:pt x="0" y="103631"/>
                  </a:moveTo>
                  <a:lnTo>
                    <a:pt x="8138" y="63274"/>
                  </a:lnTo>
                  <a:lnTo>
                    <a:pt x="30339" y="30335"/>
                  </a:lnTo>
                  <a:lnTo>
                    <a:pt x="63277" y="8137"/>
                  </a:lnTo>
                  <a:lnTo>
                    <a:pt x="103631" y="0"/>
                  </a:lnTo>
                  <a:lnTo>
                    <a:pt x="1749551" y="0"/>
                  </a:lnTo>
                  <a:lnTo>
                    <a:pt x="1789854" y="8137"/>
                  </a:lnTo>
                  <a:lnTo>
                    <a:pt x="1822799" y="30335"/>
                  </a:lnTo>
                  <a:lnTo>
                    <a:pt x="1845028" y="63274"/>
                  </a:lnTo>
                  <a:lnTo>
                    <a:pt x="1853183" y="103631"/>
                  </a:lnTo>
                  <a:lnTo>
                    <a:pt x="1853183" y="518159"/>
                  </a:lnTo>
                  <a:lnTo>
                    <a:pt x="1845028" y="558517"/>
                  </a:lnTo>
                  <a:lnTo>
                    <a:pt x="1822799" y="591456"/>
                  </a:lnTo>
                  <a:lnTo>
                    <a:pt x="1789854" y="613654"/>
                  </a:lnTo>
                  <a:lnTo>
                    <a:pt x="1749551" y="621791"/>
                  </a:lnTo>
                  <a:lnTo>
                    <a:pt x="103631" y="621791"/>
                  </a:lnTo>
                  <a:lnTo>
                    <a:pt x="63277" y="613654"/>
                  </a:lnTo>
                  <a:lnTo>
                    <a:pt x="30339" y="591456"/>
                  </a:lnTo>
                  <a:lnTo>
                    <a:pt x="8138"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28" name="object 28"/>
          <p:cNvSpPr txBox="1"/>
          <p:nvPr/>
        </p:nvSpPr>
        <p:spPr>
          <a:xfrm>
            <a:off x="5276853" y="3270185"/>
            <a:ext cx="378460" cy="231775"/>
          </a:xfrm>
          <a:prstGeom prst="rect">
            <a:avLst/>
          </a:prstGeom>
        </p:spPr>
        <p:txBody>
          <a:bodyPr vert="horz" wrap="square" lIns="0" tIns="12700" rIns="0" bIns="0" rtlCol="0">
            <a:spAutoFit/>
          </a:bodyPr>
          <a:lstStyle/>
          <a:p>
            <a:pPr marL="12700">
              <a:lnSpc>
                <a:spcPct val="100000"/>
              </a:lnSpc>
              <a:spcBef>
                <a:spcPts val="100"/>
              </a:spcBef>
            </a:pPr>
            <a:r>
              <a:rPr sz="1350" spc="-50" dirty="0">
                <a:latin typeface="Arial"/>
                <a:cs typeface="Arial"/>
              </a:rPr>
              <a:t>none</a:t>
            </a:r>
            <a:endParaRPr sz="135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514725" y="1381125"/>
            <a:ext cx="5048250" cy="2476500"/>
            <a:chOff x="3514725" y="1381125"/>
            <a:chExt cx="5048250" cy="2476500"/>
          </a:xfrm>
        </p:grpSpPr>
        <p:pic>
          <p:nvPicPr>
            <p:cNvPr id="3" name="object 3"/>
            <p:cNvPicPr/>
            <p:nvPr/>
          </p:nvPicPr>
          <p:blipFill>
            <a:blip r:embed="rId2" cstate="print"/>
            <a:stretch>
              <a:fillRect/>
            </a:stretch>
          </p:blipFill>
          <p:spPr>
            <a:xfrm>
              <a:off x="3514725" y="1381125"/>
              <a:ext cx="5048250" cy="2476500"/>
            </a:xfrm>
            <a:prstGeom prst="rect">
              <a:avLst/>
            </a:prstGeom>
          </p:spPr>
        </p:pic>
        <p:sp>
          <p:nvSpPr>
            <p:cNvPr id="4" name="object 4"/>
            <p:cNvSpPr/>
            <p:nvPr/>
          </p:nvSpPr>
          <p:spPr>
            <a:xfrm>
              <a:off x="3529980" y="1403725"/>
              <a:ext cx="4961890" cy="2376170"/>
            </a:xfrm>
            <a:custGeom>
              <a:avLst/>
              <a:gdLst/>
              <a:ahLst/>
              <a:cxnLst/>
              <a:rect l="l" t="t" r="r" b="b"/>
              <a:pathLst>
                <a:path w="4961890" h="2376170">
                  <a:moveTo>
                    <a:pt x="4565751" y="0"/>
                  </a:moveTo>
                  <a:lnTo>
                    <a:pt x="0" y="0"/>
                  </a:lnTo>
                  <a:lnTo>
                    <a:pt x="0" y="1980066"/>
                  </a:lnTo>
                  <a:lnTo>
                    <a:pt x="395965" y="2376043"/>
                  </a:lnTo>
                  <a:lnTo>
                    <a:pt x="4961747" y="2376043"/>
                  </a:lnTo>
                  <a:lnTo>
                    <a:pt x="4961747" y="395996"/>
                  </a:lnTo>
                  <a:lnTo>
                    <a:pt x="4565751" y="0"/>
                  </a:lnTo>
                  <a:close/>
                </a:path>
              </a:pathLst>
            </a:custGeom>
            <a:solidFill>
              <a:srgbClr val="F1F1F1"/>
            </a:solidFill>
          </p:spPr>
          <p:txBody>
            <a:bodyPr wrap="square" lIns="0" tIns="0" rIns="0" bIns="0" rtlCol="0"/>
            <a:lstStyle/>
            <a:p>
              <a:endParaRPr/>
            </a:p>
          </p:txBody>
        </p:sp>
        <p:sp>
          <p:nvSpPr>
            <p:cNvPr id="5" name="object 5"/>
            <p:cNvSpPr/>
            <p:nvPr/>
          </p:nvSpPr>
          <p:spPr>
            <a:xfrm>
              <a:off x="3529980" y="1403725"/>
              <a:ext cx="4961890" cy="2376170"/>
            </a:xfrm>
            <a:custGeom>
              <a:avLst/>
              <a:gdLst/>
              <a:ahLst/>
              <a:cxnLst/>
              <a:rect l="l" t="t" r="r" b="b"/>
              <a:pathLst>
                <a:path w="4961890" h="2376170">
                  <a:moveTo>
                    <a:pt x="0" y="0"/>
                  </a:moveTo>
                  <a:lnTo>
                    <a:pt x="4565751" y="0"/>
                  </a:lnTo>
                  <a:lnTo>
                    <a:pt x="4961747" y="395996"/>
                  </a:lnTo>
                  <a:lnTo>
                    <a:pt x="4961747" y="2376043"/>
                  </a:lnTo>
                  <a:lnTo>
                    <a:pt x="395965" y="2376043"/>
                  </a:lnTo>
                  <a:lnTo>
                    <a:pt x="0" y="1980066"/>
                  </a:lnTo>
                  <a:lnTo>
                    <a:pt x="0" y="0"/>
                  </a:lnTo>
                  <a:close/>
                </a:path>
              </a:pathLst>
            </a:custGeom>
            <a:ln w="12701">
              <a:solidFill>
                <a:srgbClr val="1B577B"/>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Docker Network Types</a:t>
            </a:r>
          </a:p>
        </p:txBody>
      </p:sp>
      <p:sp>
        <p:nvSpPr>
          <p:cNvPr id="7" name="object 7"/>
          <p:cNvSpPr/>
          <p:nvPr/>
        </p:nvSpPr>
        <p:spPr>
          <a:xfrm>
            <a:off x="2928747"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nvGrpSpPr>
          <p:cNvPr id="8" name="object 8"/>
          <p:cNvGrpSpPr/>
          <p:nvPr/>
        </p:nvGrpSpPr>
        <p:grpSpPr>
          <a:xfrm>
            <a:off x="533400" y="1076309"/>
            <a:ext cx="1952625" cy="714375"/>
            <a:chOff x="533400" y="1076309"/>
            <a:chExt cx="1952625" cy="714375"/>
          </a:xfrm>
        </p:grpSpPr>
        <p:pic>
          <p:nvPicPr>
            <p:cNvPr id="9" name="object 9"/>
            <p:cNvPicPr/>
            <p:nvPr/>
          </p:nvPicPr>
          <p:blipFill>
            <a:blip r:embed="rId3" cstate="print"/>
            <a:stretch>
              <a:fillRect/>
            </a:stretch>
          </p:blipFill>
          <p:spPr>
            <a:xfrm>
              <a:off x="533400" y="1076309"/>
              <a:ext cx="1952625" cy="714375"/>
            </a:xfrm>
            <a:prstGeom prst="rect">
              <a:avLst/>
            </a:prstGeom>
          </p:spPr>
        </p:pic>
        <p:sp>
          <p:nvSpPr>
            <p:cNvPr id="10" name="object 10"/>
            <p:cNvSpPr/>
            <p:nvPr/>
          </p:nvSpPr>
          <p:spPr>
            <a:xfrm>
              <a:off x="557595" y="109282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159"/>
                  </a:lnTo>
                  <a:lnTo>
                    <a:pt x="8143" y="558514"/>
                  </a:lnTo>
                  <a:lnTo>
                    <a:pt x="30352" y="591452"/>
                  </a:lnTo>
                  <a:lnTo>
                    <a:pt x="63293" y="613653"/>
                  </a:lnTo>
                  <a:lnTo>
                    <a:pt x="103631" y="621791"/>
                  </a:lnTo>
                  <a:lnTo>
                    <a:pt x="1749491" y="621791"/>
                  </a:lnTo>
                  <a:lnTo>
                    <a:pt x="1789843" y="613653"/>
                  </a:lnTo>
                  <a:lnTo>
                    <a:pt x="1822782" y="591452"/>
                  </a:lnTo>
                  <a:lnTo>
                    <a:pt x="1844983" y="558514"/>
                  </a:lnTo>
                  <a:lnTo>
                    <a:pt x="1853122" y="518159"/>
                  </a:lnTo>
                  <a:lnTo>
                    <a:pt x="1853122" y="103631"/>
                  </a:lnTo>
                  <a:lnTo>
                    <a:pt x="1844983" y="63277"/>
                  </a:lnTo>
                  <a:lnTo>
                    <a:pt x="1822782" y="30339"/>
                  </a:lnTo>
                  <a:lnTo>
                    <a:pt x="1789843" y="8138"/>
                  </a:lnTo>
                  <a:lnTo>
                    <a:pt x="1749491" y="0"/>
                  </a:lnTo>
                  <a:close/>
                </a:path>
              </a:pathLst>
            </a:custGeom>
            <a:solidFill>
              <a:srgbClr val="1B577B"/>
            </a:solidFill>
          </p:spPr>
          <p:txBody>
            <a:bodyPr wrap="square" lIns="0" tIns="0" rIns="0" bIns="0" rtlCol="0"/>
            <a:lstStyle/>
            <a:p>
              <a:endParaRPr/>
            </a:p>
          </p:txBody>
        </p:sp>
        <p:sp>
          <p:nvSpPr>
            <p:cNvPr id="11" name="object 11"/>
            <p:cNvSpPr/>
            <p:nvPr/>
          </p:nvSpPr>
          <p:spPr>
            <a:xfrm>
              <a:off x="557595" y="109282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159"/>
                  </a:lnTo>
                  <a:lnTo>
                    <a:pt x="1844983" y="558514"/>
                  </a:lnTo>
                  <a:lnTo>
                    <a:pt x="1822782" y="591452"/>
                  </a:lnTo>
                  <a:lnTo>
                    <a:pt x="1789843" y="613653"/>
                  </a:lnTo>
                  <a:lnTo>
                    <a:pt x="1749491" y="621791"/>
                  </a:lnTo>
                  <a:lnTo>
                    <a:pt x="103631" y="621791"/>
                  </a:lnTo>
                  <a:lnTo>
                    <a:pt x="63293" y="613653"/>
                  </a:lnTo>
                  <a:lnTo>
                    <a:pt x="30352" y="591452"/>
                  </a:lnTo>
                  <a:lnTo>
                    <a:pt x="8143" y="558514"/>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12" name="object 12"/>
          <p:cNvSpPr txBox="1"/>
          <p:nvPr/>
        </p:nvSpPr>
        <p:spPr>
          <a:xfrm>
            <a:off x="1240160" y="1281110"/>
            <a:ext cx="483234" cy="231775"/>
          </a:xfrm>
          <a:prstGeom prst="rect">
            <a:avLst/>
          </a:prstGeom>
        </p:spPr>
        <p:txBody>
          <a:bodyPr vert="horz" wrap="square" lIns="0" tIns="12700" rIns="0" bIns="0" rtlCol="0">
            <a:spAutoFit/>
          </a:bodyPr>
          <a:lstStyle/>
          <a:p>
            <a:pPr marL="12700">
              <a:lnSpc>
                <a:spcPct val="100000"/>
              </a:lnSpc>
              <a:spcBef>
                <a:spcPts val="100"/>
              </a:spcBef>
            </a:pPr>
            <a:r>
              <a:rPr sz="1350" b="1" spc="-85" dirty="0">
                <a:solidFill>
                  <a:srgbClr val="FFFFFF"/>
                </a:solidFill>
                <a:latin typeface="Arial"/>
                <a:cs typeface="Arial"/>
              </a:rPr>
              <a:t>bridge</a:t>
            </a:r>
            <a:endParaRPr sz="1350">
              <a:latin typeface="Arial"/>
              <a:cs typeface="Arial"/>
            </a:endParaRPr>
          </a:p>
        </p:txBody>
      </p:sp>
      <p:grpSp>
        <p:nvGrpSpPr>
          <p:cNvPr id="13" name="object 13"/>
          <p:cNvGrpSpPr/>
          <p:nvPr/>
        </p:nvGrpSpPr>
        <p:grpSpPr>
          <a:xfrm>
            <a:off x="533400" y="1847850"/>
            <a:ext cx="1952625" cy="714375"/>
            <a:chOff x="533400" y="1847850"/>
            <a:chExt cx="1952625" cy="714375"/>
          </a:xfrm>
        </p:grpSpPr>
        <p:pic>
          <p:nvPicPr>
            <p:cNvPr id="14" name="object 14"/>
            <p:cNvPicPr/>
            <p:nvPr/>
          </p:nvPicPr>
          <p:blipFill>
            <a:blip r:embed="rId4" cstate="print"/>
            <a:stretch>
              <a:fillRect/>
            </a:stretch>
          </p:blipFill>
          <p:spPr>
            <a:xfrm>
              <a:off x="533400" y="1847850"/>
              <a:ext cx="1952625" cy="714375"/>
            </a:xfrm>
            <a:prstGeom prst="rect">
              <a:avLst/>
            </a:prstGeom>
          </p:spPr>
        </p:pic>
        <p:sp>
          <p:nvSpPr>
            <p:cNvPr id="15" name="object 15"/>
            <p:cNvSpPr/>
            <p:nvPr/>
          </p:nvSpPr>
          <p:spPr>
            <a:xfrm>
              <a:off x="557595" y="186625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038"/>
                  </a:lnTo>
                  <a:lnTo>
                    <a:pt x="8143" y="558416"/>
                  </a:lnTo>
                  <a:lnTo>
                    <a:pt x="30352" y="591399"/>
                  </a:lnTo>
                  <a:lnTo>
                    <a:pt x="63293" y="613643"/>
                  </a:lnTo>
                  <a:lnTo>
                    <a:pt x="103631" y="621801"/>
                  </a:lnTo>
                  <a:lnTo>
                    <a:pt x="1749491" y="621801"/>
                  </a:lnTo>
                  <a:lnTo>
                    <a:pt x="1789843" y="613643"/>
                  </a:lnTo>
                  <a:lnTo>
                    <a:pt x="1822782" y="591399"/>
                  </a:lnTo>
                  <a:lnTo>
                    <a:pt x="1844983" y="558416"/>
                  </a:lnTo>
                  <a:lnTo>
                    <a:pt x="1853122" y="518038"/>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6" name="object 16"/>
            <p:cNvSpPr/>
            <p:nvPr/>
          </p:nvSpPr>
          <p:spPr>
            <a:xfrm>
              <a:off x="557595" y="186625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038"/>
                  </a:lnTo>
                  <a:lnTo>
                    <a:pt x="1844983" y="558416"/>
                  </a:lnTo>
                  <a:lnTo>
                    <a:pt x="1822782" y="591399"/>
                  </a:lnTo>
                  <a:lnTo>
                    <a:pt x="1789843" y="613643"/>
                  </a:lnTo>
                  <a:lnTo>
                    <a:pt x="1749491" y="621801"/>
                  </a:lnTo>
                  <a:lnTo>
                    <a:pt x="103631" y="621801"/>
                  </a:lnTo>
                  <a:lnTo>
                    <a:pt x="63293" y="613643"/>
                  </a:lnTo>
                  <a:lnTo>
                    <a:pt x="30352" y="591399"/>
                  </a:lnTo>
                  <a:lnTo>
                    <a:pt x="8143" y="558416"/>
                  </a:lnTo>
                  <a:lnTo>
                    <a:pt x="0" y="518038"/>
                  </a:lnTo>
                  <a:lnTo>
                    <a:pt x="0" y="103631"/>
                  </a:lnTo>
                  <a:close/>
                </a:path>
              </a:pathLst>
            </a:custGeom>
            <a:ln w="12701">
              <a:solidFill>
                <a:srgbClr val="1B577B"/>
              </a:solidFill>
            </a:ln>
          </p:spPr>
          <p:txBody>
            <a:bodyPr wrap="square" lIns="0" tIns="0" rIns="0" bIns="0" rtlCol="0"/>
            <a:lstStyle/>
            <a:p>
              <a:endParaRPr/>
            </a:p>
          </p:txBody>
        </p:sp>
      </p:grpSp>
      <p:sp>
        <p:nvSpPr>
          <p:cNvPr id="17" name="object 17"/>
          <p:cNvSpPr txBox="1"/>
          <p:nvPr/>
        </p:nvSpPr>
        <p:spPr>
          <a:xfrm>
            <a:off x="1316356" y="2055809"/>
            <a:ext cx="331470" cy="231775"/>
          </a:xfrm>
          <a:prstGeom prst="rect">
            <a:avLst/>
          </a:prstGeom>
        </p:spPr>
        <p:txBody>
          <a:bodyPr vert="horz" wrap="square" lIns="0" tIns="12700" rIns="0" bIns="0" rtlCol="0">
            <a:spAutoFit/>
          </a:bodyPr>
          <a:lstStyle/>
          <a:p>
            <a:pPr marL="12700">
              <a:lnSpc>
                <a:spcPct val="100000"/>
              </a:lnSpc>
              <a:spcBef>
                <a:spcPts val="100"/>
              </a:spcBef>
            </a:pPr>
            <a:r>
              <a:rPr sz="1350" spc="-30" dirty="0">
                <a:latin typeface="Arial"/>
                <a:cs typeface="Arial"/>
              </a:rPr>
              <a:t>host</a:t>
            </a:r>
            <a:endParaRPr sz="1350">
              <a:latin typeface="Arial"/>
              <a:cs typeface="Arial"/>
            </a:endParaRPr>
          </a:p>
        </p:txBody>
      </p:sp>
      <p:grpSp>
        <p:nvGrpSpPr>
          <p:cNvPr id="18" name="object 18"/>
          <p:cNvGrpSpPr/>
          <p:nvPr/>
        </p:nvGrpSpPr>
        <p:grpSpPr>
          <a:xfrm>
            <a:off x="533400" y="2619375"/>
            <a:ext cx="1952625" cy="714375"/>
            <a:chOff x="533400" y="2619375"/>
            <a:chExt cx="1952625" cy="714375"/>
          </a:xfrm>
        </p:grpSpPr>
        <p:pic>
          <p:nvPicPr>
            <p:cNvPr id="19" name="object 19"/>
            <p:cNvPicPr/>
            <p:nvPr/>
          </p:nvPicPr>
          <p:blipFill>
            <a:blip r:embed="rId5" cstate="print"/>
            <a:stretch>
              <a:fillRect/>
            </a:stretch>
          </p:blipFill>
          <p:spPr>
            <a:xfrm>
              <a:off x="533400" y="2619375"/>
              <a:ext cx="1952625" cy="714375"/>
            </a:xfrm>
            <a:prstGeom prst="rect">
              <a:avLst/>
            </a:prstGeom>
          </p:spPr>
        </p:pic>
        <p:sp>
          <p:nvSpPr>
            <p:cNvPr id="20" name="object 20"/>
            <p:cNvSpPr/>
            <p:nvPr/>
          </p:nvSpPr>
          <p:spPr>
            <a:xfrm>
              <a:off x="557595" y="2639568"/>
              <a:ext cx="1853564" cy="622300"/>
            </a:xfrm>
            <a:custGeom>
              <a:avLst/>
              <a:gdLst/>
              <a:ahLst/>
              <a:cxnLst/>
              <a:rect l="l" t="t" r="r" b="b"/>
              <a:pathLst>
                <a:path w="1853564" h="622300">
                  <a:moveTo>
                    <a:pt x="1749491" y="0"/>
                  </a:moveTo>
                  <a:lnTo>
                    <a:pt x="103631" y="0"/>
                  </a:lnTo>
                  <a:lnTo>
                    <a:pt x="63293" y="8137"/>
                  </a:lnTo>
                  <a:lnTo>
                    <a:pt x="30352" y="30335"/>
                  </a:lnTo>
                  <a:lnTo>
                    <a:pt x="8143" y="63274"/>
                  </a:lnTo>
                  <a:lnTo>
                    <a:pt x="0" y="103631"/>
                  </a:lnTo>
                  <a:lnTo>
                    <a:pt x="0" y="518159"/>
                  </a:lnTo>
                  <a:lnTo>
                    <a:pt x="8143" y="558517"/>
                  </a:lnTo>
                  <a:lnTo>
                    <a:pt x="30352" y="591456"/>
                  </a:lnTo>
                  <a:lnTo>
                    <a:pt x="63293" y="613654"/>
                  </a:lnTo>
                  <a:lnTo>
                    <a:pt x="103631" y="621791"/>
                  </a:lnTo>
                  <a:lnTo>
                    <a:pt x="1749491" y="621791"/>
                  </a:lnTo>
                  <a:lnTo>
                    <a:pt x="1789843" y="613654"/>
                  </a:lnTo>
                  <a:lnTo>
                    <a:pt x="1822782" y="591456"/>
                  </a:lnTo>
                  <a:lnTo>
                    <a:pt x="1844983" y="558517"/>
                  </a:lnTo>
                  <a:lnTo>
                    <a:pt x="1853122" y="518159"/>
                  </a:lnTo>
                  <a:lnTo>
                    <a:pt x="1853122" y="103631"/>
                  </a:lnTo>
                  <a:lnTo>
                    <a:pt x="1844983" y="63274"/>
                  </a:lnTo>
                  <a:lnTo>
                    <a:pt x="1822782" y="30335"/>
                  </a:lnTo>
                  <a:lnTo>
                    <a:pt x="1789843" y="8137"/>
                  </a:lnTo>
                  <a:lnTo>
                    <a:pt x="1749491" y="0"/>
                  </a:lnTo>
                  <a:close/>
                </a:path>
              </a:pathLst>
            </a:custGeom>
            <a:solidFill>
              <a:srgbClr val="FFFFFF"/>
            </a:solidFill>
          </p:spPr>
          <p:txBody>
            <a:bodyPr wrap="square" lIns="0" tIns="0" rIns="0" bIns="0" rtlCol="0"/>
            <a:lstStyle/>
            <a:p>
              <a:endParaRPr/>
            </a:p>
          </p:txBody>
        </p:sp>
        <p:sp>
          <p:nvSpPr>
            <p:cNvPr id="21" name="object 21"/>
            <p:cNvSpPr/>
            <p:nvPr/>
          </p:nvSpPr>
          <p:spPr>
            <a:xfrm>
              <a:off x="557595" y="2639568"/>
              <a:ext cx="1853564" cy="622300"/>
            </a:xfrm>
            <a:custGeom>
              <a:avLst/>
              <a:gdLst/>
              <a:ahLst/>
              <a:cxnLst/>
              <a:rect l="l" t="t" r="r" b="b"/>
              <a:pathLst>
                <a:path w="1853564" h="622300">
                  <a:moveTo>
                    <a:pt x="0" y="103631"/>
                  </a:moveTo>
                  <a:lnTo>
                    <a:pt x="8143" y="63274"/>
                  </a:lnTo>
                  <a:lnTo>
                    <a:pt x="30352" y="30335"/>
                  </a:lnTo>
                  <a:lnTo>
                    <a:pt x="63293" y="8137"/>
                  </a:lnTo>
                  <a:lnTo>
                    <a:pt x="103631" y="0"/>
                  </a:lnTo>
                  <a:lnTo>
                    <a:pt x="1749491" y="0"/>
                  </a:lnTo>
                  <a:lnTo>
                    <a:pt x="1789843" y="8137"/>
                  </a:lnTo>
                  <a:lnTo>
                    <a:pt x="1822782" y="30335"/>
                  </a:lnTo>
                  <a:lnTo>
                    <a:pt x="1844983" y="63274"/>
                  </a:lnTo>
                  <a:lnTo>
                    <a:pt x="1853122" y="103631"/>
                  </a:lnTo>
                  <a:lnTo>
                    <a:pt x="1853122" y="518159"/>
                  </a:lnTo>
                  <a:lnTo>
                    <a:pt x="1844983" y="558517"/>
                  </a:lnTo>
                  <a:lnTo>
                    <a:pt x="1822782" y="591456"/>
                  </a:lnTo>
                  <a:lnTo>
                    <a:pt x="1789843" y="613654"/>
                  </a:lnTo>
                  <a:lnTo>
                    <a:pt x="1749491" y="621791"/>
                  </a:lnTo>
                  <a:lnTo>
                    <a:pt x="103631" y="621791"/>
                  </a:lnTo>
                  <a:lnTo>
                    <a:pt x="63293" y="613654"/>
                  </a:lnTo>
                  <a:lnTo>
                    <a:pt x="30352" y="591456"/>
                  </a:lnTo>
                  <a:lnTo>
                    <a:pt x="8143"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22" name="object 22"/>
          <p:cNvSpPr txBox="1"/>
          <p:nvPr/>
        </p:nvSpPr>
        <p:spPr>
          <a:xfrm>
            <a:off x="1211585" y="2830511"/>
            <a:ext cx="541655" cy="231775"/>
          </a:xfrm>
          <a:prstGeom prst="rect">
            <a:avLst/>
          </a:prstGeom>
        </p:spPr>
        <p:txBody>
          <a:bodyPr vert="horz" wrap="square" lIns="0" tIns="12700" rIns="0" bIns="0" rtlCol="0">
            <a:spAutoFit/>
          </a:bodyPr>
          <a:lstStyle/>
          <a:p>
            <a:pPr marL="12700">
              <a:lnSpc>
                <a:spcPct val="100000"/>
              </a:lnSpc>
              <a:spcBef>
                <a:spcPts val="100"/>
              </a:spcBef>
            </a:pPr>
            <a:r>
              <a:rPr sz="1350" spc="-40" dirty="0">
                <a:latin typeface="Arial"/>
                <a:cs typeface="Arial"/>
              </a:rPr>
              <a:t>overlay</a:t>
            </a:r>
            <a:endParaRPr sz="1350">
              <a:latin typeface="Arial"/>
              <a:cs typeface="Arial"/>
            </a:endParaRPr>
          </a:p>
        </p:txBody>
      </p:sp>
      <p:grpSp>
        <p:nvGrpSpPr>
          <p:cNvPr id="23" name="object 23"/>
          <p:cNvGrpSpPr/>
          <p:nvPr/>
        </p:nvGrpSpPr>
        <p:grpSpPr>
          <a:xfrm>
            <a:off x="533400" y="3409950"/>
            <a:ext cx="1952625" cy="714375"/>
            <a:chOff x="533400" y="3409950"/>
            <a:chExt cx="1952625" cy="714375"/>
          </a:xfrm>
        </p:grpSpPr>
        <p:pic>
          <p:nvPicPr>
            <p:cNvPr id="24" name="object 24"/>
            <p:cNvPicPr/>
            <p:nvPr/>
          </p:nvPicPr>
          <p:blipFill>
            <a:blip r:embed="rId6" cstate="print"/>
            <a:stretch>
              <a:fillRect/>
            </a:stretch>
          </p:blipFill>
          <p:spPr>
            <a:xfrm>
              <a:off x="533400" y="3409950"/>
              <a:ext cx="1952625" cy="714375"/>
            </a:xfrm>
            <a:prstGeom prst="rect">
              <a:avLst/>
            </a:prstGeom>
          </p:spPr>
        </p:pic>
        <p:sp>
          <p:nvSpPr>
            <p:cNvPr id="25" name="object 25"/>
            <p:cNvSpPr/>
            <p:nvPr/>
          </p:nvSpPr>
          <p:spPr>
            <a:xfrm>
              <a:off x="557595" y="3431154"/>
              <a:ext cx="1853564" cy="622300"/>
            </a:xfrm>
            <a:custGeom>
              <a:avLst/>
              <a:gdLst/>
              <a:ahLst/>
              <a:cxnLst/>
              <a:rect l="l" t="t" r="r" b="b"/>
              <a:pathLst>
                <a:path w="1853564" h="622300">
                  <a:moveTo>
                    <a:pt x="1749491" y="0"/>
                  </a:moveTo>
                  <a:lnTo>
                    <a:pt x="103631" y="0"/>
                  </a:lnTo>
                  <a:lnTo>
                    <a:pt x="63293" y="8157"/>
                  </a:lnTo>
                  <a:lnTo>
                    <a:pt x="30352" y="30401"/>
                  </a:lnTo>
                  <a:lnTo>
                    <a:pt x="8143" y="63384"/>
                  </a:lnTo>
                  <a:lnTo>
                    <a:pt x="0" y="103763"/>
                  </a:lnTo>
                  <a:lnTo>
                    <a:pt x="0" y="518230"/>
                  </a:lnTo>
                  <a:lnTo>
                    <a:pt x="8143" y="558563"/>
                  </a:lnTo>
                  <a:lnTo>
                    <a:pt x="30352" y="591504"/>
                  </a:lnTo>
                  <a:lnTo>
                    <a:pt x="63293" y="613716"/>
                  </a:lnTo>
                  <a:lnTo>
                    <a:pt x="103631" y="621862"/>
                  </a:lnTo>
                  <a:lnTo>
                    <a:pt x="1749491" y="621862"/>
                  </a:lnTo>
                  <a:lnTo>
                    <a:pt x="1789843" y="613716"/>
                  </a:lnTo>
                  <a:lnTo>
                    <a:pt x="1822782" y="591504"/>
                  </a:lnTo>
                  <a:lnTo>
                    <a:pt x="1844983" y="558563"/>
                  </a:lnTo>
                  <a:lnTo>
                    <a:pt x="1853122" y="518230"/>
                  </a:lnTo>
                  <a:lnTo>
                    <a:pt x="1853122" y="103763"/>
                  </a:lnTo>
                  <a:lnTo>
                    <a:pt x="1844983" y="63384"/>
                  </a:lnTo>
                  <a:lnTo>
                    <a:pt x="1822782" y="30401"/>
                  </a:lnTo>
                  <a:lnTo>
                    <a:pt x="1789843" y="8157"/>
                  </a:lnTo>
                  <a:lnTo>
                    <a:pt x="1749491" y="0"/>
                  </a:lnTo>
                  <a:close/>
                </a:path>
              </a:pathLst>
            </a:custGeom>
            <a:solidFill>
              <a:srgbClr val="FFFFFF"/>
            </a:solidFill>
          </p:spPr>
          <p:txBody>
            <a:bodyPr wrap="square" lIns="0" tIns="0" rIns="0" bIns="0" rtlCol="0"/>
            <a:lstStyle/>
            <a:p>
              <a:endParaRPr/>
            </a:p>
          </p:txBody>
        </p:sp>
        <p:sp>
          <p:nvSpPr>
            <p:cNvPr id="26" name="object 26"/>
            <p:cNvSpPr/>
            <p:nvPr/>
          </p:nvSpPr>
          <p:spPr>
            <a:xfrm>
              <a:off x="557595" y="3431154"/>
              <a:ext cx="1853564" cy="622300"/>
            </a:xfrm>
            <a:custGeom>
              <a:avLst/>
              <a:gdLst/>
              <a:ahLst/>
              <a:cxnLst/>
              <a:rect l="l" t="t" r="r" b="b"/>
              <a:pathLst>
                <a:path w="1853564" h="622300">
                  <a:moveTo>
                    <a:pt x="0" y="103763"/>
                  </a:moveTo>
                  <a:lnTo>
                    <a:pt x="8143" y="63384"/>
                  </a:lnTo>
                  <a:lnTo>
                    <a:pt x="30352" y="30401"/>
                  </a:lnTo>
                  <a:lnTo>
                    <a:pt x="63293" y="8157"/>
                  </a:lnTo>
                  <a:lnTo>
                    <a:pt x="103631" y="0"/>
                  </a:lnTo>
                  <a:lnTo>
                    <a:pt x="1749491" y="0"/>
                  </a:lnTo>
                  <a:lnTo>
                    <a:pt x="1789843" y="8157"/>
                  </a:lnTo>
                  <a:lnTo>
                    <a:pt x="1822782" y="30401"/>
                  </a:lnTo>
                  <a:lnTo>
                    <a:pt x="1844983" y="63384"/>
                  </a:lnTo>
                  <a:lnTo>
                    <a:pt x="1853122" y="103763"/>
                  </a:lnTo>
                  <a:lnTo>
                    <a:pt x="1853122" y="518230"/>
                  </a:lnTo>
                  <a:lnTo>
                    <a:pt x="1844983" y="558563"/>
                  </a:lnTo>
                  <a:lnTo>
                    <a:pt x="1822782" y="591504"/>
                  </a:lnTo>
                  <a:lnTo>
                    <a:pt x="1789843" y="613716"/>
                  </a:lnTo>
                  <a:lnTo>
                    <a:pt x="1749491" y="621862"/>
                  </a:lnTo>
                  <a:lnTo>
                    <a:pt x="103631" y="621862"/>
                  </a:lnTo>
                  <a:lnTo>
                    <a:pt x="63293" y="613716"/>
                  </a:lnTo>
                  <a:lnTo>
                    <a:pt x="30352" y="591504"/>
                  </a:lnTo>
                  <a:lnTo>
                    <a:pt x="8143" y="558563"/>
                  </a:lnTo>
                  <a:lnTo>
                    <a:pt x="0" y="518230"/>
                  </a:lnTo>
                  <a:lnTo>
                    <a:pt x="0" y="103763"/>
                  </a:lnTo>
                  <a:close/>
                </a:path>
              </a:pathLst>
            </a:custGeom>
            <a:ln w="12701">
              <a:solidFill>
                <a:srgbClr val="1B577B"/>
              </a:solidFill>
            </a:ln>
          </p:spPr>
          <p:txBody>
            <a:bodyPr wrap="square" lIns="0" tIns="0" rIns="0" bIns="0" rtlCol="0"/>
            <a:lstStyle/>
            <a:p>
              <a:endParaRPr/>
            </a:p>
          </p:txBody>
        </p:sp>
      </p:grpSp>
      <p:sp>
        <p:nvSpPr>
          <p:cNvPr id="27" name="object 27"/>
          <p:cNvSpPr txBox="1"/>
          <p:nvPr/>
        </p:nvSpPr>
        <p:spPr>
          <a:xfrm>
            <a:off x="1183010" y="3623626"/>
            <a:ext cx="610870"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macvlan</a:t>
            </a:r>
            <a:endParaRPr sz="1350">
              <a:latin typeface="Arial"/>
              <a:cs typeface="Arial"/>
            </a:endParaRPr>
          </a:p>
        </p:txBody>
      </p:sp>
      <p:grpSp>
        <p:nvGrpSpPr>
          <p:cNvPr id="28" name="object 28"/>
          <p:cNvGrpSpPr/>
          <p:nvPr/>
        </p:nvGrpSpPr>
        <p:grpSpPr>
          <a:xfrm>
            <a:off x="533400" y="4200525"/>
            <a:ext cx="1952625" cy="714375"/>
            <a:chOff x="533400" y="4200525"/>
            <a:chExt cx="1952625" cy="714375"/>
          </a:xfrm>
        </p:grpSpPr>
        <p:pic>
          <p:nvPicPr>
            <p:cNvPr id="29" name="object 29"/>
            <p:cNvPicPr/>
            <p:nvPr/>
          </p:nvPicPr>
          <p:blipFill>
            <a:blip r:embed="rId7" cstate="print"/>
            <a:stretch>
              <a:fillRect/>
            </a:stretch>
          </p:blipFill>
          <p:spPr>
            <a:xfrm>
              <a:off x="533400" y="4200525"/>
              <a:ext cx="1952625" cy="714375"/>
            </a:xfrm>
            <a:prstGeom prst="rect">
              <a:avLst/>
            </a:prstGeom>
          </p:spPr>
        </p:pic>
        <p:sp>
          <p:nvSpPr>
            <p:cNvPr id="30" name="object 30"/>
            <p:cNvSpPr/>
            <p:nvPr/>
          </p:nvSpPr>
          <p:spPr>
            <a:xfrm>
              <a:off x="557595" y="4222872"/>
              <a:ext cx="1853564" cy="622300"/>
            </a:xfrm>
            <a:custGeom>
              <a:avLst/>
              <a:gdLst/>
              <a:ahLst/>
              <a:cxnLst/>
              <a:rect l="l" t="t" r="r" b="b"/>
              <a:pathLst>
                <a:path w="1853564" h="622300">
                  <a:moveTo>
                    <a:pt x="1749491" y="0"/>
                  </a:moveTo>
                  <a:lnTo>
                    <a:pt x="103631" y="0"/>
                  </a:lnTo>
                  <a:lnTo>
                    <a:pt x="63293" y="8144"/>
                  </a:lnTo>
                  <a:lnTo>
                    <a:pt x="30352" y="30353"/>
                  </a:lnTo>
                  <a:lnTo>
                    <a:pt x="8143" y="63294"/>
                  </a:lnTo>
                  <a:lnTo>
                    <a:pt x="0" y="103631"/>
                  </a:lnTo>
                  <a:lnTo>
                    <a:pt x="0" y="518159"/>
                  </a:lnTo>
                  <a:lnTo>
                    <a:pt x="8143" y="558497"/>
                  </a:lnTo>
                  <a:lnTo>
                    <a:pt x="30352" y="591438"/>
                  </a:lnTo>
                  <a:lnTo>
                    <a:pt x="63293" y="613647"/>
                  </a:lnTo>
                  <a:lnTo>
                    <a:pt x="103631" y="621791"/>
                  </a:lnTo>
                  <a:lnTo>
                    <a:pt x="1749491" y="621791"/>
                  </a:lnTo>
                  <a:lnTo>
                    <a:pt x="1789843" y="613647"/>
                  </a:lnTo>
                  <a:lnTo>
                    <a:pt x="1822782" y="591438"/>
                  </a:lnTo>
                  <a:lnTo>
                    <a:pt x="1844983" y="558497"/>
                  </a:lnTo>
                  <a:lnTo>
                    <a:pt x="1853122" y="518159"/>
                  </a:lnTo>
                  <a:lnTo>
                    <a:pt x="1853122" y="103631"/>
                  </a:lnTo>
                  <a:lnTo>
                    <a:pt x="1844983" y="63294"/>
                  </a:lnTo>
                  <a:lnTo>
                    <a:pt x="1822782" y="30353"/>
                  </a:lnTo>
                  <a:lnTo>
                    <a:pt x="1789843" y="8144"/>
                  </a:lnTo>
                  <a:lnTo>
                    <a:pt x="1749491" y="0"/>
                  </a:lnTo>
                  <a:close/>
                </a:path>
              </a:pathLst>
            </a:custGeom>
            <a:solidFill>
              <a:srgbClr val="FFFFFF"/>
            </a:solidFill>
          </p:spPr>
          <p:txBody>
            <a:bodyPr wrap="square" lIns="0" tIns="0" rIns="0" bIns="0" rtlCol="0"/>
            <a:lstStyle/>
            <a:p>
              <a:endParaRPr/>
            </a:p>
          </p:txBody>
        </p:sp>
        <p:sp>
          <p:nvSpPr>
            <p:cNvPr id="31" name="object 31"/>
            <p:cNvSpPr/>
            <p:nvPr/>
          </p:nvSpPr>
          <p:spPr>
            <a:xfrm>
              <a:off x="557595" y="4222872"/>
              <a:ext cx="1853564" cy="622300"/>
            </a:xfrm>
            <a:custGeom>
              <a:avLst/>
              <a:gdLst/>
              <a:ahLst/>
              <a:cxnLst/>
              <a:rect l="l" t="t" r="r" b="b"/>
              <a:pathLst>
                <a:path w="1853564" h="622300">
                  <a:moveTo>
                    <a:pt x="0" y="103631"/>
                  </a:moveTo>
                  <a:lnTo>
                    <a:pt x="8143" y="63294"/>
                  </a:lnTo>
                  <a:lnTo>
                    <a:pt x="30352" y="30353"/>
                  </a:lnTo>
                  <a:lnTo>
                    <a:pt x="63293" y="8144"/>
                  </a:lnTo>
                  <a:lnTo>
                    <a:pt x="103631" y="0"/>
                  </a:lnTo>
                  <a:lnTo>
                    <a:pt x="1749491" y="0"/>
                  </a:lnTo>
                  <a:lnTo>
                    <a:pt x="1789843" y="8144"/>
                  </a:lnTo>
                  <a:lnTo>
                    <a:pt x="1822782" y="30353"/>
                  </a:lnTo>
                  <a:lnTo>
                    <a:pt x="1844983" y="63294"/>
                  </a:lnTo>
                  <a:lnTo>
                    <a:pt x="1853122" y="103631"/>
                  </a:lnTo>
                  <a:lnTo>
                    <a:pt x="1853122" y="518159"/>
                  </a:lnTo>
                  <a:lnTo>
                    <a:pt x="1844983" y="558497"/>
                  </a:lnTo>
                  <a:lnTo>
                    <a:pt x="1822782" y="591438"/>
                  </a:lnTo>
                  <a:lnTo>
                    <a:pt x="1789843" y="613647"/>
                  </a:lnTo>
                  <a:lnTo>
                    <a:pt x="1749491" y="621791"/>
                  </a:lnTo>
                  <a:lnTo>
                    <a:pt x="103631" y="621791"/>
                  </a:lnTo>
                  <a:lnTo>
                    <a:pt x="63293" y="613647"/>
                  </a:lnTo>
                  <a:lnTo>
                    <a:pt x="30352" y="591438"/>
                  </a:lnTo>
                  <a:lnTo>
                    <a:pt x="8143" y="55849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32" name="object 32"/>
          <p:cNvSpPr txBox="1"/>
          <p:nvPr/>
        </p:nvSpPr>
        <p:spPr>
          <a:xfrm>
            <a:off x="1297306" y="4416738"/>
            <a:ext cx="377825" cy="231775"/>
          </a:xfrm>
          <a:prstGeom prst="rect">
            <a:avLst/>
          </a:prstGeom>
        </p:spPr>
        <p:txBody>
          <a:bodyPr vert="horz" wrap="square" lIns="0" tIns="12700" rIns="0" bIns="0" rtlCol="0">
            <a:spAutoFit/>
          </a:bodyPr>
          <a:lstStyle/>
          <a:p>
            <a:pPr marL="12700">
              <a:lnSpc>
                <a:spcPct val="100000"/>
              </a:lnSpc>
              <a:spcBef>
                <a:spcPts val="100"/>
              </a:spcBef>
            </a:pPr>
            <a:r>
              <a:rPr sz="1350" spc="-50" dirty="0">
                <a:latin typeface="Arial"/>
                <a:cs typeface="Arial"/>
              </a:rPr>
              <a:t>none</a:t>
            </a:r>
            <a:endParaRPr sz="1350">
              <a:latin typeface="Arial"/>
              <a:cs typeface="Arial"/>
            </a:endParaRPr>
          </a:p>
        </p:txBody>
      </p:sp>
      <p:sp>
        <p:nvSpPr>
          <p:cNvPr id="33" name="object 33"/>
          <p:cNvSpPr txBox="1"/>
          <p:nvPr/>
        </p:nvSpPr>
        <p:spPr>
          <a:xfrm>
            <a:off x="3791077" y="2137342"/>
            <a:ext cx="4495547" cy="1050929"/>
          </a:xfrm>
          <a:prstGeom prst="rect">
            <a:avLst/>
          </a:prstGeom>
        </p:spPr>
        <p:txBody>
          <a:bodyPr vert="horz" wrap="square" lIns="0" tIns="12065" rIns="0" bIns="0" rtlCol="0">
            <a:spAutoFit/>
          </a:bodyPr>
          <a:lstStyle/>
          <a:p>
            <a:pPr marL="12065" marR="5080" indent="4445" algn="ctr">
              <a:lnSpc>
                <a:spcPct val="99700"/>
              </a:lnSpc>
              <a:spcBef>
                <a:spcPts val="105"/>
              </a:spcBef>
            </a:pPr>
            <a:r>
              <a:rPr sz="1350" b="1" dirty="0">
                <a:latin typeface="Lucida Grande" panose="020B0600040502020204" pitchFamily="34" charset="0"/>
                <a:cs typeface="Lucida Grande" panose="020B0600040502020204" pitchFamily="34" charset="0"/>
              </a:rPr>
              <a:t>The default network driver. If you don’t specify a driver, this is the type of network you are creating. Bridge networks are usually used when your applications run in standalone containers that need to communicate.</a:t>
            </a:r>
          </a:p>
        </p:txBody>
      </p:sp>
      <p:grpSp>
        <p:nvGrpSpPr>
          <p:cNvPr id="34" name="object 34"/>
          <p:cNvGrpSpPr/>
          <p:nvPr/>
        </p:nvGrpSpPr>
        <p:grpSpPr>
          <a:xfrm>
            <a:off x="3695700" y="1162050"/>
            <a:ext cx="1590675" cy="542925"/>
            <a:chOff x="3695700" y="1162050"/>
            <a:chExt cx="1590675" cy="542925"/>
          </a:xfrm>
        </p:grpSpPr>
        <p:pic>
          <p:nvPicPr>
            <p:cNvPr id="35" name="object 35"/>
            <p:cNvPicPr/>
            <p:nvPr/>
          </p:nvPicPr>
          <p:blipFill>
            <a:blip r:embed="rId8" cstate="print"/>
            <a:stretch>
              <a:fillRect/>
            </a:stretch>
          </p:blipFill>
          <p:spPr>
            <a:xfrm>
              <a:off x="3695700" y="1162050"/>
              <a:ext cx="1590675" cy="533400"/>
            </a:xfrm>
            <a:prstGeom prst="rect">
              <a:avLst/>
            </a:prstGeom>
          </p:spPr>
        </p:pic>
        <p:pic>
          <p:nvPicPr>
            <p:cNvPr id="36" name="object 36"/>
            <p:cNvPicPr/>
            <p:nvPr/>
          </p:nvPicPr>
          <p:blipFill>
            <a:blip r:embed="rId9" cstate="print"/>
            <a:stretch>
              <a:fillRect/>
            </a:stretch>
          </p:blipFill>
          <p:spPr>
            <a:xfrm>
              <a:off x="3733800" y="1209659"/>
              <a:ext cx="1543050" cy="495300"/>
            </a:xfrm>
            <a:prstGeom prst="rect">
              <a:avLst/>
            </a:prstGeom>
          </p:spPr>
        </p:pic>
      </p:grpSp>
      <p:sp>
        <p:nvSpPr>
          <p:cNvPr id="37" name="object 37"/>
          <p:cNvSpPr txBox="1"/>
          <p:nvPr/>
        </p:nvSpPr>
        <p:spPr>
          <a:xfrm>
            <a:off x="3730751" y="1204085"/>
            <a:ext cx="1463040" cy="399415"/>
          </a:xfrm>
          <a:prstGeom prst="rect">
            <a:avLst/>
          </a:prstGeom>
          <a:solidFill>
            <a:srgbClr val="5F4778"/>
          </a:solidFill>
        </p:spPr>
        <p:txBody>
          <a:bodyPr vert="horz" wrap="square" lIns="0" tIns="89535" rIns="0" bIns="0" rtlCol="0">
            <a:spAutoFit/>
          </a:bodyPr>
          <a:lstStyle/>
          <a:p>
            <a:pPr marL="152400">
              <a:lnSpc>
                <a:spcPct val="100000"/>
              </a:lnSpc>
              <a:spcBef>
                <a:spcPts val="705"/>
              </a:spcBef>
            </a:pPr>
            <a:r>
              <a:rPr sz="1350" spc="-80" dirty="0">
                <a:solidFill>
                  <a:srgbClr val="FFFFFF"/>
                </a:solidFill>
                <a:latin typeface="Arial"/>
                <a:cs typeface="Arial"/>
              </a:rPr>
              <a:t>Bridge</a:t>
            </a:r>
            <a:r>
              <a:rPr sz="1350" spc="10" dirty="0">
                <a:solidFill>
                  <a:srgbClr val="FFFFFF"/>
                </a:solidFill>
                <a:latin typeface="Times New Roman"/>
                <a:cs typeface="Times New Roman"/>
              </a:rPr>
              <a:t> </a:t>
            </a:r>
            <a:r>
              <a:rPr sz="1350" spc="-10" dirty="0">
                <a:solidFill>
                  <a:srgbClr val="FFFFFF"/>
                </a:solidFill>
                <a:latin typeface="Arial"/>
                <a:cs typeface="Arial"/>
              </a:rPr>
              <a:t>Networks</a:t>
            </a:r>
            <a:endParaRPr sz="135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514725" y="1381125"/>
            <a:ext cx="5048250" cy="2476500"/>
            <a:chOff x="3514725" y="1381125"/>
            <a:chExt cx="5048250" cy="2476500"/>
          </a:xfrm>
        </p:grpSpPr>
        <p:pic>
          <p:nvPicPr>
            <p:cNvPr id="3" name="object 3"/>
            <p:cNvPicPr/>
            <p:nvPr/>
          </p:nvPicPr>
          <p:blipFill>
            <a:blip r:embed="rId2" cstate="print"/>
            <a:stretch>
              <a:fillRect/>
            </a:stretch>
          </p:blipFill>
          <p:spPr>
            <a:xfrm>
              <a:off x="3514725" y="1381125"/>
              <a:ext cx="5048250" cy="2476500"/>
            </a:xfrm>
            <a:prstGeom prst="rect">
              <a:avLst/>
            </a:prstGeom>
          </p:spPr>
        </p:pic>
        <p:sp>
          <p:nvSpPr>
            <p:cNvPr id="4" name="object 4"/>
            <p:cNvSpPr/>
            <p:nvPr/>
          </p:nvSpPr>
          <p:spPr>
            <a:xfrm>
              <a:off x="3529980" y="1403725"/>
              <a:ext cx="4961890" cy="2376170"/>
            </a:xfrm>
            <a:custGeom>
              <a:avLst/>
              <a:gdLst/>
              <a:ahLst/>
              <a:cxnLst/>
              <a:rect l="l" t="t" r="r" b="b"/>
              <a:pathLst>
                <a:path w="4961890" h="2376170">
                  <a:moveTo>
                    <a:pt x="4565751" y="0"/>
                  </a:moveTo>
                  <a:lnTo>
                    <a:pt x="0" y="0"/>
                  </a:lnTo>
                  <a:lnTo>
                    <a:pt x="0" y="1980066"/>
                  </a:lnTo>
                  <a:lnTo>
                    <a:pt x="395965" y="2376043"/>
                  </a:lnTo>
                  <a:lnTo>
                    <a:pt x="4961747" y="2376043"/>
                  </a:lnTo>
                  <a:lnTo>
                    <a:pt x="4961747" y="395996"/>
                  </a:lnTo>
                  <a:lnTo>
                    <a:pt x="4565751" y="0"/>
                  </a:lnTo>
                  <a:close/>
                </a:path>
              </a:pathLst>
            </a:custGeom>
            <a:solidFill>
              <a:srgbClr val="F1F1F1"/>
            </a:solidFill>
          </p:spPr>
          <p:txBody>
            <a:bodyPr wrap="square" lIns="0" tIns="0" rIns="0" bIns="0" rtlCol="0"/>
            <a:lstStyle/>
            <a:p>
              <a:endParaRPr/>
            </a:p>
          </p:txBody>
        </p:sp>
        <p:sp>
          <p:nvSpPr>
            <p:cNvPr id="5" name="object 5"/>
            <p:cNvSpPr/>
            <p:nvPr/>
          </p:nvSpPr>
          <p:spPr>
            <a:xfrm>
              <a:off x="3529980" y="1403725"/>
              <a:ext cx="4961890" cy="2376170"/>
            </a:xfrm>
            <a:custGeom>
              <a:avLst/>
              <a:gdLst/>
              <a:ahLst/>
              <a:cxnLst/>
              <a:rect l="l" t="t" r="r" b="b"/>
              <a:pathLst>
                <a:path w="4961890" h="2376170">
                  <a:moveTo>
                    <a:pt x="0" y="0"/>
                  </a:moveTo>
                  <a:lnTo>
                    <a:pt x="4565751" y="0"/>
                  </a:lnTo>
                  <a:lnTo>
                    <a:pt x="4961747" y="395996"/>
                  </a:lnTo>
                  <a:lnTo>
                    <a:pt x="4961747" y="2376043"/>
                  </a:lnTo>
                  <a:lnTo>
                    <a:pt x="395965" y="2376043"/>
                  </a:lnTo>
                  <a:lnTo>
                    <a:pt x="0" y="1980066"/>
                  </a:lnTo>
                  <a:lnTo>
                    <a:pt x="0" y="0"/>
                  </a:lnTo>
                  <a:close/>
                </a:path>
              </a:pathLst>
            </a:custGeom>
            <a:ln w="12701">
              <a:solidFill>
                <a:srgbClr val="1B577B"/>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Docker Network Types</a:t>
            </a:r>
          </a:p>
        </p:txBody>
      </p:sp>
      <p:sp>
        <p:nvSpPr>
          <p:cNvPr id="7" name="object 7"/>
          <p:cNvSpPr/>
          <p:nvPr/>
        </p:nvSpPr>
        <p:spPr>
          <a:xfrm>
            <a:off x="2928747"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nvGrpSpPr>
          <p:cNvPr id="8" name="object 8"/>
          <p:cNvGrpSpPr/>
          <p:nvPr/>
        </p:nvGrpSpPr>
        <p:grpSpPr>
          <a:xfrm>
            <a:off x="533400" y="1076309"/>
            <a:ext cx="1952625" cy="714375"/>
            <a:chOff x="533400" y="1076309"/>
            <a:chExt cx="1952625" cy="714375"/>
          </a:xfrm>
        </p:grpSpPr>
        <p:pic>
          <p:nvPicPr>
            <p:cNvPr id="9" name="object 9"/>
            <p:cNvPicPr/>
            <p:nvPr/>
          </p:nvPicPr>
          <p:blipFill>
            <a:blip r:embed="rId3" cstate="print"/>
            <a:stretch>
              <a:fillRect/>
            </a:stretch>
          </p:blipFill>
          <p:spPr>
            <a:xfrm>
              <a:off x="533400" y="1076309"/>
              <a:ext cx="1952625" cy="714375"/>
            </a:xfrm>
            <a:prstGeom prst="rect">
              <a:avLst/>
            </a:prstGeom>
          </p:spPr>
        </p:pic>
        <p:sp>
          <p:nvSpPr>
            <p:cNvPr id="10" name="object 10"/>
            <p:cNvSpPr/>
            <p:nvPr/>
          </p:nvSpPr>
          <p:spPr>
            <a:xfrm>
              <a:off x="557595" y="109282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159"/>
                  </a:lnTo>
                  <a:lnTo>
                    <a:pt x="8143" y="558514"/>
                  </a:lnTo>
                  <a:lnTo>
                    <a:pt x="30352" y="591452"/>
                  </a:lnTo>
                  <a:lnTo>
                    <a:pt x="63293" y="613653"/>
                  </a:lnTo>
                  <a:lnTo>
                    <a:pt x="103631" y="621791"/>
                  </a:lnTo>
                  <a:lnTo>
                    <a:pt x="1749491" y="621791"/>
                  </a:lnTo>
                  <a:lnTo>
                    <a:pt x="1789843" y="613653"/>
                  </a:lnTo>
                  <a:lnTo>
                    <a:pt x="1822782" y="591452"/>
                  </a:lnTo>
                  <a:lnTo>
                    <a:pt x="1844983" y="558514"/>
                  </a:lnTo>
                  <a:lnTo>
                    <a:pt x="1853122" y="518159"/>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1" name="object 11"/>
            <p:cNvSpPr/>
            <p:nvPr/>
          </p:nvSpPr>
          <p:spPr>
            <a:xfrm>
              <a:off x="557595" y="109282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159"/>
                  </a:lnTo>
                  <a:lnTo>
                    <a:pt x="1844983" y="558514"/>
                  </a:lnTo>
                  <a:lnTo>
                    <a:pt x="1822782" y="591452"/>
                  </a:lnTo>
                  <a:lnTo>
                    <a:pt x="1789843" y="613653"/>
                  </a:lnTo>
                  <a:lnTo>
                    <a:pt x="1749491" y="621791"/>
                  </a:lnTo>
                  <a:lnTo>
                    <a:pt x="103631" y="621791"/>
                  </a:lnTo>
                  <a:lnTo>
                    <a:pt x="63293" y="613653"/>
                  </a:lnTo>
                  <a:lnTo>
                    <a:pt x="30352" y="591452"/>
                  </a:lnTo>
                  <a:lnTo>
                    <a:pt x="8143" y="558514"/>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12" name="object 12"/>
          <p:cNvSpPr txBox="1"/>
          <p:nvPr/>
        </p:nvSpPr>
        <p:spPr>
          <a:xfrm>
            <a:off x="1259206" y="1281110"/>
            <a:ext cx="454025"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bridge</a:t>
            </a:r>
            <a:endParaRPr sz="1350">
              <a:latin typeface="Arial"/>
              <a:cs typeface="Arial"/>
            </a:endParaRPr>
          </a:p>
        </p:txBody>
      </p:sp>
      <p:grpSp>
        <p:nvGrpSpPr>
          <p:cNvPr id="13" name="object 13"/>
          <p:cNvGrpSpPr/>
          <p:nvPr/>
        </p:nvGrpSpPr>
        <p:grpSpPr>
          <a:xfrm>
            <a:off x="533400" y="1847850"/>
            <a:ext cx="1952625" cy="714375"/>
            <a:chOff x="533400" y="1847850"/>
            <a:chExt cx="1952625" cy="714375"/>
          </a:xfrm>
        </p:grpSpPr>
        <p:pic>
          <p:nvPicPr>
            <p:cNvPr id="14" name="object 14"/>
            <p:cNvPicPr/>
            <p:nvPr/>
          </p:nvPicPr>
          <p:blipFill>
            <a:blip r:embed="rId4" cstate="print"/>
            <a:stretch>
              <a:fillRect/>
            </a:stretch>
          </p:blipFill>
          <p:spPr>
            <a:xfrm>
              <a:off x="533400" y="1847850"/>
              <a:ext cx="1952625" cy="714375"/>
            </a:xfrm>
            <a:prstGeom prst="rect">
              <a:avLst/>
            </a:prstGeom>
          </p:spPr>
        </p:pic>
        <p:sp>
          <p:nvSpPr>
            <p:cNvPr id="15" name="object 15"/>
            <p:cNvSpPr/>
            <p:nvPr/>
          </p:nvSpPr>
          <p:spPr>
            <a:xfrm>
              <a:off x="557595" y="186625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038"/>
                  </a:lnTo>
                  <a:lnTo>
                    <a:pt x="8143" y="558416"/>
                  </a:lnTo>
                  <a:lnTo>
                    <a:pt x="30352" y="591399"/>
                  </a:lnTo>
                  <a:lnTo>
                    <a:pt x="63293" y="613643"/>
                  </a:lnTo>
                  <a:lnTo>
                    <a:pt x="103631" y="621801"/>
                  </a:lnTo>
                  <a:lnTo>
                    <a:pt x="1749491" y="621801"/>
                  </a:lnTo>
                  <a:lnTo>
                    <a:pt x="1789843" y="613643"/>
                  </a:lnTo>
                  <a:lnTo>
                    <a:pt x="1822782" y="591399"/>
                  </a:lnTo>
                  <a:lnTo>
                    <a:pt x="1844983" y="558416"/>
                  </a:lnTo>
                  <a:lnTo>
                    <a:pt x="1853122" y="518038"/>
                  </a:lnTo>
                  <a:lnTo>
                    <a:pt x="1853122" y="103631"/>
                  </a:lnTo>
                  <a:lnTo>
                    <a:pt x="1844983" y="63277"/>
                  </a:lnTo>
                  <a:lnTo>
                    <a:pt x="1822782" y="30339"/>
                  </a:lnTo>
                  <a:lnTo>
                    <a:pt x="1789843" y="8138"/>
                  </a:lnTo>
                  <a:lnTo>
                    <a:pt x="1749491" y="0"/>
                  </a:lnTo>
                  <a:close/>
                </a:path>
              </a:pathLst>
            </a:custGeom>
            <a:solidFill>
              <a:srgbClr val="1B577B"/>
            </a:solidFill>
          </p:spPr>
          <p:txBody>
            <a:bodyPr wrap="square" lIns="0" tIns="0" rIns="0" bIns="0" rtlCol="0"/>
            <a:lstStyle/>
            <a:p>
              <a:endParaRPr/>
            </a:p>
          </p:txBody>
        </p:sp>
        <p:sp>
          <p:nvSpPr>
            <p:cNvPr id="16" name="object 16"/>
            <p:cNvSpPr/>
            <p:nvPr/>
          </p:nvSpPr>
          <p:spPr>
            <a:xfrm>
              <a:off x="557595" y="186625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038"/>
                  </a:lnTo>
                  <a:lnTo>
                    <a:pt x="1844983" y="558416"/>
                  </a:lnTo>
                  <a:lnTo>
                    <a:pt x="1822782" y="591399"/>
                  </a:lnTo>
                  <a:lnTo>
                    <a:pt x="1789843" y="613643"/>
                  </a:lnTo>
                  <a:lnTo>
                    <a:pt x="1749491" y="621801"/>
                  </a:lnTo>
                  <a:lnTo>
                    <a:pt x="103631" y="621801"/>
                  </a:lnTo>
                  <a:lnTo>
                    <a:pt x="63293" y="613643"/>
                  </a:lnTo>
                  <a:lnTo>
                    <a:pt x="30352" y="591399"/>
                  </a:lnTo>
                  <a:lnTo>
                    <a:pt x="8143" y="558416"/>
                  </a:lnTo>
                  <a:lnTo>
                    <a:pt x="0" y="518038"/>
                  </a:lnTo>
                  <a:lnTo>
                    <a:pt x="0" y="103631"/>
                  </a:lnTo>
                  <a:close/>
                </a:path>
              </a:pathLst>
            </a:custGeom>
            <a:ln w="12701">
              <a:solidFill>
                <a:srgbClr val="1B577B"/>
              </a:solidFill>
            </a:ln>
          </p:spPr>
          <p:txBody>
            <a:bodyPr wrap="square" lIns="0" tIns="0" rIns="0" bIns="0" rtlCol="0"/>
            <a:lstStyle/>
            <a:p>
              <a:endParaRPr/>
            </a:p>
          </p:txBody>
        </p:sp>
      </p:grpSp>
      <p:sp>
        <p:nvSpPr>
          <p:cNvPr id="17" name="object 17"/>
          <p:cNvSpPr txBox="1"/>
          <p:nvPr/>
        </p:nvSpPr>
        <p:spPr>
          <a:xfrm>
            <a:off x="1316356" y="2055809"/>
            <a:ext cx="342265" cy="231775"/>
          </a:xfrm>
          <a:prstGeom prst="rect">
            <a:avLst/>
          </a:prstGeom>
        </p:spPr>
        <p:txBody>
          <a:bodyPr vert="horz" wrap="square" lIns="0" tIns="12700" rIns="0" bIns="0" rtlCol="0">
            <a:spAutoFit/>
          </a:bodyPr>
          <a:lstStyle/>
          <a:p>
            <a:pPr marL="12700">
              <a:lnSpc>
                <a:spcPct val="100000"/>
              </a:lnSpc>
              <a:spcBef>
                <a:spcPts val="100"/>
              </a:spcBef>
            </a:pPr>
            <a:r>
              <a:rPr sz="1350" b="1" spc="-85" dirty="0">
                <a:solidFill>
                  <a:srgbClr val="FFFFFF"/>
                </a:solidFill>
                <a:latin typeface="Arial"/>
                <a:cs typeface="Arial"/>
              </a:rPr>
              <a:t>host</a:t>
            </a:r>
            <a:endParaRPr sz="1350">
              <a:latin typeface="Arial"/>
              <a:cs typeface="Arial"/>
            </a:endParaRPr>
          </a:p>
        </p:txBody>
      </p:sp>
      <p:grpSp>
        <p:nvGrpSpPr>
          <p:cNvPr id="18" name="object 18"/>
          <p:cNvGrpSpPr/>
          <p:nvPr/>
        </p:nvGrpSpPr>
        <p:grpSpPr>
          <a:xfrm>
            <a:off x="533400" y="2619375"/>
            <a:ext cx="1952625" cy="714375"/>
            <a:chOff x="533400" y="2619375"/>
            <a:chExt cx="1952625" cy="714375"/>
          </a:xfrm>
        </p:grpSpPr>
        <p:pic>
          <p:nvPicPr>
            <p:cNvPr id="19" name="object 19"/>
            <p:cNvPicPr/>
            <p:nvPr/>
          </p:nvPicPr>
          <p:blipFill>
            <a:blip r:embed="rId5" cstate="print"/>
            <a:stretch>
              <a:fillRect/>
            </a:stretch>
          </p:blipFill>
          <p:spPr>
            <a:xfrm>
              <a:off x="533400" y="2619375"/>
              <a:ext cx="1952625" cy="714375"/>
            </a:xfrm>
            <a:prstGeom prst="rect">
              <a:avLst/>
            </a:prstGeom>
          </p:spPr>
        </p:pic>
        <p:sp>
          <p:nvSpPr>
            <p:cNvPr id="20" name="object 20"/>
            <p:cNvSpPr/>
            <p:nvPr/>
          </p:nvSpPr>
          <p:spPr>
            <a:xfrm>
              <a:off x="557595" y="2639568"/>
              <a:ext cx="1853564" cy="622300"/>
            </a:xfrm>
            <a:custGeom>
              <a:avLst/>
              <a:gdLst/>
              <a:ahLst/>
              <a:cxnLst/>
              <a:rect l="l" t="t" r="r" b="b"/>
              <a:pathLst>
                <a:path w="1853564" h="622300">
                  <a:moveTo>
                    <a:pt x="1749491" y="0"/>
                  </a:moveTo>
                  <a:lnTo>
                    <a:pt x="103631" y="0"/>
                  </a:lnTo>
                  <a:lnTo>
                    <a:pt x="63293" y="8137"/>
                  </a:lnTo>
                  <a:lnTo>
                    <a:pt x="30352" y="30335"/>
                  </a:lnTo>
                  <a:lnTo>
                    <a:pt x="8143" y="63274"/>
                  </a:lnTo>
                  <a:lnTo>
                    <a:pt x="0" y="103631"/>
                  </a:lnTo>
                  <a:lnTo>
                    <a:pt x="0" y="518159"/>
                  </a:lnTo>
                  <a:lnTo>
                    <a:pt x="8143" y="558517"/>
                  </a:lnTo>
                  <a:lnTo>
                    <a:pt x="30352" y="591456"/>
                  </a:lnTo>
                  <a:lnTo>
                    <a:pt x="63293" y="613654"/>
                  </a:lnTo>
                  <a:lnTo>
                    <a:pt x="103631" y="621791"/>
                  </a:lnTo>
                  <a:lnTo>
                    <a:pt x="1749491" y="621791"/>
                  </a:lnTo>
                  <a:lnTo>
                    <a:pt x="1789843" y="613654"/>
                  </a:lnTo>
                  <a:lnTo>
                    <a:pt x="1822782" y="591456"/>
                  </a:lnTo>
                  <a:lnTo>
                    <a:pt x="1844983" y="558517"/>
                  </a:lnTo>
                  <a:lnTo>
                    <a:pt x="1853122" y="518159"/>
                  </a:lnTo>
                  <a:lnTo>
                    <a:pt x="1853122" y="103631"/>
                  </a:lnTo>
                  <a:lnTo>
                    <a:pt x="1844983" y="63274"/>
                  </a:lnTo>
                  <a:lnTo>
                    <a:pt x="1822782" y="30335"/>
                  </a:lnTo>
                  <a:lnTo>
                    <a:pt x="1789843" y="8137"/>
                  </a:lnTo>
                  <a:lnTo>
                    <a:pt x="1749491" y="0"/>
                  </a:lnTo>
                  <a:close/>
                </a:path>
              </a:pathLst>
            </a:custGeom>
            <a:solidFill>
              <a:srgbClr val="FFFFFF"/>
            </a:solidFill>
          </p:spPr>
          <p:txBody>
            <a:bodyPr wrap="square" lIns="0" tIns="0" rIns="0" bIns="0" rtlCol="0"/>
            <a:lstStyle/>
            <a:p>
              <a:endParaRPr/>
            </a:p>
          </p:txBody>
        </p:sp>
        <p:sp>
          <p:nvSpPr>
            <p:cNvPr id="21" name="object 21"/>
            <p:cNvSpPr/>
            <p:nvPr/>
          </p:nvSpPr>
          <p:spPr>
            <a:xfrm>
              <a:off x="557595" y="2639568"/>
              <a:ext cx="1853564" cy="622300"/>
            </a:xfrm>
            <a:custGeom>
              <a:avLst/>
              <a:gdLst/>
              <a:ahLst/>
              <a:cxnLst/>
              <a:rect l="l" t="t" r="r" b="b"/>
              <a:pathLst>
                <a:path w="1853564" h="622300">
                  <a:moveTo>
                    <a:pt x="0" y="103631"/>
                  </a:moveTo>
                  <a:lnTo>
                    <a:pt x="8143" y="63274"/>
                  </a:lnTo>
                  <a:lnTo>
                    <a:pt x="30352" y="30335"/>
                  </a:lnTo>
                  <a:lnTo>
                    <a:pt x="63293" y="8137"/>
                  </a:lnTo>
                  <a:lnTo>
                    <a:pt x="103631" y="0"/>
                  </a:lnTo>
                  <a:lnTo>
                    <a:pt x="1749491" y="0"/>
                  </a:lnTo>
                  <a:lnTo>
                    <a:pt x="1789843" y="8137"/>
                  </a:lnTo>
                  <a:lnTo>
                    <a:pt x="1822782" y="30335"/>
                  </a:lnTo>
                  <a:lnTo>
                    <a:pt x="1844983" y="63274"/>
                  </a:lnTo>
                  <a:lnTo>
                    <a:pt x="1853122" y="103631"/>
                  </a:lnTo>
                  <a:lnTo>
                    <a:pt x="1853122" y="518159"/>
                  </a:lnTo>
                  <a:lnTo>
                    <a:pt x="1844983" y="558517"/>
                  </a:lnTo>
                  <a:lnTo>
                    <a:pt x="1822782" y="591456"/>
                  </a:lnTo>
                  <a:lnTo>
                    <a:pt x="1789843" y="613654"/>
                  </a:lnTo>
                  <a:lnTo>
                    <a:pt x="1749491" y="621791"/>
                  </a:lnTo>
                  <a:lnTo>
                    <a:pt x="103631" y="621791"/>
                  </a:lnTo>
                  <a:lnTo>
                    <a:pt x="63293" y="613654"/>
                  </a:lnTo>
                  <a:lnTo>
                    <a:pt x="30352" y="591456"/>
                  </a:lnTo>
                  <a:lnTo>
                    <a:pt x="8143"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22" name="object 22"/>
          <p:cNvSpPr txBox="1"/>
          <p:nvPr/>
        </p:nvSpPr>
        <p:spPr>
          <a:xfrm>
            <a:off x="1211585" y="2830511"/>
            <a:ext cx="541655" cy="231775"/>
          </a:xfrm>
          <a:prstGeom prst="rect">
            <a:avLst/>
          </a:prstGeom>
        </p:spPr>
        <p:txBody>
          <a:bodyPr vert="horz" wrap="square" lIns="0" tIns="12700" rIns="0" bIns="0" rtlCol="0">
            <a:spAutoFit/>
          </a:bodyPr>
          <a:lstStyle/>
          <a:p>
            <a:pPr marL="12700">
              <a:lnSpc>
                <a:spcPct val="100000"/>
              </a:lnSpc>
              <a:spcBef>
                <a:spcPts val="100"/>
              </a:spcBef>
            </a:pPr>
            <a:r>
              <a:rPr sz="1350" spc="-40" dirty="0">
                <a:latin typeface="Arial"/>
                <a:cs typeface="Arial"/>
              </a:rPr>
              <a:t>overlay</a:t>
            </a:r>
            <a:endParaRPr sz="1350">
              <a:latin typeface="Arial"/>
              <a:cs typeface="Arial"/>
            </a:endParaRPr>
          </a:p>
        </p:txBody>
      </p:sp>
      <p:grpSp>
        <p:nvGrpSpPr>
          <p:cNvPr id="23" name="object 23"/>
          <p:cNvGrpSpPr/>
          <p:nvPr/>
        </p:nvGrpSpPr>
        <p:grpSpPr>
          <a:xfrm>
            <a:off x="533400" y="3409950"/>
            <a:ext cx="1952625" cy="714375"/>
            <a:chOff x="533400" y="3409950"/>
            <a:chExt cx="1952625" cy="714375"/>
          </a:xfrm>
        </p:grpSpPr>
        <p:pic>
          <p:nvPicPr>
            <p:cNvPr id="24" name="object 24"/>
            <p:cNvPicPr/>
            <p:nvPr/>
          </p:nvPicPr>
          <p:blipFill>
            <a:blip r:embed="rId6" cstate="print"/>
            <a:stretch>
              <a:fillRect/>
            </a:stretch>
          </p:blipFill>
          <p:spPr>
            <a:xfrm>
              <a:off x="533400" y="3409950"/>
              <a:ext cx="1952625" cy="714375"/>
            </a:xfrm>
            <a:prstGeom prst="rect">
              <a:avLst/>
            </a:prstGeom>
          </p:spPr>
        </p:pic>
        <p:sp>
          <p:nvSpPr>
            <p:cNvPr id="25" name="object 25"/>
            <p:cNvSpPr/>
            <p:nvPr/>
          </p:nvSpPr>
          <p:spPr>
            <a:xfrm>
              <a:off x="557595" y="3431154"/>
              <a:ext cx="1853564" cy="622300"/>
            </a:xfrm>
            <a:custGeom>
              <a:avLst/>
              <a:gdLst/>
              <a:ahLst/>
              <a:cxnLst/>
              <a:rect l="l" t="t" r="r" b="b"/>
              <a:pathLst>
                <a:path w="1853564" h="622300">
                  <a:moveTo>
                    <a:pt x="1749491" y="0"/>
                  </a:moveTo>
                  <a:lnTo>
                    <a:pt x="103631" y="0"/>
                  </a:lnTo>
                  <a:lnTo>
                    <a:pt x="63293" y="8157"/>
                  </a:lnTo>
                  <a:lnTo>
                    <a:pt x="30352" y="30401"/>
                  </a:lnTo>
                  <a:lnTo>
                    <a:pt x="8143" y="63384"/>
                  </a:lnTo>
                  <a:lnTo>
                    <a:pt x="0" y="103763"/>
                  </a:lnTo>
                  <a:lnTo>
                    <a:pt x="0" y="518230"/>
                  </a:lnTo>
                  <a:lnTo>
                    <a:pt x="8143" y="558563"/>
                  </a:lnTo>
                  <a:lnTo>
                    <a:pt x="30352" y="591504"/>
                  </a:lnTo>
                  <a:lnTo>
                    <a:pt x="63293" y="613716"/>
                  </a:lnTo>
                  <a:lnTo>
                    <a:pt x="103631" y="621862"/>
                  </a:lnTo>
                  <a:lnTo>
                    <a:pt x="1749491" y="621862"/>
                  </a:lnTo>
                  <a:lnTo>
                    <a:pt x="1789843" y="613716"/>
                  </a:lnTo>
                  <a:lnTo>
                    <a:pt x="1822782" y="591504"/>
                  </a:lnTo>
                  <a:lnTo>
                    <a:pt x="1844983" y="558563"/>
                  </a:lnTo>
                  <a:lnTo>
                    <a:pt x="1853122" y="518230"/>
                  </a:lnTo>
                  <a:lnTo>
                    <a:pt x="1853122" y="103763"/>
                  </a:lnTo>
                  <a:lnTo>
                    <a:pt x="1844983" y="63384"/>
                  </a:lnTo>
                  <a:lnTo>
                    <a:pt x="1822782" y="30401"/>
                  </a:lnTo>
                  <a:lnTo>
                    <a:pt x="1789843" y="8157"/>
                  </a:lnTo>
                  <a:lnTo>
                    <a:pt x="1749491" y="0"/>
                  </a:lnTo>
                  <a:close/>
                </a:path>
              </a:pathLst>
            </a:custGeom>
            <a:solidFill>
              <a:srgbClr val="FFFFFF"/>
            </a:solidFill>
          </p:spPr>
          <p:txBody>
            <a:bodyPr wrap="square" lIns="0" tIns="0" rIns="0" bIns="0" rtlCol="0"/>
            <a:lstStyle/>
            <a:p>
              <a:endParaRPr/>
            </a:p>
          </p:txBody>
        </p:sp>
        <p:sp>
          <p:nvSpPr>
            <p:cNvPr id="26" name="object 26"/>
            <p:cNvSpPr/>
            <p:nvPr/>
          </p:nvSpPr>
          <p:spPr>
            <a:xfrm>
              <a:off x="557595" y="3431154"/>
              <a:ext cx="1853564" cy="622300"/>
            </a:xfrm>
            <a:custGeom>
              <a:avLst/>
              <a:gdLst/>
              <a:ahLst/>
              <a:cxnLst/>
              <a:rect l="l" t="t" r="r" b="b"/>
              <a:pathLst>
                <a:path w="1853564" h="622300">
                  <a:moveTo>
                    <a:pt x="0" y="103763"/>
                  </a:moveTo>
                  <a:lnTo>
                    <a:pt x="8143" y="63384"/>
                  </a:lnTo>
                  <a:lnTo>
                    <a:pt x="30352" y="30401"/>
                  </a:lnTo>
                  <a:lnTo>
                    <a:pt x="63293" y="8157"/>
                  </a:lnTo>
                  <a:lnTo>
                    <a:pt x="103631" y="0"/>
                  </a:lnTo>
                  <a:lnTo>
                    <a:pt x="1749491" y="0"/>
                  </a:lnTo>
                  <a:lnTo>
                    <a:pt x="1789843" y="8157"/>
                  </a:lnTo>
                  <a:lnTo>
                    <a:pt x="1822782" y="30401"/>
                  </a:lnTo>
                  <a:lnTo>
                    <a:pt x="1844983" y="63384"/>
                  </a:lnTo>
                  <a:lnTo>
                    <a:pt x="1853122" y="103763"/>
                  </a:lnTo>
                  <a:lnTo>
                    <a:pt x="1853122" y="518230"/>
                  </a:lnTo>
                  <a:lnTo>
                    <a:pt x="1844983" y="558563"/>
                  </a:lnTo>
                  <a:lnTo>
                    <a:pt x="1822782" y="591504"/>
                  </a:lnTo>
                  <a:lnTo>
                    <a:pt x="1789843" y="613716"/>
                  </a:lnTo>
                  <a:lnTo>
                    <a:pt x="1749491" y="621862"/>
                  </a:lnTo>
                  <a:lnTo>
                    <a:pt x="103631" y="621862"/>
                  </a:lnTo>
                  <a:lnTo>
                    <a:pt x="63293" y="613716"/>
                  </a:lnTo>
                  <a:lnTo>
                    <a:pt x="30352" y="591504"/>
                  </a:lnTo>
                  <a:lnTo>
                    <a:pt x="8143" y="558563"/>
                  </a:lnTo>
                  <a:lnTo>
                    <a:pt x="0" y="518230"/>
                  </a:lnTo>
                  <a:lnTo>
                    <a:pt x="0" y="103763"/>
                  </a:lnTo>
                  <a:close/>
                </a:path>
              </a:pathLst>
            </a:custGeom>
            <a:ln w="12701">
              <a:solidFill>
                <a:srgbClr val="1B577B"/>
              </a:solidFill>
            </a:ln>
          </p:spPr>
          <p:txBody>
            <a:bodyPr wrap="square" lIns="0" tIns="0" rIns="0" bIns="0" rtlCol="0"/>
            <a:lstStyle/>
            <a:p>
              <a:endParaRPr/>
            </a:p>
          </p:txBody>
        </p:sp>
      </p:grpSp>
      <p:sp>
        <p:nvSpPr>
          <p:cNvPr id="27" name="object 27"/>
          <p:cNvSpPr txBox="1"/>
          <p:nvPr/>
        </p:nvSpPr>
        <p:spPr>
          <a:xfrm>
            <a:off x="1183010" y="3623626"/>
            <a:ext cx="610870"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macvlan</a:t>
            </a:r>
            <a:endParaRPr sz="1350">
              <a:latin typeface="Arial"/>
              <a:cs typeface="Arial"/>
            </a:endParaRPr>
          </a:p>
        </p:txBody>
      </p:sp>
      <p:grpSp>
        <p:nvGrpSpPr>
          <p:cNvPr id="28" name="object 28"/>
          <p:cNvGrpSpPr/>
          <p:nvPr/>
        </p:nvGrpSpPr>
        <p:grpSpPr>
          <a:xfrm>
            <a:off x="533400" y="4200525"/>
            <a:ext cx="1952625" cy="714375"/>
            <a:chOff x="533400" y="4200525"/>
            <a:chExt cx="1952625" cy="714375"/>
          </a:xfrm>
        </p:grpSpPr>
        <p:pic>
          <p:nvPicPr>
            <p:cNvPr id="29" name="object 29"/>
            <p:cNvPicPr/>
            <p:nvPr/>
          </p:nvPicPr>
          <p:blipFill>
            <a:blip r:embed="rId7" cstate="print"/>
            <a:stretch>
              <a:fillRect/>
            </a:stretch>
          </p:blipFill>
          <p:spPr>
            <a:xfrm>
              <a:off x="533400" y="4200525"/>
              <a:ext cx="1952625" cy="714375"/>
            </a:xfrm>
            <a:prstGeom prst="rect">
              <a:avLst/>
            </a:prstGeom>
          </p:spPr>
        </p:pic>
        <p:sp>
          <p:nvSpPr>
            <p:cNvPr id="30" name="object 30"/>
            <p:cNvSpPr/>
            <p:nvPr/>
          </p:nvSpPr>
          <p:spPr>
            <a:xfrm>
              <a:off x="557595" y="4222872"/>
              <a:ext cx="1853564" cy="622300"/>
            </a:xfrm>
            <a:custGeom>
              <a:avLst/>
              <a:gdLst/>
              <a:ahLst/>
              <a:cxnLst/>
              <a:rect l="l" t="t" r="r" b="b"/>
              <a:pathLst>
                <a:path w="1853564" h="622300">
                  <a:moveTo>
                    <a:pt x="1749491" y="0"/>
                  </a:moveTo>
                  <a:lnTo>
                    <a:pt x="103631" y="0"/>
                  </a:lnTo>
                  <a:lnTo>
                    <a:pt x="63293" y="8144"/>
                  </a:lnTo>
                  <a:lnTo>
                    <a:pt x="30352" y="30353"/>
                  </a:lnTo>
                  <a:lnTo>
                    <a:pt x="8143" y="63294"/>
                  </a:lnTo>
                  <a:lnTo>
                    <a:pt x="0" y="103631"/>
                  </a:lnTo>
                  <a:lnTo>
                    <a:pt x="0" y="518159"/>
                  </a:lnTo>
                  <a:lnTo>
                    <a:pt x="8143" y="558497"/>
                  </a:lnTo>
                  <a:lnTo>
                    <a:pt x="30352" y="591438"/>
                  </a:lnTo>
                  <a:lnTo>
                    <a:pt x="63293" y="613647"/>
                  </a:lnTo>
                  <a:lnTo>
                    <a:pt x="103631" y="621791"/>
                  </a:lnTo>
                  <a:lnTo>
                    <a:pt x="1749491" y="621791"/>
                  </a:lnTo>
                  <a:lnTo>
                    <a:pt x="1789843" y="613647"/>
                  </a:lnTo>
                  <a:lnTo>
                    <a:pt x="1822782" y="591438"/>
                  </a:lnTo>
                  <a:lnTo>
                    <a:pt x="1844983" y="558497"/>
                  </a:lnTo>
                  <a:lnTo>
                    <a:pt x="1853122" y="518159"/>
                  </a:lnTo>
                  <a:lnTo>
                    <a:pt x="1853122" y="103631"/>
                  </a:lnTo>
                  <a:lnTo>
                    <a:pt x="1844983" y="63294"/>
                  </a:lnTo>
                  <a:lnTo>
                    <a:pt x="1822782" y="30353"/>
                  </a:lnTo>
                  <a:lnTo>
                    <a:pt x="1789843" y="8144"/>
                  </a:lnTo>
                  <a:lnTo>
                    <a:pt x="1749491" y="0"/>
                  </a:lnTo>
                  <a:close/>
                </a:path>
              </a:pathLst>
            </a:custGeom>
            <a:solidFill>
              <a:srgbClr val="FFFFFF"/>
            </a:solidFill>
          </p:spPr>
          <p:txBody>
            <a:bodyPr wrap="square" lIns="0" tIns="0" rIns="0" bIns="0" rtlCol="0"/>
            <a:lstStyle/>
            <a:p>
              <a:endParaRPr/>
            </a:p>
          </p:txBody>
        </p:sp>
        <p:sp>
          <p:nvSpPr>
            <p:cNvPr id="31" name="object 31"/>
            <p:cNvSpPr/>
            <p:nvPr/>
          </p:nvSpPr>
          <p:spPr>
            <a:xfrm>
              <a:off x="557595" y="4222872"/>
              <a:ext cx="1853564" cy="622300"/>
            </a:xfrm>
            <a:custGeom>
              <a:avLst/>
              <a:gdLst/>
              <a:ahLst/>
              <a:cxnLst/>
              <a:rect l="l" t="t" r="r" b="b"/>
              <a:pathLst>
                <a:path w="1853564" h="622300">
                  <a:moveTo>
                    <a:pt x="0" y="103631"/>
                  </a:moveTo>
                  <a:lnTo>
                    <a:pt x="8143" y="63294"/>
                  </a:lnTo>
                  <a:lnTo>
                    <a:pt x="30352" y="30353"/>
                  </a:lnTo>
                  <a:lnTo>
                    <a:pt x="63293" y="8144"/>
                  </a:lnTo>
                  <a:lnTo>
                    <a:pt x="103631" y="0"/>
                  </a:lnTo>
                  <a:lnTo>
                    <a:pt x="1749491" y="0"/>
                  </a:lnTo>
                  <a:lnTo>
                    <a:pt x="1789843" y="8144"/>
                  </a:lnTo>
                  <a:lnTo>
                    <a:pt x="1822782" y="30353"/>
                  </a:lnTo>
                  <a:lnTo>
                    <a:pt x="1844983" y="63294"/>
                  </a:lnTo>
                  <a:lnTo>
                    <a:pt x="1853122" y="103631"/>
                  </a:lnTo>
                  <a:lnTo>
                    <a:pt x="1853122" y="518159"/>
                  </a:lnTo>
                  <a:lnTo>
                    <a:pt x="1844983" y="558497"/>
                  </a:lnTo>
                  <a:lnTo>
                    <a:pt x="1822782" y="591438"/>
                  </a:lnTo>
                  <a:lnTo>
                    <a:pt x="1789843" y="613647"/>
                  </a:lnTo>
                  <a:lnTo>
                    <a:pt x="1749491" y="621791"/>
                  </a:lnTo>
                  <a:lnTo>
                    <a:pt x="103631" y="621791"/>
                  </a:lnTo>
                  <a:lnTo>
                    <a:pt x="63293" y="613647"/>
                  </a:lnTo>
                  <a:lnTo>
                    <a:pt x="30352" y="591438"/>
                  </a:lnTo>
                  <a:lnTo>
                    <a:pt x="8143" y="55849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32" name="object 32"/>
          <p:cNvSpPr txBox="1"/>
          <p:nvPr/>
        </p:nvSpPr>
        <p:spPr>
          <a:xfrm>
            <a:off x="1297306" y="4416738"/>
            <a:ext cx="377825" cy="231775"/>
          </a:xfrm>
          <a:prstGeom prst="rect">
            <a:avLst/>
          </a:prstGeom>
        </p:spPr>
        <p:txBody>
          <a:bodyPr vert="horz" wrap="square" lIns="0" tIns="12700" rIns="0" bIns="0" rtlCol="0">
            <a:spAutoFit/>
          </a:bodyPr>
          <a:lstStyle/>
          <a:p>
            <a:pPr marL="12700">
              <a:lnSpc>
                <a:spcPct val="100000"/>
              </a:lnSpc>
              <a:spcBef>
                <a:spcPts val="100"/>
              </a:spcBef>
            </a:pPr>
            <a:r>
              <a:rPr sz="1350" spc="-50" dirty="0">
                <a:latin typeface="Arial"/>
                <a:cs typeface="Arial"/>
              </a:rPr>
              <a:t>none</a:t>
            </a:r>
            <a:endParaRPr sz="1350">
              <a:latin typeface="Arial"/>
              <a:cs typeface="Arial"/>
            </a:endParaRPr>
          </a:p>
        </p:txBody>
      </p:sp>
      <p:sp>
        <p:nvSpPr>
          <p:cNvPr id="33" name="object 33"/>
          <p:cNvSpPr txBox="1"/>
          <p:nvPr/>
        </p:nvSpPr>
        <p:spPr>
          <a:xfrm>
            <a:off x="3852292" y="2135818"/>
            <a:ext cx="4342765" cy="1050929"/>
          </a:xfrm>
          <a:prstGeom prst="rect">
            <a:avLst/>
          </a:prstGeom>
        </p:spPr>
        <p:txBody>
          <a:bodyPr vert="horz" wrap="square" lIns="0" tIns="12065" rIns="0" bIns="0" rtlCol="0">
            <a:spAutoFit/>
          </a:bodyPr>
          <a:lstStyle/>
          <a:p>
            <a:pPr marL="12065" marR="5080" indent="4445" algn="ctr">
              <a:lnSpc>
                <a:spcPct val="99700"/>
              </a:lnSpc>
              <a:spcBef>
                <a:spcPts val="105"/>
              </a:spcBef>
            </a:pPr>
            <a:r>
              <a:rPr sz="1350" b="1" dirty="0">
                <a:latin typeface="Lucida Grande" panose="020B0600040502020204" pitchFamily="34" charset="0"/>
                <a:cs typeface="Lucida Grande" panose="020B0600040502020204" pitchFamily="34" charset="0"/>
              </a:rPr>
              <a:t>For standalone containers, remove network isolation between the container and the Docker host and use the host’s networking directly. Host is only available for swarm services on Docker 17.06 and higher.</a:t>
            </a:r>
          </a:p>
        </p:txBody>
      </p:sp>
      <p:grpSp>
        <p:nvGrpSpPr>
          <p:cNvPr id="34" name="object 34"/>
          <p:cNvGrpSpPr/>
          <p:nvPr/>
        </p:nvGrpSpPr>
        <p:grpSpPr>
          <a:xfrm>
            <a:off x="3695700" y="1162050"/>
            <a:ext cx="1590675" cy="542925"/>
            <a:chOff x="3695700" y="1162050"/>
            <a:chExt cx="1590675" cy="542925"/>
          </a:xfrm>
        </p:grpSpPr>
        <p:pic>
          <p:nvPicPr>
            <p:cNvPr id="35" name="object 35"/>
            <p:cNvPicPr/>
            <p:nvPr/>
          </p:nvPicPr>
          <p:blipFill>
            <a:blip r:embed="rId8" cstate="print"/>
            <a:stretch>
              <a:fillRect/>
            </a:stretch>
          </p:blipFill>
          <p:spPr>
            <a:xfrm>
              <a:off x="3695700" y="1162050"/>
              <a:ext cx="1590675" cy="533400"/>
            </a:xfrm>
            <a:prstGeom prst="rect">
              <a:avLst/>
            </a:prstGeom>
          </p:spPr>
        </p:pic>
        <p:pic>
          <p:nvPicPr>
            <p:cNvPr id="36" name="object 36"/>
            <p:cNvPicPr/>
            <p:nvPr/>
          </p:nvPicPr>
          <p:blipFill>
            <a:blip r:embed="rId9" cstate="print"/>
            <a:stretch>
              <a:fillRect/>
            </a:stretch>
          </p:blipFill>
          <p:spPr>
            <a:xfrm>
              <a:off x="3800490" y="1209659"/>
              <a:ext cx="1409700" cy="495300"/>
            </a:xfrm>
            <a:prstGeom prst="rect">
              <a:avLst/>
            </a:prstGeom>
          </p:spPr>
        </p:pic>
      </p:grpSp>
      <p:sp>
        <p:nvSpPr>
          <p:cNvPr id="37" name="object 37"/>
          <p:cNvSpPr txBox="1"/>
          <p:nvPr/>
        </p:nvSpPr>
        <p:spPr>
          <a:xfrm>
            <a:off x="3730751" y="1204085"/>
            <a:ext cx="1463040" cy="399415"/>
          </a:xfrm>
          <a:prstGeom prst="rect">
            <a:avLst/>
          </a:prstGeom>
          <a:solidFill>
            <a:srgbClr val="5F4778"/>
          </a:solidFill>
        </p:spPr>
        <p:txBody>
          <a:bodyPr vert="horz" wrap="square" lIns="0" tIns="89535" rIns="0" bIns="0" rtlCol="0">
            <a:spAutoFit/>
          </a:bodyPr>
          <a:lstStyle/>
          <a:p>
            <a:pPr marL="219075">
              <a:lnSpc>
                <a:spcPct val="100000"/>
              </a:lnSpc>
              <a:spcBef>
                <a:spcPts val="705"/>
              </a:spcBef>
            </a:pPr>
            <a:r>
              <a:rPr sz="1350" spc="-65" dirty="0">
                <a:solidFill>
                  <a:srgbClr val="FFFFFF"/>
                </a:solidFill>
                <a:latin typeface="Arial"/>
                <a:cs typeface="Arial"/>
              </a:rPr>
              <a:t>Host</a:t>
            </a:r>
            <a:r>
              <a:rPr sz="1350" spc="-95" dirty="0">
                <a:solidFill>
                  <a:srgbClr val="FFFFFF"/>
                </a:solidFill>
                <a:latin typeface="Times New Roman"/>
                <a:cs typeface="Times New Roman"/>
              </a:rPr>
              <a:t> </a:t>
            </a:r>
            <a:r>
              <a:rPr sz="1350" spc="-10" dirty="0">
                <a:solidFill>
                  <a:srgbClr val="FFFFFF"/>
                </a:solidFill>
                <a:latin typeface="Arial"/>
                <a:cs typeface="Arial"/>
              </a:rPr>
              <a:t>Networks</a:t>
            </a:r>
            <a:endParaRPr sz="135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514725" y="1381125"/>
            <a:ext cx="5048250" cy="2476500"/>
            <a:chOff x="3514725" y="1381125"/>
            <a:chExt cx="5048250" cy="2476500"/>
          </a:xfrm>
        </p:grpSpPr>
        <p:pic>
          <p:nvPicPr>
            <p:cNvPr id="3" name="object 3"/>
            <p:cNvPicPr/>
            <p:nvPr/>
          </p:nvPicPr>
          <p:blipFill>
            <a:blip r:embed="rId2" cstate="print"/>
            <a:stretch>
              <a:fillRect/>
            </a:stretch>
          </p:blipFill>
          <p:spPr>
            <a:xfrm>
              <a:off x="3514725" y="1381125"/>
              <a:ext cx="5048250" cy="2476500"/>
            </a:xfrm>
            <a:prstGeom prst="rect">
              <a:avLst/>
            </a:prstGeom>
          </p:spPr>
        </p:pic>
        <p:sp>
          <p:nvSpPr>
            <p:cNvPr id="4" name="object 4"/>
            <p:cNvSpPr/>
            <p:nvPr/>
          </p:nvSpPr>
          <p:spPr>
            <a:xfrm>
              <a:off x="3529980" y="1403725"/>
              <a:ext cx="4961890" cy="2376170"/>
            </a:xfrm>
            <a:custGeom>
              <a:avLst/>
              <a:gdLst/>
              <a:ahLst/>
              <a:cxnLst/>
              <a:rect l="l" t="t" r="r" b="b"/>
              <a:pathLst>
                <a:path w="4961890" h="2376170">
                  <a:moveTo>
                    <a:pt x="4565751" y="0"/>
                  </a:moveTo>
                  <a:lnTo>
                    <a:pt x="0" y="0"/>
                  </a:lnTo>
                  <a:lnTo>
                    <a:pt x="0" y="1980066"/>
                  </a:lnTo>
                  <a:lnTo>
                    <a:pt x="395965" y="2376043"/>
                  </a:lnTo>
                  <a:lnTo>
                    <a:pt x="4961747" y="2376043"/>
                  </a:lnTo>
                  <a:lnTo>
                    <a:pt x="4961747" y="395996"/>
                  </a:lnTo>
                  <a:lnTo>
                    <a:pt x="4565751" y="0"/>
                  </a:lnTo>
                  <a:close/>
                </a:path>
              </a:pathLst>
            </a:custGeom>
            <a:solidFill>
              <a:srgbClr val="F1F1F1"/>
            </a:solidFill>
          </p:spPr>
          <p:txBody>
            <a:bodyPr wrap="square" lIns="0" tIns="0" rIns="0" bIns="0" rtlCol="0"/>
            <a:lstStyle/>
            <a:p>
              <a:endParaRPr/>
            </a:p>
          </p:txBody>
        </p:sp>
        <p:sp>
          <p:nvSpPr>
            <p:cNvPr id="5" name="object 5"/>
            <p:cNvSpPr/>
            <p:nvPr/>
          </p:nvSpPr>
          <p:spPr>
            <a:xfrm>
              <a:off x="3529980" y="1403725"/>
              <a:ext cx="4961890" cy="2376170"/>
            </a:xfrm>
            <a:custGeom>
              <a:avLst/>
              <a:gdLst/>
              <a:ahLst/>
              <a:cxnLst/>
              <a:rect l="l" t="t" r="r" b="b"/>
              <a:pathLst>
                <a:path w="4961890" h="2376170">
                  <a:moveTo>
                    <a:pt x="0" y="0"/>
                  </a:moveTo>
                  <a:lnTo>
                    <a:pt x="4565751" y="0"/>
                  </a:lnTo>
                  <a:lnTo>
                    <a:pt x="4961747" y="395996"/>
                  </a:lnTo>
                  <a:lnTo>
                    <a:pt x="4961747" y="2376043"/>
                  </a:lnTo>
                  <a:lnTo>
                    <a:pt x="395965" y="2376043"/>
                  </a:lnTo>
                  <a:lnTo>
                    <a:pt x="0" y="1980066"/>
                  </a:lnTo>
                  <a:lnTo>
                    <a:pt x="0" y="0"/>
                  </a:lnTo>
                  <a:close/>
                </a:path>
              </a:pathLst>
            </a:custGeom>
            <a:ln w="12701">
              <a:solidFill>
                <a:srgbClr val="1B577B"/>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Docker Network Types</a:t>
            </a:r>
          </a:p>
        </p:txBody>
      </p:sp>
      <p:sp>
        <p:nvSpPr>
          <p:cNvPr id="7" name="object 7"/>
          <p:cNvSpPr/>
          <p:nvPr/>
        </p:nvSpPr>
        <p:spPr>
          <a:xfrm>
            <a:off x="2928747"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nvGrpSpPr>
          <p:cNvPr id="8" name="object 8"/>
          <p:cNvGrpSpPr/>
          <p:nvPr/>
        </p:nvGrpSpPr>
        <p:grpSpPr>
          <a:xfrm>
            <a:off x="533400" y="1076309"/>
            <a:ext cx="1952625" cy="714375"/>
            <a:chOff x="533400" y="1076309"/>
            <a:chExt cx="1952625" cy="714375"/>
          </a:xfrm>
        </p:grpSpPr>
        <p:pic>
          <p:nvPicPr>
            <p:cNvPr id="9" name="object 9"/>
            <p:cNvPicPr/>
            <p:nvPr/>
          </p:nvPicPr>
          <p:blipFill>
            <a:blip r:embed="rId3" cstate="print"/>
            <a:stretch>
              <a:fillRect/>
            </a:stretch>
          </p:blipFill>
          <p:spPr>
            <a:xfrm>
              <a:off x="533400" y="1076309"/>
              <a:ext cx="1952625" cy="714375"/>
            </a:xfrm>
            <a:prstGeom prst="rect">
              <a:avLst/>
            </a:prstGeom>
          </p:spPr>
        </p:pic>
        <p:sp>
          <p:nvSpPr>
            <p:cNvPr id="10" name="object 10"/>
            <p:cNvSpPr/>
            <p:nvPr/>
          </p:nvSpPr>
          <p:spPr>
            <a:xfrm>
              <a:off x="557595" y="109282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159"/>
                  </a:lnTo>
                  <a:lnTo>
                    <a:pt x="8143" y="558514"/>
                  </a:lnTo>
                  <a:lnTo>
                    <a:pt x="30352" y="591452"/>
                  </a:lnTo>
                  <a:lnTo>
                    <a:pt x="63293" y="613653"/>
                  </a:lnTo>
                  <a:lnTo>
                    <a:pt x="103631" y="621791"/>
                  </a:lnTo>
                  <a:lnTo>
                    <a:pt x="1749491" y="621791"/>
                  </a:lnTo>
                  <a:lnTo>
                    <a:pt x="1789843" y="613653"/>
                  </a:lnTo>
                  <a:lnTo>
                    <a:pt x="1822782" y="591452"/>
                  </a:lnTo>
                  <a:lnTo>
                    <a:pt x="1844983" y="558514"/>
                  </a:lnTo>
                  <a:lnTo>
                    <a:pt x="1853122" y="518159"/>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1" name="object 11"/>
            <p:cNvSpPr/>
            <p:nvPr/>
          </p:nvSpPr>
          <p:spPr>
            <a:xfrm>
              <a:off x="557595" y="109282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159"/>
                  </a:lnTo>
                  <a:lnTo>
                    <a:pt x="1844983" y="558514"/>
                  </a:lnTo>
                  <a:lnTo>
                    <a:pt x="1822782" y="591452"/>
                  </a:lnTo>
                  <a:lnTo>
                    <a:pt x="1789843" y="613653"/>
                  </a:lnTo>
                  <a:lnTo>
                    <a:pt x="1749491" y="621791"/>
                  </a:lnTo>
                  <a:lnTo>
                    <a:pt x="103631" y="621791"/>
                  </a:lnTo>
                  <a:lnTo>
                    <a:pt x="63293" y="613653"/>
                  </a:lnTo>
                  <a:lnTo>
                    <a:pt x="30352" y="591452"/>
                  </a:lnTo>
                  <a:lnTo>
                    <a:pt x="8143" y="558514"/>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12" name="object 12"/>
          <p:cNvSpPr txBox="1"/>
          <p:nvPr/>
        </p:nvSpPr>
        <p:spPr>
          <a:xfrm>
            <a:off x="1259206" y="1281110"/>
            <a:ext cx="454025"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bridge</a:t>
            </a:r>
            <a:endParaRPr sz="1350">
              <a:latin typeface="Arial"/>
              <a:cs typeface="Arial"/>
            </a:endParaRPr>
          </a:p>
        </p:txBody>
      </p:sp>
      <p:grpSp>
        <p:nvGrpSpPr>
          <p:cNvPr id="13" name="object 13"/>
          <p:cNvGrpSpPr/>
          <p:nvPr/>
        </p:nvGrpSpPr>
        <p:grpSpPr>
          <a:xfrm>
            <a:off x="533400" y="1847850"/>
            <a:ext cx="1952625" cy="714375"/>
            <a:chOff x="533400" y="1847850"/>
            <a:chExt cx="1952625" cy="714375"/>
          </a:xfrm>
        </p:grpSpPr>
        <p:pic>
          <p:nvPicPr>
            <p:cNvPr id="14" name="object 14"/>
            <p:cNvPicPr/>
            <p:nvPr/>
          </p:nvPicPr>
          <p:blipFill>
            <a:blip r:embed="rId4" cstate="print"/>
            <a:stretch>
              <a:fillRect/>
            </a:stretch>
          </p:blipFill>
          <p:spPr>
            <a:xfrm>
              <a:off x="533400" y="1847850"/>
              <a:ext cx="1952625" cy="714375"/>
            </a:xfrm>
            <a:prstGeom prst="rect">
              <a:avLst/>
            </a:prstGeom>
          </p:spPr>
        </p:pic>
        <p:sp>
          <p:nvSpPr>
            <p:cNvPr id="15" name="object 15"/>
            <p:cNvSpPr/>
            <p:nvPr/>
          </p:nvSpPr>
          <p:spPr>
            <a:xfrm>
              <a:off x="557595" y="186625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038"/>
                  </a:lnTo>
                  <a:lnTo>
                    <a:pt x="8143" y="558416"/>
                  </a:lnTo>
                  <a:lnTo>
                    <a:pt x="30352" y="591399"/>
                  </a:lnTo>
                  <a:lnTo>
                    <a:pt x="63293" y="613643"/>
                  </a:lnTo>
                  <a:lnTo>
                    <a:pt x="103631" y="621801"/>
                  </a:lnTo>
                  <a:lnTo>
                    <a:pt x="1749491" y="621801"/>
                  </a:lnTo>
                  <a:lnTo>
                    <a:pt x="1789843" y="613643"/>
                  </a:lnTo>
                  <a:lnTo>
                    <a:pt x="1822782" y="591399"/>
                  </a:lnTo>
                  <a:lnTo>
                    <a:pt x="1844983" y="558416"/>
                  </a:lnTo>
                  <a:lnTo>
                    <a:pt x="1853122" y="518038"/>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6" name="object 16"/>
            <p:cNvSpPr/>
            <p:nvPr/>
          </p:nvSpPr>
          <p:spPr>
            <a:xfrm>
              <a:off x="557595" y="186625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038"/>
                  </a:lnTo>
                  <a:lnTo>
                    <a:pt x="1844983" y="558416"/>
                  </a:lnTo>
                  <a:lnTo>
                    <a:pt x="1822782" y="591399"/>
                  </a:lnTo>
                  <a:lnTo>
                    <a:pt x="1789843" y="613643"/>
                  </a:lnTo>
                  <a:lnTo>
                    <a:pt x="1749491" y="621801"/>
                  </a:lnTo>
                  <a:lnTo>
                    <a:pt x="103631" y="621801"/>
                  </a:lnTo>
                  <a:lnTo>
                    <a:pt x="63293" y="613643"/>
                  </a:lnTo>
                  <a:lnTo>
                    <a:pt x="30352" y="591399"/>
                  </a:lnTo>
                  <a:lnTo>
                    <a:pt x="8143" y="558416"/>
                  </a:lnTo>
                  <a:lnTo>
                    <a:pt x="0" y="518038"/>
                  </a:lnTo>
                  <a:lnTo>
                    <a:pt x="0" y="103631"/>
                  </a:lnTo>
                  <a:close/>
                </a:path>
              </a:pathLst>
            </a:custGeom>
            <a:ln w="12701">
              <a:solidFill>
                <a:srgbClr val="1B577B"/>
              </a:solidFill>
            </a:ln>
          </p:spPr>
          <p:txBody>
            <a:bodyPr wrap="square" lIns="0" tIns="0" rIns="0" bIns="0" rtlCol="0"/>
            <a:lstStyle/>
            <a:p>
              <a:endParaRPr/>
            </a:p>
          </p:txBody>
        </p:sp>
      </p:grpSp>
      <p:sp>
        <p:nvSpPr>
          <p:cNvPr id="17" name="object 17"/>
          <p:cNvSpPr txBox="1"/>
          <p:nvPr/>
        </p:nvSpPr>
        <p:spPr>
          <a:xfrm>
            <a:off x="1316356" y="2055809"/>
            <a:ext cx="331470" cy="231775"/>
          </a:xfrm>
          <a:prstGeom prst="rect">
            <a:avLst/>
          </a:prstGeom>
        </p:spPr>
        <p:txBody>
          <a:bodyPr vert="horz" wrap="square" lIns="0" tIns="12700" rIns="0" bIns="0" rtlCol="0">
            <a:spAutoFit/>
          </a:bodyPr>
          <a:lstStyle/>
          <a:p>
            <a:pPr marL="12700">
              <a:lnSpc>
                <a:spcPct val="100000"/>
              </a:lnSpc>
              <a:spcBef>
                <a:spcPts val="100"/>
              </a:spcBef>
            </a:pPr>
            <a:r>
              <a:rPr sz="1350" spc="-30" dirty="0">
                <a:latin typeface="Arial"/>
                <a:cs typeface="Arial"/>
              </a:rPr>
              <a:t>host</a:t>
            </a:r>
            <a:endParaRPr sz="1350">
              <a:latin typeface="Arial"/>
              <a:cs typeface="Arial"/>
            </a:endParaRPr>
          </a:p>
        </p:txBody>
      </p:sp>
      <p:grpSp>
        <p:nvGrpSpPr>
          <p:cNvPr id="18" name="object 18"/>
          <p:cNvGrpSpPr/>
          <p:nvPr/>
        </p:nvGrpSpPr>
        <p:grpSpPr>
          <a:xfrm>
            <a:off x="533400" y="2619375"/>
            <a:ext cx="1952625" cy="714375"/>
            <a:chOff x="533400" y="2619375"/>
            <a:chExt cx="1952625" cy="714375"/>
          </a:xfrm>
        </p:grpSpPr>
        <p:pic>
          <p:nvPicPr>
            <p:cNvPr id="19" name="object 19"/>
            <p:cNvPicPr/>
            <p:nvPr/>
          </p:nvPicPr>
          <p:blipFill>
            <a:blip r:embed="rId5" cstate="print"/>
            <a:stretch>
              <a:fillRect/>
            </a:stretch>
          </p:blipFill>
          <p:spPr>
            <a:xfrm>
              <a:off x="533400" y="2619375"/>
              <a:ext cx="1952625" cy="714375"/>
            </a:xfrm>
            <a:prstGeom prst="rect">
              <a:avLst/>
            </a:prstGeom>
          </p:spPr>
        </p:pic>
        <p:sp>
          <p:nvSpPr>
            <p:cNvPr id="20" name="object 20"/>
            <p:cNvSpPr/>
            <p:nvPr/>
          </p:nvSpPr>
          <p:spPr>
            <a:xfrm>
              <a:off x="557595" y="2639568"/>
              <a:ext cx="1853564" cy="622300"/>
            </a:xfrm>
            <a:custGeom>
              <a:avLst/>
              <a:gdLst/>
              <a:ahLst/>
              <a:cxnLst/>
              <a:rect l="l" t="t" r="r" b="b"/>
              <a:pathLst>
                <a:path w="1853564" h="622300">
                  <a:moveTo>
                    <a:pt x="1749491" y="0"/>
                  </a:moveTo>
                  <a:lnTo>
                    <a:pt x="103631" y="0"/>
                  </a:lnTo>
                  <a:lnTo>
                    <a:pt x="63293" y="8137"/>
                  </a:lnTo>
                  <a:lnTo>
                    <a:pt x="30352" y="30335"/>
                  </a:lnTo>
                  <a:lnTo>
                    <a:pt x="8143" y="63274"/>
                  </a:lnTo>
                  <a:lnTo>
                    <a:pt x="0" y="103631"/>
                  </a:lnTo>
                  <a:lnTo>
                    <a:pt x="0" y="518159"/>
                  </a:lnTo>
                  <a:lnTo>
                    <a:pt x="8143" y="558517"/>
                  </a:lnTo>
                  <a:lnTo>
                    <a:pt x="30352" y="591456"/>
                  </a:lnTo>
                  <a:lnTo>
                    <a:pt x="63293" y="613654"/>
                  </a:lnTo>
                  <a:lnTo>
                    <a:pt x="103631" y="621791"/>
                  </a:lnTo>
                  <a:lnTo>
                    <a:pt x="1749491" y="621791"/>
                  </a:lnTo>
                  <a:lnTo>
                    <a:pt x="1789843" y="613654"/>
                  </a:lnTo>
                  <a:lnTo>
                    <a:pt x="1822782" y="591456"/>
                  </a:lnTo>
                  <a:lnTo>
                    <a:pt x="1844983" y="558517"/>
                  </a:lnTo>
                  <a:lnTo>
                    <a:pt x="1853122" y="518159"/>
                  </a:lnTo>
                  <a:lnTo>
                    <a:pt x="1853122" y="103631"/>
                  </a:lnTo>
                  <a:lnTo>
                    <a:pt x="1844983" y="63274"/>
                  </a:lnTo>
                  <a:lnTo>
                    <a:pt x="1822782" y="30335"/>
                  </a:lnTo>
                  <a:lnTo>
                    <a:pt x="1789843" y="8137"/>
                  </a:lnTo>
                  <a:lnTo>
                    <a:pt x="1749491" y="0"/>
                  </a:lnTo>
                  <a:close/>
                </a:path>
              </a:pathLst>
            </a:custGeom>
            <a:solidFill>
              <a:srgbClr val="1B577B"/>
            </a:solidFill>
          </p:spPr>
          <p:txBody>
            <a:bodyPr wrap="square" lIns="0" tIns="0" rIns="0" bIns="0" rtlCol="0"/>
            <a:lstStyle/>
            <a:p>
              <a:endParaRPr/>
            </a:p>
          </p:txBody>
        </p:sp>
        <p:sp>
          <p:nvSpPr>
            <p:cNvPr id="21" name="object 21"/>
            <p:cNvSpPr/>
            <p:nvPr/>
          </p:nvSpPr>
          <p:spPr>
            <a:xfrm>
              <a:off x="557595" y="2639568"/>
              <a:ext cx="1853564" cy="622300"/>
            </a:xfrm>
            <a:custGeom>
              <a:avLst/>
              <a:gdLst/>
              <a:ahLst/>
              <a:cxnLst/>
              <a:rect l="l" t="t" r="r" b="b"/>
              <a:pathLst>
                <a:path w="1853564" h="622300">
                  <a:moveTo>
                    <a:pt x="0" y="103631"/>
                  </a:moveTo>
                  <a:lnTo>
                    <a:pt x="8143" y="63274"/>
                  </a:lnTo>
                  <a:lnTo>
                    <a:pt x="30352" y="30335"/>
                  </a:lnTo>
                  <a:lnTo>
                    <a:pt x="63293" y="8137"/>
                  </a:lnTo>
                  <a:lnTo>
                    <a:pt x="103631" y="0"/>
                  </a:lnTo>
                  <a:lnTo>
                    <a:pt x="1749491" y="0"/>
                  </a:lnTo>
                  <a:lnTo>
                    <a:pt x="1789843" y="8137"/>
                  </a:lnTo>
                  <a:lnTo>
                    <a:pt x="1822782" y="30335"/>
                  </a:lnTo>
                  <a:lnTo>
                    <a:pt x="1844983" y="63274"/>
                  </a:lnTo>
                  <a:lnTo>
                    <a:pt x="1853122" y="103631"/>
                  </a:lnTo>
                  <a:lnTo>
                    <a:pt x="1853122" y="518159"/>
                  </a:lnTo>
                  <a:lnTo>
                    <a:pt x="1844983" y="558517"/>
                  </a:lnTo>
                  <a:lnTo>
                    <a:pt x="1822782" y="591456"/>
                  </a:lnTo>
                  <a:lnTo>
                    <a:pt x="1789843" y="613654"/>
                  </a:lnTo>
                  <a:lnTo>
                    <a:pt x="1749491" y="621791"/>
                  </a:lnTo>
                  <a:lnTo>
                    <a:pt x="103631" y="621791"/>
                  </a:lnTo>
                  <a:lnTo>
                    <a:pt x="63293" y="613654"/>
                  </a:lnTo>
                  <a:lnTo>
                    <a:pt x="30352" y="591456"/>
                  </a:lnTo>
                  <a:lnTo>
                    <a:pt x="8143"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22" name="object 22"/>
          <p:cNvSpPr txBox="1"/>
          <p:nvPr/>
        </p:nvSpPr>
        <p:spPr>
          <a:xfrm>
            <a:off x="1202060" y="2830511"/>
            <a:ext cx="554355" cy="231775"/>
          </a:xfrm>
          <a:prstGeom prst="rect">
            <a:avLst/>
          </a:prstGeom>
        </p:spPr>
        <p:txBody>
          <a:bodyPr vert="horz" wrap="square" lIns="0" tIns="12700" rIns="0" bIns="0" rtlCol="0">
            <a:spAutoFit/>
          </a:bodyPr>
          <a:lstStyle/>
          <a:p>
            <a:pPr marL="12700">
              <a:lnSpc>
                <a:spcPct val="100000"/>
              </a:lnSpc>
              <a:spcBef>
                <a:spcPts val="100"/>
              </a:spcBef>
            </a:pPr>
            <a:r>
              <a:rPr sz="1350" b="1" spc="-80" dirty="0">
                <a:solidFill>
                  <a:srgbClr val="FFFFFF"/>
                </a:solidFill>
                <a:latin typeface="Arial"/>
                <a:cs typeface="Arial"/>
              </a:rPr>
              <a:t>overlay</a:t>
            </a:r>
            <a:endParaRPr sz="1350">
              <a:latin typeface="Arial"/>
              <a:cs typeface="Arial"/>
            </a:endParaRPr>
          </a:p>
        </p:txBody>
      </p:sp>
      <p:grpSp>
        <p:nvGrpSpPr>
          <p:cNvPr id="23" name="object 23"/>
          <p:cNvGrpSpPr/>
          <p:nvPr/>
        </p:nvGrpSpPr>
        <p:grpSpPr>
          <a:xfrm>
            <a:off x="533400" y="3409950"/>
            <a:ext cx="1952625" cy="714375"/>
            <a:chOff x="533400" y="3409950"/>
            <a:chExt cx="1952625" cy="714375"/>
          </a:xfrm>
        </p:grpSpPr>
        <p:pic>
          <p:nvPicPr>
            <p:cNvPr id="24" name="object 24"/>
            <p:cNvPicPr/>
            <p:nvPr/>
          </p:nvPicPr>
          <p:blipFill>
            <a:blip r:embed="rId6" cstate="print"/>
            <a:stretch>
              <a:fillRect/>
            </a:stretch>
          </p:blipFill>
          <p:spPr>
            <a:xfrm>
              <a:off x="533400" y="3409950"/>
              <a:ext cx="1952625" cy="714375"/>
            </a:xfrm>
            <a:prstGeom prst="rect">
              <a:avLst/>
            </a:prstGeom>
          </p:spPr>
        </p:pic>
        <p:sp>
          <p:nvSpPr>
            <p:cNvPr id="25" name="object 25"/>
            <p:cNvSpPr/>
            <p:nvPr/>
          </p:nvSpPr>
          <p:spPr>
            <a:xfrm>
              <a:off x="557595" y="3431154"/>
              <a:ext cx="1853564" cy="622300"/>
            </a:xfrm>
            <a:custGeom>
              <a:avLst/>
              <a:gdLst/>
              <a:ahLst/>
              <a:cxnLst/>
              <a:rect l="l" t="t" r="r" b="b"/>
              <a:pathLst>
                <a:path w="1853564" h="622300">
                  <a:moveTo>
                    <a:pt x="1749491" y="0"/>
                  </a:moveTo>
                  <a:lnTo>
                    <a:pt x="103631" y="0"/>
                  </a:lnTo>
                  <a:lnTo>
                    <a:pt x="63293" y="8157"/>
                  </a:lnTo>
                  <a:lnTo>
                    <a:pt x="30352" y="30401"/>
                  </a:lnTo>
                  <a:lnTo>
                    <a:pt x="8143" y="63384"/>
                  </a:lnTo>
                  <a:lnTo>
                    <a:pt x="0" y="103763"/>
                  </a:lnTo>
                  <a:lnTo>
                    <a:pt x="0" y="518230"/>
                  </a:lnTo>
                  <a:lnTo>
                    <a:pt x="8143" y="558563"/>
                  </a:lnTo>
                  <a:lnTo>
                    <a:pt x="30352" y="591504"/>
                  </a:lnTo>
                  <a:lnTo>
                    <a:pt x="63293" y="613716"/>
                  </a:lnTo>
                  <a:lnTo>
                    <a:pt x="103631" y="621862"/>
                  </a:lnTo>
                  <a:lnTo>
                    <a:pt x="1749491" y="621862"/>
                  </a:lnTo>
                  <a:lnTo>
                    <a:pt x="1789843" y="613716"/>
                  </a:lnTo>
                  <a:lnTo>
                    <a:pt x="1822782" y="591504"/>
                  </a:lnTo>
                  <a:lnTo>
                    <a:pt x="1844983" y="558563"/>
                  </a:lnTo>
                  <a:lnTo>
                    <a:pt x="1853122" y="518230"/>
                  </a:lnTo>
                  <a:lnTo>
                    <a:pt x="1853122" y="103763"/>
                  </a:lnTo>
                  <a:lnTo>
                    <a:pt x="1844983" y="63384"/>
                  </a:lnTo>
                  <a:lnTo>
                    <a:pt x="1822782" y="30401"/>
                  </a:lnTo>
                  <a:lnTo>
                    <a:pt x="1789843" y="8157"/>
                  </a:lnTo>
                  <a:lnTo>
                    <a:pt x="1749491" y="0"/>
                  </a:lnTo>
                  <a:close/>
                </a:path>
              </a:pathLst>
            </a:custGeom>
            <a:solidFill>
              <a:srgbClr val="FFFFFF"/>
            </a:solidFill>
          </p:spPr>
          <p:txBody>
            <a:bodyPr wrap="square" lIns="0" tIns="0" rIns="0" bIns="0" rtlCol="0"/>
            <a:lstStyle/>
            <a:p>
              <a:endParaRPr/>
            </a:p>
          </p:txBody>
        </p:sp>
        <p:sp>
          <p:nvSpPr>
            <p:cNvPr id="26" name="object 26"/>
            <p:cNvSpPr/>
            <p:nvPr/>
          </p:nvSpPr>
          <p:spPr>
            <a:xfrm>
              <a:off x="557595" y="3431154"/>
              <a:ext cx="1853564" cy="622300"/>
            </a:xfrm>
            <a:custGeom>
              <a:avLst/>
              <a:gdLst/>
              <a:ahLst/>
              <a:cxnLst/>
              <a:rect l="l" t="t" r="r" b="b"/>
              <a:pathLst>
                <a:path w="1853564" h="622300">
                  <a:moveTo>
                    <a:pt x="0" y="103763"/>
                  </a:moveTo>
                  <a:lnTo>
                    <a:pt x="8143" y="63384"/>
                  </a:lnTo>
                  <a:lnTo>
                    <a:pt x="30352" y="30401"/>
                  </a:lnTo>
                  <a:lnTo>
                    <a:pt x="63293" y="8157"/>
                  </a:lnTo>
                  <a:lnTo>
                    <a:pt x="103631" y="0"/>
                  </a:lnTo>
                  <a:lnTo>
                    <a:pt x="1749491" y="0"/>
                  </a:lnTo>
                  <a:lnTo>
                    <a:pt x="1789843" y="8157"/>
                  </a:lnTo>
                  <a:lnTo>
                    <a:pt x="1822782" y="30401"/>
                  </a:lnTo>
                  <a:lnTo>
                    <a:pt x="1844983" y="63384"/>
                  </a:lnTo>
                  <a:lnTo>
                    <a:pt x="1853122" y="103763"/>
                  </a:lnTo>
                  <a:lnTo>
                    <a:pt x="1853122" y="518230"/>
                  </a:lnTo>
                  <a:lnTo>
                    <a:pt x="1844983" y="558563"/>
                  </a:lnTo>
                  <a:lnTo>
                    <a:pt x="1822782" y="591504"/>
                  </a:lnTo>
                  <a:lnTo>
                    <a:pt x="1789843" y="613716"/>
                  </a:lnTo>
                  <a:lnTo>
                    <a:pt x="1749491" y="621862"/>
                  </a:lnTo>
                  <a:lnTo>
                    <a:pt x="103631" y="621862"/>
                  </a:lnTo>
                  <a:lnTo>
                    <a:pt x="63293" y="613716"/>
                  </a:lnTo>
                  <a:lnTo>
                    <a:pt x="30352" y="591504"/>
                  </a:lnTo>
                  <a:lnTo>
                    <a:pt x="8143" y="558563"/>
                  </a:lnTo>
                  <a:lnTo>
                    <a:pt x="0" y="518230"/>
                  </a:lnTo>
                  <a:lnTo>
                    <a:pt x="0" y="103763"/>
                  </a:lnTo>
                  <a:close/>
                </a:path>
              </a:pathLst>
            </a:custGeom>
            <a:ln w="12701">
              <a:solidFill>
                <a:srgbClr val="1B577B"/>
              </a:solidFill>
            </a:ln>
          </p:spPr>
          <p:txBody>
            <a:bodyPr wrap="square" lIns="0" tIns="0" rIns="0" bIns="0" rtlCol="0"/>
            <a:lstStyle/>
            <a:p>
              <a:endParaRPr/>
            </a:p>
          </p:txBody>
        </p:sp>
      </p:grpSp>
      <p:sp>
        <p:nvSpPr>
          <p:cNvPr id="27" name="object 27"/>
          <p:cNvSpPr txBox="1"/>
          <p:nvPr/>
        </p:nvSpPr>
        <p:spPr>
          <a:xfrm>
            <a:off x="1183010" y="3623626"/>
            <a:ext cx="610870"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macvlan</a:t>
            </a:r>
            <a:endParaRPr sz="1350">
              <a:latin typeface="Arial"/>
              <a:cs typeface="Arial"/>
            </a:endParaRPr>
          </a:p>
        </p:txBody>
      </p:sp>
      <p:grpSp>
        <p:nvGrpSpPr>
          <p:cNvPr id="28" name="object 28"/>
          <p:cNvGrpSpPr/>
          <p:nvPr/>
        </p:nvGrpSpPr>
        <p:grpSpPr>
          <a:xfrm>
            <a:off x="533400" y="4200525"/>
            <a:ext cx="1952625" cy="714375"/>
            <a:chOff x="533400" y="4200525"/>
            <a:chExt cx="1952625" cy="714375"/>
          </a:xfrm>
        </p:grpSpPr>
        <p:pic>
          <p:nvPicPr>
            <p:cNvPr id="29" name="object 29"/>
            <p:cNvPicPr/>
            <p:nvPr/>
          </p:nvPicPr>
          <p:blipFill>
            <a:blip r:embed="rId7" cstate="print"/>
            <a:stretch>
              <a:fillRect/>
            </a:stretch>
          </p:blipFill>
          <p:spPr>
            <a:xfrm>
              <a:off x="533400" y="4200525"/>
              <a:ext cx="1952625" cy="714375"/>
            </a:xfrm>
            <a:prstGeom prst="rect">
              <a:avLst/>
            </a:prstGeom>
          </p:spPr>
        </p:pic>
        <p:sp>
          <p:nvSpPr>
            <p:cNvPr id="30" name="object 30"/>
            <p:cNvSpPr/>
            <p:nvPr/>
          </p:nvSpPr>
          <p:spPr>
            <a:xfrm>
              <a:off x="557595" y="4222872"/>
              <a:ext cx="1853564" cy="622300"/>
            </a:xfrm>
            <a:custGeom>
              <a:avLst/>
              <a:gdLst/>
              <a:ahLst/>
              <a:cxnLst/>
              <a:rect l="l" t="t" r="r" b="b"/>
              <a:pathLst>
                <a:path w="1853564" h="622300">
                  <a:moveTo>
                    <a:pt x="1749491" y="0"/>
                  </a:moveTo>
                  <a:lnTo>
                    <a:pt x="103631" y="0"/>
                  </a:lnTo>
                  <a:lnTo>
                    <a:pt x="63293" y="8144"/>
                  </a:lnTo>
                  <a:lnTo>
                    <a:pt x="30352" y="30353"/>
                  </a:lnTo>
                  <a:lnTo>
                    <a:pt x="8143" y="63294"/>
                  </a:lnTo>
                  <a:lnTo>
                    <a:pt x="0" y="103631"/>
                  </a:lnTo>
                  <a:lnTo>
                    <a:pt x="0" y="518159"/>
                  </a:lnTo>
                  <a:lnTo>
                    <a:pt x="8143" y="558497"/>
                  </a:lnTo>
                  <a:lnTo>
                    <a:pt x="30352" y="591438"/>
                  </a:lnTo>
                  <a:lnTo>
                    <a:pt x="63293" y="613647"/>
                  </a:lnTo>
                  <a:lnTo>
                    <a:pt x="103631" y="621791"/>
                  </a:lnTo>
                  <a:lnTo>
                    <a:pt x="1749491" y="621791"/>
                  </a:lnTo>
                  <a:lnTo>
                    <a:pt x="1789843" y="613647"/>
                  </a:lnTo>
                  <a:lnTo>
                    <a:pt x="1822782" y="591438"/>
                  </a:lnTo>
                  <a:lnTo>
                    <a:pt x="1844983" y="558497"/>
                  </a:lnTo>
                  <a:lnTo>
                    <a:pt x="1853122" y="518159"/>
                  </a:lnTo>
                  <a:lnTo>
                    <a:pt x="1853122" y="103631"/>
                  </a:lnTo>
                  <a:lnTo>
                    <a:pt x="1844983" y="63294"/>
                  </a:lnTo>
                  <a:lnTo>
                    <a:pt x="1822782" y="30353"/>
                  </a:lnTo>
                  <a:lnTo>
                    <a:pt x="1789843" y="8144"/>
                  </a:lnTo>
                  <a:lnTo>
                    <a:pt x="1749491" y="0"/>
                  </a:lnTo>
                  <a:close/>
                </a:path>
              </a:pathLst>
            </a:custGeom>
            <a:solidFill>
              <a:srgbClr val="FFFFFF"/>
            </a:solidFill>
          </p:spPr>
          <p:txBody>
            <a:bodyPr wrap="square" lIns="0" tIns="0" rIns="0" bIns="0" rtlCol="0"/>
            <a:lstStyle/>
            <a:p>
              <a:endParaRPr/>
            </a:p>
          </p:txBody>
        </p:sp>
        <p:sp>
          <p:nvSpPr>
            <p:cNvPr id="31" name="object 31"/>
            <p:cNvSpPr/>
            <p:nvPr/>
          </p:nvSpPr>
          <p:spPr>
            <a:xfrm>
              <a:off x="557595" y="4222872"/>
              <a:ext cx="1853564" cy="622300"/>
            </a:xfrm>
            <a:custGeom>
              <a:avLst/>
              <a:gdLst/>
              <a:ahLst/>
              <a:cxnLst/>
              <a:rect l="l" t="t" r="r" b="b"/>
              <a:pathLst>
                <a:path w="1853564" h="622300">
                  <a:moveTo>
                    <a:pt x="0" y="103631"/>
                  </a:moveTo>
                  <a:lnTo>
                    <a:pt x="8143" y="63294"/>
                  </a:lnTo>
                  <a:lnTo>
                    <a:pt x="30352" y="30353"/>
                  </a:lnTo>
                  <a:lnTo>
                    <a:pt x="63293" y="8144"/>
                  </a:lnTo>
                  <a:lnTo>
                    <a:pt x="103631" y="0"/>
                  </a:lnTo>
                  <a:lnTo>
                    <a:pt x="1749491" y="0"/>
                  </a:lnTo>
                  <a:lnTo>
                    <a:pt x="1789843" y="8144"/>
                  </a:lnTo>
                  <a:lnTo>
                    <a:pt x="1822782" y="30353"/>
                  </a:lnTo>
                  <a:lnTo>
                    <a:pt x="1844983" y="63294"/>
                  </a:lnTo>
                  <a:lnTo>
                    <a:pt x="1853122" y="103631"/>
                  </a:lnTo>
                  <a:lnTo>
                    <a:pt x="1853122" y="518159"/>
                  </a:lnTo>
                  <a:lnTo>
                    <a:pt x="1844983" y="558497"/>
                  </a:lnTo>
                  <a:lnTo>
                    <a:pt x="1822782" y="591438"/>
                  </a:lnTo>
                  <a:lnTo>
                    <a:pt x="1789843" y="613647"/>
                  </a:lnTo>
                  <a:lnTo>
                    <a:pt x="1749491" y="621791"/>
                  </a:lnTo>
                  <a:lnTo>
                    <a:pt x="103631" y="621791"/>
                  </a:lnTo>
                  <a:lnTo>
                    <a:pt x="63293" y="613647"/>
                  </a:lnTo>
                  <a:lnTo>
                    <a:pt x="30352" y="591438"/>
                  </a:lnTo>
                  <a:lnTo>
                    <a:pt x="8143" y="55849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32" name="object 32"/>
          <p:cNvSpPr txBox="1"/>
          <p:nvPr/>
        </p:nvSpPr>
        <p:spPr>
          <a:xfrm>
            <a:off x="1297306" y="4416738"/>
            <a:ext cx="377825" cy="231775"/>
          </a:xfrm>
          <a:prstGeom prst="rect">
            <a:avLst/>
          </a:prstGeom>
        </p:spPr>
        <p:txBody>
          <a:bodyPr vert="horz" wrap="square" lIns="0" tIns="12700" rIns="0" bIns="0" rtlCol="0">
            <a:spAutoFit/>
          </a:bodyPr>
          <a:lstStyle/>
          <a:p>
            <a:pPr marL="12700">
              <a:lnSpc>
                <a:spcPct val="100000"/>
              </a:lnSpc>
              <a:spcBef>
                <a:spcPts val="100"/>
              </a:spcBef>
            </a:pPr>
            <a:r>
              <a:rPr sz="1350" spc="-50" dirty="0">
                <a:latin typeface="Arial"/>
                <a:cs typeface="Arial"/>
              </a:rPr>
              <a:t>none</a:t>
            </a:r>
            <a:endParaRPr sz="1350">
              <a:latin typeface="Arial"/>
              <a:cs typeface="Arial"/>
            </a:endParaRPr>
          </a:p>
        </p:txBody>
      </p:sp>
      <p:sp>
        <p:nvSpPr>
          <p:cNvPr id="33" name="object 33"/>
          <p:cNvSpPr txBox="1"/>
          <p:nvPr/>
        </p:nvSpPr>
        <p:spPr>
          <a:xfrm>
            <a:off x="3806966" y="1997388"/>
            <a:ext cx="4463769" cy="1467068"/>
          </a:xfrm>
          <a:prstGeom prst="rect">
            <a:avLst/>
          </a:prstGeom>
        </p:spPr>
        <p:txBody>
          <a:bodyPr vert="horz" wrap="square" lIns="0" tIns="12700" rIns="0" bIns="0" rtlCol="0">
            <a:spAutoFit/>
          </a:bodyPr>
          <a:lstStyle/>
          <a:p>
            <a:pPr marL="12065" marR="5080" indent="4445" algn="ctr">
              <a:lnSpc>
                <a:spcPct val="99700"/>
              </a:lnSpc>
              <a:spcBef>
                <a:spcPts val="105"/>
              </a:spcBef>
            </a:pPr>
            <a:r>
              <a:rPr sz="1350" b="1" dirty="0">
                <a:latin typeface="Lucida Grande" panose="020B0600040502020204" pitchFamily="34" charset="0"/>
                <a:cs typeface="Lucida Grande" panose="020B0600040502020204" pitchFamily="34" charset="0"/>
              </a:rPr>
              <a:t>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a:t>
            </a:r>
          </a:p>
        </p:txBody>
      </p:sp>
      <p:grpSp>
        <p:nvGrpSpPr>
          <p:cNvPr id="34" name="object 34"/>
          <p:cNvGrpSpPr/>
          <p:nvPr/>
        </p:nvGrpSpPr>
        <p:grpSpPr>
          <a:xfrm>
            <a:off x="3686190" y="1162050"/>
            <a:ext cx="1628775" cy="542925"/>
            <a:chOff x="3686190" y="1162050"/>
            <a:chExt cx="1628775" cy="542925"/>
          </a:xfrm>
        </p:grpSpPr>
        <p:pic>
          <p:nvPicPr>
            <p:cNvPr id="35" name="object 35"/>
            <p:cNvPicPr/>
            <p:nvPr/>
          </p:nvPicPr>
          <p:blipFill>
            <a:blip r:embed="rId8" cstate="print"/>
            <a:stretch>
              <a:fillRect/>
            </a:stretch>
          </p:blipFill>
          <p:spPr>
            <a:xfrm>
              <a:off x="3695699" y="1162050"/>
              <a:ext cx="1590675" cy="533400"/>
            </a:xfrm>
            <a:prstGeom prst="rect">
              <a:avLst/>
            </a:prstGeom>
          </p:spPr>
        </p:pic>
        <p:pic>
          <p:nvPicPr>
            <p:cNvPr id="36" name="object 36"/>
            <p:cNvPicPr/>
            <p:nvPr/>
          </p:nvPicPr>
          <p:blipFill>
            <a:blip r:embed="rId9" cstate="print"/>
            <a:stretch>
              <a:fillRect/>
            </a:stretch>
          </p:blipFill>
          <p:spPr>
            <a:xfrm>
              <a:off x="3686190" y="1209659"/>
              <a:ext cx="1628775" cy="495300"/>
            </a:xfrm>
            <a:prstGeom prst="rect">
              <a:avLst/>
            </a:prstGeom>
          </p:spPr>
        </p:pic>
      </p:grpSp>
      <p:sp>
        <p:nvSpPr>
          <p:cNvPr id="37" name="object 37"/>
          <p:cNvSpPr txBox="1"/>
          <p:nvPr/>
        </p:nvSpPr>
        <p:spPr>
          <a:xfrm>
            <a:off x="3730751" y="1204085"/>
            <a:ext cx="1463040" cy="399415"/>
          </a:xfrm>
          <a:prstGeom prst="rect">
            <a:avLst/>
          </a:prstGeom>
          <a:solidFill>
            <a:srgbClr val="5F4778"/>
          </a:solidFill>
        </p:spPr>
        <p:txBody>
          <a:bodyPr vert="horz" wrap="square" lIns="0" tIns="89535" rIns="0" bIns="0" rtlCol="0">
            <a:spAutoFit/>
          </a:bodyPr>
          <a:lstStyle/>
          <a:p>
            <a:pPr marL="104775">
              <a:lnSpc>
                <a:spcPct val="100000"/>
              </a:lnSpc>
              <a:spcBef>
                <a:spcPts val="705"/>
              </a:spcBef>
            </a:pPr>
            <a:r>
              <a:rPr sz="1350" spc="-70" dirty="0">
                <a:solidFill>
                  <a:srgbClr val="FFFFFF"/>
                </a:solidFill>
                <a:latin typeface="Arial"/>
                <a:cs typeface="Arial"/>
              </a:rPr>
              <a:t>Overlay</a:t>
            </a:r>
            <a:r>
              <a:rPr sz="1350" spc="-35" dirty="0">
                <a:solidFill>
                  <a:srgbClr val="FFFFFF"/>
                </a:solidFill>
                <a:latin typeface="Times New Roman"/>
                <a:cs typeface="Times New Roman"/>
              </a:rPr>
              <a:t> </a:t>
            </a:r>
            <a:r>
              <a:rPr sz="1350" spc="-10" dirty="0">
                <a:solidFill>
                  <a:srgbClr val="FFFFFF"/>
                </a:solidFill>
                <a:latin typeface="Arial"/>
                <a:cs typeface="Arial"/>
              </a:rPr>
              <a:t>Networks</a:t>
            </a:r>
            <a:endParaRPr sz="135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514725" y="1381125"/>
            <a:ext cx="5048250" cy="2476500"/>
            <a:chOff x="3514725" y="1381125"/>
            <a:chExt cx="5048250" cy="2476500"/>
          </a:xfrm>
        </p:grpSpPr>
        <p:pic>
          <p:nvPicPr>
            <p:cNvPr id="3" name="object 3"/>
            <p:cNvPicPr/>
            <p:nvPr/>
          </p:nvPicPr>
          <p:blipFill>
            <a:blip r:embed="rId2" cstate="print"/>
            <a:stretch>
              <a:fillRect/>
            </a:stretch>
          </p:blipFill>
          <p:spPr>
            <a:xfrm>
              <a:off x="3514725" y="1381125"/>
              <a:ext cx="5048250" cy="2476500"/>
            </a:xfrm>
            <a:prstGeom prst="rect">
              <a:avLst/>
            </a:prstGeom>
          </p:spPr>
        </p:pic>
        <p:sp>
          <p:nvSpPr>
            <p:cNvPr id="4" name="object 4"/>
            <p:cNvSpPr/>
            <p:nvPr/>
          </p:nvSpPr>
          <p:spPr>
            <a:xfrm>
              <a:off x="3529980" y="1403725"/>
              <a:ext cx="4961890" cy="2376170"/>
            </a:xfrm>
            <a:custGeom>
              <a:avLst/>
              <a:gdLst/>
              <a:ahLst/>
              <a:cxnLst/>
              <a:rect l="l" t="t" r="r" b="b"/>
              <a:pathLst>
                <a:path w="4961890" h="2376170">
                  <a:moveTo>
                    <a:pt x="4565751" y="0"/>
                  </a:moveTo>
                  <a:lnTo>
                    <a:pt x="0" y="0"/>
                  </a:lnTo>
                  <a:lnTo>
                    <a:pt x="0" y="1980066"/>
                  </a:lnTo>
                  <a:lnTo>
                    <a:pt x="395965" y="2376043"/>
                  </a:lnTo>
                  <a:lnTo>
                    <a:pt x="4961747" y="2376043"/>
                  </a:lnTo>
                  <a:lnTo>
                    <a:pt x="4961747" y="395996"/>
                  </a:lnTo>
                  <a:lnTo>
                    <a:pt x="4565751" y="0"/>
                  </a:lnTo>
                  <a:close/>
                </a:path>
              </a:pathLst>
            </a:custGeom>
            <a:solidFill>
              <a:srgbClr val="F1F1F1"/>
            </a:solidFill>
          </p:spPr>
          <p:txBody>
            <a:bodyPr wrap="square" lIns="0" tIns="0" rIns="0" bIns="0" rtlCol="0"/>
            <a:lstStyle/>
            <a:p>
              <a:endParaRPr/>
            </a:p>
          </p:txBody>
        </p:sp>
        <p:sp>
          <p:nvSpPr>
            <p:cNvPr id="5" name="object 5"/>
            <p:cNvSpPr/>
            <p:nvPr/>
          </p:nvSpPr>
          <p:spPr>
            <a:xfrm>
              <a:off x="3529980" y="1403725"/>
              <a:ext cx="4961890" cy="2376170"/>
            </a:xfrm>
            <a:custGeom>
              <a:avLst/>
              <a:gdLst/>
              <a:ahLst/>
              <a:cxnLst/>
              <a:rect l="l" t="t" r="r" b="b"/>
              <a:pathLst>
                <a:path w="4961890" h="2376170">
                  <a:moveTo>
                    <a:pt x="0" y="0"/>
                  </a:moveTo>
                  <a:lnTo>
                    <a:pt x="4565751" y="0"/>
                  </a:lnTo>
                  <a:lnTo>
                    <a:pt x="4961747" y="395996"/>
                  </a:lnTo>
                  <a:lnTo>
                    <a:pt x="4961747" y="2376043"/>
                  </a:lnTo>
                  <a:lnTo>
                    <a:pt x="395965" y="2376043"/>
                  </a:lnTo>
                  <a:lnTo>
                    <a:pt x="0" y="1980066"/>
                  </a:lnTo>
                  <a:lnTo>
                    <a:pt x="0" y="0"/>
                  </a:lnTo>
                  <a:close/>
                </a:path>
              </a:pathLst>
            </a:custGeom>
            <a:ln w="12701">
              <a:solidFill>
                <a:srgbClr val="1B577B"/>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Docker Network Types</a:t>
            </a:r>
          </a:p>
        </p:txBody>
      </p:sp>
      <p:sp>
        <p:nvSpPr>
          <p:cNvPr id="7" name="object 7"/>
          <p:cNvSpPr/>
          <p:nvPr/>
        </p:nvSpPr>
        <p:spPr>
          <a:xfrm>
            <a:off x="2928747"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nvGrpSpPr>
          <p:cNvPr id="8" name="object 8"/>
          <p:cNvGrpSpPr/>
          <p:nvPr/>
        </p:nvGrpSpPr>
        <p:grpSpPr>
          <a:xfrm>
            <a:off x="533400" y="1076309"/>
            <a:ext cx="1952625" cy="714375"/>
            <a:chOff x="533400" y="1076309"/>
            <a:chExt cx="1952625" cy="714375"/>
          </a:xfrm>
        </p:grpSpPr>
        <p:pic>
          <p:nvPicPr>
            <p:cNvPr id="9" name="object 9"/>
            <p:cNvPicPr/>
            <p:nvPr/>
          </p:nvPicPr>
          <p:blipFill>
            <a:blip r:embed="rId3" cstate="print"/>
            <a:stretch>
              <a:fillRect/>
            </a:stretch>
          </p:blipFill>
          <p:spPr>
            <a:xfrm>
              <a:off x="533400" y="1076309"/>
              <a:ext cx="1952625" cy="714375"/>
            </a:xfrm>
            <a:prstGeom prst="rect">
              <a:avLst/>
            </a:prstGeom>
          </p:spPr>
        </p:pic>
        <p:sp>
          <p:nvSpPr>
            <p:cNvPr id="10" name="object 10"/>
            <p:cNvSpPr/>
            <p:nvPr/>
          </p:nvSpPr>
          <p:spPr>
            <a:xfrm>
              <a:off x="557595" y="109282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159"/>
                  </a:lnTo>
                  <a:lnTo>
                    <a:pt x="8143" y="558514"/>
                  </a:lnTo>
                  <a:lnTo>
                    <a:pt x="30352" y="591452"/>
                  </a:lnTo>
                  <a:lnTo>
                    <a:pt x="63293" y="613653"/>
                  </a:lnTo>
                  <a:lnTo>
                    <a:pt x="103631" y="621791"/>
                  </a:lnTo>
                  <a:lnTo>
                    <a:pt x="1749491" y="621791"/>
                  </a:lnTo>
                  <a:lnTo>
                    <a:pt x="1789843" y="613653"/>
                  </a:lnTo>
                  <a:lnTo>
                    <a:pt x="1822782" y="591452"/>
                  </a:lnTo>
                  <a:lnTo>
                    <a:pt x="1844983" y="558514"/>
                  </a:lnTo>
                  <a:lnTo>
                    <a:pt x="1853122" y="518159"/>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1" name="object 11"/>
            <p:cNvSpPr/>
            <p:nvPr/>
          </p:nvSpPr>
          <p:spPr>
            <a:xfrm>
              <a:off x="557595" y="109282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159"/>
                  </a:lnTo>
                  <a:lnTo>
                    <a:pt x="1844983" y="558514"/>
                  </a:lnTo>
                  <a:lnTo>
                    <a:pt x="1822782" y="591452"/>
                  </a:lnTo>
                  <a:lnTo>
                    <a:pt x="1789843" y="613653"/>
                  </a:lnTo>
                  <a:lnTo>
                    <a:pt x="1749491" y="621791"/>
                  </a:lnTo>
                  <a:lnTo>
                    <a:pt x="103631" y="621791"/>
                  </a:lnTo>
                  <a:lnTo>
                    <a:pt x="63293" y="613653"/>
                  </a:lnTo>
                  <a:lnTo>
                    <a:pt x="30352" y="591452"/>
                  </a:lnTo>
                  <a:lnTo>
                    <a:pt x="8143" y="558514"/>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12" name="object 12"/>
          <p:cNvSpPr txBox="1"/>
          <p:nvPr/>
        </p:nvSpPr>
        <p:spPr>
          <a:xfrm>
            <a:off x="1259206" y="1281110"/>
            <a:ext cx="454025"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bridge</a:t>
            </a:r>
            <a:endParaRPr sz="1350">
              <a:latin typeface="Arial"/>
              <a:cs typeface="Arial"/>
            </a:endParaRPr>
          </a:p>
        </p:txBody>
      </p:sp>
      <p:grpSp>
        <p:nvGrpSpPr>
          <p:cNvPr id="13" name="object 13"/>
          <p:cNvGrpSpPr/>
          <p:nvPr/>
        </p:nvGrpSpPr>
        <p:grpSpPr>
          <a:xfrm>
            <a:off x="533400" y="1847850"/>
            <a:ext cx="1952625" cy="714375"/>
            <a:chOff x="533400" y="1847850"/>
            <a:chExt cx="1952625" cy="714375"/>
          </a:xfrm>
        </p:grpSpPr>
        <p:pic>
          <p:nvPicPr>
            <p:cNvPr id="14" name="object 14"/>
            <p:cNvPicPr/>
            <p:nvPr/>
          </p:nvPicPr>
          <p:blipFill>
            <a:blip r:embed="rId4" cstate="print"/>
            <a:stretch>
              <a:fillRect/>
            </a:stretch>
          </p:blipFill>
          <p:spPr>
            <a:xfrm>
              <a:off x="533400" y="1847850"/>
              <a:ext cx="1952625" cy="714375"/>
            </a:xfrm>
            <a:prstGeom prst="rect">
              <a:avLst/>
            </a:prstGeom>
          </p:spPr>
        </p:pic>
        <p:sp>
          <p:nvSpPr>
            <p:cNvPr id="15" name="object 15"/>
            <p:cNvSpPr/>
            <p:nvPr/>
          </p:nvSpPr>
          <p:spPr>
            <a:xfrm>
              <a:off x="557595" y="186625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038"/>
                  </a:lnTo>
                  <a:lnTo>
                    <a:pt x="8143" y="558416"/>
                  </a:lnTo>
                  <a:lnTo>
                    <a:pt x="30352" y="591399"/>
                  </a:lnTo>
                  <a:lnTo>
                    <a:pt x="63293" y="613643"/>
                  </a:lnTo>
                  <a:lnTo>
                    <a:pt x="103631" y="621801"/>
                  </a:lnTo>
                  <a:lnTo>
                    <a:pt x="1749491" y="621801"/>
                  </a:lnTo>
                  <a:lnTo>
                    <a:pt x="1789843" y="613643"/>
                  </a:lnTo>
                  <a:lnTo>
                    <a:pt x="1822782" y="591399"/>
                  </a:lnTo>
                  <a:lnTo>
                    <a:pt x="1844983" y="558416"/>
                  </a:lnTo>
                  <a:lnTo>
                    <a:pt x="1853122" y="518038"/>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6" name="object 16"/>
            <p:cNvSpPr/>
            <p:nvPr/>
          </p:nvSpPr>
          <p:spPr>
            <a:xfrm>
              <a:off x="557595" y="186625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038"/>
                  </a:lnTo>
                  <a:lnTo>
                    <a:pt x="1844983" y="558416"/>
                  </a:lnTo>
                  <a:lnTo>
                    <a:pt x="1822782" y="591399"/>
                  </a:lnTo>
                  <a:lnTo>
                    <a:pt x="1789843" y="613643"/>
                  </a:lnTo>
                  <a:lnTo>
                    <a:pt x="1749491" y="621801"/>
                  </a:lnTo>
                  <a:lnTo>
                    <a:pt x="103631" y="621801"/>
                  </a:lnTo>
                  <a:lnTo>
                    <a:pt x="63293" y="613643"/>
                  </a:lnTo>
                  <a:lnTo>
                    <a:pt x="30352" y="591399"/>
                  </a:lnTo>
                  <a:lnTo>
                    <a:pt x="8143" y="558416"/>
                  </a:lnTo>
                  <a:lnTo>
                    <a:pt x="0" y="518038"/>
                  </a:lnTo>
                  <a:lnTo>
                    <a:pt x="0" y="103631"/>
                  </a:lnTo>
                  <a:close/>
                </a:path>
              </a:pathLst>
            </a:custGeom>
            <a:ln w="12701">
              <a:solidFill>
                <a:srgbClr val="1B577B"/>
              </a:solidFill>
            </a:ln>
          </p:spPr>
          <p:txBody>
            <a:bodyPr wrap="square" lIns="0" tIns="0" rIns="0" bIns="0" rtlCol="0"/>
            <a:lstStyle/>
            <a:p>
              <a:endParaRPr/>
            </a:p>
          </p:txBody>
        </p:sp>
      </p:grpSp>
      <p:sp>
        <p:nvSpPr>
          <p:cNvPr id="17" name="object 17"/>
          <p:cNvSpPr txBox="1"/>
          <p:nvPr/>
        </p:nvSpPr>
        <p:spPr>
          <a:xfrm>
            <a:off x="1316356" y="2055809"/>
            <a:ext cx="331470" cy="231775"/>
          </a:xfrm>
          <a:prstGeom prst="rect">
            <a:avLst/>
          </a:prstGeom>
        </p:spPr>
        <p:txBody>
          <a:bodyPr vert="horz" wrap="square" lIns="0" tIns="12700" rIns="0" bIns="0" rtlCol="0">
            <a:spAutoFit/>
          </a:bodyPr>
          <a:lstStyle/>
          <a:p>
            <a:pPr marL="12700">
              <a:lnSpc>
                <a:spcPct val="100000"/>
              </a:lnSpc>
              <a:spcBef>
                <a:spcPts val="100"/>
              </a:spcBef>
            </a:pPr>
            <a:r>
              <a:rPr sz="1350" spc="-30" dirty="0">
                <a:latin typeface="Arial"/>
                <a:cs typeface="Arial"/>
              </a:rPr>
              <a:t>host</a:t>
            </a:r>
            <a:endParaRPr sz="1350">
              <a:latin typeface="Arial"/>
              <a:cs typeface="Arial"/>
            </a:endParaRPr>
          </a:p>
        </p:txBody>
      </p:sp>
      <p:grpSp>
        <p:nvGrpSpPr>
          <p:cNvPr id="18" name="object 18"/>
          <p:cNvGrpSpPr/>
          <p:nvPr/>
        </p:nvGrpSpPr>
        <p:grpSpPr>
          <a:xfrm>
            <a:off x="533400" y="2619375"/>
            <a:ext cx="1952625" cy="714375"/>
            <a:chOff x="533400" y="2619375"/>
            <a:chExt cx="1952625" cy="714375"/>
          </a:xfrm>
        </p:grpSpPr>
        <p:pic>
          <p:nvPicPr>
            <p:cNvPr id="19" name="object 19"/>
            <p:cNvPicPr/>
            <p:nvPr/>
          </p:nvPicPr>
          <p:blipFill>
            <a:blip r:embed="rId5" cstate="print"/>
            <a:stretch>
              <a:fillRect/>
            </a:stretch>
          </p:blipFill>
          <p:spPr>
            <a:xfrm>
              <a:off x="533400" y="2619375"/>
              <a:ext cx="1952625" cy="714375"/>
            </a:xfrm>
            <a:prstGeom prst="rect">
              <a:avLst/>
            </a:prstGeom>
          </p:spPr>
        </p:pic>
        <p:sp>
          <p:nvSpPr>
            <p:cNvPr id="20" name="object 20"/>
            <p:cNvSpPr/>
            <p:nvPr/>
          </p:nvSpPr>
          <p:spPr>
            <a:xfrm>
              <a:off x="557595" y="2639568"/>
              <a:ext cx="1853564" cy="622300"/>
            </a:xfrm>
            <a:custGeom>
              <a:avLst/>
              <a:gdLst/>
              <a:ahLst/>
              <a:cxnLst/>
              <a:rect l="l" t="t" r="r" b="b"/>
              <a:pathLst>
                <a:path w="1853564" h="622300">
                  <a:moveTo>
                    <a:pt x="1749491" y="0"/>
                  </a:moveTo>
                  <a:lnTo>
                    <a:pt x="103631" y="0"/>
                  </a:lnTo>
                  <a:lnTo>
                    <a:pt x="63293" y="8137"/>
                  </a:lnTo>
                  <a:lnTo>
                    <a:pt x="30352" y="30335"/>
                  </a:lnTo>
                  <a:lnTo>
                    <a:pt x="8143" y="63274"/>
                  </a:lnTo>
                  <a:lnTo>
                    <a:pt x="0" y="103631"/>
                  </a:lnTo>
                  <a:lnTo>
                    <a:pt x="0" y="518159"/>
                  </a:lnTo>
                  <a:lnTo>
                    <a:pt x="8143" y="558517"/>
                  </a:lnTo>
                  <a:lnTo>
                    <a:pt x="30352" y="591456"/>
                  </a:lnTo>
                  <a:lnTo>
                    <a:pt x="63293" y="613654"/>
                  </a:lnTo>
                  <a:lnTo>
                    <a:pt x="103631" y="621791"/>
                  </a:lnTo>
                  <a:lnTo>
                    <a:pt x="1749491" y="621791"/>
                  </a:lnTo>
                  <a:lnTo>
                    <a:pt x="1789843" y="613654"/>
                  </a:lnTo>
                  <a:lnTo>
                    <a:pt x="1822782" y="591456"/>
                  </a:lnTo>
                  <a:lnTo>
                    <a:pt x="1844983" y="558517"/>
                  </a:lnTo>
                  <a:lnTo>
                    <a:pt x="1853122" y="518159"/>
                  </a:lnTo>
                  <a:lnTo>
                    <a:pt x="1853122" y="103631"/>
                  </a:lnTo>
                  <a:lnTo>
                    <a:pt x="1844983" y="63274"/>
                  </a:lnTo>
                  <a:lnTo>
                    <a:pt x="1822782" y="30335"/>
                  </a:lnTo>
                  <a:lnTo>
                    <a:pt x="1789843" y="8137"/>
                  </a:lnTo>
                  <a:lnTo>
                    <a:pt x="1749491" y="0"/>
                  </a:lnTo>
                  <a:close/>
                </a:path>
              </a:pathLst>
            </a:custGeom>
            <a:solidFill>
              <a:srgbClr val="FFFFFF"/>
            </a:solidFill>
          </p:spPr>
          <p:txBody>
            <a:bodyPr wrap="square" lIns="0" tIns="0" rIns="0" bIns="0" rtlCol="0"/>
            <a:lstStyle/>
            <a:p>
              <a:endParaRPr/>
            </a:p>
          </p:txBody>
        </p:sp>
        <p:sp>
          <p:nvSpPr>
            <p:cNvPr id="21" name="object 21"/>
            <p:cNvSpPr/>
            <p:nvPr/>
          </p:nvSpPr>
          <p:spPr>
            <a:xfrm>
              <a:off x="557595" y="2639568"/>
              <a:ext cx="1853564" cy="622300"/>
            </a:xfrm>
            <a:custGeom>
              <a:avLst/>
              <a:gdLst/>
              <a:ahLst/>
              <a:cxnLst/>
              <a:rect l="l" t="t" r="r" b="b"/>
              <a:pathLst>
                <a:path w="1853564" h="622300">
                  <a:moveTo>
                    <a:pt x="0" y="103631"/>
                  </a:moveTo>
                  <a:lnTo>
                    <a:pt x="8143" y="63274"/>
                  </a:lnTo>
                  <a:lnTo>
                    <a:pt x="30352" y="30335"/>
                  </a:lnTo>
                  <a:lnTo>
                    <a:pt x="63293" y="8137"/>
                  </a:lnTo>
                  <a:lnTo>
                    <a:pt x="103631" y="0"/>
                  </a:lnTo>
                  <a:lnTo>
                    <a:pt x="1749491" y="0"/>
                  </a:lnTo>
                  <a:lnTo>
                    <a:pt x="1789843" y="8137"/>
                  </a:lnTo>
                  <a:lnTo>
                    <a:pt x="1822782" y="30335"/>
                  </a:lnTo>
                  <a:lnTo>
                    <a:pt x="1844983" y="63274"/>
                  </a:lnTo>
                  <a:lnTo>
                    <a:pt x="1853122" y="103631"/>
                  </a:lnTo>
                  <a:lnTo>
                    <a:pt x="1853122" y="518159"/>
                  </a:lnTo>
                  <a:lnTo>
                    <a:pt x="1844983" y="558517"/>
                  </a:lnTo>
                  <a:lnTo>
                    <a:pt x="1822782" y="591456"/>
                  </a:lnTo>
                  <a:lnTo>
                    <a:pt x="1789843" y="613654"/>
                  </a:lnTo>
                  <a:lnTo>
                    <a:pt x="1749491" y="621791"/>
                  </a:lnTo>
                  <a:lnTo>
                    <a:pt x="103631" y="621791"/>
                  </a:lnTo>
                  <a:lnTo>
                    <a:pt x="63293" y="613654"/>
                  </a:lnTo>
                  <a:lnTo>
                    <a:pt x="30352" y="591456"/>
                  </a:lnTo>
                  <a:lnTo>
                    <a:pt x="8143"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22" name="object 22"/>
          <p:cNvSpPr txBox="1"/>
          <p:nvPr/>
        </p:nvSpPr>
        <p:spPr>
          <a:xfrm>
            <a:off x="1211585" y="2830511"/>
            <a:ext cx="541655" cy="231775"/>
          </a:xfrm>
          <a:prstGeom prst="rect">
            <a:avLst/>
          </a:prstGeom>
        </p:spPr>
        <p:txBody>
          <a:bodyPr vert="horz" wrap="square" lIns="0" tIns="12700" rIns="0" bIns="0" rtlCol="0">
            <a:spAutoFit/>
          </a:bodyPr>
          <a:lstStyle/>
          <a:p>
            <a:pPr marL="12700">
              <a:lnSpc>
                <a:spcPct val="100000"/>
              </a:lnSpc>
              <a:spcBef>
                <a:spcPts val="100"/>
              </a:spcBef>
            </a:pPr>
            <a:r>
              <a:rPr sz="1350" spc="-40" dirty="0">
                <a:latin typeface="Arial"/>
                <a:cs typeface="Arial"/>
              </a:rPr>
              <a:t>overlay</a:t>
            </a:r>
            <a:endParaRPr sz="1350">
              <a:latin typeface="Arial"/>
              <a:cs typeface="Arial"/>
            </a:endParaRPr>
          </a:p>
        </p:txBody>
      </p:sp>
      <p:grpSp>
        <p:nvGrpSpPr>
          <p:cNvPr id="23" name="object 23"/>
          <p:cNvGrpSpPr/>
          <p:nvPr/>
        </p:nvGrpSpPr>
        <p:grpSpPr>
          <a:xfrm>
            <a:off x="533400" y="3409950"/>
            <a:ext cx="1952625" cy="714375"/>
            <a:chOff x="533400" y="3409950"/>
            <a:chExt cx="1952625" cy="714375"/>
          </a:xfrm>
        </p:grpSpPr>
        <p:pic>
          <p:nvPicPr>
            <p:cNvPr id="24" name="object 24"/>
            <p:cNvPicPr/>
            <p:nvPr/>
          </p:nvPicPr>
          <p:blipFill>
            <a:blip r:embed="rId6" cstate="print"/>
            <a:stretch>
              <a:fillRect/>
            </a:stretch>
          </p:blipFill>
          <p:spPr>
            <a:xfrm>
              <a:off x="533400" y="3409950"/>
              <a:ext cx="1952625" cy="714375"/>
            </a:xfrm>
            <a:prstGeom prst="rect">
              <a:avLst/>
            </a:prstGeom>
          </p:spPr>
        </p:pic>
        <p:sp>
          <p:nvSpPr>
            <p:cNvPr id="25" name="object 25"/>
            <p:cNvSpPr/>
            <p:nvPr/>
          </p:nvSpPr>
          <p:spPr>
            <a:xfrm>
              <a:off x="557595" y="3431154"/>
              <a:ext cx="1853564" cy="622300"/>
            </a:xfrm>
            <a:custGeom>
              <a:avLst/>
              <a:gdLst/>
              <a:ahLst/>
              <a:cxnLst/>
              <a:rect l="l" t="t" r="r" b="b"/>
              <a:pathLst>
                <a:path w="1853564" h="622300">
                  <a:moveTo>
                    <a:pt x="1749491" y="0"/>
                  </a:moveTo>
                  <a:lnTo>
                    <a:pt x="103631" y="0"/>
                  </a:lnTo>
                  <a:lnTo>
                    <a:pt x="63293" y="8157"/>
                  </a:lnTo>
                  <a:lnTo>
                    <a:pt x="30352" y="30401"/>
                  </a:lnTo>
                  <a:lnTo>
                    <a:pt x="8143" y="63384"/>
                  </a:lnTo>
                  <a:lnTo>
                    <a:pt x="0" y="103763"/>
                  </a:lnTo>
                  <a:lnTo>
                    <a:pt x="0" y="518230"/>
                  </a:lnTo>
                  <a:lnTo>
                    <a:pt x="8143" y="558563"/>
                  </a:lnTo>
                  <a:lnTo>
                    <a:pt x="30352" y="591504"/>
                  </a:lnTo>
                  <a:lnTo>
                    <a:pt x="63293" y="613716"/>
                  </a:lnTo>
                  <a:lnTo>
                    <a:pt x="103631" y="621862"/>
                  </a:lnTo>
                  <a:lnTo>
                    <a:pt x="1749491" y="621862"/>
                  </a:lnTo>
                  <a:lnTo>
                    <a:pt x="1789843" y="613716"/>
                  </a:lnTo>
                  <a:lnTo>
                    <a:pt x="1822782" y="591504"/>
                  </a:lnTo>
                  <a:lnTo>
                    <a:pt x="1844983" y="558563"/>
                  </a:lnTo>
                  <a:lnTo>
                    <a:pt x="1853122" y="518230"/>
                  </a:lnTo>
                  <a:lnTo>
                    <a:pt x="1853122" y="103763"/>
                  </a:lnTo>
                  <a:lnTo>
                    <a:pt x="1844983" y="63384"/>
                  </a:lnTo>
                  <a:lnTo>
                    <a:pt x="1822782" y="30401"/>
                  </a:lnTo>
                  <a:lnTo>
                    <a:pt x="1789843" y="8157"/>
                  </a:lnTo>
                  <a:lnTo>
                    <a:pt x="1749491" y="0"/>
                  </a:lnTo>
                  <a:close/>
                </a:path>
              </a:pathLst>
            </a:custGeom>
            <a:solidFill>
              <a:srgbClr val="1B577B"/>
            </a:solidFill>
          </p:spPr>
          <p:txBody>
            <a:bodyPr wrap="square" lIns="0" tIns="0" rIns="0" bIns="0" rtlCol="0"/>
            <a:lstStyle/>
            <a:p>
              <a:endParaRPr/>
            </a:p>
          </p:txBody>
        </p:sp>
        <p:sp>
          <p:nvSpPr>
            <p:cNvPr id="26" name="object 26"/>
            <p:cNvSpPr/>
            <p:nvPr/>
          </p:nvSpPr>
          <p:spPr>
            <a:xfrm>
              <a:off x="557595" y="3431154"/>
              <a:ext cx="1853564" cy="622300"/>
            </a:xfrm>
            <a:custGeom>
              <a:avLst/>
              <a:gdLst/>
              <a:ahLst/>
              <a:cxnLst/>
              <a:rect l="l" t="t" r="r" b="b"/>
              <a:pathLst>
                <a:path w="1853564" h="622300">
                  <a:moveTo>
                    <a:pt x="0" y="103763"/>
                  </a:moveTo>
                  <a:lnTo>
                    <a:pt x="8143" y="63384"/>
                  </a:lnTo>
                  <a:lnTo>
                    <a:pt x="30352" y="30401"/>
                  </a:lnTo>
                  <a:lnTo>
                    <a:pt x="63293" y="8157"/>
                  </a:lnTo>
                  <a:lnTo>
                    <a:pt x="103631" y="0"/>
                  </a:lnTo>
                  <a:lnTo>
                    <a:pt x="1749491" y="0"/>
                  </a:lnTo>
                  <a:lnTo>
                    <a:pt x="1789843" y="8157"/>
                  </a:lnTo>
                  <a:lnTo>
                    <a:pt x="1822782" y="30401"/>
                  </a:lnTo>
                  <a:lnTo>
                    <a:pt x="1844983" y="63384"/>
                  </a:lnTo>
                  <a:lnTo>
                    <a:pt x="1853122" y="103763"/>
                  </a:lnTo>
                  <a:lnTo>
                    <a:pt x="1853122" y="518230"/>
                  </a:lnTo>
                  <a:lnTo>
                    <a:pt x="1844983" y="558563"/>
                  </a:lnTo>
                  <a:lnTo>
                    <a:pt x="1822782" y="591504"/>
                  </a:lnTo>
                  <a:lnTo>
                    <a:pt x="1789843" y="613716"/>
                  </a:lnTo>
                  <a:lnTo>
                    <a:pt x="1749491" y="621862"/>
                  </a:lnTo>
                  <a:lnTo>
                    <a:pt x="103631" y="621862"/>
                  </a:lnTo>
                  <a:lnTo>
                    <a:pt x="63293" y="613716"/>
                  </a:lnTo>
                  <a:lnTo>
                    <a:pt x="30352" y="591504"/>
                  </a:lnTo>
                  <a:lnTo>
                    <a:pt x="8143" y="558563"/>
                  </a:lnTo>
                  <a:lnTo>
                    <a:pt x="0" y="518230"/>
                  </a:lnTo>
                  <a:lnTo>
                    <a:pt x="0" y="103763"/>
                  </a:lnTo>
                  <a:close/>
                </a:path>
              </a:pathLst>
            </a:custGeom>
            <a:ln w="12701">
              <a:solidFill>
                <a:srgbClr val="1B577B"/>
              </a:solidFill>
            </a:ln>
          </p:spPr>
          <p:txBody>
            <a:bodyPr wrap="square" lIns="0" tIns="0" rIns="0" bIns="0" rtlCol="0"/>
            <a:lstStyle/>
            <a:p>
              <a:endParaRPr/>
            </a:p>
          </p:txBody>
        </p:sp>
      </p:grpSp>
      <p:sp>
        <p:nvSpPr>
          <p:cNvPr id="27" name="object 27"/>
          <p:cNvSpPr txBox="1"/>
          <p:nvPr/>
        </p:nvSpPr>
        <p:spPr>
          <a:xfrm>
            <a:off x="1163638" y="3623626"/>
            <a:ext cx="631190" cy="231775"/>
          </a:xfrm>
          <a:prstGeom prst="rect">
            <a:avLst/>
          </a:prstGeom>
        </p:spPr>
        <p:txBody>
          <a:bodyPr vert="horz" wrap="square" lIns="0" tIns="12700" rIns="0" bIns="0" rtlCol="0">
            <a:spAutoFit/>
          </a:bodyPr>
          <a:lstStyle/>
          <a:p>
            <a:pPr marL="12700">
              <a:lnSpc>
                <a:spcPct val="100000"/>
              </a:lnSpc>
              <a:spcBef>
                <a:spcPts val="100"/>
              </a:spcBef>
            </a:pPr>
            <a:r>
              <a:rPr sz="1350" b="1" spc="-90" dirty="0">
                <a:solidFill>
                  <a:srgbClr val="FFFFFF"/>
                </a:solidFill>
                <a:latin typeface="Arial"/>
                <a:cs typeface="Arial"/>
              </a:rPr>
              <a:t>macvlan</a:t>
            </a:r>
            <a:endParaRPr sz="1350">
              <a:latin typeface="Arial"/>
              <a:cs typeface="Arial"/>
            </a:endParaRPr>
          </a:p>
        </p:txBody>
      </p:sp>
      <p:grpSp>
        <p:nvGrpSpPr>
          <p:cNvPr id="28" name="object 28"/>
          <p:cNvGrpSpPr/>
          <p:nvPr/>
        </p:nvGrpSpPr>
        <p:grpSpPr>
          <a:xfrm>
            <a:off x="533400" y="4200525"/>
            <a:ext cx="1952625" cy="714375"/>
            <a:chOff x="533400" y="4200525"/>
            <a:chExt cx="1952625" cy="714375"/>
          </a:xfrm>
        </p:grpSpPr>
        <p:pic>
          <p:nvPicPr>
            <p:cNvPr id="29" name="object 29"/>
            <p:cNvPicPr/>
            <p:nvPr/>
          </p:nvPicPr>
          <p:blipFill>
            <a:blip r:embed="rId7" cstate="print"/>
            <a:stretch>
              <a:fillRect/>
            </a:stretch>
          </p:blipFill>
          <p:spPr>
            <a:xfrm>
              <a:off x="533400" y="4200525"/>
              <a:ext cx="1952625" cy="714375"/>
            </a:xfrm>
            <a:prstGeom prst="rect">
              <a:avLst/>
            </a:prstGeom>
          </p:spPr>
        </p:pic>
        <p:sp>
          <p:nvSpPr>
            <p:cNvPr id="30" name="object 30"/>
            <p:cNvSpPr/>
            <p:nvPr/>
          </p:nvSpPr>
          <p:spPr>
            <a:xfrm>
              <a:off x="557595" y="4222872"/>
              <a:ext cx="1853564" cy="622300"/>
            </a:xfrm>
            <a:custGeom>
              <a:avLst/>
              <a:gdLst/>
              <a:ahLst/>
              <a:cxnLst/>
              <a:rect l="l" t="t" r="r" b="b"/>
              <a:pathLst>
                <a:path w="1853564" h="622300">
                  <a:moveTo>
                    <a:pt x="1749491" y="0"/>
                  </a:moveTo>
                  <a:lnTo>
                    <a:pt x="103631" y="0"/>
                  </a:lnTo>
                  <a:lnTo>
                    <a:pt x="63293" y="8144"/>
                  </a:lnTo>
                  <a:lnTo>
                    <a:pt x="30352" y="30353"/>
                  </a:lnTo>
                  <a:lnTo>
                    <a:pt x="8143" y="63294"/>
                  </a:lnTo>
                  <a:lnTo>
                    <a:pt x="0" y="103631"/>
                  </a:lnTo>
                  <a:lnTo>
                    <a:pt x="0" y="518159"/>
                  </a:lnTo>
                  <a:lnTo>
                    <a:pt x="8143" y="558497"/>
                  </a:lnTo>
                  <a:lnTo>
                    <a:pt x="30352" y="591438"/>
                  </a:lnTo>
                  <a:lnTo>
                    <a:pt x="63293" y="613647"/>
                  </a:lnTo>
                  <a:lnTo>
                    <a:pt x="103631" y="621791"/>
                  </a:lnTo>
                  <a:lnTo>
                    <a:pt x="1749491" y="621791"/>
                  </a:lnTo>
                  <a:lnTo>
                    <a:pt x="1789843" y="613647"/>
                  </a:lnTo>
                  <a:lnTo>
                    <a:pt x="1822782" y="591438"/>
                  </a:lnTo>
                  <a:lnTo>
                    <a:pt x="1844983" y="558497"/>
                  </a:lnTo>
                  <a:lnTo>
                    <a:pt x="1853122" y="518159"/>
                  </a:lnTo>
                  <a:lnTo>
                    <a:pt x="1853122" y="103631"/>
                  </a:lnTo>
                  <a:lnTo>
                    <a:pt x="1844983" y="63294"/>
                  </a:lnTo>
                  <a:lnTo>
                    <a:pt x="1822782" y="30353"/>
                  </a:lnTo>
                  <a:lnTo>
                    <a:pt x="1789843" y="8144"/>
                  </a:lnTo>
                  <a:lnTo>
                    <a:pt x="1749491" y="0"/>
                  </a:lnTo>
                  <a:close/>
                </a:path>
              </a:pathLst>
            </a:custGeom>
            <a:solidFill>
              <a:srgbClr val="FFFFFF"/>
            </a:solidFill>
          </p:spPr>
          <p:txBody>
            <a:bodyPr wrap="square" lIns="0" tIns="0" rIns="0" bIns="0" rtlCol="0"/>
            <a:lstStyle/>
            <a:p>
              <a:endParaRPr/>
            </a:p>
          </p:txBody>
        </p:sp>
        <p:sp>
          <p:nvSpPr>
            <p:cNvPr id="31" name="object 31"/>
            <p:cNvSpPr/>
            <p:nvPr/>
          </p:nvSpPr>
          <p:spPr>
            <a:xfrm>
              <a:off x="557595" y="4222872"/>
              <a:ext cx="1853564" cy="622300"/>
            </a:xfrm>
            <a:custGeom>
              <a:avLst/>
              <a:gdLst/>
              <a:ahLst/>
              <a:cxnLst/>
              <a:rect l="l" t="t" r="r" b="b"/>
              <a:pathLst>
                <a:path w="1853564" h="622300">
                  <a:moveTo>
                    <a:pt x="0" y="103631"/>
                  </a:moveTo>
                  <a:lnTo>
                    <a:pt x="8143" y="63294"/>
                  </a:lnTo>
                  <a:lnTo>
                    <a:pt x="30352" y="30353"/>
                  </a:lnTo>
                  <a:lnTo>
                    <a:pt x="63293" y="8144"/>
                  </a:lnTo>
                  <a:lnTo>
                    <a:pt x="103631" y="0"/>
                  </a:lnTo>
                  <a:lnTo>
                    <a:pt x="1749491" y="0"/>
                  </a:lnTo>
                  <a:lnTo>
                    <a:pt x="1789843" y="8144"/>
                  </a:lnTo>
                  <a:lnTo>
                    <a:pt x="1822782" y="30353"/>
                  </a:lnTo>
                  <a:lnTo>
                    <a:pt x="1844983" y="63294"/>
                  </a:lnTo>
                  <a:lnTo>
                    <a:pt x="1853122" y="103631"/>
                  </a:lnTo>
                  <a:lnTo>
                    <a:pt x="1853122" y="518159"/>
                  </a:lnTo>
                  <a:lnTo>
                    <a:pt x="1844983" y="558497"/>
                  </a:lnTo>
                  <a:lnTo>
                    <a:pt x="1822782" y="591438"/>
                  </a:lnTo>
                  <a:lnTo>
                    <a:pt x="1789843" y="613647"/>
                  </a:lnTo>
                  <a:lnTo>
                    <a:pt x="1749491" y="621791"/>
                  </a:lnTo>
                  <a:lnTo>
                    <a:pt x="103631" y="621791"/>
                  </a:lnTo>
                  <a:lnTo>
                    <a:pt x="63293" y="613647"/>
                  </a:lnTo>
                  <a:lnTo>
                    <a:pt x="30352" y="591438"/>
                  </a:lnTo>
                  <a:lnTo>
                    <a:pt x="8143" y="55849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32" name="object 32"/>
          <p:cNvSpPr txBox="1"/>
          <p:nvPr/>
        </p:nvSpPr>
        <p:spPr>
          <a:xfrm>
            <a:off x="1297306" y="4416738"/>
            <a:ext cx="377825" cy="231775"/>
          </a:xfrm>
          <a:prstGeom prst="rect">
            <a:avLst/>
          </a:prstGeom>
        </p:spPr>
        <p:txBody>
          <a:bodyPr vert="horz" wrap="square" lIns="0" tIns="12700" rIns="0" bIns="0" rtlCol="0">
            <a:spAutoFit/>
          </a:bodyPr>
          <a:lstStyle/>
          <a:p>
            <a:pPr marL="12700">
              <a:lnSpc>
                <a:spcPct val="100000"/>
              </a:lnSpc>
              <a:spcBef>
                <a:spcPts val="100"/>
              </a:spcBef>
            </a:pPr>
            <a:r>
              <a:rPr sz="1350" spc="-50" dirty="0">
                <a:latin typeface="Arial"/>
                <a:cs typeface="Arial"/>
              </a:rPr>
              <a:t>none</a:t>
            </a:r>
            <a:endParaRPr sz="1350">
              <a:latin typeface="Arial"/>
              <a:cs typeface="Arial"/>
            </a:endParaRPr>
          </a:p>
        </p:txBody>
      </p:sp>
      <p:sp>
        <p:nvSpPr>
          <p:cNvPr id="33" name="object 33"/>
          <p:cNvSpPr txBox="1"/>
          <p:nvPr/>
        </p:nvSpPr>
        <p:spPr>
          <a:xfrm>
            <a:off x="3938017" y="2053662"/>
            <a:ext cx="4168140" cy="1050929"/>
          </a:xfrm>
          <a:prstGeom prst="rect">
            <a:avLst/>
          </a:prstGeom>
        </p:spPr>
        <p:txBody>
          <a:bodyPr vert="horz" wrap="square" lIns="0" tIns="12065" rIns="0" bIns="0" rtlCol="0">
            <a:spAutoFit/>
          </a:bodyPr>
          <a:lstStyle/>
          <a:p>
            <a:pPr marL="12065" marR="5080" indent="4445" algn="ctr">
              <a:lnSpc>
                <a:spcPct val="99700"/>
              </a:lnSpc>
              <a:spcBef>
                <a:spcPts val="105"/>
              </a:spcBef>
            </a:pPr>
            <a:r>
              <a:rPr sz="1350" b="1" dirty="0">
                <a:latin typeface="Lucida Grande" panose="020B0600040502020204" pitchFamily="34" charset="0"/>
                <a:cs typeface="Lucida Grande" panose="020B0600040502020204" pitchFamily="34" charset="0"/>
              </a:rPr>
              <a:t>Macvlan networks allow you to assign a MAC address to a container, making it appear as a physical device on your network. The Docker daemon routes traffic to containers by their MAC addresses.</a:t>
            </a:r>
          </a:p>
        </p:txBody>
      </p:sp>
      <p:grpSp>
        <p:nvGrpSpPr>
          <p:cNvPr id="34" name="object 34"/>
          <p:cNvGrpSpPr/>
          <p:nvPr/>
        </p:nvGrpSpPr>
        <p:grpSpPr>
          <a:xfrm>
            <a:off x="3695700" y="1162050"/>
            <a:ext cx="1696085" cy="542925"/>
            <a:chOff x="3695700" y="1162050"/>
            <a:chExt cx="1696085" cy="542925"/>
          </a:xfrm>
        </p:grpSpPr>
        <p:pic>
          <p:nvPicPr>
            <p:cNvPr id="35" name="object 35"/>
            <p:cNvPicPr/>
            <p:nvPr/>
          </p:nvPicPr>
          <p:blipFill>
            <a:blip r:embed="rId8" cstate="print"/>
            <a:stretch>
              <a:fillRect/>
            </a:stretch>
          </p:blipFill>
          <p:spPr>
            <a:xfrm>
              <a:off x="3695700" y="1162050"/>
              <a:ext cx="1676400" cy="533400"/>
            </a:xfrm>
            <a:prstGeom prst="rect">
              <a:avLst/>
            </a:prstGeom>
          </p:spPr>
        </p:pic>
        <p:pic>
          <p:nvPicPr>
            <p:cNvPr id="36" name="object 36"/>
            <p:cNvPicPr/>
            <p:nvPr/>
          </p:nvPicPr>
          <p:blipFill>
            <a:blip r:embed="rId9" cstate="print"/>
            <a:stretch>
              <a:fillRect/>
            </a:stretch>
          </p:blipFill>
          <p:spPr>
            <a:xfrm>
              <a:off x="3705240" y="1209659"/>
              <a:ext cx="1685925" cy="495300"/>
            </a:xfrm>
            <a:prstGeom prst="rect">
              <a:avLst/>
            </a:prstGeom>
          </p:spPr>
        </p:pic>
      </p:grpSp>
      <p:sp>
        <p:nvSpPr>
          <p:cNvPr id="37" name="object 37"/>
          <p:cNvSpPr txBox="1"/>
          <p:nvPr/>
        </p:nvSpPr>
        <p:spPr>
          <a:xfrm>
            <a:off x="3730751" y="1204085"/>
            <a:ext cx="1548765" cy="399415"/>
          </a:xfrm>
          <a:prstGeom prst="rect">
            <a:avLst/>
          </a:prstGeom>
          <a:solidFill>
            <a:srgbClr val="5F4778"/>
          </a:solidFill>
        </p:spPr>
        <p:txBody>
          <a:bodyPr vert="horz" wrap="square" lIns="0" tIns="89535" rIns="0" bIns="0" rtlCol="0">
            <a:spAutoFit/>
          </a:bodyPr>
          <a:lstStyle/>
          <a:p>
            <a:pPr marL="123825">
              <a:lnSpc>
                <a:spcPct val="100000"/>
              </a:lnSpc>
              <a:spcBef>
                <a:spcPts val="705"/>
              </a:spcBef>
            </a:pPr>
            <a:r>
              <a:rPr sz="1350" spc="-60" dirty="0">
                <a:solidFill>
                  <a:srgbClr val="FFFFFF"/>
                </a:solidFill>
                <a:latin typeface="Arial"/>
                <a:cs typeface="Arial"/>
              </a:rPr>
              <a:t>Macvlan</a:t>
            </a:r>
            <a:r>
              <a:rPr sz="1350" spc="-40" dirty="0">
                <a:solidFill>
                  <a:srgbClr val="FFFFFF"/>
                </a:solidFill>
                <a:latin typeface="Times New Roman"/>
                <a:cs typeface="Times New Roman"/>
              </a:rPr>
              <a:t> </a:t>
            </a:r>
            <a:r>
              <a:rPr sz="1350" spc="-10" dirty="0">
                <a:solidFill>
                  <a:srgbClr val="FFFFFF"/>
                </a:solidFill>
                <a:latin typeface="Arial"/>
                <a:cs typeface="Arial"/>
              </a:rPr>
              <a:t>Networks</a:t>
            </a:r>
            <a:endParaRPr sz="135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Types of Docker Storage</a:t>
            </a:r>
          </a:p>
        </p:txBody>
      </p:sp>
      <p:grpSp>
        <p:nvGrpSpPr>
          <p:cNvPr id="3" name="object 3"/>
          <p:cNvGrpSpPr/>
          <p:nvPr/>
        </p:nvGrpSpPr>
        <p:grpSpPr>
          <a:xfrm>
            <a:off x="209550" y="1962150"/>
            <a:ext cx="2800350" cy="838200"/>
            <a:chOff x="209550" y="1962150"/>
            <a:chExt cx="2800350" cy="838200"/>
          </a:xfrm>
        </p:grpSpPr>
        <p:pic>
          <p:nvPicPr>
            <p:cNvPr id="4" name="object 4"/>
            <p:cNvPicPr/>
            <p:nvPr/>
          </p:nvPicPr>
          <p:blipFill>
            <a:blip r:embed="rId2" cstate="print"/>
            <a:stretch>
              <a:fillRect/>
            </a:stretch>
          </p:blipFill>
          <p:spPr>
            <a:xfrm>
              <a:off x="266700" y="2009775"/>
              <a:ext cx="2743200" cy="790575"/>
            </a:xfrm>
            <a:prstGeom prst="rect">
              <a:avLst/>
            </a:prstGeom>
          </p:spPr>
        </p:pic>
        <p:pic>
          <p:nvPicPr>
            <p:cNvPr id="5" name="object 5"/>
            <p:cNvPicPr/>
            <p:nvPr/>
          </p:nvPicPr>
          <p:blipFill>
            <a:blip r:embed="rId3" cstate="print"/>
            <a:stretch>
              <a:fillRect/>
            </a:stretch>
          </p:blipFill>
          <p:spPr>
            <a:xfrm>
              <a:off x="209550" y="1962150"/>
              <a:ext cx="2800350" cy="838200"/>
            </a:xfrm>
            <a:prstGeom prst="rect">
              <a:avLst/>
            </a:prstGeom>
          </p:spPr>
        </p:pic>
        <p:sp>
          <p:nvSpPr>
            <p:cNvPr id="6" name="object 6"/>
            <p:cNvSpPr/>
            <p:nvPr/>
          </p:nvSpPr>
          <p:spPr>
            <a:xfrm>
              <a:off x="343448" y="2090952"/>
              <a:ext cx="2531745" cy="575945"/>
            </a:xfrm>
            <a:custGeom>
              <a:avLst/>
              <a:gdLst/>
              <a:ahLst/>
              <a:cxnLst/>
              <a:rect l="l" t="t" r="r" b="b"/>
              <a:pathLst>
                <a:path w="2531745" h="575944">
                  <a:moveTo>
                    <a:pt x="2531744" y="0"/>
                  </a:moveTo>
                  <a:lnTo>
                    <a:pt x="0" y="0"/>
                  </a:lnTo>
                  <a:lnTo>
                    <a:pt x="0" y="575535"/>
                  </a:lnTo>
                  <a:lnTo>
                    <a:pt x="2531744" y="575535"/>
                  </a:lnTo>
                  <a:lnTo>
                    <a:pt x="2531744"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323850" y="3152775"/>
            <a:ext cx="2628900" cy="676275"/>
            <a:chOff x="323850" y="3152775"/>
            <a:chExt cx="2628900" cy="676275"/>
          </a:xfrm>
        </p:grpSpPr>
        <p:pic>
          <p:nvPicPr>
            <p:cNvPr id="8" name="object 8"/>
            <p:cNvPicPr/>
            <p:nvPr/>
          </p:nvPicPr>
          <p:blipFill>
            <a:blip r:embed="rId4" cstate="print"/>
            <a:stretch>
              <a:fillRect/>
            </a:stretch>
          </p:blipFill>
          <p:spPr>
            <a:xfrm>
              <a:off x="323850" y="3152775"/>
              <a:ext cx="2628900" cy="676275"/>
            </a:xfrm>
            <a:prstGeom prst="rect">
              <a:avLst/>
            </a:prstGeom>
          </p:spPr>
        </p:pic>
        <p:sp>
          <p:nvSpPr>
            <p:cNvPr id="9" name="object 9"/>
            <p:cNvSpPr/>
            <p:nvPr/>
          </p:nvSpPr>
          <p:spPr>
            <a:xfrm>
              <a:off x="343448" y="3171718"/>
              <a:ext cx="2531745" cy="575945"/>
            </a:xfrm>
            <a:custGeom>
              <a:avLst/>
              <a:gdLst/>
              <a:ahLst/>
              <a:cxnLst/>
              <a:rect l="l" t="t" r="r" b="b"/>
              <a:pathLst>
                <a:path w="2531745" h="575945">
                  <a:moveTo>
                    <a:pt x="2531744" y="0"/>
                  </a:moveTo>
                  <a:lnTo>
                    <a:pt x="0" y="0"/>
                  </a:lnTo>
                  <a:lnTo>
                    <a:pt x="0" y="575547"/>
                  </a:lnTo>
                  <a:lnTo>
                    <a:pt x="2531744" y="575547"/>
                  </a:lnTo>
                  <a:lnTo>
                    <a:pt x="2531744" y="0"/>
                  </a:lnTo>
                  <a:close/>
                </a:path>
              </a:pathLst>
            </a:custGeom>
            <a:solidFill>
              <a:srgbClr val="FFFFFF"/>
            </a:solidFill>
          </p:spPr>
          <p:txBody>
            <a:bodyPr wrap="square" lIns="0" tIns="0" rIns="0" bIns="0" rtlCol="0"/>
            <a:lstStyle/>
            <a:p>
              <a:endParaRPr/>
            </a:p>
          </p:txBody>
        </p:sp>
        <p:pic>
          <p:nvPicPr>
            <p:cNvPr id="10" name="object 10"/>
            <p:cNvPicPr/>
            <p:nvPr/>
          </p:nvPicPr>
          <p:blipFill>
            <a:blip r:embed="rId5" cstate="print"/>
            <a:stretch>
              <a:fillRect/>
            </a:stretch>
          </p:blipFill>
          <p:spPr>
            <a:xfrm>
              <a:off x="833128" y="3338571"/>
              <a:ext cx="120834" cy="163830"/>
            </a:xfrm>
            <a:prstGeom prst="rect">
              <a:avLst/>
            </a:prstGeom>
          </p:spPr>
        </p:pic>
        <p:pic>
          <p:nvPicPr>
            <p:cNvPr id="11" name="object 11"/>
            <p:cNvPicPr/>
            <p:nvPr/>
          </p:nvPicPr>
          <p:blipFill>
            <a:blip r:embed="rId6" cstate="print"/>
            <a:stretch>
              <a:fillRect/>
            </a:stretch>
          </p:blipFill>
          <p:spPr>
            <a:xfrm>
              <a:off x="516888" y="3225926"/>
              <a:ext cx="203263" cy="196849"/>
            </a:xfrm>
            <a:prstGeom prst="rect">
              <a:avLst/>
            </a:prstGeom>
          </p:spPr>
        </p:pic>
        <p:pic>
          <p:nvPicPr>
            <p:cNvPr id="12" name="object 12"/>
            <p:cNvPicPr/>
            <p:nvPr/>
          </p:nvPicPr>
          <p:blipFill>
            <a:blip r:embed="rId7" cstate="print"/>
            <a:stretch>
              <a:fillRect/>
            </a:stretch>
          </p:blipFill>
          <p:spPr>
            <a:xfrm>
              <a:off x="764462" y="3489300"/>
              <a:ext cx="264858" cy="191668"/>
            </a:xfrm>
            <a:prstGeom prst="rect">
              <a:avLst/>
            </a:prstGeom>
          </p:spPr>
        </p:pic>
        <p:pic>
          <p:nvPicPr>
            <p:cNvPr id="13" name="object 13"/>
            <p:cNvPicPr/>
            <p:nvPr/>
          </p:nvPicPr>
          <p:blipFill>
            <a:blip r:embed="rId8" cstate="print"/>
            <a:stretch>
              <a:fillRect/>
            </a:stretch>
          </p:blipFill>
          <p:spPr>
            <a:xfrm>
              <a:off x="683590" y="3285184"/>
              <a:ext cx="149542" cy="144830"/>
            </a:xfrm>
            <a:prstGeom prst="rect">
              <a:avLst/>
            </a:prstGeom>
          </p:spPr>
        </p:pic>
        <p:pic>
          <p:nvPicPr>
            <p:cNvPr id="14" name="object 14"/>
            <p:cNvPicPr/>
            <p:nvPr/>
          </p:nvPicPr>
          <p:blipFill>
            <a:blip r:embed="rId9" cstate="print"/>
            <a:stretch>
              <a:fillRect/>
            </a:stretch>
          </p:blipFill>
          <p:spPr>
            <a:xfrm>
              <a:off x="896974" y="3562933"/>
              <a:ext cx="149542" cy="144830"/>
            </a:xfrm>
            <a:prstGeom prst="rect">
              <a:avLst/>
            </a:prstGeom>
          </p:spPr>
        </p:pic>
      </p:grpSp>
      <p:sp>
        <p:nvSpPr>
          <p:cNvPr id="15" name="object 15"/>
          <p:cNvSpPr txBox="1"/>
          <p:nvPr/>
        </p:nvSpPr>
        <p:spPr>
          <a:xfrm>
            <a:off x="343448" y="2090952"/>
            <a:ext cx="2531745" cy="578217"/>
          </a:xfrm>
          <a:prstGeom prst="rect">
            <a:avLst/>
          </a:prstGeom>
          <a:ln w="19049">
            <a:noFill/>
          </a:ln>
        </p:spPr>
        <p:txBody>
          <a:bodyPr vert="horz" wrap="square" lIns="0" tIns="9525" rIns="0" bIns="144000" rtlCol="0">
            <a:spAutoFit/>
          </a:bodyPr>
          <a:lstStyle/>
          <a:p>
            <a:pPr>
              <a:lnSpc>
                <a:spcPct val="100000"/>
              </a:lnSpc>
              <a:spcBef>
                <a:spcPts val="75"/>
              </a:spcBef>
            </a:pPr>
            <a:endParaRPr sz="1350" dirty="0">
              <a:latin typeface="Times New Roman"/>
              <a:cs typeface="Times New Roman"/>
            </a:endParaRPr>
          </a:p>
          <a:p>
            <a:pPr marL="929640">
              <a:lnSpc>
                <a:spcPct val="100000"/>
              </a:lnSpc>
            </a:pPr>
            <a:r>
              <a:rPr sz="1400" spc="-75" dirty="0">
                <a:latin typeface="Lucida Grande" panose="020B0600040502020204" pitchFamily="34" charset="0"/>
                <a:cs typeface="Lucida Grande" panose="020B0600040502020204" pitchFamily="34" charset="0"/>
              </a:rPr>
              <a:t>Docker Volumes</a:t>
            </a:r>
          </a:p>
        </p:txBody>
      </p:sp>
      <p:grpSp>
        <p:nvGrpSpPr>
          <p:cNvPr id="16" name="object 16"/>
          <p:cNvGrpSpPr/>
          <p:nvPr/>
        </p:nvGrpSpPr>
        <p:grpSpPr>
          <a:xfrm>
            <a:off x="3181365" y="723884"/>
            <a:ext cx="104775" cy="4420235"/>
            <a:chOff x="3181365" y="723884"/>
            <a:chExt cx="104775" cy="4420235"/>
          </a:xfrm>
        </p:grpSpPr>
        <p:pic>
          <p:nvPicPr>
            <p:cNvPr id="17" name="object 17"/>
            <p:cNvPicPr/>
            <p:nvPr/>
          </p:nvPicPr>
          <p:blipFill>
            <a:blip r:embed="rId10" cstate="print"/>
            <a:stretch>
              <a:fillRect/>
            </a:stretch>
          </p:blipFill>
          <p:spPr>
            <a:xfrm>
              <a:off x="3181365" y="723884"/>
              <a:ext cx="104775" cy="4419615"/>
            </a:xfrm>
            <a:prstGeom prst="rect">
              <a:avLst/>
            </a:prstGeom>
          </p:spPr>
        </p:pic>
        <p:sp>
          <p:nvSpPr>
            <p:cNvPr id="18" name="object 18"/>
            <p:cNvSpPr/>
            <p:nvPr/>
          </p:nvSpPr>
          <p:spPr>
            <a:xfrm>
              <a:off x="3196971"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grpSp>
        <p:nvGrpSpPr>
          <p:cNvPr id="19" name="object 19"/>
          <p:cNvGrpSpPr/>
          <p:nvPr/>
        </p:nvGrpSpPr>
        <p:grpSpPr>
          <a:xfrm>
            <a:off x="489395" y="2147940"/>
            <a:ext cx="624205" cy="461645"/>
            <a:chOff x="489395" y="2147940"/>
            <a:chExt cx="624205" cy="461645"/>
          </a:xfrm>
        </p:grpSpPr>
        <p:pic>
          <p:nvPicPr>
            <p:cNvPr id="20" name="object 20"/>
            <p:cNvPicPr/>
            <p:nvPr/>
          </p:nvPicPr>
          <p:blipFill>
            <a:blip r:embed="rId11" cstate="print"/>
            <a:stretch>
              <a:fillRect/>
            </a:stretch>
          </p:blipFill>
          <p:spPr>
            <a:xfrm>
              <a:off x="577748" y="2406803"/>
              <a:ext cx="136499" cy="136499"/>
            </a:xfrm>
            <a:prstGeom prst="rect">
              <a:avLst/>
            </a:prstGeom>
          </p:spPr>
        </p:pic>
        <p:pic>
          <p:nvPicPr>
            <p:cNvPr id="21" name="object 21"/>
            <p:cNvPicPr/>
            <p:nvPr/>
          </p:nvPicPr>
          <p:blipFill>
            <a:blip r:embed="rId11" cstate="print"/>
            <a:stretch>
              <a:fillRect/>
            </a:stretch>
          </p:blipFill>
          <p:spPr>
            <a:xfrm>
              <a:off x="635279" y="2472969"/>
              <a:ext cx="136499" cy="136499"/>
            </a:xfrm>
            <a:prstGeom prst="rect">
              <a:avLst/>
            </a:prstGeom>
          </p:spPr>
        </p:pic>
        <p:pic>
          <p:nvPicPr>
            <p:cNvPr id="22" name="object 22"/>
            <p:cNvPicPr/>
            <p:nvPr/>
          </p:nvPicPr>
          <p:blipFill>
            <a:blip r:embed="rId12" cstate="print"/>
            <a:stretch>
              <a:fillRect/>
            </a:stretch>
          </p:blipFill>
          <p:spPr>
            <a:xfrm>
              <a:off x="625894" y="2147940"/>
              <a:ext cx="487311" cy="364120"/>
            </a:xfrm>
            <a:prstGeom prst="rect">
              <a:avLst/>
            </a:prstGeom>
          </p:spPr>
        </p:pic>
        <p:pic>
          <p:nvPicPr>
            <p:cNvPr id="23" name="object 23"/>
            <p:cNvPicPr/>
            <p:nvPr/>
          </p:nvPicPr>
          <p:blipFill>
            <a:blip r:embed="rId11" cstate="print"/>
            <a:stretch>
              <a:fillRect/>
            </a:stretch>
          </p:blipFill>
          <p:spPr>
            <a:xfrm>
              <a:off x="489395" y="2472969"/>
              <a:ext cx="136499" cy="136499"/>
            </a:xfrm>
            <a:prstGeom prst="rect">
              <a:avLst/>
            </a:prstGeom>
          </p:spPr>
        </p:pic>
      </p:grpSp>
      <p:sp>
        <p:nvSpPr>
          <p:cNvPr id="24" name="object 24"/>
          <p:cNvSpPr txBox="1"/>
          <p:nvPr/>
        </p:nvSpPr>
        <p:spPr>
          <a:xfrm>
            <a:off x="3706497" y="943288"/>
            <a:ext cx="4653280" cy="432434"/>
          </a:xfrm>
          <a:prstGeom prst="rect">
            <a:avLst/>
          </a:prstGeom>
        </p:spPr>
        <p:txBody>
          <a:bodyPr vert="horz" wrap="square" lIns="0" tIns="23495" rIns="0" bIns="0" rtlCol="0">
            <a:spAutoFit/>
          </a:bodyPr>
          <a:lstStyle/>
          <a:p>
            <a:pPr marL="1309370" marR="5080" indent="-1296670">
              <a:lnSpc>
                <a:spcPts val="1580"/>
              </a:lnSpc>
              <a:spcBef>
                <a:spcPts val="185"/>
              </a:spcBef>
            </a:pPr>
            <a:r>
              <a:rPr sz="1200" dirty="0">
                <a:latin typeface="Lucida Grande" panose="020B0600040502020204" pitchFamily="34" charset="0"/>
                <a:cs typeface="Lucida Grande" panose="020B0600040502020204" pitchFamily="34" charset="0"/>
              </a:rPr>
              <a:t>A </a:t>
            </a:r>
            <a:r>
              <a:rPr sz="1200" b="1" dirty="0">
                <a:latin typeface="Lucida Grande" panose="020B0600040502020204" pitchFamily="34" charset="0"/>
                <a:cs typeface="Lucida Grande" panose="020B0600040502020204" pitchFamily="34" charset="0"/>
              </a:rPr>
              <a:t>Docker Volume</a:t>
            </a:r>
            <a:r>
              <a:rPr sz="1200" dirty="0">
                <a:latin typeface="Lucida Grande" panose="020B0600040502020204" pitchFamily="34" charset="0"/>
                <a:cs typeface="Lucida Grande" panose="020B0600040502020204" pitchFamily="34" charset="0"/>
              </a:rPr>
              <a:t> is a mountable entity which can be used to store data in the docker filesystem.</a:t>
            </a:r>
          </a:p>
        </p:txBody>
      </p:sp>
      <p:sp>
        <p:nvSpPr>
          <p:cNvPr id="25" name="object 25"/>
          <p:cNvSpPr txBox="1"/>
          <p:nvPr/>
        </p:nvSpPr>
        <p:spPr>
          <a:xfrm>
            <a:off x="343448" y="3171718"/>
            <a:ext cx="2531745" cy="557699"/>
          </a:xfrm>
          <a:prstGeom prst="rect">
            <a:avLst/>
          </a:prstGeom>
          <a:ln w="19049">
            <a:noFill/>
          </a:ln>
        </p:spPr>
        <p:txBody>
          <a:bodyPr vert="horz" wrap="square" lIns="0" tIns="194945" rIns="0" bIns="144000" rtlCol="0">
            <a:spAutoFit/>
          </a:bodyPr>
          <a:lstStyle/>
          <a:p>
            <a:pPr marL="1047750">
              <a:lnSpc>
                <a:spcPct val="100000"/>
              </a:lnSpc>
              <a:spcBef>
                <a:spcPts val="1535"/>
              </a:spcBef>
            </a:pPr>
            <a:r>
              <a:rPr sz="1400" spc="-75" dirty="0">
                <a:latin typeface="Lucida Grande" panose="020B0600040502020204" pitchFamily="34" charset="0"/>
                <a:cs typeface="Lucida Grande" panose="020B0600040502020204" pitchFamily="34" charset="0"/>
              </a:rPr>
              <a:t>Bind Mounts</a:t>
            </a:r>
          </a:p>
        </p:txBody>
      </p:sp>
      <p:grpSp>
        <p:nvGrpSpPr>
          <p:cNvPr id="26" name="object 26"/>
          <p:cNvGrpSpPr/>
          <p:nvPr/>
        </p:nvGrpSpPr>
        <p:grpSpPr>
          <a:xfrm>
            <a:off x="3554475" y="1941077"/>
            <a:ext cx="5069840" cy="675005"/>
            <a:chOff x="3554475" y="1941077"/>
            <a:chExt cx="5069840" cy="675005"/>
          </a:xfrm>
        </p:grpSpPr>
        <p:sp>
          <p:nvSpPr>
            <p:cNvPr id="27" name="object 27"/>
            <p:cNvSpPr/>
            <p:nvPr/>
          </p:nvSpPr>
          <p:spPr>
            <a:xfrm>
              <a:off x="3560826" y="1947428"/>
              <a:ext cx="5057140" cy="662305"/>
            </a:xfrm>
            <a:custGeom>
              <a:avLst/>
              <a:gdLst/>
              <a:ahLst/>
              <a:cxnLst/>
              <a:rect l="l" t="t" r="r" b="b"/>
              <a:pathLst>
                <a:path w="5057140" h="662305">
                  <a:moveTo>
                    <a:pt x="4946538" y="0"/>
                  </a:moveTo>
                  <a:lnTo>
                    <a:pt x="0" y="0"/>
                  </a:lnTo>
                  <a:lnTo>
                    <a:pt x="0" y="551681"/>
                  </a:lnTo>
                  <a:lnTo>
                    <a:pt x="110368" y="662040"/>
                  </a:lnTo>
                  <a:lnTo>
                    <a:pt x="5056875" y="662040"/>
                  </a:lnTo>
                  <a:lnTo>
                    <a:pt x="5056875" y="110337"/>
                  </a:lnTo>
                  <a:lnTo>
                    <a:pt x="4946538" y="0"/>
                  </a:lnTo>
                  <a:close/>
                </a:path>
              </a:pathLst>
            </a:custGeom>
            <a:solidFill>
              <a:srgbClr val="F1F1F1"/>
            </a:solidFill>
          </p:spPr>
          <p:txBody>
            <a:bodyPr wrap="square" lIns="0" tIns="0" rIns="0" bIns="0" rtlCol="0"/>
            <a:lstStyle/>
            <a:p>
              <a:endParaRPr/>
            </a:p>
          </p:txBody>
        </p:sp>
        <p:sp>
          <p:nvSpPr>
            <p:cNvPr id="28" name="object 28"/>
            <p:cNvSpPr/>
            <p:nvPr/>
          </p:nvSpPr>
          <p:spPr>
            <a:xfrm>
              <a:off x="3560826" y="1947428"/>
              <a:ext cx="5057140" cy="662305"/>
            </a:xfrm>
            <a:custGeom>
              <a:avLst/>
              <a:gdLst/>
              <a:ahLst/>
              <a:cxnLst/>
              <a:rect l="l" t="t" r="r" b="b"/>
              <a:pathLst>
                <a:path w="5057140" h="662305">
                  <a:moveTo>
                    <a:pt x="0" y="0"/>
                  </a:moveTo>
                  <a:lnTo>
                    <a:pt x="4946538" y="0"/>
                  </a:lnTo>
                  <a:lnTo>
                    <a:pt x="5056875" y="110337"/>
                  </a:lnTo>
                  <a:lnTo>
                    <a:pt x="5056875" y="662040"/>
                  </a:lnTo>
                  <a:lnTo>
                    <a:pt x="110368" y="662040"/>
                  </a:lnTo>
                  <a:lnTo>
                    <a:pt x="0" y="551681"/>
                  </a:lnTo>
                  <a:lnTo>
                    <a:pt x="0" y="0"/>
                  </a:lnTo>
                  <a:close/>
                </a:path>
              </a:pathLst>
            </a:custGeom>
            <a:ln w="12701">
              <a:solidFill>
                <a:srgbClr val="EF7E08"/>
              </a:solidFill>
            </a:ln>
          </p:spPr>
          <p:txBody>
            <a:bodyPr wrap="square" lIns="0" tIns="0" rIns="0" bIns="0" rtlCol="0"/>
            <a:lstStyle/>
            <a:p>
              <a:endParaRPr/>
            </a:p>
          </p:txBody>
        </p:sp>
      </p:grpSp>
      <p:sp>
        <p:nvSpPr>
          <p:cNvPr id="29" name="object 29"/>
          <p:cNvSpPr txBox="1"/>
          <p:nvPr/>
        </p:nvSpPr>
        <p:spPr>
          <a:xfrm>
            <a:off x="3674242" y="1765044"/>
            <a:ext cx="899160" cy="300355"/>
          </a:xfrm>
          <a:prstGeom prst="rect">
            <a:avLst/>
          </a:prstGeom>
          <a:solidFill>
            <a:srgbClr val="5F4778"/>
          </a:solidFill>
        </p:spPr>
        <p:txBody>
          <a:bodyPr vert="horz" wrap="square" lIns="0" tIns="41275" rIns="0" bIns="0" rtlCol="0">
            <a:spAutoFit/>
          </a:bodyPr>
          <a:lstStyle/>
          <a:p>
            <a:pPr marL="219075">
              <a:lnSpc>
                <a:spcPct val="100000"/>
              </a:lnSpc>
              <a:spcBef>
                <a:spcPts val="325"/>
              </a:spcBef>
            </a:pPr>
            <a:r>
              <a:rPr sz="1350" spc="-10" dirty="0">
                <a:solidFill>
                  <a:srgbClr val="FFFFFF"/>
                </a:solidFill>
                <a:latin typeface="Arial"/>
                <a:cs typeface="Arial"/>
              </a:rPr>
              <a:t>Syntax</a:t>
            </a:r>
            <a:endParaRPr sz="1350">
              <a:latin typeface="Arial"/>
              <a:cs typeface="Arial"/>
            </a:endParaRPr>
          </a:p>
        </p:txBody>
      </p:sp>
      <p:sp>
        <p:nvSpPr>
          <p:cNvPr id="30" name="object 30"/>
          <p:cNvSpPr txBox="1"/>
          <p:nvPr/>
        </p:nvSpPr>
        <p:spPr>
          <a:xfrm>
            <a:off x="4878453" y="2155758"/>
            <a:ext cx="2589147" cy="228268"/>
          </a:xfrm>
          <a:prstGeom prst="rect">
            <a:avLst/>
          </a:prstGeom>
        </p:spPr>
        <p:txBody>
          <a:bodyPr vert="horz" wrap="square" lIns="0" tIns="12700" rIns="0" bIns="0" rtlCol="0">
            <a:spAutoFit/>
          </a:bodyPr>
          <a:lstStyle/>
          <a:p>
            <a:pPr marL="12700" algn="ctr">
              <a:lnSpc>
                <a:spcPct val="100000"/>
              </a:lnSpc>
              <a:spcBef>
                <a:spcPts val="100"/>
              </a:spcBef>
            </a:pPr>
            <a:r>
              <a:rPr sz="1400" spc="-75" dirty="0">
                <a:latin typeface="Lucida Grande" panose="020B0600040502020204" pitchFamily="34" charset="0"/>
                <a:cs typeface="Lucida Grande" panose="020B0600040502020204" pitchFamily="34" charset="0"/>
              </a:rPr>
              <a:t>docker volume create my-vol</a:t>
            </a:r>
          </a:p>
        </p:txBody>
      </p:sp>
      <p:grpSp>
        <p:nvGrpSpPr>
          <p:cNvPr id="31" name="object 31"/>
          <p:cNvGrpSpPr/>
          <p:nvPr/>
        </p:nvGrpSpPr>
        <p:grpSpPr>
          <a:xfrm>
            <a:off x="3409950" y="3009900"/>
            <a:ext cx="5495925" cy="1285875"/>
            <a:chOff x="3409950" y="3009900"/>
            <a:chExt cx="5495925" cy="1285875"/>
          </a:xfrm>
        </p:grpSpPr>
        <p:pic>
          <p:nvPicPr>
            <p:cNvPr id="32" name="object 32"/>
            <p:cNvPicPr/>
            <p:nvPr/>
          </p:nvPicPr>
          <p:blipFill>
            <a:blip r:embed="rId13" cstate="print"/>
            <a:stretch>
              <a:fillRect/>
            </a:stretch>
          </p:blipFill>
          <p:spPr>
            <a:xfrm>
              <a:off x="3409950" y="3009900"/>
              <a:ext cx="5495909" cy="1285875"/>
            </a:xfrm>
            <a:prstGeom prst="rect">
              <a:avLst/>
            </a:prstGeom>
          </p:spPr>
        </p:pic>
        <p:pic>
          <p:nvPicPr>
            <p:cNvPr id="33" name="object 33"/>
            <p:cNvPicPr/>
            <p:nvPr/>
          </p:nvPicPr>
          <p:blipFill>
            <a:blip r:embed="rId14" cstate="print"/>
            <a:stretch>
              <a:fillRect/>
            </a:stretch>
          </p:blipFill>
          <p:spPr>
            <a:xfrm>
              <a:off x="3437382" y="3035097"/>
              <a:ext cx="5387980" cy="1178609"/>
            </a:xfrm>
            <a:prstGeom prst="rect">
              <a:avLst/>
            </a:prstGeom>
          </p:spPr>
        </p:pic>
        <p:sp>
          <p:nvSpPr>
            <p:cNvPr id="34" name="object 34"/>
            <p:cNvSpPr/>
            <p:nvPr/>
          </p:nvSpPr>
          <p:spPr>
            <a:xfrm>
              <a:off x="3432566" y="3030330"/>
              <a:ext cx="5397500" cy="1188720"/>
            </a:xfrm>
            <a:custGeom>
              <a:avLst/>
              <a:gdLst/>
              <a:ahLst/>
              <a:cxnLst/>
              <a:rect l="l" t="t" r="r" b="b"/>
              <a:pathLst>
                <a:path w="5397500" h="1188720">
                  <a:moveTo>
                    <a:pt x="0" y="1188137"/>
                  </a:moveTo>
                  <a:lnTo>
                    <a:pt x="5397489" y="1188137"/>
                  </a:lnTo>
                  <a:lnTo>
                    <a:pt x="5397489" y="0"/>
                  </a:lnTo>
                  <a:lnTo>
                    <a:pt x="0" y="0"/>
                  </a:lnTo>
                  <a:lnTo>
                    <a:pt x="0" y="1188137"/>
                  </a:lnTo>
                  <a:close/>
                </a:path>
              </a:pathLst>
            </a:custGeom>
            <a:ln w="9534">
              <a:solidFill>
                <a:srgbClr val="1B577B"/>
              </a:solidFill>
            </a:ln>
          </p:spPr>
          <p:txBody>
            <a:bodyPr wrap="square" lIns="0" tIns="0" rIns="0" bIns="0" rtlCol="0"/>
            <a:lstStyle/>
            <a:p>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514725" y="1381125"/>
            <a:ext cx="5048250" cy="2476500"/>
            <a:chOff x="3514725" y="1381125"/>
            <a:chExt cx="5048250" cy="2476500"/>
          </a:xfrm>
        </p:grpSpPr>
        <p:pic>
          <p:nvPicPr>
            <p:cNvPr id="3" name="object 3"/>
            <p:cNvPicPr/>
            <p:nvPr/>
          </p:nvPicPr>
          <p:blipFill>
            <a:blip r:embed="rId2" cstate="print"/>
            <a:stretch>
              <a:fillRect/>
            </a:stretch>
          </p:blipFill>
          <p:spPr>
            <a:xfrm>
              <a:off x="3514725" y="1381125"/>
              <a:ext cx="5048250" cy="2476500"/>
            </a:xfrm>
            <a:prstGeom prst="rect">
              <a:avLst/>
            </a:prstGeom>
          </p:spPr>
        </p:pic>
        <p:sp>
          <p:nvSpPr>
            <p:cNvPr id="4" name="object 4"/>
            <p:cNvSpPr/>
            <p:nvPr/>
          </p:nvSpPr>
          <p:spPr>
            <a:xfrm>
              <a:off x="3529980" y="1403725"/>
              <a:ext cx="4961890" cy="2376170"/>
            </a:xfrm>
            <a:custGeom>
              <a:avLst/>
              <a:gdLst/>
              <a:ahLst/>
              <a:cxnLst/>
              <a:rect l="l" t="t" r="r" b="b"/>
              <a:pathLst>
                <a:path w="4961890" h="2376170">
                  <a:moveTo>
                    <a:pt x="4565751" y="0"/>
                  </a:moveTo>
                  <a:lnTo>
                    <a:pt x="0" y="0"/>
                  </a:lnTo>
                  <a:lnTo>
                    <a:pt x="0" y="1980066"/>
                  </a:lnTo>
                  <a:lnTo>
                    <a:pt x="395965" y="2376043"/>
                  </a:lnTo>
                  <a:lnTo>
                    <a:pt x="4961747" y="2376043"/>
                  </a:lnTo>
                  <a:lnTo>
                    <a:pt x="4961747" y="395996"/>
                  </a:lnTo>
                  <a:lnTo>
                    <a:pt x="4565751" y="0"/>
                  </a:lnTo>
                  <a:close/>
                </a:path>
              </a:pathLst>
            </a:custGeom>
            <a:solidFill>
              <a:srgbClr val="F1F1F1"/>
            </a:solidFill>
          </p:spPr>
          <p:txBody>
            <a:bodyPr wrap="square" lIns="0" tIns="0" rIns="0" bIns="0" rtlCol="0"/>
            <a:lstStyle/>
            <a:p>
              <a:endParaRPr/>
            </a:p>
          </p:txBody>
        </p:sp>
        <p:sp>
          <p:nvSpPr>
            <p:cNvPr id="5" name="object 5"/>
            <p:cNvSpPr/>
            <p:nvPr/>
          </p:nvSpPr>
          <p:spPr>
            <a:xfrm>
              <a:off x="3529980" y="1403725"/>
              <a:ext cx="4961890" cy="2376170"/>
            </a:xfrm>
            <a:custGeom>
              <a:avLst/>
              <a:gdLst/>
              <a:ahLst/>
              <a:cxnLst/>
              <a:rect l="l" t="t" r="r" b="b"/>
              <a:pathLst>
                <a:path w="4961890" h="2376170">
                  <a:moveTo>
                    <a:pt x="0" y="0"/>
                  </a:moveTo>
                  <a:lnTo>
                    <a:pt x="4565751" y="0"/>
                  </a:lnTo>
                  <a:lnTo>
                    <a:pt x="4961747" y="395996"/>
                  </a:lnTo>
                  <a:lnTo>
                    <a:pt x="4961747" y="2376043"/>
                  </a:lnTo>
                  <a:lnTo>
                    <a:pt x="395965" y="2376043"/>
                  </a:lnTo>
                  <a:lnTo>
                    <a:pt x="0" y="1980066"/>
                  </a:lnTo>
                  <a:lnTo>
                    <a:pt x="0" y="0"/>
                  </a:lnTo>
                  <a:close/>
                </a:path>
              </a:pathLst>
            </a:custGeom>
            <a:ln w="12701">
              <a:solidFill>
                <a:srgbClr val="1B577B"/>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Docker Network Types</a:t>
            </a:r>
          </a:p>
        </p:txBody>
      </p:sp>
      <p:sp>
        <p:nvSpPr>
          <p:cNvPr id="7" name="object 7"/>
          <p:cNvSpPr/>
          <p:nvPr/>
        </p:nvSpPr>
        <p:spPr>
          <a:xfrm>
            <a:off x="2928747"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nvGrpSpPr>
          <p:cNvPr id="8" name="object 8"/>
          <p:cNvGrpSpPr/>
          <p:nvPr/>
        </p:nvGrpSpPr>
        <p:grpSpPr>
          <a:xfrm>
            <a:off x="533400" y="1076309"/>
            <a:ext cx="1952625" cy="714375"/>
            <a:chOff x="533400" y="1076309"/>
            <a:chExt cx="1952625" cy="714375"/>
          </a:xfrm>
        </p:grpSpPr>
        <p:pic>
          <p:nvPicPr>
            <p:cNvPr id="9" name="object 9"/>
            <p:cNvPicPr/>
            <p:nvPr/>
          </p:nvPicPr>
          <p:blipFill>
            <a:blip r:embed="rId3" cstate="print"/>
            <a:stretch>
              <a:fillRect/>
            </a:stretch>
          </p:blipFill>
          <p:spPr>
            <a:xfrm>
              <a:off x="533400" y="1076309"/>
              <a:ext cx="1952625" cy="714375"/>
            </a:xfrm>
            <a:prstGeom prst="rect">
              <a:avLst/>
            </a:prstGeom>
          </p:spPr>
        </p:pic>
        <p:sp>
          <p:nvSpPr>
            <p:cNvPr id="10" name="object 10"/>
            <p:cNvSpPr/>
            <p:nvPr/>
          </p:nvSpPr>
          <p:spPr>
            <a:xfrm>
              <a:off x="557595" y="109282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159"/>
                  </a:lnTo>
                  <a:lnTo>
                    <a:pt x="8143" y="558514"/>
                  </a:lnTo>
                  <a:lnTo>
                    <a:pt x="30352" y="591452"/>
                  </a:lnTo>
                  <a:lnTo>
                    <a:pt x="63293" y="613653"/>
                  </a:lnTo>
                  <a:lnTo>
                    <a:pt x="103631" y="621791"/>
                  </a:lnTo>
                  <a:lnTo>
                    <a:pt x="1749491" y="621791"/>
                  </a:lnTo>
                  <a:lnTo>
                    <a:pt x="1789843" y="613653"/>
                  </a:lnTo>
                  <a:lnTo>
                    <a:pt x="1822782" y="591452"/>
                  </a:lnTo>
                  <a:lnTo>
                    <a:pt x="1844983" y="558514"/>
                  </a:lnTo>
                  <a:lnTo>
                    <a:pt x="1853122" y="518159"/>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1" name="object 11"/>
            <p:cNvSpPr/>
            <p:nvPr/>
          </p:nvSpPr>
          <p:spPr>
            <a:xfrm>
              <a:off x="557595" y="109282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159"/>
                  </a:lnTo>
                  <a:lnTo>
                    <a:pt x="1844983" y="558514"/>
                  </a:lnTo>
                  <a:lnTo>
                    <a:pt x="1822782" y="591452"/>
                  </a:lnTo>
                  <a:lnTo>
                    <a:pt x="1789843" y="613653"/>
                  </a:lnTo>
                  <a:lnTo>
                    <a:pt x="1749491" y="621791"/>
                  </a:lnTo>
                  <a:lnTo>
                    <a:pt x="103631" y="621791"/>
                  </a:lnTo>
                  <a:lnTo>
                    <a:pt x="63293" y="613653"/>
                  </a:lnTo>
                  <a:lnTo>
                    <a:pt x="30352" y="591452"/>
                  </a:lnTo>
                  <a:lnTo>
                    <a:pt x="8143" y="558514"/>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12" name="object 12"/>
          <p:cNvSpPr txBox="1"/>
          <p:nvPr/>
        </p:nvSpPr>
        <p:spPr>
          <a:xfrm>
            <a:off x="1259206" y="1281110"/>
            <a:ext cx="454025"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bridge</a:t>
            </a:r>
            <a:endParaRPr sz="1350">
              <a:latin typeface="Arial"/>
              <a:cs typeface="Arial"/>
            </a:endParaRPr>
          </a:p>
        </p:txBody>
      </p:sp>
      <p:grpSp>
        <p:nvGrpSpPr>
          <p:cNvPr id="13" name="object 13"/>
          <p:cNvGrpSpPr/>
          <p:nvPr/>
        </p:nvGrpSpPr>
        <p:grpSpPr>
          <a:xfrm>
            <a:off x="533400" y="1847850"/>
            <a:ext cx="1952625" cy="714375"/>
            <a:chOff x="533400" y="1847850"/>
            <a:chExt cx="1952625" cy="714375"/>
          </a:xfrm>
        </p:grpSpPr>
        <p:pic>
          <p:nvPicPr>
            <p:cNvPr id="14" name="object 14"/>
            <p:cNvPicPr/>
            <p:nvPr/>
          </p:nvPicPr>
          <p:blipFill>
            <a:blip r:embed="rId4" cstate="print"/>
            <a:stretch>
              <a:fillRect/>
            </a:stretch>
          </p:blipFill>
          <p:spPr>
            <a:xfrm>
              <a:off x="533400" y="1847850"/>
              <a:ext cx="1952625" cy="714375"/>
            </a:xfrm>
            <a:prstGeom prst="rect">
              <a:avLst/>
            </a:prstGeom>
          </p:spPr>
        </p:pic>
        <p:sp>
          <p:nvSpPr>
            <p:cNvPr id="15" name="object 15"/>
            <p:cNvSpPr/>
            <p:nvPr/>
          </p:nvSpPr>
          <p:spPr>
            <a:xfrm>
              <a:off x="557595" y="1866259"/>
              <a:ext cx="1853564" cy="622300"/>
            </a:xfrm>
            <a:custGeom>
              <a:avLst/>
              <a:gdLst/>
              <a:ahLst/>
              <a:cxnLst/>
              <a:rect l="l" t="t" r="r" b="b"/>
              <a:pathLst>
                <a:path w="1853564" h="622300">
                  <a:moveTo>
                    <a:pt x="1749491" y="0"/>
                  </a:moveTo>
                  <a:lnTo>
                    <a:pt x="103631" y="0"/>
                  </a:lnTo>
                  <a:lnTo>
                    <a:pt x="63293" y="8138"/>
                  </a:lnTo>
                  <a:lnTo>
                    <a:pt x="30352" y="30339"/>
                  </a:lnTo>
                  <a:lnTo>
                    <a:pt x="8143" y="63277"/>
                  </a:lnTo>
                  <a:lnTo>
                    <a:pt x="0" y="103631"/>
                  </a:lnTo>
                  <a:lnTo>
                    <a:pt x="0" y="518038"/>
                  </a:lnTo>
                  <a:lnTo>
                    <a:pt x="8143" y="558416"/>
                  </a:lnTo>
                  <a:lnTo>
                    <a:pt x="30352" y="591399"/>
                  </a:lnTo>
                  <a:lnTo>
                    <a:pt x="63293" y="613643"/>
                  </a:lnTo>
                  <a:lnTo>
                    <a:pt x="103631" y="621801"/>
                  </a:lnTo>
                  <a:lnTo>
                    <a:pt x="1749491" y="621801"/>
                  </a:lnTo>
                  <a:lnTo>
                    <a:pt x="1789843" y="613643"/>
                  </a:lnTo>
                  <a:lnTo>
                    <a:pt x="1822782" y="591399"/>
                  </a:lnTo>
                  <a:lnTo>
                    <a:pt x="1844983" y="558416"/>
                  </a:lnTo>
                  <a:lnTo>
                    <a:pt x="1853122" y="518038"/>
                  </a:lnTo>
                  <a:lnTo>
                    <a:pt x="1853122" y="103631"/>
                  </a:lnTo>
                  <a:lnTo>
                    <a:pt x="1844983" y="63277"/>
                  </a:lnTo>
                  <a:lnTo>
                    <a:pt x="1822782" y="30339"/>
                  </a:lnTo>
                  <a:lnTo>
                    <a:pt x="1789843" y="8138"/>
                  </a:lnTo>
                  <a:lnTo>
                    <a:pt x="1749491" y="0"/>
                  </a:lnTo>
                  <a:close/>
                </a:path>
              </a:pathLst>
            </a:custGeom>
            <a:solidFill>
              <a:srgbClr val="FFFFFF"/>
            </a:solidFill>
          </p:spPr>
          <p:txBody>
            <a:bodyPr wrap="square" lIns="0" tIns="0" rIns="0" bIns="0" rtlCol="0"/>
            <a:lstStyle/>
            <a:p>
              <a:endParaRPr/>
            </a:p>
          </p:txBody>
        </p:sp>
        <p:sp>
          <p:nvSpPr>
            <p:cNvPr id="16" name="object 16"/>
            <p:cNvSpPr/>
            <p:nvPr/>
          </p:nvSpPr>
          <p:spPr>
            <a:xfrm>
              <a:off x="557595" y="1866259"/>
              <a:ext cx="1853564" cy="622300"/>
            </a:xfrm>
            <a:custGeom>
              <a:avLst/>
              <a:gdLst/>
              <a:ahLst/>
              <a:cxnLst/>
              <a:rect l="l" t="t" r="r" b="b"/>
              <a:pathLst>
                <a:path w="1853564" h="622300">
                  <a:moveTo>
                    <a:pt x="0" y="103631"/>
                  </a:moveTo>
                  <a:lnTo>
                    <a:pt x="8143" y="63277"/>
                  </a:lnTo>
                  <a:lnTo>
                    <a:pt x="30352" y="30339"/>
                  </a:lnTo>
                  <a:lnTo>
                    <a:pt x="63293" y="8138"/>
                  </a:lnTo>
                  <a:lnTo>
                    <a:pt x="103631" y="0"/>
                  </a:lnTo>
                  <a:lnTo>
                    <a:pt x="1749491" y="0"/>
                  </a:lnTo>
                  <a:lnTo>
                    <a:pt x="1789843" y="8138"/>
                  </a:lnTo>
                  <a:lnTo>
                    <a:pt x="1822782" y="30339"/>
                  </a:lnTo>
                  <a:lnTo>
                    <a:pt x="1844983" y="63277"/>
                  </a:lnTo>
                  <a:lnTo>
                    <a:pt x="1853122" y="103631"/>
                  </a:lnTo>
                  <a:lnTo>
                    <a:pt x="1853122" y="518038"/>
                  </a:lnTo>
                  <a:lnTo>
                    <a:pt x="1844983" y="558416"/>
                  </a:lnTo>
                  <a:lnTo>
                    <a:pt x="1822782" y="591399"/>
                  </a:lnTo>
                  <a:lnTo>
                    <a:pt x="1789843" y="613643"/>
                  </a:lnTo>
                  <a:lnTo>
                    <a:pt x="1749491" y="621801"/>
                  </a:lnTo>
                  <a:lnTo>
                    <a:pt x="103631" y="621801"/>
                  </a:lnTo>
                  <a:lnTo>
                    <a:pt x="63293" y="613643"/>
                  </a:lnTo>
                  <a:lnTo>
                    <a:pt x="30352" y="591399"/>
                  </a:lnTo>
                  <a:lnTo>
                    <a:pt x="8143" y="558416"/>
                  </a:lnTo>
                  <a:lnTo>
                    <a:pt x="0" y="518038"/>
                  </a:lnTo>
                  <a:lnTo>
                    <a:pt x="0" y="103631"/>
                  </a:lnTo>
                  <a:close/>
                </a:path>
              </a:pathLst>
            </a:custGeom>
            <a:ln w="12701">
              <a:solidFill>
                <a:srgbClr val="1B577B"/>
              </a:solidFill>
            </a:ln>
          </p:spPr>
          <p:txBody>
            <a:bodyPr wrap="square" lIns="0" tIns="0" rIns="0" bIns="0" rtlCol="0"/>
            <a:lstStyle/>
            <a:p>
              <a:endParaRPr/>
            </a:p>
          </p:txBody>
        </p:sp>
      </p:grpSp>
      <p:sp>
        <p:nvSpPr>
          <p:cNvPr id="17" name="object 17"/>
          <p:cNvSpPr txBox="1"/>
          <p:nvPr/>
        </p:nvSpPr>
        <p:spPr>
          <a:xfrm>
            <a:off x="1316356" y="2055809"/>
            <a:ext cx="331470" cy="231775"/>
          </a:xfrm>
          <a:prstGeom prst="rect">
            <a:avLst/>
          </a:prstGeom>
        </p:spPr>
        <p:txBody>
          <a:bodyPr vert="horz" wrap="square" lIns="0" tIns="12700" rIns="0" bIns="0" rtlCol="0">
            <a:spAutoFit/>
          </a:bodyPr>
          <a:lstStyle/>
          <a:p>
            <a:pPr marL="12700">
              <a:lnSpc>
                <a:spcPct val="100000"/>
              </a:lnSpc>
              <a:spcBef>
                <a:spcPts val="100"/>
              </a:spcBef>
            </a:pPr>
            <a:r>
              <a:rPr sz="1350" spc="-30" dirty="0">
                <a:latin typeface="Arial"/>
                <a:cs typeface="Arial"/>
              </a:rPr>
              <a:t>host</a:t>
            </a:r>
            <a:endParaRPr sz="1350">
              <a:latin typeface="Arial"/>
              <a:cs typeface="Arial"/>
            </a:endParaRPr>
          </a:p>
        </p:txBody>
      </p:sp>
      <p:grpSp>
        <p:nvGrpSpPr>
          <p:cNvPr id="18" name="object 18"/>
          <p:cNvGrpSpPr/>
          <p:nvPr/>
        </p:nvGrpSpPr>
        <p:grpSpPr>
          <a:xfrm>
            <a:off x="533400" y="2619375"/>
            <a:ext cx="1952625" cy="714375"/>
            <a:chOff x="533400" y="2619375"/>
            <a:chExt cx="1952625" cy="714375"/>
          </a:xfrm>
        </p:grpSpPr>
        <p:pic>
          <p:nvPicPr>
            <p:cNvPr id="19" name="object 19"/>
            <p:cNvPicPr/>
            <p:nvPr/>
          </p:nvPicPr>
          <p:blipFill>
            <a:blip r:embed="rId5" cstate="print"/>
            <a:stretch>
              <a:fillRect/>
            </a:stretch>
          </p:blipFill>
          <p:spPr>
            <a:xfrm>
              <a:off x="533400" y="2619375"/>
              <a:ext cx="1952625" cy="714375"/>
            </a:xfrm>
            <a:prstGeom prst="rect">
              <a:avLst/>
            </a:prstGeom>
          </p:spPr>
        </p:pic>
        <p:sp>
          <p:nvSpPr>
            <p:cNvPr id="20" name="object 20"/>
            <p:cNvSpPr/>
            <p:nvPr/>
          </p:nvSpPr>
          <p:spPr>
            <a:xfrm>
              <a:off x="557595" y="2639568"/>
              <a:ext cx="1853564" cy="622300"/>
            </a:xfrm>
            <a:custGeom>
              <a:avLst/>
              <a:gdLst/>
              <a:ahLst/>
              <a:cxnLst/>
              <a:rect l="l" t="t" r="r" b="b"/>
              <a:pathLst>
                <a:path w="1853564" h="622300">
                  <a:moveTo>
                    <a:pt x="1749491" y="0"/>
                  </a:moveTo>
                  <a:lnTo>
                    <a:pt x="103631" y="0"/>
                  </a:lnTo>
                  <a:lnTo>
                    <a:pt x="63293" y="8137"/>
                  </a:lnTo>
                  <a:lnTo>
                    <a:pt x="30352" y="30335"/>
                  </a:lnTo>
                  <a:lnTo>
                    <a:pt x="8143" y="63274"/>
                  </a:lnTo>
                  <a:lnTo>
                    <a:pt x="0" y="103631"/>
                  </a:lnTo>
                  <a:lnTo>
                    <a:pt x="0" y="518159"/>
                  </a:lnTo>
                  <a:lnTo>
                    <a:pt x="8143" y="558517"/>
                  </a:lnTo>
                  <a:lnTo>
                    <a:pt x="30352" y="591456"/>
                  </a:lnTo>
                  <a:lnTo>
                    <a:pt x="63293" y="613654"/>
                  </a:lnTo>
                  <a:lnTo>
                    <a:pt x="103631" y="621791"/>
                  </a:lnTo>
                  <a:lnTo>
                    <a:pt x="1749491" y="621791"/>
                  </a:lnTo>
                  <a:lnTo>
                    <a:pt x="1789843" y="613654"/>
                  </a:lnTo>
                  <a:lnTo>
                    <a:pt x="1822782" y="591456"/>
                  </a:lnTo>
                  <a:lnTo>
                    <a:pt x="1844983" y="558517"/>
                  </a:lnTo>
                  <a:lnTo>
                    <a:pt x="1853122" y="518159"/>
                  </a:lnTo>
                  <a:lnTo>
                    <a:pt x="1853122" y="103631"/>
                  </a:lnTo>
                  <a:lnTo>
                    <a:pt x="1844983" y="63274"/>
                  </a:lnTo>
                  <a:lnTo>
                    <a:pt x="1822782" y="30335"/>
                  </a:lnTo>
                  <a:lnTo>
                    <a:pt x="1789843" y="8137"/>
                  </a:lnTo>
                  <a:lnTo>
                    <a:pt x="1749491" y="0"/>
                  </a:lnTo>
                  <a:close/>
                </a:path>
              </a:pathLst>
            </a:custGeom>
            <a:solidFill>
              <a:srgbClr val="FFFFFF"/>
            </a:solidFill>
          </p:spPr>
          <p:txBody>
            <a:bodyPr wrap="square" lIns="0" tIns="0" rIns="0" bIns="0" rtlCol="0"/>
            <a:lstStyle/>
            <a:p>
              <a:endParaRPr/>
            </a:p>
          </p:txBody>
        </p:sp>
        <p:sp>
          <p:nvSpPr>
            <p:cNvPr id="21" name="object 21"/>
            <p:cNvSpPr/>
            <p:nvPr/>
          </p:nvSpPr>
          <p:spPr>
            <a:xfrm>
              <a:off x="557595" y="2639568"/>
              <a:ext cx="1853564" cy="622300"/>
            </a:xfrm>
            <a:custGeom>
              <a:avLst/>
              <a:gdLst/>
              <a:ahLst/>
              <a:cxnLst/>
              <a:rect l="l" t="t" r="r" b="b"/>
              <a:pathLst>
                <a:path w="1853564" h="622300">
                  <a:moveTo>
                    <a:pt x="0" y="103631"/>
                  </a:moveTo>
                  <a:lnTo>
                    <a:pt x="8143" y="63274"/>
                  </a:lnTo>
                  <a:lnTo>
                    <a:pt x="30352" y="30335"/>
                  </a:lnTo>
                  <a:lnTo>
                    <a:pt x="63293" y="8137"/>
                  </a:lnTo>
                  <a:lnTo>
                    <a:pt x="103631" y="0"/>
                  </a:lnTo>
                  <a:lnTo>
                    <a:pt x="1749491" y="0"/>
                  </a:lnTo>
                  <a:lnTo>
                    <a:pt x="1789843" y="8137"/>
                  </a:lnTo>
                  <a:lnTo>
                    <a:pt x="1822782" y="30335"/>
                  </a:lnTo>
                  <a:lnTo>
                    <a:pt x="1844983" y="63274"/>
                  </a:lnTo>
                  <a:lnTo>
                    <a:pt x="1853122" y="103631"/>
                  </a:lnTo>
                  <a:lnTo>
                    <a:pt x="1853122" y="518159"/>
                  </a:lnTo>
                  <a:lnTo>
                    <a:pt x="1844983" y="558517"/>
                  </a:lnTo>
                  <a:lnTo>
                    <a:pt x="1822782" y="591456"/>
                  </a:lnTo>
                  <a:lnTo>
                    <a:pt x="1789843" y="613654"/>
                  </a:lnTo>
                  <a:lnTo>
                    <a:pt x="1749491" y="621791"/>
                  </a:lnTo>
                  <a:lnTo>
                    <a:pt x="103631" y="621791"/>
                  </a:lnTo>
                  <a:lnTo>
                    <a:pt x="63293" y="613654"/>
                  </a:lnTo>
                  <a:lnTo>
                    <a:pt x="30352" y="591456"/>
                  </a:lnTo>
                  <a:lnTo>
                    <a:pt x="8143" y="55851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22" name="object 22"/>
          <p:cNvSpPr txBox="1"/>
          <p:nvPr/>
        </p:nvSpPr>
        <p:spPr>
          <a:xfrm>
            <a:off x="1211585" y="2830511"/>
            <a:ext cx="541655" cy="231775"/>
          </a:xfrm>
          <a:prstGeom prst="rect">
            <a:avLst/>
          </a:prstGeom>
        </p:spPr>
        <p:txBody>
          <a:bodyPr vert="horz" wrap="square" lIns="0" tIns="12700" rIns="0" bIns="0" rtlCol="0">
            <a:spAutoFit/>
          </a:bodyPr>
          <a:lstStyle/>
          <a:p>
            <a:pPr marL="12700">
              <a:lnSpc>
                <a:spcPct val="100000"/>
              </a:lnSpc>
              <a:spcBef>
                <a:spcPts val="100"/>
              </a:spcBef>
            </a:pPr>
            <a:r>
              <a:rPr sz="1350" spc="-40" dirty="0">
                <a:latin typeface="Arial"/>
                <a:cs typeface="Arial"/>
              </a:rPr>
              <a:t>overlay</a:t>
            </a:r>
            <a:endParaRPr sz="1350">
              <a:latin typeface="Arial"/>
              <a:cs typeface="Arial"/>
            </a:endParaRPr>
          </a:p>
        </p:txBody>
      </p:sp>
      <p:grpSp>
        <p:nvGrpSpPr>
          <p:cNvPr id="23" name="object 23"/>
          <p:cNvGrpSpPr/>
          <p:nvPr/>
        </p:nvGrpSpPr>
        <p:grpSpPr>
          <a:xfrm>
            <a:off x="533400" y="3409950"/>
            <a:ext cx="1952625" cy="714375"/>
            <a:chOff x="533400" y="3409950"/>
            <a:chExt cx="1952625" cy="714375"/>
          </a:xfrm>
        </p:grpSpPr>
        <p:pic>
          <p:nvPicPr>
            <p:cNvPr id="24" name="object 24"/>
            <p:cNvPicPr/>
            <p:nvPr/>
          </p:nvPicPr>
          <p:blipFill>
            <a:blip r:embed="rId6" cstate="print"/>
            <a:stretch>
              <a:fillRect/>
            </a:stretch>
          </p:blipFill>
          <p:spPr>
            <a:xfrm>
              <a:off x="533400" y="3409950"/>
              <a:ext cx="1952625" cy="714375"/>
            </a:xfrm>
            <a:prstGeom prst="rect">
              <a:avLst/>
            </a:prstGeom>
          </p:spPr>
        </p:pic>
        <p:sp>
          <p:nvSpPr>
            <p:cNvPr id="25" name="object 25"/>
            <p:cNvSpPr/>
            <p:nvPr/>
          </p:nvSpPr>
          <p:spPr>
            <a:xfrm>
              <a:off x="557595" y="3431154"/>
              <a:ext cx="1853564" cy="622300"/>
            </a:xfrm>
            <a:custGeom>
              <a:avLst/>
              <a:gdLst/>
              <a:ahLst/>
              <a:cxnLst/>
              <a:rect l="l" t="t" r="r" b="b"/>
              <a:pathLst>
                <a:path w="1853564" h="622300">
                  <a:moveTo>
                    <a:pt x="1749491" y="0"/>
                  </a:moveTo>
                  <a:lnTo>
                    <a:pt x="103631" y="0"/>
                  </a:lnTo>
                  <a:lnTo>
                    <a:pt x="63293" y="8157"/>
                  </a:lnTo>
                  <a:lnTo>
                    <a:pt x="30352" y="30401"/>
                  </a:lnTo>
                  <a:lnTo>
                    <a:pt x="8143" y="63384"/>
                  </a:lnTo>
                  <a:lnTo>
                    <a:pt x="0" y="103763"/>
                  </a:lnTo>
                  <a:lnTo>
                    <a:pt x="0" y="518230"/>
                  </a:lnTo>
                  <a:lnTo>
                    <a:pt x="8143" y="558563"/>
                  </a:lnTo>
                  <a:lnTo>
                    <a:pt x="30352" y="591504"/>
                  </a:lnTo>
                  <a:lnTo>
                    <a:pt x="63293" y="613716"/>
                  </a:lnTo>
                  <a:lnTo>
                    <a:pt x="103631" y="621862"/>
                  </a:lnTo>
                  <a:lnTo>
                    <a:pt x="1749491" y="621862"/>
                  </a:lnTo>
                  <a:lnTo>
                    <a:pt x="1789843" y="613716"/>
                  </a:lnTo>
                  <a:lnTo>
                    <a:pt x="1822782" y="591504"/>
                  </a:lnTo>
                  <a:lnTo>
                    <a:pt x="1844983" y="558563"/>
                  </a:lnTo>
                  <a:lnTo>
                    <a:pt x="1853122" y="518230"/>
                  </a:lnTo>
                  <a:lnTo>
                    <a:pt x="1853122" y="103763"/>
                  </a:lnTo>
                  <a:lnTo>
                    <a:pt x="1844983" y="63384"/>
                  </a:lnTo>
                  <a:lnTo>
                    <a:pt x="1822782" y="30401"/>
                  </a:lnTo>
                  <a:lnTo>
                    <a:pt x="1789843" y="8157"/>
                  </a:lnTo>
                  <a:lnTo>
                    <a:pt x="1749491" y="0"/>
                  </a:lnTo>
                  <a:close/>
                </a:path>
              </a:pathLst>
            </a:custGeom>
            <a:solidFill>
              <a:srgbClr val="FFFFFF"/>
            </a:solidFill>
          </p:spPr>
          <p:txBody>
            <a:bodyPr wrap="square" lIns="0" tIns="0" rIns="0" bIns="0" rtlCol="0"/>
            <a:lstStyle/>
            <a:p>
              <a:endParaRPr/>
            </a:p>
          </p:txBody>
        </p:sp>
        <p:sp>
          <p:nvSpPr>
            <p:cNvPr id="26" name="object 26"/>
            <p:cNvSpPr/>
            <p:nvPr/>
          </p:nvSpPr>
          <p:spPr>
            <a:xfrm>
              <a:off x="557595" y="3431154"/>
              <a:ext cx="1853564" cy="622300"/>
            </a:xfrm>
            <a:custGeom>
              <a:avLst/>
              <a:gdLst/>
              <a:ahLst/>
              <a:cxnLst/>
              <a:rect l="l" t="t" r="r" b="b"/>
              <a:pathLst>
                <a:path w="1853564" h="622300">
                  <a:moveTo>
                    <a:pt x="0" y="103763"/>
                  </a:moveTo>
                  <a:lnTo>
                    <a:pt x="8143" y="63384"/>
                  </a:lnTo>
                  <a:lnTo>
                    <a:pt x="30352" y="30401"/>
                  </a:lnTo>
                  <a:lnTo>
                    <a:pt x="63293" y="8157"/>
                  </a:lnTo>
                  <a:lnTo>
                    <a:pt x="103631" y="0"/>
                  </a:lnTo>
                  <a:lnTo>
                    <a:pt x="1749491" y="0"/>
                  </a:lnTo>
                  <a:lnTo>
                    <a:pt x="1789843" y="8157"/>
                  </a:lnTo>
                  <a:lnTo>
                    <a:pt x="1822782" y="30401"/>
                  </a:lnTo>
                  <a:lnTo>
                    <a:pt x="1844983" y="63384"/>
                  </a:lnTo>
                  <a:lnTo>
                    <a:pt x="1853122" y="103763"/>
                  </a:lnTo>
                  <a:lnTo>
                    <a:pt x="1853122" y="518230"/>
                  </a:lnTo>
                  <a:lnTo>
                    <a:pt x="1844983" y="558563"/>
                  </a:lnTo>
                  <a:lnTo>
                    <a:pt x="1822782" y="591504"/>
                  </a:lnTo>
                  <a:lnTo>
                    <a:pt x="1789843" y="613716"/>
                  </a:lnTo>
                  <a:lnTo>
                    <a:pt x="1749491" y="621862"/>
                  </a:lnTo>
                  <a:lnTo>
                    <a:pt x="103631" y="621862"/>
                  </a:lnTo>
                  <a:lnTo>
                    <a:pt x="63293" y="613716"/>
                  </a:lnTo>
                  <a:lnTo>
                    <a:pt x="30352" y="591504"/>
                  </a:lnTo>
                  <a:lnTo>
                    <a:pt x="8143" y="558563"/>
                  </a:lnTo>
                  <a:lnTo>
                    <a:pt x="0" y="518230"/>
                  </a:lnTo>
                  <a:lnTo>
                    <a:pt x="0" y="103763"/>
                  </a:lnTo>
                  <a:close/>
                </a:path>
              </a:pathLst>
            </a:custGeom>
            <a:ln w="12701">
              <a:solidFill>
                <a:srgbClr val="1B577B"/>
              </a:solidFill>
            </a:ln>
          </p:spPr>
          <p:txBody>
            <a:bodyPr wrap="square" lIns="0" tIns="0" rIns="0" bIns="0" rtlCol="0"/>
            <a:lstStyle/>
            <a:p>
              <a:endParaRPr/>
            </a:p>
          </p:txBody>
        </p:sp>
      </p:grpSp>
      <p:sp>
        <p:nvSpPr>
          <p:cNvPr id="27" name="object 27"/>
          <p:cNvSpPr txBox="1"/>
          <p:nvPr/>
        </p:nvSpPr>
        <p:spPr>
          <a:xfrm>
            <a:off x="1183010" y="3623626"/>
            <a:ext cx="610870" cy="231775"/>
          </a:xfrm>
          <a:prstGeom prst="rect">
            <a:avLst/>
          </a:prstGeom>
        </p:spPr>
        <p:txBody>
          <a:bodyPr vert="horz" wrap="square" lIns="0" tIns="12700" rIns="0" bIns="0" rtlCol="0">
            <a:spAutoFit/>
          </a:bodyPr>
          <a:lstStyle/>
          <a:p>
            <a:pPr marL="12700">
              <a:lnSpc>
                <a:spcPct val="100000"/>
              </a:lnSpc>
              <a:spcBef>
                <a:spcPts val="100"/>
              </a:spcBef>
            </a:pPr>
            <a:r>
              <a:rPr sz="1350" spc="-60" dirty="0">
                <a:latin typeface="Arial"/>
                <a:cs typeface="Arial"/>
              </a:rPr>
              <a:t>macvlan</a:t>
            </a:r>
            <a:endParaRPr sz="1350">
              <a:latin typeface="Arial"/>
              <a:cs typeface="Arial"/>
            </a:endParaRPr>
          </a:p>
        </p:txBody>
      </p:sp>
      <p:grpSp>
        <p:nvGrpSpPr>
          <p:cNvPr id="28" name="object 28"/>
          <p:cNvGrpSpPr/>
          <p:nvPr/>
        </p:nvGrpSpPr>
        <p:grpSpPr>
          <a:xfrm>
            <a:off x="533400" y="4200525"/>
            <a:ext cx="1952625" cy="714375"/>
            <a:chOff x="533400" y="4200525"/>
            <a:chExt cx="1952625" cy="714375"/>
          </a:xfrm>
        </p:grpSpPr>
        <p:pic>
          <p:nvPicPr>
            <p:cNvPr id="29" name="object 29"/>
            <p:cNvPicPr/>
            <p:nvPr/>
          </p:nvPicPr>
          <p:blipFill>
            <a:blip r:embed="rId7" cstate="print"/>
            <a:stretch>
              <a:fillRect/>
            </a:stretch>
          </p:blipFill>
          <p:spPr>
            <a:xfrm>
              <a:off x="533400" y="4200525"/>
              <a:ext cx="1952625" cy="714375"/>
            </a:xfrm>
            <a:prstGeom prst="rect">
              <a:avLst/>
            </a:prstGeom>
          </p:spPr>
        </p:pic>
        <p:sp>
          <p:nvSpPr>
            <p:cNvPr id="30" name="object 30"/>
            <p:cNvSpPr/>
            <p:nvPr/>
          </p:nvSpPr>
          <p:spPr>
            <a:xfrm>
              <a:off x="557595" y="4222872"/>
              <a:ext cx="1853564" cy="622300"/>
            </a:xfrm>
            <a:custGeom>
              <a:avLst/>
              <a:gdLst/>
              <a:ahLst/>
              <a:cxnLst/>
              <a:rect l="l" t="t" r="r" b="b"/>
              <a:pathLst>
                <a:path w="1853564" h="622300">
                  <a:moveTo>
                    <a:pt x="1749491" y="0"/>
                  </a:moveTo>
                  <a:lnTo>
                    <a:pt x="103631" y="0"/>
                  </a:lnTo>
                  <a:lnTo>
                    <a:pt x="63293" y="8144"/>
                  </a:lnTo>
                  <a:lnTo>
                    <a:pt x="30352" y="30353"/>
                  </a:lnTo>
                  <a:lnTo>
                    <a:pt x="8143" y="63294"/>
                  </a:lnTo>
                  <a:lnTo>
                    <a:pt x="0" y="103631"/>
                  </a:lnTo>
                  <a:lnTo>
                    <a:pt x="0" y="518159"/>
                  </a:lnTo>
                  <a:lnTo>
                    <a:pt x="8143" y="558497"/>
                  </a:lnTo>
                  <a:lnTo>
                    <a:pt x="30352" y="591438"/>
                  </a:lnTo>
                  <a:lnTo>
                    <a:pt x="63293" y="613647"/>
                  </a:lnTo>
                  <a:lnTo>
                    <a:pt x="103631" y="621791"/>
                  </a:lnTo>
                  <a:lnTo>
                    <a:pt x="1749491" y="621791"/>
                  </a:lnTo>
                  <a:lnTo>
                    <a:pt x="1789843" y="613647"/>
                  </a:lnTo>
                  <a:lnTo>
                    <a:pt x="1822782" y="591438"/>
                  </a:lnTo>
                  <a:lnTo>
                    <a:pt x="1844983" y="558497"/>
                  </a:lnTo>
                  <a:lnTo>
                    <a:pt x="1853122" y="518159"/>
                  </a:lnTo>
                  <a:lnTo>
                    <a:pt x="1853122" y="103631"/>
                  </a:lnTo>
                  <a:lnTo>
                    <a:pt x="1844983" y="63294"/>
                  </a:lnTo>
                  <a:lnTo>
                    <a:pt x="1822782" y="30353"/>
                  </a:lnTo>
                  <a:lnTo>
                    <a:pt x="1789843" y="8144"/>
                  </a:lnTo>
                  <a:lnTo>
                    <a:pt x="1749491" y="0"/>
                  </a:lnTo>
                  <a:close/>
                </a:path>
              </a:pathLst>
            </a:custGeom>
            <a:solidFill>
              <a:srgbClr val="1B577B"/>
            </a:solidFill>
          </p:spPr>
          <p:txBody>
            <a:bodyPr wrap="square" lIns="0" tIns="0" rIns="0" bIns="0" rtlCol="0"/>
            <a:lstStyle/>
            <a:p>
              <a:endParaRPr/>
            </a:p>
          </p:txBody>
        </p:sp>
        <p:sp>
          <p:nvSpPr>
            <p:cNvPr id="31" name="object 31"/>
            <p:cNvSpPr/>
            <p:nvPr/>
          </p:nvSpPr>
          <p:spPr>
            <a:xfrm>
              <a:off x="557595" y="4222872"/>
              <a:ext cx="1853564" cy="622300"/>
            </a:xfrm>
            <a:custGeom>
              <a:avLst/>
              <a:gdLst/>
              <a:ahLst/>
              <a:cxnLst/>
              <a:rect l="l" t="t" r="r" b="b"/>
              <a:pathLst>
                <a:path w="1853564" h="622300">
                  <a:moveTo>
                    <a:pt x="0" y="103631"/>
                  </a:moveTo>
                  <a:lnTo>
                    <a:pt x="8143" y="63294"/>
                  </a:lnTo>
                  <a:lnTo>
                    <a:pt x="30352" y="30353"/>
                  </a:lnTo>
                  <a:lnTo>
                    <a:pt x="63293" y="8144"/>
                  </a:lnTo>
                  <a:lnTo>
                    <a:pt x="103631" y="0"/>
                  </a:lnTo>
                  <a:lnTo>
                    <a:pt x="1749491" y="0"/>
                  </a:lnTo>
                  <a:lnTo>
                    <a:pt x="1789843" y="8144"/>
                  </a:lnTo>
                  <a:lnTo>
                    <a:pt x="1822782" y="30353"/>
                  </a:lnTo>
                  <a:lnTo>
                    <a:pt x="1844983" y="63294"/>
                  </a:lnTo>
                  <a:lnTo>
                    <a:pt x="1853122" y="103631"/>
                  </a:lnTo>
                  <a:lnTo>
                    <a:pt x="1853122" y="518159"/>
                  </a:lnTo>
                  <a:lnTo>
                    <a:pt x="1844983" y="558497"/>
                  </a:lnTo>
                  <a:lnTo>
                    <a:pt x="1822782" y="591438"/>
                  </a:lnTo>
                  <a:lnTo>
                    <a:pt x="1789843" y="613647"/>
                  </a:lnTo>
                  <a:lnTo>
                    <a:pt x="1749491" y="621791"/>
                  </a:lnTo>
                  <a:lnTo>
                    <a:pt x="103631" y="621791"/>
                  </a:lnTo>
                  <a:lnTo>
                    <a:pt x="63293" y="613647"/>
                  </a:lnTo>
                  <a:lnTo>
                    <a:pt x="30352" y="591438"/>
                  </a:lnTo>
                  <a:lnTo>
                    <a:pt x="8143" y="558497"/>
                  </a:lnTo>
                  <a:lnTo>
                    <a:pt x="0" y="518159"/>
                  </a:lnTo>
                  <a:lnTo>
                    <a:pt x="0" y="103631"/>
                  </a:lnTo>
                  <a:close/>
                </a:path>
              </a:pathLst>
            </a:custGeom>
            <a:ln w="12701">
              <a:solidFill>
                <a:srgbClr val="1B577B"/>
              </a:solidFill>
            </a:ln>
          </p:spPr>
          <p:txBody>
            <a:bodyPr wrap="square" lIns="0" tIns="0" rIns="0" bIns="0" rtlCol="0"/>
            <a:lstStyle/>
            <a:p>
              <a:endParaRPr/>
            </a:p>
          </p:txBody>
        </p:sp>
      </p:grpSp>
      <p:sp>
        <p:nvSpPr>
          <p:cNvPr id="32" name="object 32"/>
          <p:cNvSpPr txBox="1"/>
          <p:nvPr/>
        </p:nvSpPr>
        <p:spPr>
          <a:xfrm>
            <a:off x="1287781" y="4416738"/>
            <a:ext cx="397510" cy="231775"/>
          </a:xfrm>
          <a:prstGeom prst="rect">
            <a:avLst/>
          </a:prstGeom>
        </p:spPr>
        <p:txBody>
          <a:bodyPr vert="horz" wrap="square" lIns="0" tIns="12700" rIns="0" bIns="0" rtlCol="0">
            <a:spAutoFit/>
          </a:bodyPr>
          <a:lstStyle/>
          <a:p>
            <a:pPr marL="12700">
              <a:lnSpc>
                <a:spcPct val="100000"/>
              </a:lnSpc>
              <a:spcBef>
                <a:spcPts val="100"/>
              </a:spcBef>
            </a:pPr>
            <a:r>
              <a:rPr sz="1350" b="1" spc="-70" dirty="0">
                <a:solidFill>
                  <a:srgbClr val="FFFFFF"/>
                </a:solidFill>
                <a:latin typeface="Arial"/>
                <a:cs typeface="Arial"/>
              </a:rPr>
              <a:t>none</a:t>
            </a:r>
            <a:endParaRPr sz="1350">
              <a:latin typeface="Arial"/>
              <a:cs typeface="Arial"/>
            </a:endParaRPr>
          </a:p>
        </p:txBody>
      </p:sp>
      <p:sp>
        <p:nvSpPr>
          <p:cNvPr id="33" name="object 33"/>
          <p:cNvSpPr txBox="1"/>
          <p:nvPr/>
        </p:nvSpPr>
        <p:spPr>
          <a:xfrm>
            <a:off x="3962401" y="2204652"/>
            <a:ext cx="3881758" cy="844462"/>
          </a:xfrm>
          <a:prstGeom prst="rect">
            <a:avLst/>
          </a:prstGeom>
        </p:spPr>
        <p:txBody>
          <a:bodyPr vert="horz" wrap="square" lIns="0" tIns="13335" rIns="0" bIns="0" rtlCol="0">
            <a:spAutoFit/>
          </a:bodyPr>
          <a:lstStyle/>
          <a:p>
            <a:pPr marL="12065" marR="5080" indent="4445" algn="ctr">
              <a:lnSpc>
                <a:spcPct val="99700"/>
              </a:lnSpc>
              <a:spcBef>
                <a:spcPts val="105"/>
              </a:spcBef>
            </a:pPr>
            <a:r>
              <a:rPr sz="1350" b="1" dirty="0">
                <a:latin typeface="Lucida Grande" panose="020B0600040502020204" pitchFamily="34" charset="0"/>
                <a:cs typeface="Lucida Grande" panose="020B0600040502020204" pitchFamily="34" charset="0"/>
              </a:rPr>
              <a:t>For this container, disable all networking. This is usually used in conjunction with a custom network driver. And, none is not available for swarm services.</a:t>
            </a:r>
          </a:p>
        </p:txBody>
      </p:sp>
      <p:grpSp>
        <p:nvGrpSpPr>
          <p:cNvPr id="34" name="object 34"/>
          <p:cNvGrpSpPr/>
          <p:nvPr/>
        </p:nvGrpSpPr>
        <p:grpSpPr>
          <a:xfrm>
            <a:off x="3695700" y="1162050"/>
            <a:ext cx="1676400" cy="542925"/>
            <a:chOff x="3695700" y="1162050"/>
            <a:chExt cx="1676400" cy="542925"/>
          </a:xfrm>
        </p:grpSpPr>
        <p:pic>
          <p:nvPicPr>
            <p:cNvPr id="35" name="object 35"/>
            <p:cNvPicPr/>
            <p:nvPr/>
          </p:nvPicPr>
          <p:blipFill>
            <a:blip r:embed="rId8" cstate="print"/>
            <a:stretch>
              <a:fillRect/>
            </a:stretch>
          </p:blipFill>
          <p:spPr>
            <a:xfrm>
              <a:off x="3695700" y="1162050"/>
              <a:ext cx="1676400" cy="533400"/>
            </a:xfrm>
            <a:prstGeom prst="rect">
              <a:avLst/>
            </a:prstGeom>
          </p:spPr>
        </p:pic>
        <p:pic>
          <p:nvPicPr>
            <p:cNvPr id="36" name="object 36"/>
            <p:cNvPicPr/>
            <p:nvPr/>
          </p:nvPicPr>
          <p:blipFill>
            <a:blip r:embed="rId9" cstate="print"/>
            <a:stretch>
              <a:fillRect/>
            </a:stretch>
          </p:blipFill>
          <p:spPr>
            <a:xfrm>
              <a:off x="4162440" y="1209659"/>
              <a:ext cx="762000" cy="495300"/>
            </a:xfrm>
            <a:prstGeom prst="rect">
              <a:avLst/>
            </a:prstGeom>
          </p:spPr>
        </p:pic>
      </p:grpSp>
      <p:sp>
        <p:nvSpPr>
          <p:cNvPr id="37" name="object 37"/>
          <p:cNvSpPr txBox="1"/>
          <p:nvPr/>
        </p:nvSpPr>
        <p:spPr>
          <a:xfrm>
            <a:off x="3730751" y="1204085"/>
            <a:ext cx="1548765" cy="399415"/>
          </a:xfrm>
          <a:prstGeom prst="rect">
            <a:avLst/>
          </a:prstGeom>
          <a:solidFill>
            <a:srgbClr val="5F4778"/>
          </a:solidFill>
        </p:spPr>
        <p:txBody>
          <a:bodyPr vert="horz" wrap="square" lIns="0" tIns="89535" rIns="0" bIns="0" rtlCol="0">
            <a:spAutoFit/>
          </a:bodyPr>
          <a:lstStyle/>
          <a:p>
            <a:pPr algn="ctr">
              <a:lnSpc>
                <a:spcPct val="100000"/>
              </a:lnSpc>
              <a:spcBef>
                <a:spcPts val="705"/>
              </a:spcBef>
            </a:pPr>
            <a:r>
              <a:rPr sz="1350" spc="-20" dirty="0">
                <a:solidFill>
                  <a:srgbClr val="FFFFFF"/>
                </a:solidFill>
                <a:latin typeface="Arial"/>
                <a:cs typeface="Arial"/>
              </a:rPr>
              <a:t>None</a:t>
            </a:r>
            <a:endParaRPr sz="135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96230" y="2901631"/>
            <a:ext cx="8085770" cy="1102225"/>
          </a:xfrm>
          <a:prstGeom prst="rect">
            <a:avLst/>
          </a:prstGeom>
        </p:spPr>
        <p:txBody>
          <a:bodyPr vert="horz" wrap="square" lIns="0" tIns="75565" rIns="0" bIns="0" rtlCol="0">
            <a:spAutoFit/>
          </a:bodyPr>
          <a:lstStyle/>
          <a:p>
            <a:pPr marL="12700" marR="5080" indent="-1153795">
              <a:lnSpc>
                <a:spcPts val="3990"/>
              </a:lnSpc>
              <a:spcBef>
                <a:spcPts val="505"/>
              </a:spcBef>
              <a:tabLst>
                <a:tab pos="2499360" algn="l"/>
                <a:tab pos="4900930" algn="l"/>
              </a:tabLst>
            </a:pPr>
            <a:r>
              <a:rPr sz="3600" b="0" dirty="0">
                <a:solidFill>
                  <a:srgbClr val="2F233B"/>
                </a:solidFill>
                <a:latin typeface="Lucida Grande" panose="020B0600040502020204" pitchFamily="34" charset="0"/>
                <a:cs typeface="Lucida Grande" panose="020B0600040502020204" pitchFamily="34" charset="0"/>
              </a:rPr>
              <a:t>Hands-on:	Deploying	a Multi-tier App in Docker Swarm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78974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Hands-on: Multi-tier App in Docker Swarm</a:t>
            </a:r>
          </a:p>
        </p:txBody>
      </p:sp>
      <p:sp>
        <p:nvSpPr>
          <p:cNvPr id="3" name="object 3"/>
          <p:cNvSpPr txBox="1"/>
          <p:nvPr/>
        </p:nvSpPr>
        <p:spPr>
          <a:xfrm>
            <a:off x="255904" y="1047750"/>
            <a:ext cx="4585970" cy="3357329"/>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400" spc="-75" dirty="0">
                <a:latin typeface="Lucida Grande" panose="020B0600040502020204" pitchFamily="34" charset="0"/>
                <a:cs typeface="Lucida Grande" panose="020B0600040502020204" pitchFamily="34" charset="0"/>
              </a:rPr>
              <a:t>Create</a:t>
            </a:r>
            <a:r>
              <a:rPr sz="1400" spc="-125" dirty="0">
                <a:latin typeface="Lucida Grande" panose="020B0600040502020204" pitchFamily="34" charset="0"/>
                <a:cs typeface="Lucida Grande" panose="020B0600040502020204" pitchFamily="34" charset="0"/>
              </a:rPr>
              <a:t> </a:t>
            </a:r>
            <a:r>
              <a:rPr sz="1400" spc="-70" dirty="0">
                <a:latin typeface="Lucida Grande" panose="020B0600040502020204" pitchFamily="34" charset="0"/>
                <a:cs typeface="Lucida Grande" panose="020B0600040502020204" pitchFamily="34" charset="0"/>
              </a:rPr>
              <a:t>an</a:t>
            </a:r>
            <a:r>
              <a:rPr sz="1400" spc="-75" dirty="0">
                <a:latin typeface="Lucida Grande" panose="020B0600040502020204" pitchFamily="34" charset="0"/>
                <a:cs typeface="Lucida Grande" panose="020B0600040502020204" pitchFamily="34" charset="0"/>
              </a:rPr>
              <a:t> </a:t>
            </a:r>
            <a:r>
              <a:rPr sz="1400" spc="-55" dirty="0">
                <a:latin typeface="Lucida Grande" panose="020B0600040502020204" pitchFamily="34" charset="0"/>
                <a:cs typeface="Lucida Grande" panose="020B0600040502020204" pitchFamily="34" charset="0"/>
              </a:rPr>
              <a:t>overlay</a:t>
            </a:r>
            <a:r>
              <a:rPr sz="1400" spc="-45" dirty="0">
                <a:latin typeface="Lucida Grande" panose="020B0600040502020204" pitchFamily="34" charset="0"/>
                <a:cs typeface="Lucida Grande" panose="020B0600040502020204" pitchFamily="34" charset="0"/>
              </a:rPr>
              <a:t> </a:t>
            </a:r>
            <a:r>
              <a:rPr sz="1400" spc="-30" dirty="0">
                <a:latin typeface="Lucida Grande" panose="020B0600040502020204" pitchFamily="34" charset="0"/>
                <a:cs typeface="Lucida Grande" panose="020B0600040502020204" pitchFamily="34" charset="0"/>
              </a:rPr>
              <a:t>network</a:t>
            </a:r>
            <a:r>
              <a:rPr sz="1400" spc="-50" dirty="0">
                <a:latin typeface="Lucida Grande" panose="020B0600040502020204" pitchFamily="34" charset="0"/>
                <a:cs typeface="Lucida Grande" panose="020B0600040502020204" pitchFamily="34" charset="0"/>
              </a:rPr>
              <a:t> </a:t>
            </a:r>
            <a:r>
              <a:rPr sz="1400" spc="-80" dirty="0">
                <a:latin typeface="Lucida Grande" panose="020B0600040502020204" pitchFamily="34" charset="0"/>
                <a:cs typeface="Lucida Grande" panose="020B0600040502020204" pitchFamily="34" charset="0"/>
              </a:rPr>
              <a:t>named</a:t>
            </a:r>
            <a:r>
              <a:rPr sz="1400" spc="10"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“my-</a:t>
            </a:r>
            <a:r>
              <a:rPr sz="1400" spc="-10" dirty="0">
                <a:latin typeface="Lucida Grande" panose="020B0600040502020204" pitchFamily="34" charset="0"/>
                <a:cs typeface="Lucida Grande" panose="020B0600040502020204" pitchFamily="34" charset="0"/>
              </a:rPr>
              <a:t>overlay”</a:t>
            </a:r>
            <a:endParaRPr sz="1400" dirty="0">
              <a:latin typeface="Lucida Grande" panose="020B0600040502020204" pitchFamily="34" charset="0"/>
              <a:cs typeface="Lucida Grande" panose="020B0600040502020204" pitchFamily="34" charset="0"/>
            </a:endParaRPr>
          </a:p>
          <a:p>
            <a:pPr marL="355600" indent="-342900">
              <a:lnSpc>
                <a:spcPct val="100000"/>
              </a:lnSpc>
              <a:spcBef>
                <a:spcPts val="1160"/>
              </a:spcBef>
              <a:buAutoNum type="arabicPeriod"/>
              <a:tabLst>
                <a:tab pos="355600" algn="l"/>
              </a:tabLst>
            </a:pPr>
            <a:r>
              <a:rPr sz="1400" spc="-75" dirty="0">
                <a:latin typeface="Lucida Grande" panose="020B0600040502020204" pitchFamily="34" charset="0"/>
                <a:cs typeface="Lucida Grande" panose="020B0600040502020204" pitchFamily="34" charset="0"/>
              </a:rPr>
              <a:t>Deploy</a:t>
            </a:r>
            <a:r>
              <a:rPr sz="1400" spc="-35" dirty="0">
                <a:latin typeface="Lucida Grande" panose="020B0600040502020204" pitchFamily="34" charset="0"/>
                <a:cs typeface="Lucida Grande" panose="020B0600040502020204" pitchFamily="34" charset="0"/>
              </a:rPr>
              <a:t> </a:t>
            </a:r>
            <a:r>
              <a:rPr sz="1400" spc="-105" dirty="0">
                <a:latin typeface="Lucida Grande" panose="020B0600040502020204" pitchFamily="34" charset="0"/>
                <a:cs typeface="Lucida Grande" panose="020B0600040502020204" pitchFamily="34" charset="0"/>
              </a:rPr>
              <a:t>a</a:t>
            </a:r>
            <a:r>
              <a:rPr sz="1400" spc="5" dirty="0">
                <a:latin typeface="Lucida Grande" panose="020B0600040502020204" pitchFamily="34" charset="0"/>
                <a:cs typeface="Lucida Grande" panose="020B0600040502020204" pitchFamily="34" charset="0"/>
              </a:rPr>
              <a:t> </a:t>
            </a:r>
            <a:r>
              <a:rPr sz="1400" spc="-55" dirty="0">
                <a:latin typeface="Lucida Grande" panose="020B0600040502020204" pitchFamily="34" charset="0"/>
                <a:cs typeface="Lucida Grande" panose="020B0600040502020204" pitchFamily="34" charset="0"/>
              </a:rPr>
              <a:t>website</a:t>
            </a:r>
            <a:r>
              <a:rPr sz="1400" spc="-20" dirty="0">
                <a:latin typeface="Lucida Grande" panose="020B0600040502020204" pitchFamily="34" charset="0"/>
                <a:cs typeface="Lucida Grande" panose="020B0600040502020204" pitchFamily="34" charset="0"/>
              </a:rPr>
              <a:t> </a:t>
            </a:r>
            <a:r>
              <a:rPr sz="1400" spc="-40" dirty="0">
                <a:latin typeface="Lucida Grande" panose="020B0600040502020204" pitchFamily="34" charset="0"/>
                <a:cs typeface="Lucida Grande" panose="020B0600040502020204" pitchFamily="34" charset="0"/>
              </a:rPr>
              <a:t>container</a:t>
            </a:r>
            <a:r>
              <a:rPr sz="1400" spc="-45" dirty="0">
                <a:latin typeface="Lucida Grande" panose="020B0600040502020204" pitchFamily="34" charset="0"/>
                <a:cs typeface="Lucida Grande" panose="020B0600040502020204" pitchFamily="34" charset="0"/>
              </a:rPr>
              <a:t> </a:t>
            </a:r>
            <a:r>
              <a:rPr sz="1400" spc="-30" dirty="0">
                <a:latin typeface="Lucida Grande" panose="020B0600040502020204" pitchFamily="34" charset="0"/>
                <a:cs typeface="Lucida Grande" panose="020B0600040502020204" pitchFamily="34" charset="0"/>
              </a:rPr>
              <a:t>in</a:t>
            </a:r>
            <a:r>
              <a:rPr sz="1400" spc="-5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the</a:t>
            </a:r>
            <a:r>
              <a:rPr sz="1400" spc="55" dirty="0">
                <a:latin typeface="Lucida Grande" panose="020B0600040502020204" pitchFamily="34" charset="0"/>
                <a:cs typeface="Lucida Grande" panose="020B0600040502020204" pitchFamily="34" charset="0"/>
              </a:rPr>
              <a:t> </a:t>
            </a:r>
            <a:r>
              <a:rPr sz="1400" spc="-55" dirty="0">
                <a:latin typeface="Lucida Grande" panose="020B0600040502020204" pitchFamily="34" charset="0"/>
                <a:cs typeface="Lucida Grande" panose="020B0600040502020204" pitchFamily="34" charset="0"/>
              </a:rPr>
              <a:t>overlay</a:t>
            </a:r>
            <a:r>
              <a:rPr sz="1400" spc="-110" dirty="0">
                <a:latin typeface="Lucida Grande" panose="020B0600040502020204" pitchFamily="34" charset="0"/>
                <a:cs typeface="Lucida Grande" panose="020B0600040502020204" pitchFamily="34" charset="0"/>
              </a:rPr>
              <a:t> </a:t>
            </a:r>
            <a:r>
              <a:rPr sz="1400" spc="-10" dirty="0">
                <a:latin typeface="Lucida Grande" panose="020B0600040502020204" pitchFamily="34" charset="0"/>
                <a:cs typeface="Lucida Grande" panose="020B0600040502020204" pitchFamily="34" charset="0"/>
              </a:rPr>
              <a:t>network</a:t>
            </a:r>
            <a:endParaRPr sz="1400" dirty="0">
              <a:latin typeface="Lucida Grande" panose="020B0600040502020204" pitchFamily="34" charset="0"/>
              <a:cs typeface="Lucida Grande" panose="020B0600040502020204" pitchFamily="34" charset="0"/>
            </a:endParaRPr>
          </a:p>
          <a:p>
            <a:pPr marL="698500" lvl="1" indent="-342900">
              <a:lnSpc>
                <a:spcPct val="100000"/>
              </a:lnSpc>
              <a:spcBef>
                <a:spcPts val="860"/>
              </a:spcBef>
              <a:buChar char="•"/>
              <a:tabLst>
                <a:tab pos="698500" algn="l"/>
              </a:tabLst>
            </a:pPr>
            <a:r>
              <a:rPr sz="1400" spc="-80" dirty="0">
                <a:latin typeface="Lucida Grande" panose="020B0600040502020204" pitchFamily="34" charset="0"/>
                <a:cs typeface="Lucida Grande" panose="020B0600040502020204" pitchFamily="34" charset="0"/>
              </a:rPr>
              <a:t>Image:</a:t>
            </a:r>
            <a:r>
              <a:rPr sz="1400" spc="25" dirty="0">
                <a:latin typeface="Lucida Grande" panose="020B0600040502020204" pitchFamily="34" charset="0"/>
                <a:cs typeface="Lucida Grande" panose="020B0600040502020204" pitchFamily="34" charset="0"/>
              </a:rPr>
              <a:t> </a:t>
            </a:r>
            <a:r>
              <a:rPr sz="1400" spc="-10" dirty="0">
                <a:latin typeface="Lucida Grande" panose="020B0600040502020204" pitchFamily="34" charset="0"/>
                <a:cs typeface="Lucida Grande" panose="020B0600040502020204" pitchFamily="34" charset="0"/>
              </a:rPr>
              <a:t>hshar/webapp</a:t>
            </a:r>
            <a:endParaRPr sz="1400" dirty="0">
              <a:latin typeface="Lucida Grande" panose="020B0600040502020204" pitchFamily="34" charset="0"/>
              <a:cs typeface="Lucida Grande" panose="020B0600040502020204" pitchFamily="34" charset="0"/>
            </a:endParaRPr>
          </a:p>
          <a:p>
            <a:pPr lvl="1">
              <a:lnSpc>
                <a:spcPct val="100000"/>
              </a:lnSpc>
              <a:spcBef>
                <a:spcPts val="434"/>
              </a:spcBef>
              <a:buFont typeface="Arial"/>
              <a:buChar char="•"/>
            </a:pPr>
            <a:endParaRPr sz="1400" dirty="0">
              <a:latin typeface="Lucida Grande" panose="020B0600040502020204" pitchFamily="34" charset="0"/>
              <a:cs typeface="Lucida Grande" panose="020B0600040502020204" pitchFamily="34" charset="0"/>
            </a:endParaRPr>
          </a:p>
          <a:p>
            <a:pPr marL="355600" indent="-342900">
              <a:lnSpc>
                <a:spcPct val="100000"/>
              </a:lnSpc>
              <a:buAutoNum type="arabicPeriod"/>
              <a:tabLst>
                <a:tab pos="355600" algn="l"/>
              </a:tabLst>
            </a:pPr>
            <a:r>
              <a:rPr sz="1400" spc="-75" dirty="0">
                <a:latin typeface="Lucida Grande" panose="020B0600040502020204" pitchFamily="34" charset="0"/>
                <a:cs typeface="Lucida Grande" panose="020B0600040502020204" pitchFamily="34" charset="0"/>
              </a:rPr>
              <a:t>Deploy</a:t>
            </a:r>
            <a:r>
              <a:rPr sz="1400" spc="-35" dirty="0">
                <a:latin typeface="Lucida Grande" panose="020B0600040502020204" pitchFamily="34" charset="0"/>
                <a:cs typeface="Lucida Grande" panose="020B0600040502020204" pitchFamily="34" charset="0"/>
              </a:rPr>
              <a:t> </a:t>
            </a:r>
            <a:r>
              <a:rPr sz="1400" spc="-105" dirty="0">
                <a:latin typeface="Lucida Grande" panose="020B0600040502020204" pitchFamily="34" charset="0"/>
                <a:cs typeface="Lucida Grande" panose="020B0600040502020204" pitchFamily="34" charset="0"/>
              </a:rPr>
              <a:t>a</a:t>
            </a:r>
            <a:r>
              <a:rPr sz="1400" spc="5" dirty="0">
                <a:latin typeface="Lucida Grande" panose="020B0600040502020204" pitchFamily="34" charset="0"/>
                <a:cs typeface="Lucida Grande" panose="020B0600040502020204" pitchFamily="34" charset="0"/>
              </a:rPr>
              <a:t> </a:t>
            </a:r>
            <a:r>
              <a:rPr sz="1400" spc="-75" dirty="0">
                <a:latin typeface="Lucida Grande" panose="020B0600040502020204" pitchFamily="34" charset="0"/>
                <a:cs typeface="Lucida Grande" panose="020B0600040502020204" pitchFamily="34" charset="0"/>
              </a:rPr>
              <a:t>database</a:t>
            </a:r>
            <a:r>
              <a:rPr sz="1400" spc="-25" dirty="0">
                <a:latin typeface="Lucida Grande" panose="020B0600040502020204" pitchFamily="34" charset="0"/>
                <a:cs typeface="Lucida Grande" panose="020B0600040502020204" pitchFamily="34" charset="0"/>
              </a:rPr>
              <a:t> </a:t>
            </a:r>
            <a:r>
              <a:rPr sz="1400" spc="-45" dirty="0">
                <a:latin typeface="Lucida Grande" panose="020B0600040502020204" pitchFamily="34" charset="0"/>
                <a:cs typeface="Lucida Grande" panose="020B0600040502020204" pitchFamily="34" charset="0"/>
              </a:rPr>
              <a:t>container</a:t>
            </a:r>
            <a:r>
              <a:rPr sz="1400" spc="-12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in</a:t>
            </a:r>
            <a:r>
              <a:rPr sz="1400" spc="20" dirty="0">
                <a:latin typeface="Lucida Grande" panose="020B0600040502020204" pitchFamily="34" charset="0"/>
                <a:cs typeface="Lucida Grande" panose="020B0600040502020204" pitchFamily="34" charset="0"/>
              </a:rPr>
              <a:t> </a:t>
            </a:r>
            <a:r>
              <a:rPr sz="1400" spc="-25" dirty="0">
                <a:latin typeface="Lucida Grande" panose="020B0600040502020204" pitchFamily="34" charset="0"/>
                <a:cs typeface="Lucida Grande" panose="020B0600040502020204" pitchFamily="34" charset="0"/>
              </a:rPr>
              <a:t>the</a:t>
            </a:r>
            <a:r>
              <a:rPr sz="1400" spc="-20" dirty="0">
                <a:latin typeface="Lucida Grande" panose="020B0600040502020204" pitchFamily="34" charset="0"/>
                <a:cs typeface="Lucida Grande" panose="020B0600040502020204" pitchFamily="34" charset="0"/>
              </a:rPr>
              <a:t> </a:t>
            </a:r>
            <a:r>
              <a:rPr sz="1400" spc="-50" dirty="0">
                <a:latin typeface="Lucida Grande" panose="020B0600040502020204" pitchFamily="34" charset="0"/>
                <a:cs typeface="Lucida Grande" panose="020B0600040502020204" pitchFamily="34" charset="0"/>
              </a:rPr>
              <a:t>overlay</a:t>
            </a:r>
            <a:r>
              <a:rPr sz="1400" spc="-35" dirty="0">
                <a:latin typeface="Lucida Grande" panose="020B0600040502020204" pitchFamily="34" charset="0"/>
                <a:cs typeface="Lucida Grande" panose="020B0600040502020204" pitchFamily="34" charset="0"/>
              </a:rPr>
              <a:t> </a:t>
            </a:r>
            <a:r>
              <a:rPr sz="1400" spc="-10" dirty="0">
                <a:latin typeface="Lucida Grande" panose="020B0600040502020204" pitchFamily="34" charset="0"/>
                <a:cs typeface="Lucida Grande" panose="020B0600040502020204" pitchFamily="34" charset="0"/>
              </a:rPr>
              <a:t>network</a:t>
            </a:r>
            <a:endParaRPr sz="1400" dirty="0">
              <a:latin typeface="Lucida Grande" panose="020B0600040502020204" pitchFamily="34" charset="0"/>
              <a:cs typeface="Lucida Grande" panose="020B0600040502020204" pitchFamily="34" charset="0"/>
            </a:endParaRPr>
          </a:p>
          <a:p>
            <a:pPr marL="698500" lvl="1" indent="-342900">
              <a:lnSpc>
                <a:spcPts val="1600"/>
              </a:lnSpc>
              <a:spcBef>
                <a:spcPts val="710"/>
              </a:spcBef>
              <a:buChar char="•"/>
              <a:tabLst>
                <a:tab pos="698500" algn="l"/>
              </a:tabLst>
            </a:pPr>
            <a:r>
              <a:rPr sz="1400" spc="-80" dirty="0">
                <a:latin typeface="Lucida Grande" panose="020B0600040502020204" pitchFamily="34" charset="0"/>
                <a:cs typeface="Lucida Grande" panose="020B0600040502020204" pitchFamily="34" charset="0"/>
              </a:rPr>
              <a:t>image:</a:t>
            </a:r>
            <a:r>
              <a:rPr sz="1400" spc="30" dirty="0">
                <a:latin typeface="Lucida Grande" panose="020B0600040502020204" pitchFamily="34" charset="0"/>
                <a:cs typeface="Lucida Grande" panose="020B0600040502020204" pitchFamily="34" charset="0"/>
              </a:rPr>
              <a:t> </a:t>
            </a:r>
            <a:r>
              <a:rPr sz="1400" b="1" spc="-10" dirty="0">
                <a:latin typeface="Lucida Grande" panose="020B0600040502020204" pitchFamily="34" charset="0"/>
                <a:cs typeface="Lucida Grande" panose="020B0600040502020204" pitchFamily="34" charset="0"/>
              </a:rPr>
              <a:t>hshar/mysql:5.6</a:t>
            </a:r>
            <a:endParaRPr sz="1400" dirty="0">
              <a:latin typeface="Lucida Grande" panose="020B0600040502020204" pitchFamily="34" charset="0"/>
              <a:cs typeface="Lucida Grande" panose="020B0600040502020204" pitchFamily="34" charset="0"/>
            </a:endParaRPr>
          </a:p>
          <a:p>
            <a:pPr marL="698500" lvl="1" indent="-342900">
              <a:lnSpc>
                <a:spcPts val="1600"/>
              </a:lnSpc>
              <a:buChar char="•"/>
              <a:tabLst>
                <a:tab pos="698500" algn="l"/>
              </a:tabLst>
            </a:pPr>
            <a:r>
              <a:rPr sz="1400" spc="-75" dirty="0">
                <a:latin typeface="Lucida Grande" panose="020B0600040502020204" pitchFamily="34" charset="0"/>
                <a:cs typeface="Lucida Grande" panose="020B0600040502020204" pitchFamily="34" charset="0"/>
              </a:rPr>
              <a:t>username:</a:t>
            </a:r>
            <a:r>
              <a:rPr sz="1400" spc="110" dirty="0">
                <a:latin typeface="Lucida Grande" panose="020B0600040502020204" pitchFamily="34" charset="0"/>
                <a:cs typeface="Lucida Grande" panose="020B0600040502020204" pitchFamily="34" charset="0"/>
              </a:rPr>
              <a:t> </a:t>
            </a:r>
            <a:r>
              <a:rPr sz="1400" b="1" spc="-65" dirty="0">
                <a:latin typeface="Lucida Grande" panose="020B0600040502020204" pitchFamily="34" charset="0"/>
                <a:cs typeface="Lucida Grande" panose="020B0600040502020204" pitchFamily="34" charset="0"/>
              </a:rPr>
              <a:t>root</a:t>
            </a:r>
            <a:r>
              <a:rPr sz="1400" spc="-15" dirty="0">
                <a:latin typeface="Lucida Grande" panose="020B0600040502020204" pitchFamily="34" charset="0"/>
                <a:cs typeface="Lucida Grande" panose="020B0600040502020204" pitchFamily="34" charset="0"/>
              </a:rPr>
              <a:t> </a:t>
            </a:r>
            <a:r>
              <a:rPr sz="1400" spc="-75" dirty="0">
                <a:latin typeface="Lucida Grande" panose="020B0600040502020204" pitchFamily="34" charset="0"/>
                <a:cs typeface="Lucida Grande" panose="020B0600040502020204" pitchFamily="34" charset="0"/>
              </a:rPr>
              <a:t>password:</a:t>
            </a:r>
            <a:r>
              <a:rPr sz="1400" spc="-55" dirty="0">
                <a:latin typeface="Lucida Grande" panose="020B0600040502020204" pitchFamily="34" charset="0"/>
                <a:cs typeface="Lucida Grande" panose="020B0600040502020204" pitchFamily="34" charset="0"/>
              </a:rPr>
              <a:t> </a:t>
            </a:r>
            <a:r>
              <a:rPr sz="1400" b="1" spc="-10" dirty="0">
                <a:latin typeface="Lucida Grande" panose="020B0600040502020204" pitchFamily="34" charset="0"/>
                <a:cs typeface="Lucida Grande" panose="020B0600040502020204" pitchFamily="34" charset="0"/>
              </a:rPr>
              <a:t>intelli</a:t>
            </a:r>
            <a:endParaRPr sz="1400" dirty="0">
              <a:latin typeface="Lucida Grande" panose="020B0600040502020204" pitchFamily="34" charset="0"/>
              <a:cs typeface="Lucida Grande" panose="020B0600040502020204" pitchFamily="34" charset="0"/>
            </a:endParaRPr>
          </a:p>
          <a:p>
            <a:pPr lvl="1">
              <a:lnSpc>
                <a:spcPct val="100000"/>
              </a:lnSpc>
              <a:spcBef>
                <a:spcPts val="280"/>
              </a:spcBef>
              <a:buFont typeface="Arial"/>
              <a:buChar char="•"/>
            </a:pPr>
            <a:endParaRPr sz="1400" dirty="0">
              <a:latin typeface="Lucida Grande" panose="020B0600040502020204" pitchFamily="34" charset="0"/>
              <a:cs typeface="Lucida Grande" panose="020B0600040502020204" pitchFamily="34" charset="0"/>
            </a:endParaRPr>
          </a:p>
          <a:p>
            <a:pPr marL="355600" indent="-342900">
              <a:lnSpc>
                <a:spcPct val="100000"/>
              </a:lnSpc>
              <a:spcBef>
                <a:spcPts val="5"/>
              </a:spcBef>
              <a:buAutoNum type="arabicPeriod"/>
              <a:tabLst>
                <a:tab pos="355600" algn="l"/>
              </a:tabLst>
            </a:pPr>
            <a:r>
              <a:rPr sz="1400" spc="-70" dirty="0">
                <a:latin typeface="Lucida Grande" panose="020B0600040502020204" pitchFamily="34" charset="0"/>
                <a:cs typeface="Lucida Grande" panose="020B0600040502020204" pitchFamily="34" charset="0"/>
              </a:rPr>
              <a:t>Make</a:t>
            </a:r>
            <a:r>
              <a:rPr sz="1400" spc="-10" dirty="0">
                <a:latin typeface="Lucida Grande" panose="020B0600040502020204" pitchFamily="34" charset="0"/>
                <a:cs typeface="Lucida Grande" panose="020B0600040502020204" pitchFamily="34" charset="0"/>
              </a:rPr>
              <a:t> </a:t>
            </a:r>
            <a:r>
              <a:rPr sz="1400" spc="-105" dirty="0">
                <a:latin typeface="Lucida Grande" panose="020B0600040502020204" pitchFamily="34" charset="0"/>
                <a:cs typeface="Lucida Grande" panose="020B0600040502020204" pitchFamily="34" charset="0"/>
              </a:rPr>
              <a:t>changes</a:t>
            </a:r>
            <a:r>
              <a:rPr sz="1400" spc="-4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in</a:t>
            </a:r>
            <a:r>
              <a:rPr sz="1400" spc="-5" dirty="0">
                <a:latin typeface="Lucida Grande" panose="020B0600040502020204" pitchFamily="34" charset="0"/>
                <a:cs typeface="Lucida Grande" panose="020B0600040502020204" pitchFamily="34" charset="0"/>
              </a:rPr>
              <a:t> </a:t>
            </a:r>
            <a:r>
              <a:rPr sz="1400" spc="-25" dirty="0">
                <a:latin typeface="Lucida Grande" panose="020B0600040502020204" pitchFamily="34" charset="0"/>
                <a:cs typeface="Lucida Grande" panose="020B0600040502020204" pitchFamily="34" charset="0"/>
              </a:rPr>
              <a:t>the</a:t>
            </a:r>
            <a:r>
              <a:rPr sz="1400" spc="-45" dirty="0">
                <a:latin typeface="Lucida Grande" panose="020B0600040502020204" pitchFamily="34" charset="0"/>
                <a:cs typeface="Lucida Grande" panose="020B0600040502020204" pitchFamily="34" charset="0"/>
              </a:rPr>
              <a:t> </a:t>
            </a:r>
            <a:r>
              <a:rPr sz="1400" spc="-55" dirty="0">
                <a:latin typeface="Lucida Grande" panose="020B0600040502020204" pitchFamily="34" charset="0"/>
                <a:cs typeface="Lucida Grande" panose="020B0600040502020204" pitchFamily="34" charset="0"/>
              </a:rPr>
              <a:t>website</a:t>
            </a:r>
            <a:r>
              <a:rPr sz="1400" spc="-40" dirty="0">
                <a:latin typeface="Lucida Grande" panose="020B0600040502020204" pitchFamily="34" charset="0"/>
                <a:cs typeface="Lucida Grande" panose="020B0600040502020204" pitchFamily="34" charset="0"/>
              </a:rPr>
              <a:t> </a:t>
            </a:r>
            <a:r>
              <a:rPr sz="1400" spc="-70" dirty="0">
                <a:latin typeface="Lucida Grande" panose="020B0600040502020204" pitchFamily="34" charset="0"/>
                <a:cs typeface="Lucida Grande" panose="020B0600040502020204" pitchFamily="34" charset="0"/>
              </a:rPr>
              <a:t>code</a:t>
            </a:r>
            <a:r>
              <a:rPr sz="1400" spc="-40"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to</a:t>
            </a:r>
            <a:r>
              <a:rPr sz="1400" spc="-8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point</a:t>
            </a:r>
            <a:r>
              <a:rPr sz="1400" spc="20"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to</a:t>
            </a:r>
            <a:r>
              <a:rPr sz="1400" spc="-85" dirty="0">
                <a:latin typeface="Lucida Grande" panose="020B0600040502020204" pitchFamily="34" charset="0"/>
                <a:cs typeface="Lucida Grande" panose="020B0600040502020204" pitchFamily="34" charset="0"/>
              </a:rPr>
              <a:t> </a:t>
            </a:r>
            <a:r>
              <a:rPr sz="1400" spc="-150" dirty="0">
                <a:latin typeface="Lucida Grande" panose="020B0600040502020204" pitchFamily="34" charset="0"/>
                <a:cs typeface="Lucida Grande" panose="020B0600040502020204" pitchFamily="34" charset="0"/>
              </a:rPr>
              <a:t>MySQL</a:t>
            </a:r>
            <a:r>
              <a:rPr sz="1400" spc="65" dirty="0">
                <a:latin typeface="Lucida Grande" panose="020B0600040502020204" pitchFamily="34" charset="0"/>
                <a:cs typeface="Lucida Grande" panose="020B0600040502020204" pitchFamily="34" charset="0"/>
              </a:rPr>
              <a:t> </a:t>
            </a:r>
            <a:r>
              <a:rPr sz="1400" spc="-25" dirty="0">
                <a:latin typeface="Lucida Grande" panose="020B0600040502020204" pitchFamily="34" charset="0"/>
                <a:cs typeface="Lucida Grande" panose="020B0600040502020204" pitchFamily="34" charset="0"/>
              </a:rPr>
              <a:t>service</a:t>
            </a:r>
            <a:endParaRPr sz="1400" dirty="0">
              <a:latin typeface="Lucida Grande" panose="020B0600040502020204" pitchFamily="34" charset="0"/>
              <a:cs typeface="Lucida Grande" panose="020B0600040502020204" pitchFamily="34" charset="0"/>
            </a:endParaRPr>
          </a:p>
          <a:p>
            <a:pPr>
              <a:lnSpc>
                <a:spcPct val="100000"/>
              </a:lnSpc>
              <a:spcBef>
                <a:spcPts val="880"/>
              </a:spcBef>
              <a:buFont typeface="Arial"/>
              <a:buAutoNum type="arabicPeriod"/>
            </a:pPr>
            <a:endParaRPr sz="1400" dirty="0">
              <a:latin typeface="Lucida Grande" panose="020B0600040502020204" pitchFamily="34" charset="0"/>
              <a:cs typeface="Lucida Grande" panose="020B0600040502020204" pitchFamily="34" charset="0"/>
            </a:endParaRPr>
          </a:p>
          <a:p>
            <a:pPr marL="355600" indent="-342900">
              <a:lnSpc>
                <a:spcPct val="100000"/>
              </a:lnSpc>
              <a:spcBef>
                <a:spcPts val="5"/>
              </a:spcBef>
              <a:buAutoNum type="arabicPeriod"/>
              <a:tabLst>
                <a:tab pos="355600" algn="l"/>
              </a:tabLst>
            </a:pPr>
            <a:r>
              <a:rPr sz="1400" spc="-125" dirty="0">
                <a:latin typeface="Lucida Grande" panose="020B0600040502020204" pitchFamily="34" charset="0"/>
                <a:cs typeface="Lucida Grande" panose="020B0600040502020204" pitchFamily="34" charset="0"/>
              </a:rPr>
              <a:t>Test</a:t>
            </a:r>
            <a:r>
              <a:rPr sz="1400" spc="-4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the</a:t>
            </a:r>
            <a:r>
              <a:rPr sz="1400" spc="-20" dirty="0">
                <a:latin typeface="Lucida Grande" panose="020B0600040502020204" pitchFamily="34" charset="0"/>
                <a:cs typeface="Lucida Grande" panose="020B0600040502020204" pitchFamily="34" charset="0"/>
              </a:rPr>
              <a:t> </a:t>
            </a:r>
            <a:r>
              <a:rPr sz="1400" spc="-40" dirty="0">
                <a:latin typeface="Lucida Grande" panose="020B0600040502020204" pitchFamily="34" charset="0"/>
                <a:cs typeface="Lucida Grande" panose="020B0600040502020204" pitchFamily="34" charset="0"/>
              </a:rPr>
              <a:t>configuration</a:t>
            </a:r>
            <a:r>
              <a:rPr sz="1400" spc="-150" dirty="0">
                <a:latin typeface="Lucida Grande" panose="020B0600040502020204" pitchFamily="34" charset="0"/>
                <a:cs typeface="Lucida Grande" panose="020B0600040502020204" pitchFamily="34" charset="0"/>
              </a:rPr>
              <a:t> </a:t>
            </a:r>
            <a:r>
              <a:rPr sz="1400" spc="-50" dirty="0">
                <a:latin typeface="Lucida Grande" panose="020B0600040502020204" pitchFamily="34" charset="0"/>
                <a:cs typeface="Lucida Grande" panose="020B0600040502020204" pitchFamily="34" charset="0"/>
              </a:rPr>
              <a:t>by</a:t>
            </a:r>
            <a:r>
              <a:rPr sz="1400" spc="5" dirty="0">
                <a:latin typeface="Lucida Grande" panose="020B0600040502020204" pitchFamily="34" charset="0"/>
                <a:cs typeface="Lucida Grande" panose="020B0600040502020204" pitchFamily="34" charset="0"/>
              </a:rPr>
              <a:t> </a:t>
            </a:r>
            <a:r>
              <a:rPr sz="1400" spc="-45" dirty="0">
                <a:latin typeface="Lucida Grande" panose="020B0600040502020204" pitchFamily="34" charset="0"/>
                <a:cs typeface="Lucida Grande" panose="020B0600040502020204" pitchFamily="34" charset="0"/>
              </a:rPr>
              <a:t>entering</a:t>
            </a:r>
            <a:r>
              <a:rPr sz="1400" spc="-20" dirty="0">
                <a:latin typeface="Lucida Grande" panose="020B0600040502020204" pitchFamily="34" charset="0"/>
                <a:cs typeface="Lucida Grande" panose="020B0600040502020204" pitchFamily="34" charset="0"/>
              </a:rPr>
              <a:t> </a:t>
            </a:r>
            <a:r>
              <a:rPr sz="1400" spc="-80" dirty="0">
                <a:latin typeface="Lucida Grande" panose="020B0600040502020204" pitchFamily="34" charset="0"/>
                <a:cs typeface="Lucida Grande" panose="020B0600040502020204" pitchFamily="34" charset="0"/>
              </a:rPr>
              <a:t>values</a:t>
            </a:r>
            <a:r>
              <a:rPr sz="1400" spc="10" dirty="0">
                <a:latin typeface="Lucida Grande" panose="020B0600040502020204" pitchFamily="34" charset="0"/>
                <a:cs typeface="Lucida Grande" panose="020B0600040502020204" pitchFamily="34" charset="0"/>
              </a:rPr>
              <a:t> </a:t>
            </a:r>
            <a:r>
              <a:rPr sz="1400" spc="-30" dirty="0">
                <a:latin typeface="Lucida Grande" panose="020B0600040502020204" pitchFamily="34" charset="0"/>
                <a:cs typeface="Lucida Grande" panose="020B0600040502020204" pitchFamily="34" charset="0"/>
              </a:rPr>
              <a:t>in</a:t>
            </a:r>
            <a:r>
              <a:rPr sz="1400" spc="-75" dirty="0">
                <a:latin typeface="Lucida Grande" panose="020B0600040502020204" pitchFamily="34" charset="0"/>
                <a:cs typeface="Lucida Grande" panose="020B0600040502020204" pitchFamily="34" charset="0"/>
              </a:rPr>
              <a:t> </a:t>
            </a:r>
            <a:r>
              <a:rPr sz="1400" dirty="0">
                <a:latin typeface="Lucida Grande" panose="020B0600040502020204" pitchFamily="34" charset="0"/>
                <a:cs typeface="Lucida Grande" panose="020B0600040502020204" pitchFamily="34" charset="0"/>
              </a:rPr>
              <a:t>the</a:t>
            </a:r>
            <a:r>
              <a:rPr sz="1400" spc="20" dirty="0">
                <a:latin typeface="Lucida Grande" panose="020B0600040502020204" pitchFamily="34" charset="0"/>
                <a:cs typeface="Lucida Grande" panose="020B0600040502020204" pitchFamily="34" charset="0"/>
              </a:rPr>
              <a:t> </a:t>
            </a:r>
            <a:r>
              <a:rPr sz="1400" spc="-10" dirty="0">
                <a:latin typeface="Lucida Grande" panose="020B0600040502020204" pitchFamily="34" charset="0"/>
                <a:cs typeface="Lucida Grande" panose="020B0600040502020204" pitchFamily="34" charset="0"/>
              </a:rPr>
              <a:t>website</a:t>
            </a:r>
            <a:endParaRPr sz="1400" dirty="0">
              <a:latin typeface="Lucida Grande" panose="020B0600040502020204" pitchFamily="34" charset="0"/>
              <a:cs typeface="Lucida Grande" panose="020B0600040502020204" pitchFamily="34" charset="0"/>
            </a:endParaRPr>
          </a:p>
        </p:txBody>
      </p:sp>
      <p:grpSp>
        <p:nvGrpSpPr>
          <p:cNvPr id="4" name="object 4"/>
          <p:cNvGrpSpPr/>
          <p:nvPr/>
        </p:nvGrpSpPr>
        <p:grpSpPr>
          <a:xfrm>
            <a:off x="5953125" y="1952625"/>
            <a:ext cx="2524125" cy="1895475"/>
            <a:chOff x="5953125" y="1952625"/>
            <a:chExt cx="2524125" cy="1895475"/>
          </a:xfrm>
        </p:grpSpPr>
        <p:pic>
          <p:nvPicPr>
            <p:cNvPr id="5" name="object 5"/>
            <p:cNvPicPr/>
            <p:nvPr/>
          </p:nvPicPr>
          <p:blipFill>
            <a:blip r:embed="rId2" cstate="print"/>
            <a:stretch>
              <a:fillRect/>
            </a:stretch>
          </p:blipFill>
          <p:spPr>
            <a:xfrm>
              <a:off x="5953125" y="1952625"/>
              <a:ext cx="2524125" cy="1895475"/>
            </a:xfrm>
            <a:prstGeom prst="rect">
              <a:avLst/>
            </a:prstGeom>
          </p:spPr>
        </p:pic>
        <p:pic>
          <p:nvPicPr>
            <p:cNvPr id="6" name="object 6"/>
            <p:cNvPicPr/>
            <p:nvPr/>
          </p:nvPicPr>
          <p:blipFill>
            <a:blip r:embed="rId3" cstate="print"/>
            <a:stretch>
              <a:fillRect/>
            </a:stretch>
          </p:blipFill>
          <p:spPr>
            <a:xfrm>
              <a:off x="5966338" y="1962021"/>
              <a:ext cx="2439924" cy="1823084"/>
            </a:xfrm>
            <a:prstGeom prst="rect">
              <a:avLst/>
            </a:prstGeom>
          </p:spPr>
        </p:pic>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21948" y="3339400"/>
            <a:ext cx="1354452" cy="529632"/>
          </a:xfrm>
          <a:prstGeom prst="rect">
            <a:avLst/>
          </a:prstGeom>
        </p:spPr>
        <p:txBody>
          <a:bodyPr vert="horz" wrap="square" lIns="0" tIns="16510" rIns="0" bIns="0" rtlCol="0">
            <a:spAutoFit/>
          </a:bodyPr>
          <a:lstStyle/>
          <a:p>
            <a:pPr marL="12700" marR="5080">
              <a:lnSpc>
                <a:spcPts val="3990"/>
              </a:lnSpc>
              <a:spcBef>
                <a:spcPts val="505"/>
              </a:spcBef>
            </a:pPr>
            <a:r>
              <a:rPr sz="3600" b="0" dirty="0">
                <a:solidFill>
                  <a:srgbClr val="2F233B"/>
                </a:solidFill>
                <a:latin typeface="Lucida Grande" panose="020B0600040502020204" pitchFamily="34" charset="0"/>
                <a:cs typeface="Lucida Grande" panose="020B0600040502020204" pitchFamily="34" charset="0"/>
              </a:rPr>
              <a:t>Quiz</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1039496" cy="439864"/>
          </a:xfrm>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8051800" cy="289823"/>
          </a:xfrm>
          <a:prstGeom prst="rect">
            <a:avLst/>
          </a:prstGeom>
        </p:spPr>
        <p:txBody>
          <a:bodyPr vert="horz" wrap="square" lIns="0" tIns="12700" rIns="0" bIns="0" rtlCol="0">
            <a:spAutoFit/>
          </a:bodyPr>
          <a:lstStyle/>
          <a:p>
            <a:pPr marL="12700">
              <a:lnSpc>
                <a:spcPct val="100000"/>
              </a:lnSpc>
              <a:spcBef>
                <a:spcPts val="100"/>
              </a:spcBef>
              <a:tabLst>
                <a:tab pos="1202690" algn="l"/>
              </a:tabLst>
            </a:pPr>
            <a:r>
              <a:rPr b="1" dirty="0">
                <a:latin typeface="Lucida Grande" panose="020B0600040502020204" pitchFamily="34" charset="0"/>
                <a:cs typeface="Lucida Grande" panose="020B0600040502020204" pitchFamily="34" charset="0"/>
              </a:rPr>
              <a:t>1. 	is a document used to deploy multiple containers at once.</a:t>
            </a:r>
          </a:p>
        </p:txBody>
      </p:sp>
      <p:grpSp>
        <p:nvGrpSpPr>
          <p:cNvPr id="4" name="object 4"/>
          <p:cNvGrpSpPr/>
          <p:nvPr/>
        </p:nvGrpSpPr>
        <p:grpSpPr>
          <a:xfrm>
            <a:off x="485775" y="1704975"/>
            <a:ext cx="3162300" cy="2228850"/>
            <a:chOff x="485775" y="1704975"/>
            <a:chExt cx="3162300" cy="2228850"/>
          </a:xfrm>
        </p:grpSpPr>
        <p:pic>
          <p:nvPicPr>
            <p:cNvPr id="5" name="object 5"/>
            <p:cNvPicPr/>
            <p:nvPr/>
          </p:nvPicPr>
          <p:blipFill>
            <a:blip r:embed="rId2" cstate="print"/>
            <a:stretch>
              <a:fillRect/>
            </a:stretch>
          </p:blipFill>
          <p:spPr>
            <a:xfrm>
              <a:off x="514350" y="1704975"/>
              <a:ext cx="3114675" cy="561975"/>
            </a:xfrm>
            <a:prstGeom prst="rect">
              <a:avLst/>
            </a:prstGeom>
          </p:spPr>
        </p:pic>
        <p:pic>
          <p:nvPicPr>
            <p:cNvPr id="6" name="object 6"/>
            <p:cNvPicPr/>
            <p:nvPr/>
          </p:nvPicPr>
          <p:blipFill>
            <a:blip r:embed="rId3" cstate="print"/>
            <a:stretch>
              <a:fillRect/>
            </a:stretch>
          </p:blipFill>
          <p:spPr>
            <a:xfrm>
              <a:off x="504825" y="1771650"/>
              <a:ext cx="1323975" cy="495300"/>
            </a:xfrm>
            <a:prstGeom prst="rect">
              <a:avLst/>
            </a:prstGeom>
          </p:spPr>
        </p:pic>
        <p:sp>
          <p:nvSpPr>
            <p:cNvPr id="7" name="object 7"/>
            <p:cNvSpPr/>
            <p:nvPr/>
          </p:nvSpPr>
          <p:spPr>
            <a:xfrm>
              <a:off x="531113" y="1725808"/>
              <a:ext cx="3020695" cy="469265"/>
            </a:xfrm>
            <a:custGeom>
              <a:avLst/>
              <a:gdLst/>
              <a:ahLst/>
              <a:cxnLst/>
              <a:rect l="l" t="t" r="r" b="b"/>
              <a:pathLst>
                <a:path w="3020695" h="469264">
                  <a:moveTo>
                    <a:pt x="2942478" y="0"/>
                  </a:moveTo>
                  <a:lnTo>
                    <a:pt x="78165" y="0"/>
                  </a:lnTo>
                  <a:lnTo>
                    <a:pt x="47743" y="6151"/>
                  </a:lnTo>
                  <a:lnTo>
                    <a:pt x="22896" y="22920"/>
                  </a:lnTo>
                  <a:lnTo>
                    <a:pt x="6143" y="47783"/>
                  </a:lnTo>
                  <a:lnTo>
                    <a:pt x="0" y="78211"/>
                  </a:lnTo>
                  <a:lnTo>
                    <a:pt x="0" y="390896"/>
                  </a:lnTo>
                  <a:lnTo>
                    <a:pt x="6143" y="421319"/>
                  </a:lnTo>
                  <a:lnTo>
                    <a:pt x="22896" y="446143"/>
                  </a:lnTo>
                  <a:lnTo>
                    <a:pt x="47743" y="462870"/>
                  </a:lnTo>
                  <a:lnTo>
                    <a:pt x="78165" y="469001"/>
                  </a:lnTo>
                  <a:lnTo>
                    <a:pt x="2942478" y="469001"/>
                  </a:lnTo>
                  <a:lnTo>
                    <a:pt x="2972887" y="462870"/>
                  </a:lnTo>
                  <a:lnTo>
                    <a:pt x="2997707" y="446143"/>
                  </a:lnTo>
                  <a:lnTo>
                    <a:pt x="3014435" y="421319"/>
                  </a:lnTo>
                  <a:lnTo>
                    <a:pt x="3020567" y="390896"/>
                  </a:lnTo>
                  <a:lnTo>
                    <a:pt x="3020567" y="78211"/>
                  </a:lnTo>
                  <a:lnTo>
                    <a:pt x="3014435" y="47783"/>
                  </a:lnTo>
                  <a:lnTo>
                    <a:pt x="2997707" y="22920"/>
                  </a:lnTo>
                  <a:lnTo>
                    <a:pt x="2972887" y="6151"/>
                  </a:lnTo>
                  <a:lnTo>
                    <a:pt x="2942478" y="0"/>
                  </a:lnTo>
                  <a:close/>
                </a:path>
              </a:pathLst>
            </a:custGeom>
            <a:solidFill>
              <a:srgbClr val="FFFFFF"/>
            </a:solidFill>
          </p:spPr>
          <p:txBody>
            <a:bodyPr wrap="square" lIns="0" tIns="0" rIns="0" bIns="0" rtlCol="0"/>
            <a:lstStyle/>
            <a:p>
              <a:endParaRPr/>
            </a:p>
          </p:txBody>
        </p:sp>
        <p:sp>
          <p:nvSpPr>
            <p:cNvPr id="8" name="object 8"/>
            <p:cNvSpPr/>
            <p:nvPr/>
          </p:nvSpPr>
          <p:spPr>
            <a:xfrm>
              <a:off x="531113" y="1725808"/>
              <a:ext cx="3020695" cy="469265"/>
            </a:xfrm>
            <a:custGeom>
              <a:avLst/>
              <a:gdLst/>
              <a:ahLst/>
              <a:cxnLst/>
              <a:rect l="l" t="t" r="r" b="b"/>
              <a:pathLst>
                <a:path w="3020695" h="469264">
                  <a:moveTo>
                    <a:pt x="0" y="78211"/>
                  </a:moveTo>
                  <a:lnTo>
                    <a:pt x="6143" y="47783"/>
                  </a:lnTo>
                  <a:lnTo>
                    <a:pt x="22896" y="22920"/>
                  </a:lnTo>
                  <a:lnTo>
                    <a:pt x="47743" y="6151"/>
                  </a:lnTo>
                  <a:lnTo>
                    <a:pt x="78165" y="0"/>
                  </a:lnTo>
                  <a:lnTo>
                    <a:pt x="2942478" y="0"/>
                  </a:lnTo>
                  <a:lnTo>
                    <a:pt x="2972887" y="6151"/>
                  </a:lnTo>
                  <a:lnTo>
                    <a:pt x="2997707" y="22920"/>
                  </a:lnTo>
                  <a:lnTo>
                    <a:pt x="3014435" y="47783"/>
                  </a:lnTo>
                  <a:lnTo>
                    <a:pt x="3020567" y="78211"/>
                  </a:lnTo>
                  <a:lnTo>
                    <a:pt x="3020567" y="390896"/>
                  </a:lnTo>
                  <a:lnTo>
                    <a:pt x="3014435" y="421319"/>
                  </a:lnTo>
                  <a:lnTo>
                    <a:pt x="2997707" y="446143"/>
                  </a:lnTo>
                  <a:lnTo>
                    <a:pt x="2972887" y="462870"/>
                  </a:lnTo>
                  <a:lnTo>
                    <a:pt x="2942478" y="469001"/>
                  </a:lnTo>
                  <a:lnTo>
                    <a:pt x="78165" y="469001"/>
                  </a:lnTo>
                  <a:lnTo>
                    <a:pt x="47743" y="462870"/>
                  </a:lnTo>
                  <a:lnTo>
                    <a:pt x="22896" y="446143"/>
                  </a:lnTo>
                  <a:lnTo>
                    <a:pt x="6143" y="421319"/>
                  </a:lnTo>
                  <a:lnTo>
                    <a:pt x="0" y="390896"/>
                  </a:lnTo>
                  <a:lnTo>
                    <a:pt x="0" y="78211"/>
                  </a:lnTo>
                  <a:close/>
                </a:path>
              </a:pathLst>
            </a:custGeom>
            <a:ln w="12701">
              <a:solidFill>
                <a:srgbClr val="AF5C0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85775" y="2228850"/>
              <a:ext cx="3162300" cy="609600"/>
            </a:xfrm>
            <a:prstGeom prst="rect">
              <a:avLst/>
            </a:prstGeom>
          </p:spPr>
        </p:pic>
        <p:pic>
          <p:nvPicPr>
            <p:cNvPr id="10" name="object 10"/>
            <p:cNvPicPr/>
            <p:nvPr/>
          </p:nvPicPr>
          <p:blipFill>
            <a:blip r:embed="rId5" cstate="print"/>
            <a:stretch>
              <a:fillRect/>
            </a:stretch>
          </p:blipFill>
          <p:spPr>
            <a:xfrm>
              <a:off x="504825" y="2314575"/>
              <a:ext cx="2009775" cy="495300"/>
            </a:xfrm>
            <a:prstGeom prst="rect">
              <a:avLst/>
            </a:prstGeom>
          </p:spPr>
        </p:pic>
        <p:sp>
          <p:nvSpPr>
            <p:cNvPr id="11" name="object 11"/>
            <p:cNvSpPr/>
            <p:nvPr/>
          </p:nvSpPr>
          <p:spPr>
            <a:xfrm>
              <a:off x="531113" y="2270759"/>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FFFFFF"/>
            </a:solidFill>
          </p:spPr>
          <p:txBody>
            <a:bodyPr wrap="square" lIns="0" tIns="0" rIns="0" bIns="0" rtlCol="0"/>
            <a:lstStyle/>
            <a:p>
              <a:endParaRPr/>
            </a:p>
          </p:txBody>
        </p:sp>
        <p:sp>
          <p:nvSpPr>
            <p:cNvPr id="12" name="object 12"/>
            <p:cNvSpPr/>
            <p:nvPr/>
          </p:nvSpPr>
          <p:spPr>
            <a:xfrm>
              <a:off x="531113" y="2270759"/>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485775" y="2771775"/>
              <a:ext cx="3162300" cy="609600"/>
            </a:xfrm>
            <a:prstGeom prst="rect">
              <a:avLst/>
            </a:prstGeom>
          </p:spPr>
        </p:pic>
        <p:pic>
          <p:nvPicPr>
            <p:cNvPr id="14" name="object 14"/>
            <p:cNvPicPr/>
            <p:nvPr/>
          </p:nvPicPr>
          <p:blipFill>
            <a:blip r:embed="rId7" cstate="print"/>
            <a:stretch>
              <a:fillRect/>
            </a:stretch>
          </p:blipFill>
          <p:spPr>
            <a:xfrm>
              <a:off x="504825" y="2857500"/>
              <a:ext cx="1685925" cy="495300"/>
            </a:xfrm>
            <a:prstGeom prst="rect">
              <a:avLst/>
            </a:prstGeom>
          </p:spPr>
        </p:pic>
        <p:sp>
          <p:nvSpPr>
            <p:cNvPr id="15" name="object 15"/>
            <p:cNvSpPr/>
            <p:nvPr/>
          </p:nvSpPr>
          <p:spPr>
            <a:xfrm>
              <a:off x="531113" y="2816352"/>
              <a:ext cx="3020695" cy="469265"/>
            </a:xfrm>
            <a:custGeom>
              <a:avLst/>
              <a:gdLst/>
              <a:ahLst/>
              <a:cxnLst/>
              <a:rect l="l" t="t" r="r" b="b"/>
              <a:pathLst>
                <a:path w="3020695" h="469264">
                  <a:moveTo>
                    <a:pt x="2942478" y="0"/>
                  </a:moveTo>
                  <a:lnTo>
                    <a:pt x="78165" y="0"/>
                  </a:lnTo>
                  <a:lnTo>
                    <a:pt x="47743" y="6151"/>
                  </a:lnTo>
                  <a:lnTo>
                    <a:pt x="22896" y="22924"/>
                  </a:lnTo>
                  <a:lnTo>
                    <a:pt x="6143" y="47793"/>
                  </a:lnTo>
                  <a:lnTo>
                    <a:pt x="0" y="78236"/>
                  </a:lnTo>
                  <a:lnTo>
                    <a:pt x="0" y="390905"/>
                  </a:lnTo>
                  <a:lnTo>
                    <a:pt x="6143" y="421328"/>
                  </a:lnTo>
                  <a:lnTo>
                    <a:pt x="22896" y="446152"/>
                  </a:lnTo>
                  <a:lnTo>
                    <a:pt x="47743" y="462879"/>
                  </a:lnTo>
                  <a:lnTo>
                    <a:pt x="78165" y="469010"/>
                  </a:lnTo>
                  <a:lnTo>
                    <a:pt x="2942478" y="469010"/>
                  </a:lnTo>
                  <a:lnTo>
                    <a:pt x="2972887" y="462879"/>
                  </a:lnTo>
                  <a:lnTo>
                    <a:pt x="2997707" y="446152"/>
                  </a:lnTo>
                  <a:lnTo>
                    <a:pt x="3014435" y="421328"/>
                  </a:lnTo>
                  <a:lnTo>
                    <a:pt x="3020567" y="390905"/>
                  </a:lnTo>
                  <a:lnTo>
                    <a:pt x="3020567" y="78236"/>
                  </a:lnTo>
                  <a:lnTo>
                    <a:pt x="3014435" y="47793"/>
                  </a:lnTo>
                  <a:lnTo>
                    <a:pt x="2997707" y="22924"/>
                  </a:lnTo>
                  <a:lnTo>
                    <a:pt x="2972887" y="6151"/>
                  </a:lnTo>
                  <a:lnTo>
                    <a:pt x="2942478" y="0"/>
                  </a:lnTo>
                  <a:close/>
                </a:path>
              </a:pathLst>
            </a:custGeom>
            <a:solidFill>
              <a:srgbClr val="FFFFFF"/>
            </a:solidFill>
          </p:spPr>
          <p:txBody>
            <a:bodyPr wrap="square" lIns="0" tIns="0" rIns="0" bIns="0" rtlCol="0"/>
            <a:lstStyle/>
            <a:p>
              <a:endParaRPr/>
            </a:p>
          </p:txBody>
        </p:sp>
        <p:sp>
          <p:nvSpPr>
            <p:cNvPr id="16" name="object 16"/>
            <p:cNvSpPr/>
            <p:nvPr/>
          </p:nvSpPr>
          <p:spPr>
            <a:xfrm>
              <a:off x="531113" y="2816352"/>
              <a:ext cx="3020695" cy="469265"/>
            </a:xfrm>
            <a:custGeom>
              <a:avLst/>
              <a:gdLst/>
              <a:ahLst/>
              <a:cxnLst/>
              <a:rect l="l" t="t" r="r" b="b"/>
              <a:pathLst>
                <a:path w="3020695" h="469264">
                  <a:moveTo>
                    <a:pt x="0" y="78236"/>
                  </a:moveTo>
                  <a:lnTo>
                    <a:pt x="6143" y="47793"/>
                  </a:lnTo>
                  <a:lnTo>
                    <a:pt x="22896" y="22924"/>
                  </a:lnTo>
                  <a:lnTo>
                    <a:pt x="47743" y="6151"/>
                  </a:lnTo>
                  <a:lnTo>
                    <a:pt x="78165" y="0"/>
                  </a:lnTo>
                  <a:lnTo>
                    <a:pt x="2942478" y="0"/>
                  </a:lnTo>
                  <a:lnTo>
                    <a:pt x="2972887" y="6151"/>
                  </a:lnTo>
                  <a:lnTo>
                    <a:pt x="2997707" y="22924"/>
                  </a:lnTo>
                  <a:lnTo>
                    <a:pt x="3014435" y="47793"/>
                  </a:lnTo>
                  <a:lnTo>
                    <a:pt x="3020567" y="78236"/>
                  </a:lnTo>
                  <a:lnTo>
                    <a:pt x="3020567" y="390905"/>
                  </a:lnTo>
                  <a:lnTo>
                    <a:pt x="3014435" y="421328"/>
                  </a:lnTo>
                  <a:lnTo>
                    <a:pt x="2997707" y="446152"/>
                  </a:lnTo>
                  <a:lnTo>
                    <a:pt x="2972887" y="462879"/>
                  </a:lnTo>
                  <a:lnTo>
                    <a:pt x="2942478" y="469010"/>
                  </a:lnTo>
                  <a:lnTo>
                    <a:pt x="78165" y="469010"/>
                  </a:lnTo>
                  <a:lnTo>
                    <a:pt x="47743" y="462879"/>
                  </a:lnTo>
                  <a:lnTo>
                    <a:pt x="22896" y="446152"/>
                  </a:lnTo>
                  <a:lnTo>
                    <a:pt x="6143"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485775" y="3314700"/>
              <a:ext cx="3162300" cy="619125"/>
            </a:xfrm>
            <a:prstGeom prst="rect">
              <a:avLst/>
            </a:prstGeom>
          </p:spPr>
        </p:pic>
        <p:pic>
          <p:nvPicPr>
            <p:cNvPr id="18" name="object 18"/>
            <p:cNvPicPr/>
            <p:nvPr/>
          </p:nvPicPr>
          <p:blipFill>
            <a:blip r:embed="rId9" cstate="print"/>
            <a:stretch>
              <a:fillRect/>
            </a:stretch>
          </p:blipFill>
          <p:spPr>
            <a:xfrm>
              <a:off x="504825" y="3409950"/>
              <a:ext cx="1543050" cy="495300"/>
            </a:xfrm>
            <a:prstGeom prst="rect">
              <a:avLst/>
            </a:prstGeom>
          </p:spPr>
        </p:pic>
        <p:sp>
          <p:nvSpPr>
            <p:cNvPr id="19" name="object 19"/>
            <p:cNvSpPr/>
            <p:nvPr/>
          </p:nvSpPr>
          <p:spPr>
            <a:xfrm>
              <a:off x="531113" y="3362075"/>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FFFFFF"/>
            </a:solidFill>
          </p:spPr>
          <p:txBody>
            <a:bodyPr wrap="square" lIns="0" tIns="0" rIns="0" bIns="0" rtlCol="0"/>
            <a:lstStyle/>
            <a:p>
              <a:endParaRPr/>
            </a:p>
          </p:txBody>
        </p:sp>
        <p:sp>
          <p:nvSpPr>
            <p:cNvPr id="20" name="object 20"/>
            <p:cNvSpPr/>
            <p:nvPr/>
          </p:nvSpPr>
          <p:spPr>
            <a:xfrm>
              <a:off x="531113" y="3362075"/>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21" name="object 21"/>
          <p:cNvSpPr txBox="1"/>
          <p:nvPr/>
        </p:nvSpPr>
        <p:spPr>
          <a:xfrm>
            <a:off x="633416" y="1838640"/>
            <a:ext cx="1653539" cy="1871345"/>
          </a:xfrm>
          <a:prstGeom prst="rect">
            <a:avLst/>
          </a:prstGeom>
        </p:spPr>
        <p:txBody>
          <a:bodyPr vert="horz" wrap="square" lIns="0" tIns="12700" rIns="0" bIns="0" rtlCol="0">
            <a:spAutoFit/>
          </a:bodyPr>
          <a:lstStyle/>
          <a:p>
            <a:pPr marL="192405" indent="-179705">
              <a:lnSpc>
                <a:spcPct val="100000"/>
              </a:lnSpc>
              <a:spcBef>
                <a:spcPts val="100"/>
              </a:spcBef>
              <a:buSzPct val="96296"/>
              <a:buAutoNum type="alphaUcPeriod"/>
              <a:tabLst>
                <a:tab pos="192405" algn="l"/>
              </a:tabLst>
            </a:pPr>
            <a:r>
              <a:rPr sz="1350" spc="-80" dirty="0">
                <a:latin typeface="Arial"/>
                <a:cs typeface="Arial"/>
              </a:rPr>
              <a:t>Docker</a:t>
            </a:r>
            <a:r>
              <a:rPr sz="1350" spc="-35" dirty="0">
                <a:latin typeface="Times New Roman"/>
                <a:cs typeface="Times New Roman"/>
              </a:rPr>
              <a:t> </a:t>
            </a:r>
            <a:r>
              <a:rPr sz="1350" spc="-20" dirty="0">
                <a:latin typeface="Arial"/>
                <a:cs typeface="Arial"/>
              </a:rPr>
              <a:t>File</a:t>
            </a:r>
            <a:endParaRPr sz="1350">
              <a:latin typeface="Arial"/>
              <a:cs typeface="Arial"/>
            </a:endParaRPr>
          </a:p>
          <a:p>
            <a:pPr>
              <a:lnSpc>
                <a:spcPct val="100000"/>
              </a:lnSpc>
              <a:spcBef>
                <a:spcPts val="1125"/>
              </a:spcBef>
              <a:buFont typeface="Arial"/>
              <a:buAutoNum type="alphaUcPeriod"/>
            </a:pPr>
            <a:endParaRPr sz="1350">
              <a:latin typeface="Arial"/>
              <a:cs typeface="Arial"/>
            </a:endParaRPr>
          </a:p>
          <a:p>
            <a:pPr marL="182245" indent="-174625">
              <a:lnSpc>
                <a:spcPct val="100000"/>
              </a:lnSpc>
              <a:buSzPct val="96296"/>
              <a:buAutoNum type="alphaUcPeriod"/>
              <a:tabLst>
                <a:tab pos="182245" algn="l"/>
              </a:tabLst>
            </a:pPr>
            <a:r>
              <a:rPr sz="1350" spc="-80" dirty="0">
                <a:latin typeface="Arial"/>
                <a:cs typeface="Arial"/>
              </a:rPr>
              <a:t>Docker</a:t>
            </a:r>
            <a:r>
              <a:rPr sz="1350" spc="-20" dirty="0">
                <a:latin typeface="Times New Roman"/>
                <a:cs typeface="Times New Roman"/>
              </a:rPr>
              <a:t> </a:t>
            </a:r>
            <a:r>
              <a:rPr sz="1350" spc="-100" dirty="0">
                <a:latin typeface="Arial"/>
                <a:cs typeface="Arial"/>
              </a:rPr>
              <a:t>Compose</a:t>
            </a:r>
            <a:r>
              <a:rPr sz="1350" spc="10" dirty="0">
                <a:latin typeface="Times New Roman"/>
                <a:cs typeface="Times New Roman"/>
              </a:rPr>
              <a:t> </a:t>
            </a:r>
            <a:r>
              <a:rPr sz="1350" spc="-50" dirty="0">
                <a:latin typeface="Arial"/>
                <a:cs typeface="Arial"/>
              </a:rPr>
              <a:t>File</a:t>
            </a:r>
            <a:endParaRPr sz="1350">
              <a:latin typeface="Arial"/>
              <a:cs typeface="Arial"/>
            </a:endParaRPr>
          </a:p>
          <a:p>
            <a:pPr>
              <a:lnSpc>
                <a:spcPct val="100000"/>
              </a:lnSpc>
              <a:spcBef>
                <a:spcPts val="1130"/>
              </a:spcBef>
              <a:buFont typeface="Arial"/>
              <a:buAutoNum type="alphaUcPeriod"/>
            </a:pPr>
            <a:endParaRPr sz="1350">
              <a:latin typeface="Arial"/>
              <a:cs typeface="Arial"/>
            </a:endParaRPr>
          </a:p>
          <a:p>
            <a:pPr marL="182880" indent="-177800">
              <a:lnSpc>
                <a:spcPct val="100000"/>
              </a:lnSpc>
              <a:spcBef>
                <a:spcPts val="5"/>
              </a:spcBef>
              <a:buSzPct val="96296"/>
              <a:buAutoNum type="alphaUcPeriod"/>
              <a:tabLst>
                <a:tab pos="182880" algn="l"/>
              </a:tabLst>
            </a:pPr>
            <a:r>
              <a:rPr sz="1350" spc="-80" dirty="0">
                <a:latin typeface="Arial"/>
                <a:cs typeface="Arial"/>
              </a:rPr>
              <a:t>Docker</a:t>
            </a:r>
            <a:r>
              <a:rPr sz="1350" spc="-35" dirty="0">
                <a:latin typeface="Times New Roman"/>
                <a:cs typeface="Times New Roman"/>
              </a:rPr>
              <a:t> </a:t>
            </a:r>
            <a:r>
              <a:rPr sz="1350" spc="-10" dirty="0">
                <a:latin typeface="Arial"/>
                <a:cs typeface="Arial"/>
              </a:rPr>
              <a:t>Network</a:t>
            </a:r>
            <a:endParaRPr sz="1350">
              <a:latin typeface="Arial"/>
              <a:cs typeface="Arial"/>
            </a:endParaRPr>
          </a:p>
          <a:p>
            <a:pPr>
              <a:lnSpc>
                <a:spcPct val="100000"/>
              </a:lnSpc>
              <a:spcBef>
                <a:spcPts val="1130"/>
              </a:spcBef>
              <a:buFont typeface="Arial"/>
              <a:buAutoNum type="alphaUcPeriod"/>
            </a:pPr>
            <a:endParaRPr sz="1350">
              <a:latin typeface="Arial"/>
              <a:cs typeface="Arial"/>
            </a:endParaRPr>
          </a:p>
          <a:p>
            <a:pPr marL="192405" indent="-179705">
              <a:lnSpc>
                <a:spcPct val="100000"/>
              </a:lnSpc>
              <a:buSzPct val="96296"/>
              <a:buAutoNum type="alphaUcPeriod"/>
              <a:tabLst>
                <a:tab pos="192405" algn="l"/>
              </a:tabLst>
            </a:pPr>
            <a:r>
              <a:rPr sz="1350" spc="-70" dirty="0">
                <a:latin typeface="Arial"/>
                <a:cs typeface="Arial"/>
              </a:rPr>
              <a:t>None</a:t>
            </a:r>
            <a:r>
              <a:rPr sz="1350" spc="-10" dirty="0">
                <a:latin typeface="Times New Roman"/>
                <a:cs typeface="Times New Roman"/>
              </a:rPr>
              <a:t> </a:t>
            </a:r>
            <a:r>
              <a:rPr sz="1350" dirty="0">
                <a:latin typeface="Arial"/>
                <a:cs typeface="Arial"/>
              </a:rPr>
              <a:t>of</a:t>
            </a:r>
            <a:r>
              <a:rPr sz="1350" spc="-50" dirty="0">
                <a:latin typeface="Times New Roman"/>
                <a:cs typeface="Times New Roman"/>
              </a:rPr>
              <a:t> </a:t>
            </a:r>
            <a:r>
              <a:rPr sz="1350" spc="-10" dirty="0">
                <a:latin typeface="Arial"/>
                <a:cs typeface="Arial"/>
              </a:rPr>
              <a:t>these</a:t>
            </a:r>
            <a:endParaRPr sz="1350">
              <a:latin typeface="Arial"/>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10394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8051800" cy="289823"/>
          </a:xfrm>
          <a:prstGeom prst="rect">
            <a:avLst/>
          </a:prstGeom>
        </p:spPr>
        <p:txBody>
          <a:bodyPr vert="horz" wrap="square" lIns="0" tIns="12700" rIns="0" bIns="0" rtlCol="0">
            <a:spAutoFit/>
          </a:bodyPr>
          <a:lstStyle/>
          <a:p>
            <a:pPr marL="12700">
              <a:lnSpc>
                <a:spcPct val="100000"/>
              </a:lnSpc>
              <a:spcBef>
                <a:spcPts val="100"/>
              </a:spcBef>
              <a:tabLst>
                <a:tab pos="1202690" algn="l"/>
              </a:tabLst>
            </a:pPr>
            <a:r>
              <a:rPr b="1" dirty="0">
                <a:latin typeface="Lucida Grande" panose="020B0600040502020204" pitchFamily="34" charset="0"/>
                <a:cs typeface="Lucida Grande" panose="020B0600040502020204" pitchFamily="34" charset="0"/>
              </a:rPr>
              <a:t>1. 	is a document used to deploy multiple containers at once.</a:t>
            </a:r>
          </a:p>
        </p:txBody>
      </p:sp>
      <p:grpSp>
        <p:nvGrpSpPr>
          <p:cNvPr id="4" name="object 4"/>
          <p:cNvGrpSpPr/>
          <p:nvPr/>
        </p:nvGrpSpPr>
        <p:grpSpPr>
          <a:xfrm>
            <a:off x="504825" y="1704975"/>
            <a:ext cx="3124200" cy="561975"/>
            <a:chOff x="504825" y="1704975"/>
            <a:chExt cx="3124200" cy="561975"/>
          </a:xfrm>
        </p:grpSpPr>
        <p:pic>
          <p:nvPicPr>
            <p:cNvPr id="5" name="object 5"/>
            <p:cNvPicPr/>
            <p:nvPr/>
          </p:nvPicPr>
          <p:blipFill>
            <a:blip r:embed="rId2" cstate="print"/>
            <a:stretch>
              <a:fillRect/>
            </a:stretch>
          </p:blipFill>
          <p:spPr>
            <a:xfrm>
              <a:off x="514350" y="1704975"/>
              <a:ext cx="3114675" cy="561975"/>
            </a:xfrm>
            <a:prstGeom prst="rect">
              <a:avLst/>
            </a:prstGeom>
          </p:spPr>
        </p:pic>
        <p:pic>
          <p:nvPicPr>
            <p:cNvPr id="6" name="object 6"/>
            <p:cNvPicPr/>
            <p:nvPr/>
          </p:nvPicPr>
          <p:blipFill>
            <a:blip r:embed="rId3" cstate="print"/>
            <a:stretch>
              <a:fillRect/>
            </a:stretch>
          </p:blipFill>
          <p:spPr>
            <a:xfrm>
              <a:off x="504825" y="1771650"/>
              <a:ext cx="1323975" cy="495300"/>
            </a:xfrm>
            <a:prstGeom prst="rect">
              <a:avLst/>
            </a:prstGeom>
          </p:spPr>
        </p:pic>
        <p:sp>
          <p:nvSpPr>
            <p:cNvPr id="7" name="object 7"/>
            <p:cNvSpPr/>
            <p:nvPr/>
          </p:nvSpPr>
          <p:spPr>
            <a:xfrm>
              <a:off x="531113" y="1725808"/>
              <a:ext cx="3020695" cy="469265"/>
            </a:xfrm>
            <a:custGeom>
              <a:avLst/>
              <a:gdLst/>
              <a:ahLst/>
              <a:cxnLst/>
              <a:rect l="l" t="t" r="r" b="b"/>
              <a:pathLst>
                <a:path w="3020695" h="469264">
                  <a:moveTo>
                    <a:pt x="2942478" y="0"/>
                  </a:moveTo>
                  <a:lnTo>
                    <a:pt x="78165" y="0"/>
                  </a:lnTo>
                  <a:lnTo>
                    <a:pt x="47743" y="6151"/>
                  </a:lnTo>
                  <a:lnTo>
                    <a:pt x="22896" y="22920"/>
                  </a:lnTo>
                  <a:lnTo>
                    <a:pt x="6143" y="47783"/>
                  </a:lnTo>
                  <a:lnTo>
                    <a:pt x="0" y="78211"/>
                  </a:lnTo>
                  <a:lnTo>
                    <a:pt x="0" y="390896"/>
                  </a:lnTo>
                  <a:lnTo>
                    <a:pt x="6143" y="421319"/>
                  </a:lnTo>
                  <a:lnTo>
                    <a:pt x="22896" y="446143"/>
                  </a:lnTo>
                  <a:lnTo>
                    <a:pt x="47743" y="462870"/>
                  </a:lnTo>
                  <a:lnTo>
                    <a:pt x="78165" y="469001"/>
                  </a:lnTo>
                  <a:lnTo>
                    <a:pt x="2942478" y="469001"/>
                  </a:lnTo>
                  <a:lnTo>
                    <a:pt x="2972887" y="462870"/>
                  </a:lnTo>
                  <a:lnTo>
                    <a:pt x="2997707" y="446143"/>
                  </a:lnTo>
                  <a:lnTo>
                    <a:pt x="3014435" y="421319"/>
                  </a:lnTo>
                  <a:lnTo>
                    <a:pt x="3020567" y="390896"/>
                  </a:lnTo>
                  <a:lnTo>
                    <a:pt x="3020567" y="78211"/>
                  </a:lnTo>
                  <a:lnTo>
                    <a:pt x="3014435" y="47783"/>
                  </a:lnTo>
                  <a:lnTo>
                    <a:pt x="2997707" y="22920"/>
                  </a:lnTo>
                  <a:lnTo>
                    <a:pt x="2972887" y="6151"/>
                  </a:lnTo>
                  <a:lnTo>
                    <a:pt x="2942478" y="0"/>
                  </a:lnTo>
                  <a:close/>
                </a:path>
              </a:pathLst>
            </a:custGeom>
            <a:solidFill>
              <a:srgbClr val="FFFFFF"/>
            </a:solidFill>
          </p:spPr>
          <p:txBody>
            <a:bodyPr wrap="square" lIns="0" tIns="0" rIns="0" bIns="0" rtlCol="0"/>
            <a:lstStyle/>
            <a:p>
              <a:endParaRPr/>
            </a:p>
          </p:txBody>
        </p:sp>
        <p:sp>
          <p:nvSpPr>
            <p:cNvPr id="8" name="object 8"/>
            <p:cNvSpPr/>
            <p:nvPr/>
          </p:nvSpPr>
          <p:spPr>
            <a:xfrm>
              <a:off x="531113" y="1725808"/>
              <a:ext cx="3020695" cy="469265"/>
            </a:xfrm>
            <a:custGeom>
              <a:avLst/>
              <a:gdLst/>
              <a:ahLst/>
              <a:cxnLst/>
              <a:rect l="l" t="t" r="r" b="b"/>
              <a:pathLst>
                <a:path w="3020695" h="469264">
                  <a:moveTo>
                    <a:pt x="0" y="78211"/>
                  </a:moveTo>
                  <a:lnTo>
                    <a:pt x="6143" y="47783"/>
                  </a:lnTo>
                  <a:lnTo>
                    <a:pt x="22896" y="22920"/>
                  </a:lnTo>
                  <a:lnTo>
                    <a:pt x="47743" y="6151"/>
                  </a:lnTo>
                  <a:lnTo>
                    <a:pt x="78165" y="0"/>
                  </a:lnTo>
                  <a:lnTo>
                    <a:pt x="2942478" y="0"/>
                  </a:lnTo>
                  <a:lnTo>
                    <a:pt x="2972887" y="6151"/>
                  </a:lnTo>
                  <a:lnTo>
                    <a:pt x="2997707" y="22920"/>
                  </a:lnTo>
                  <a:lnTo>
                    <a:pt x="3014435" y="47783"/>
                  </a:lnTo>
                  <a:lnTo>
                    <a:pt x="3020567" y="78211"/>
                  </a:lnTo>
                  <a:lnTo>
                    <a:pt x="3020567" y="390896"/>
                  </a:lnTo>
                  <a:lnTo>
                    <a:pt x="3014435" y="421319"/>
                  </a:lnTo>
                  <a:lnTo>
                    <a:pt x="2997707" y="446143"/>
                  </a:lnTo>
                  <a:lnTo>
                    <a:pt x="2972887" y="462870"/>
                  </a:lnTo>
                  <a:lnTo>
                    <a:pt x="2942478" y="469001"/>
                  </a:lnTo>
                  <a:lnTo>
                    <a:pt x="78165" y="469001"/>
                  </a:lnTo>
                  <a:lnTo>
                    <a:pt x="47743" y="462870"/>
                  </a:lnTo>
                  <a:lnTo>
                    <a:pt x="22896" y="446143"/>
                  </a:lnTo>
                  <a:lnTo>
                    <a:pt x="6143" y="421319"/>
                  </a:lnTo>
                  <a:lnTo>
                    <a:pt x="0" y="390896"/>
                  </a:lnTo>
                  <a:lnTo>
                    <a:pt x="0" y="78211"/>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633416" y="1838640"/>
            <a:ext cx="968375" cy="231775"/>
          </a:xfrm>
          <a:prstGeom prst="rect">
            <a:avLst/>
          </a:prstGeom>
        </p:spPr>
        <p:txBody>
          <a:bodyPr vert="horz" wrap="square" lIns="0" tIns="12700" rIns="0" bIns="0" rtlCol="0">
            <a:spAutoFit/>
          </a:bodyPr>
          <a:lstStyle/>
          <a:p>
            <a:pPr marL="12700">
              <a:lnSpc>
                <a:spcPct val="100000"/>
              </a:lnSpc>
              <a:spcBef>
                <a:spcPts val="100"/>
              </a:spcBef>
            </a:pPr>
            <a:r>
              <a:rPr sz="1350" spc="-100" dirty="0">
                <a:latin typeface="Arial"/>
                <a:cs typeface="Arial"/>
              </a:rPr>
              <a:t>A.</a:t>
            </a:r>
            <a:r>
              <a:rPr sz="1350" spc="5" dirty="0">
                <a:latin typeface="Times New Roman"/>
                <a:cs typeface="Times New Roman"/>
              </a:rPr>
              <a:t> </a:t>
            </a:r>
            <a:r>
              <a:rPr sz="1350" spc="-80" dirty="0">
                <a:latin typeface="Arial"/>
                <a:cs typeface="Arial"/>
              </a:rPr>
              <a:t>Docker</a:t>
            </a:r>
            <a:r>
              <a:rPr sz="1350" spc="-45" dirty="0">
                <a:latin typeface="Times New Roman"/>
                <a:cs typeface="Times New Roman"/>
              </a:rPr>
              <a:t> </a:t>
            </a:r>
            <a:r>
              <a:rPr sz="1350" spc="-60" dirty="0">
                <a:latin typeface="Arial"/>
                <a:cs typeface="Arial"/>
              </a:rPr>
              <a:t>File</a:t>
            </a:r>
            <a:endParaRPr sz="1350">
              <a:latin typeface="Arial"/>
              <a:cs typeface="Arial"/>
            </a:endParaRPr>
          </a:p>
        </p:txBody>
      </p:sp>
      <p:grpSp>
        <p:nvGrpSpPr>
          <p:cNvPr id="10" name="object 10"/>
          <p:cNvGrpSpPr/>
          <p:nvPr/>
        </p:nvGrpSpPr>
        <p:grpSpPr>
          <a:xfrm>
            <a:off x="485775" y="2228850"/>
            <a:ext cx="3162300" cy="609600"/>
            <a:chOff x="485775" y="2228850"/>
            <a:chExt cx="3162300" cy="609600"/>
          </a:xfrm>
        </p:grpSpPr>
        <p:pic>
          <p:nvPicPr>
            <p:cNvPr id="11" name="object 11"/>
            <p:cNvPicPr/>
            <p:nvPr/>
          </p:nvPicPr>
          <p:blipFill>
            <a:blip r:embed="rId4" cstate="print"/>
            <a:stretch>
              <a:fillRect/>
            </a:stretch>
          </p:blipFill>
          <p:spPr>
            <a:xfrm>
              <a:off x="485775" y="2228850"/>
              <a:ext cx="3162300" cy="609600"/>
            </a:xfrm>
            <a:prstGeom prst="rect">
              <a:avLst/>
            </a:prstGeom>
          </p:spPr>
        </p:pic>
        <p:pic>
          <p:nvPicPr>
            <p:cNvPr id="12" name="object 12"/>
            <p:cNvPicPr/>
            <p:nvPr/>
          </p:nvPicPr>
          <p:blipFill>
            <a:blip r:embed="rId5" cstate="print"/>
            <a:stretch>
              <a:fillRect/>
            </a:stretch>
          </p:blipFill>
          <p:spPr>
            <a:xfrm>
              <a:off x="504825" y="2314575"/>
              <a:ext cx="2038350" cy="495300"/>
            </a:xfrm>
            <a:prstGeom prst="rect">
              <a:avLst/>
            </a:prstGeom>
          </p:spPr>
        </p:pic>
        <p:sp>
          <p:nvSpPr>
            <p:cNvPr id="13" name="object 13"/>
            <p:cNvSpPr/>
            <p:nvPr/>
          </p:nvSpPr>
          <p:spPr>
            <a:xfrm>
              <a:off x="531113" y="2270760"/>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5F4778"/>
            </a:solidFill>
          </p:spPr>
          <p:txBody>
            <a:bodyPr wrap="square" lIns="0" tIns="0" rIns="0" bIns="0" rtlCol="0"/>
            <a:lstStyle/>
            <a:p>
              <a:endParaRPr/>
            </a:p>
          </p:txBody>
        </p:sp>
        <p:sp>
          <p:nvSpPr>
            <p:cNvPr id="14" name="object 14"/>
            <p:cNvSpPr/>
            <p:nvPr/>
          </p:nvSpPr>
          <p:spPr>
            <a:xfrm>
              <a:off x="531113" y="2270760"/>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15" name="object 15"/>
          <p:cNvSpPr txBox="1"/>
          <p:nvPr/>
        </p:nvSpPr>
        <p:spPr>
          <a:xfrm>
            <a:off x="633416" y="2384359"/>
            <a:ext cx="1682750" cy="231775"/>
          </a:xfrm>
          <a:prstGeom prst="rect">
            <a:avLst/>
          </a:prstGeom>
        </p:spPr>
        <p:txBody>
          <a:bodyPr vert="horz" wrap="square" lIns="0" tIns="12700" rIns="0" bIns="0" rtlCol="0">
            <a:spAutoFit/>
          </a:bodyPr>
          <a:lstStyle/>
          <a:p>
            <a:pPr marL="12700">
              <a:lnSpc>
                <a:spcPct val="100000"/>
              </a:lnSpc>
              <a:spcBef>
                <a:spcPts val="100"/>
              </a:spcBef>
            </a:pPr>
            <a:r>
              <a:rPr sz="1350" b="1" spc="-130" dirty="0">
                <a:solidFill>
                  <a:srgbClr val="FFFFFF"/>
                </a:solidFill>
                <a:latin typeface="Arial"/>
                <a:cs typeface="Arial"/>
              </a:rPr>
              <a:t>B.</a:t>
            </a:r>
            <a:r>
              <a:rPr sz="1350" spc="10" dirty="0">
                <a:solidFill>
                  <a:srgbClr val="FFFFFF"/>
                </a:solidFill>
                <a:latin typeface="Times New Roman"/>
                <a:cs typeface="Times New Roman"/>
              </a:rPr>
              <a:t> </a:t>
            </a:r>
            <a:r>
              <a:rPr sz="1350" b="1" spc="-110" dirty="0">
                <a:solidFill>
                  <a:srgbClr val="FFFFFF"/>
                </a:solidFill>
                <a:latin typeface="Arial"/>
                <a:cs typeface="Arial"/>
              </a:rPr>
              <a:t>Docker</a:t>
            </a:r>
            <a:r>
              <a:rPr sz="1350" spc="-120" dirty="0">
                <a:solidFill>
                  <a:srgbClr val="FFFFFF"/>
                </a:solidFill>
                <a:latin typeface="Times New Roman"/>
                <a:cs typeface="Times New Roman"/>
              </a:rPr>
              <a:t> </a:t>
            </a:r>
            <a:r>
              <a:rPr sz="1350" b="1" spc="-130" dirty="0">
                <a:solidFill>
                  <a:srgbClr val="FFFFFF"/>
                </a:solidFill>
                <a:latin typeface="Arial"/>
                <a:cs typeface="Arial"/>
              </a:rPr>
              <a:t>Compose</a:t>
            </a:r>
            <a:r>
              <a:rPr sz="1350" spc="-90" dirty="0">
                <a:solidFill>
                  <a:srgbClr val="FFFFFF"/>
                </a:solidFill>
                <a:latin typeface="Times New Roman"/>
                <a:cs typeface="Times New Roman"/>
              </a:rPr>
              <a:t> </a:t>
            </a:r>
            <a:r>
              <a:rPr sz="1350" b="1" spc="-80" dirty="0">
                <a:solidFill>
                  <a:srgbClr val="FFFFFF"/>
                </a:solidFill>
                <a:latin typeface="Arial"/>
                <a:cs typeface="Arial"/>
              </a:rPr>
              <a:t>File</a:t>
            </a:r>
            <a:endParaRPr sz="1350">
              <a:latin typeface="Arial"/>
              <a:cs typeface="Arial"/>
            </a:endParaRPr>
          </a:p>
        </p:txBody>
      </p:sp>
      <p:grpSp>
        <p:nvGrpSpPr>
          <p:cNvPr id="16" name="object 16"/>
          <p:cNvGrpSpPr/>
          <p:nvPr/>
        </p:nvGrpSpPr>
        <p:grpSpPr>
          <a:xfrm>
            <a:off x="485775" y="2771775"/>
            <a:ext cx="3162300" cy="1162050"/>
            <a:chOff x="485775" y="2771775"/>
            <a:chExt cx="3162300" cy="1162050"/>
          </a:xfrm>
        </p:grpSpPr>
        <p:pic>
          <p:nvPicPr>
            <p:cNvPr id="17" name="object 17"/>
            <p:cNvPicPr/>
            <p:nvPr/>
          </p:nvPicPr>
          <p:blipFill>
            <a:blip r:embed="rId6" cstate="print"/>
            <a:stretch>
              <a:fillRect/>
            </a:stretch>
          </p:blipFill>
          <p:spPr>
            <a:xfrm>
              <a:off x="485775" y="2771775"/>
              <a:ext cx="3162300" cy="609600"/>
            </a:xfrm>
            <a:prstGeom prst="rect">
              <a:avLst/>
            </a:prstGeom>
          </p:spPr>
        </p:pic>
        <p:pic>
          <p:nvPicPr>
            <p:cNvPr id="18" name="object 18"/>
            <p:cNvPicPr/>
            <p:nvPr/>
          </p:nvPicPr>
          <p:blipFill>
            <a:blip r:embed="rId7" cstate="print"/>
            <a:stretch>
              <a:fillRect/>
            </a:stretch>
          </p:blipFill>
          <p:spPr>
            <a:xfrm>
              <a:off x="504825" y="2857500"/>
              <a:ext cx="1752600" cy="495300"/>
            </a:xfrm>
            <a:prstGeom prst="rect">
              <a:avLst/>
            </a:prstGeom>
          </p:spPr>
        </p:pic>
        <p:sp>
          <p:nvSpPr>
            <p:cNvPr id="19" name="object 19"/>
            <p:cNvSpPr/>
            <p:nvPr/>
          </p:nvSpPr>
          <p:spPr>
            <a:xfrm>
              <a:off x="531113" y="2816352"/>
              <a:ext cx="3020695" cy="469265"/>
            </a:xfrm>
            <a:custGeom>
              <a:avLst/>
              <a:gdLst/>
              <a:ahLst/>
              <a:cxnLst/>
              <a:rect l="l" t="t" r="r" b="b"/>
              <a:pathLst>
                <a:path w="3020695" h="469264">
                  <a:moveTo>
                    <a:pt x="2942478" y="0"/>
                  </a:moveTo>
                  <a:lnTo>
                    <a:pt x="78165" y="0"/>
                  </a:lnTo>
                  <a:lnTo>
                    <a:pt x="47743" y="6151"/>
                  </a:lnTo>
                  <a:lnTo>
                    <a:pt x="22896" y="22924"/>
                  </a:lnTo>
                  <a:lnTo>
                    <a:pt x="6143" y="47793"/>
                  </a:lnTo>
                  <a:lnTo>
                    <a:pt x="0" y="78236"/>
                  </a:lnTo>
                  <a:lnTo>
                    <a:pt x="0" y="390905"/>
                  </a:lnTo>
                  <a:lnTo>
                    <a:pt x="6143" y="421328"/>
                  </a:lnTo>
                  <a:lnTo>
                    <a:pt x="22896" y="446152"/>
                  </a:lnTo>
                  <a:lnTo>
                    <a:pt x="47743" y="462879"/>
                  </a:lnTo>
                  <a:lnTo>
                    <a:pt x="78165" y="469010"/>
                  </a:lnTo>
                  <a:lnTo>
                    <a:pt x="2942478" y="469010"/>
                  </a:lnTo>
                  <a:lnTo>
                    <a:pt x="2972887" y="462879"/>
                  </a:lnTo>
                  <a:lnTo>
                    <a:pt x="2997707" y="446152"/>
                  </a:lnTo>
                  <a:lnTo>
                    <a:pt x="3014435" y="421328"/>
                  </a:lnTo>
                  <a:lnTo>
                    <a:pt x="3020567" y="390905"/>
                  </a:lnTo>
                  <a:lnTo>
                    <a:pt x="3020567" y="78236"/>
                  </a:lnTo>
                  <a:lnTo>
                    <a:pt x="3014435" y="47793"/>
                  </a:lnTo>
                  <a:lnTo>
                    <a:pt x="2997707" y="22924"/>
                  </a:lnTo>
                  <a:lnTo>
                    <a:pt x="2972887" y="6151"/>
                  </a:lnTo>
                  <a:lnTo>
                    <a:pt x="2942478" y="0"/>
                  </a:lnTo>
                  <a:close/>
                </a:path>
              </a:pathLst>
            </a:custGeom>
            <a:solidFill>
              <a:srgbClr val="FFFFFF"/>
            </a:solidFill>
          </p:spPr>
          <p:txBody>
            <a:bodyPr wrap="square" lIns="0" tIns="0" rIns="0" bIns="0" rtlCol="0"/>
            <a:lstStyle/>
            <a:p>
              <a:endParaRPr/>
            </a:p>
          </p:txBody>
        </p:sp>
        <p:sp>
          <p:nvSpPr>
            <p:cNvPr id="20" name="object 20"/>
            <p:cNvSpPr/>
            <p:nvPr/>
          </p:nvSpPr>
          <p:spPr>
            <a:xfrm>
              <a:off x="531113" y="2816352"/>
              <a:ext cx="3020695" cy="469265"/>
            </a:xfrm>
            <a:custGeom>
              <a:avLst/>
              <a:gdLst/>
              <a:ahLst/>
              <a:cxnLst/>
              <a:rect l="l" t="t" r="r" b="b"/>
              <a:pathLst>
                <a:path w="3020695" h="469264">
                  <a:moveTo>
                    <a:pt x="0" y="78236"/>
                  </a:moveTo>
                  <a:lnTo>
                    <a:pt x="6143" y="47793"/>
                  </a:lnTo>
                  <a:lnTo>
                    <a:pt x="22896" y="22924"/>
                  </a:lnTo>
                  <a:lnTo>
                    <a:pt x="47743" y="6151"/>
                  </a:lnTo>
                  <a:lnTo>
                    <a:pt x="78165" y="0"/>
                  </a:lnTo>
                  <a:lnTo>
                    <a:pt x="2942478" y="0"/>
                  </a:lnTo>
                  <a:lnTo>
                    <a:pt x="2972887" y="6151"/>
                  </a:lnTo>
                  <a:lnTo>
                    <a:pt x="2997707" y="22924"/>
                  </a:lnTo>
                  <a:lnTo>
                    <a:pt x="3014435" y="47793"/>
                  </a:lnTo>
                  <a:lnTo>
                    <a:pt x="3020567" y="78236"/>
                  </a:lnTo>
                  <a:lnTo>
                    <a:pt x="3020567" y="390905"/>
                  </a:lnTo>
                  <a:lnTo>
                    <a:pt x="3014435" y="421328"/>
                  </a:lnTo>
                  <a:lnTo>
                    <a:pt x="2997707" y="446152"/>
                  </a:lnTo>
                  <a:lnTo>
                    <a:pt x="2972887" y="462879"/>
                  </a:lnTo>
                  <a:lnTo>
                    <a:pt x="2942478" y="469010"/>
                  </a:lnTo>
                  <a:lnTo>
                    <a:pt x="78165" y="469010"/>
                  </a:lnTo>
                  <a:lnTo>
                    <a:pt x="47743" y="462879"/>
                  </a:lnTo>
                  <a:lnTo>
                    <a:pt x="22896" y="446152"/>
                  </a:lnTo>
                  <a:lnTo>
                    <a:pt x="6143"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21" name="object 21"/>
            <p:cNvPicPr/>
            <p:nvPr/>
          </p:nvPicPr>
          <p:blipFill>
            <a:blip r:embed="rId8" cstate="print"/>
            <a:stretch>
              <a:fillRect/>
            </a:stretch>
          </p:blipFill>
          <p:spPr>
            <a:xfrm>
              <a:off x="485775" y="3314700"/>
              <a:ext cx="3162300" cy="619125"/>
            </a:xfrm>
            <a:prstGeom prst="rect">
              <a:avLst/>
            </a:prstGeom>
          </p:spPr>
        </p:pic>
        <p:pic>
          <p:nvPicPr>
            <p:cNvPr id="22" name="object 22"/>
            <p:cNvPicPr/>
            <p:nvPr/>
          </p:nvPicPr>
          <p:blipFill>
            <a:blip r:embed="rId9" cstate="print"/>
            <a:stretch>
              <a:fillRect/>
            </a:stretch>
          </p:blipFill>
          <p:spPr>
            <a:xfrm>
              <a:off x="504825" y="3409950"/>
              <a:ext cx="1543050" cy="495300"/>
            </a:xfrm>
            <a:prstGeom prst="rect">
              <a:avLst/>
            </a:prstGeom>
          </p:spPr>
        </p:pic>
        <p:sp>
          <p:nvSpPr>
            <p:cNvPr id="23" name="object 23"/>
            <p:cNvSpPr/>
            <p:nvPr/>
          </p:nvSpPr>
          <p:spPr>
            <a:xfrm>
              <a:off x="531113" y="3362075"/>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FFFFFF"/>
            </a:solidFill>
          </p:spPr>
          <p:txBody>
            <a:bodyPr wrap="square" lIns="0" tIns="0" rIns="0" bIns="0" rtlCol="0"/>
            <a:lstStyle/>
            <a:p>
              <a:endParaRPr/>
            </a:p>
          </p:txBody>
        </p:sp>
        <p:sp>
          <p:nvSpPr>
            <p:cNvPr id="24" name="object 24"/>
            <p:cNvSpPr/>
            <p:nvPr/>
          </p:nvSpPr>
          <p:spPr>
            <a:xfrm>
              <a:off x="531113" y="3362075"/>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25" name="object 25"/>
          <p:cNvSpPr txBox="1"/>
          <p:nvPr/>
        </p:nvSpPr>
        <p:spPr>
          <a:xfrm>
            <a:off x="633416" y="2931095"/>
            <a:ext cx="1397000" cy="778510"/>
          </a:xfrm>
          <a:prstGeom prst="rect">
            <a:avLst/>
          </a:prstGeom>
        </p:spPr>
        <p:txBody>
          <a:bodyPr vert="horz" wrap="square" lIns="0" tIns="12700" rIns="0" bIns="0" rtlCol="0">
            <a:spAutoFit/>
          </a:bodyPr>
          <a:lstStyle/>
          <a:p>
            <a:pPr marL="12700">
              <a:lnSpc>
                <a:spcPct val="100000"/>
              </a:lnSpc>
              <a:spcBef>
                <a:spcPts val="100"/>
              </a:spcBef>
            </a:pPr>
            <a:r>
              <a:rPr sz="1350" spc="-145" dirty="0">
                <a:latin typeface="Arial"/>
                <a:cs typeface="Arial"/>
              </a:rPr>
              <a:t>C.</a:t>
            </a:r>
            <a:r>
              <a:rPr sz="1350" spc="-65" dirty="0">
                <a:latin typeface="Times New Roman"/>
                <a:cs typeface="Times New Roman"/>
              </a:rPr>
              <a:t> </a:t>
            </a:r>
            <a:r>
              <a:rPr sz="1350" spc="-80" dirty="0">
                <a:latin typeface="Arial"/>
                <a:cs typeface="Arial"/>
              </a:rPr>
              <a:t>Docker</a:t>
            </a:r>
            <a:r>
              <a:rPr sz="1350" spc="-35" dirty="0">
                <a:latin typeface="Times New Roman"/>
                <a:cs typeface="Times New Roman"/>
              </a:rPr>
              <a:t> </a:t>
            </a:r>
            <a:r>
              <a:rPr sz="1350" spc="-35" dirty="0">
                <a:latin typeface="Arial"/>
                <a:cs typeface="Arial"/>
              </a:rPr>
              <a:t>Networks</a:t>
            </a:r>
            <a:endParaRPr sz="1350">
              <a:latin typeface="Arial"/>
              <a:cs typeface="Arial"/>
            </a:endParaRPr>
          </a:p>
          <a:p>
            <a:pPr>
              <a:lnSpc>
                <a:spcPct val="100000"/>
              </a:lnSpc>
              <a:spcBef>
                <a:spcPts val="1135"/>
              </a:spcBef>
            </a:pPr>
            <a:endParaRPr sz="1350">
              <a:latin typeface="Arial"/>
              <a:cs typeface="Arial"/>
            </a:endParaRPr>
          </a:p>
          <a:p>
            <a:pPr marL="12700">
              <a:lnSpc>
                <a:spcPct val="100000"/>
              </a:lnSpc>
            </a:pPr>
            <a:r>
              <a:rPr sz="1350" spc="-95" dirty="0">
                <a:latin typeface="Arial"/>
                <a:cs typeface="Arial"/>
              </a:rPr>
              <a:t>D.</a:t>
            </a:r>
            <a:r>
              <a:rPr sz="1350" spc="-70" dirty="0">
                <a:latin typeface="Times New Roman"/>
                <a:cs typeface="Times New Roman"/>
              </a:rPr>
              <a:t> </a:t>
            </a:r>
            <a:r>
              <a:rPr sz="1350" spc="-70" dirty="0">
                <a:latin typeface="Arial"/>
                <a:cs typeface="Arial"/>
              </a:rPr>
              <a:t>None</a:t>
            </a:r>
            <a:r>
              <a:rPr sz="1350" spc="-15" dirty="0">
                <a:latin typeface="Times New Roman"/>
                <a:cs typeface="Times New Roman"/>
              </a:rPr>
              <a:t> </a:t>
            </a:r>
            <a:r>
              <a:rPr sz="1350" dirty="0">
                <a:latin typeface="Arial"/>
                <a:cs typeface="Arial"/>
              </a:rPr>
              <a:t>of</a:t>
            </a:r>
            <a:r>
              <a:rPr sz="1350" spc="-60" dirty="0">
                <a:latin typeface="Times New Roman"/>
                <a:cs typeface="Times New Roman"/>
              </a:rPr>
              <a:t> </a:t>
            </a:r>
            <a:r>
              <a:rPr sz="1350" spc="-20" dirty="0">
                <a:latin typeface="Arial"/>
                <a:cs typeface="Arial"/>
              </a:rPr>
              <a:t>these</a:t>
            </a:r>
            <a:endParaRPr sz="1350">
              <a:latin typeface="Arial"/>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10394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7975600" cy="289823"/>
          </a:xfrm>
          <a:prstGeom prst="rect">
            <a:avLst/>
          </a:prstGeom>
        </p:spPr>
        <p:txBody>
          <a:bodyPr vert="horz" wrap="square" lIns="0" tIns="12700" rIns="0" bIns="0" rtlCol="0">
            <a:spAutoFit/>
          </a:bodyPr>
          <a:lstStyle/>
          <a:p>
            <a:pPr marL="12700">
              <a:lnSpc>
                <a:spcPct val="100000"/>
              </a:lnSpc>
              <a:spcBef>
                <a:spcPts val="100"/>
              </a:spcBef>
            </a:pPr>
            <a:r>
              <a:rPr b="1" dirty="0">
                <a:latin typeface="Lucida Grande" panose="020B0600040502020204" pitchFamily="34" charset="0"/>
                <a:cs typeface="Lucida Grande" panose="020B0600040502020204" pitchFamily="34" charset="0"/>
              </a:rPr>
              <a:t>2. Which of these is used to mount a directory from the hard disk.</a:t>
            </a:r>
          </a:p>
        </p:txBody>
      </p:sp>
      <p:grpSp>
        <p:nvGrpSpPr>
          <p:cNvPr id="4" name="object 4"/>
          <p:cNvGrpSpPr/>
          <p:nvPr/>
        </p:nvGrpSpPr>
        <p:grpSpPr>
          <a:xfrm>
            <a:off x="447675" y="1695450"/>
            <a:ext cx="3162300" cy="2228850"/>
            <a:chOff x="447675" y="1695450"/>
            <a:chExt cx="3162300" cy="2228850"/>
          </a:xfrm>
        </p:grpSpPr>
        <p:pic>
          <p:nvPicPr>
            <p:cNvPr id="5" name="object 5"/>
            <p:cNvPicPr/>
            <p:nvPr/>
          </p:nvPicPr>
          <p:blipFill>
            <a:blip r:embed="rId2" cstate="print"/>
            <a:stretch>
              <a:fillRect/>
            </a:stretch>
          </p:blipFill>
          <p:spPr>
            <a:xfrm>
              <a:off x="476250" y="1695450"/>
              <a:ext cx="3114675" cy="561975"/>
            </a:xfrm>
            <a:prstGeom prst="rect">
              <a:avLst/>
            </a:prstGeom>
          </p:spPr>
        </p:pic>
        <p:pic>
          <p:nvPicPr>
            <p:cNvPr id="6" name="object 6"/>
            <p:cNvPicPr/>
            <p:nvPr/>
          </p:nvPicPr>
          <p:blipFill>
            <a:blip r:embed="rId3" cstate="print"/>
            <a:stretch>
              <a:fillRect/>
            </a:stretch>
          </p:blipFill>
          <p:spPr>
            <a:xfrm>
              <a:off x="466725" y="1762125"/>
              <a:ext cx="1676400" cy="495300"/>
            </a:xfrm>
            <a:prstGeom prst="rect">
              <a:avLst/>
            </a:prstGeom>
          </p:spPr>
        </p:pic>
        <p:sp>
          <p:nvSpPr>
            <p:cNvPr id="7" name="object 7"/>
            <p:cNvSpPr/>
            <p:nvPr/>
          </p:nvSpPr>
          <p:spPr>
            <a:xfrm>
              <a:off x="492608" y="1717913"/>
              <a:ext cx="3020695" cy="469265"/>
            </a:xfrm>
            <a:custGeom>
              <a:avLst/>
              <a:gdLst/>
              <a:ahLst/>
              <a:cxnLst/>
              <a:rect l="l" t="t" r="r" b="b"/>
              <a:pathLst>
                <a:path w="3020695" h="469264">
                  <a:moveTo>
                    <a:pt x="2942487" y="0"/>
                  </a:moveTo>
                  <a:lnTo>
                    <a:pt x="78178" y="0"/>
                  </a:lnTo>
                  <a:lnTo>
                    <a:pt x="47749" y="6151"/>
                  </a:lnTo>
                  <a:lnTo>
                    <a:pt x="22899" y="22924"/>
                  </a:lnTo>
                  <a:lnTo>
                    <a:pt x="6144" y="47795"/>
                  </a:lnTo>
                  <a:lnTo>
                    <a:pt x="0" y="78242"/>
                  </a:lnTo>
                  <a:lnTo>
                    <a:pt x="0" y="390921"/>
                  </a:lnTo>
                  <a:lnTo>
                    <a:pt x="6144" y="421343"/>
                  </a:lnTo>
                  <a:lnTo>
                    <a:pt x="22899" y="446167"/>
                  </a:lnTo>
                  <a:lnTo>
                    <a:pt x="47749" y="462895"/>
                  </a:lnTo>
                  <a:lnTo>
                    <a:pt x="78178" y="469026"/>
                  </a:lnTo>
                  <a:lnTo>
                    <a:pt x="2942487" y="469026"/>
                  </a:lnTo>
                  <a:lnTo>
                    <a:pt x="2972914" y="462895"/>
                  </a:lnTo>
                  <a:lnTo>
                    <a:pt x="2997743" y="446167"/>
                  </a:lnTo>
                  <a:lnTo>
                    <a:pt x="3014474" y="421343"/>
                  </a:lnTo>
                  <a:lnTo>
                    <a:pt x="3020607" y="390921"/>
                  </a:lnTo>
                  <a:lnTo>
                    <a:pt x="3020607" y="78242"/>
                  </a:lnTo>
                  <a:lnTo>
                    <a:pt x="3014474" y="47795"/>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8" name="object 8"/>
            <p:cNvSpPr/>
            <p:nvPr/>
          </p:nvSpPr>
          <p:spPr>
            <a:xfrm>
              <a:off x="492608" y="1717913"/>
              <a:ext cx="3020695" cy="469265"/>
            </a:xfrm>
            <a:custGeom>
              <a:avLst/>
              <a:gdLst/>
              <a:ahLst/>
              <a:cxnLst/>
              <a:rect l="l" t="t" r="r" b="b"/>
              <a:pathLst>
                <a:path w="3020695" h="469264">
                  <a:moveTo>
                    <a:pt x="0" y="78242"/>
                  </a:moveTo>
                  <a:lnTo>
                    <a:pt x="6144" y="47795"/>
                  </a:lnTo>
                  <a:lnTo>
                    <a:pt x="22899" y="22924"/>
                  </a:lnTo>
                  <a:lnTo>
                    <a:pt x="47749" y="6151"/>
                  </a:lnTo>
                  <a:lnTo>
                    <a:pt x="78178" y="0"/>
                  </a:lnTo>
                  <a:lnTo>
                    <a:pt x="2942487" y="0"/>
                  </a:lnTo>
                  <a:lnTo>
                    <a:pt x="2972914" y="6151"/>
                  </a:lnTo>
                  <a:lnTo>
                    <a:pt x="2997743" y="22924"/>
                  </a:lnTo>
                  <a:lnTo>
                    <a:pt x="3014474" y="47795"/>
                  </a:lnTo>
                  <a:lnTo>
                    <a:pt x="3020607" y="78242"/>
                  </a:lnTo>
                  <a:lnTo>
                    <a:pt x="3020607" y="390921"/>
                  </a:lnTo>
                  <a:lnTo>
                    <a:pt x="3014474" y="421343"/>
                  </a:lnTo>
                  <a:lnTo>
                    <a:pt x="2997743" y="446167"/>
                  </a:lnTo>
                  <a:lnTo>
                    <a:pt x="2972914" y="462895"/>
                  </a:lnTo>
                  <a:lnTo>
                    <a:pt x="2942487" y="469026"/>
                  </a:lnTo>
                  <a:lnTo>
                    <a:pt x="78178" y="469026"/>
                  </a:lnTo>
                  <a:lnTo>
                    <a:pt x="47749" y="462895"/>
                  </a:lnTo>
                  <a:lnTo>
                    <a:pt x="22899" y="446167"/>
                  </a:lnTo>
                  <a:lnTo>
                    <a:pt x="6144" y="421343"/>
                  </a:lnTo>
                  <a:lnTo>
                    <a:pt x="0" y="390921"/>
                  </a:lnTo>
                  <a:lnTo>
                    <a:pt x="0" y="78242"/>
                  </a:lnTo>
                  <a:close/>
                </a:path>
              </a:pathLst>
            </a:custGeom>
            <a:ln w="12701">
              <a:solidFill>
                <a:srgbClr val="AF5C0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47675" y="2219325"/>
              <a:ext cx="3162300" cy="609600"/>
            </a:xfrm>
            <a:prstGeom prst="rect">
              <a:avLst/>
            </a:prstGeom>
          </p:spPr>
        </p:pic>
        <p:pic>
          <p:nvPicPr>
            <p:cNvPr id="10" name="object 10"/>
            <p:cNvPicPr/>
            <p:nvPr/>
          </p:nvPicPr>
          <p:blipFill>
            <a:blip r:embed="rId5" cstate="print"/>
            <a:stretch>
              <a:fillRect/>
            </a:stretch>
          </p:blipFill>
          <p:spPr>
            <a:xfrm>
              <a:off x="466725" y="2305050"/>
              <a:ext cx="1438275" cy="495300"/>
            </a:xfrm>
            <a:prstGeom prst="rect">
              <a:avLst/>
            </a:prstGeom>
          </p:spPr>
        </p:pic>
        <p:sp>
          <p:nvSpPr>
            <p:cNvPr id="11" name="object 11"/>
            <p:cNvSpPr/>
            <p:nvPr/>
          </p:nvSpPr>
          <p:spPr>
            <a:xfrm>
              <a:off x="492608" y="2262890"/>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905"/>
                  </a:lnTo>
                  <a:lnTo>
                    <a:pt x="6144" y="421272"/>
                  </a:lnTo>
                  <a:lnTo>
                    <a:pt x="22899" y="446103"/>
                  </a:lnTo>
                  <a:lnTo>
                    <a:pt x="47749" y="462861"/>
                  </a:lnTo>
                  <a:lnTo>
                    <a:pt x="78178" y="469010"/>
                  </a:lnTo>
                  <a:lnTo>
                    <a:pt x="2942487" y="469010"/>
                  </a:lnTo>
                  <a:lnTo>
                    <a:pt x="2972914" y="462861"/>
                  </a:lnTo>
                  <a:lnTo>
                    <a:pt x="2997743" y="446103"/>
                  </a:lnTo>
                  <a:lnTo>
                    <a:pt x="3014474" y="421272"/>
                  </a:lnTo>
                  <a:lnTo>
                    <a:pt x="3020607" y="390905"/>
                  </a:lnTo>
                  <a:lnTo>
                    <a:pt x="3020607" y="78104"/>
                  </a:lnTo>
                  <a:lnTo>
                    <a:pt x="3014474" y="47682"/>
                  </a:lnTo>
                  <a:lnTo>
                    <a:pt x="2997743" y="22858"/>
                  </a:lnTo>
                  <a:lnTo>
                    <a:pt x="2972914" y="6131"/>
                  </a:lnTo>
                  <a:lnTo>
                    <a:pt x="2942487" y="0"/>
                  </a:lnTo>
                  <a:close/>
                </a:path>
              </a:pathLst>
            </a:custGeom>
            <a:solidFill>
              <a:srgbClr val="FFFFFF"/>
            </a:solidFill>
          </p:spPr>
          <p:txBody>
            <a:bodyPr wrap="square" lIns="0" tIns="0" rIns="0" bIns="0" rtlCol="0"/>
            <a:lstStyle/>
            <a:p>
              <a:endParaRPr/>
            </a:p>
          </p:txBody>
        </p:sp>
        <p:sp>
          <p:nvSpPr>
            <p:cNvPr id="12" name="object 12"/>
            <p:cNvSpPr/>
            <p:nvPr/>
          </p:nvSpPr>
          <p:spPr>
            <a:xfrm>
              <a:off x="492608" y="2262890"/>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905"/>
                  </a:lnTo>
                  <a:lnTo>
                    <a:pt x="3014474" y="421272"/>
                  </a:lnTo>
                  <a:lnTo>
                    <a:pt x="2997743" y="446103"/>
                  </a:lnTo>
                  <a:lnTo>
                    <a:pt x="2972914" y="462861"/>
                  </a:lnTo>
                  <a:lnTo>
                    <a:pt x="2942487" y="469010"/>
                  </a:lnTo>
                  <a:lnTo>
                    <a:pt x="78178" y="469010"/>
                  </a:lnTo>
                  <a:lnTo>
                    <a:pt x="47749" y="462861"/>
                  </a:lnTo>
                  <a:lnTo>
                    <a:pt x="22899" y="446103"/>
                  </a:lnTo>
                  <a:lnTo>
                    <a:pt x="6144" y="421272"/>
                  </a:lnTo>
                  <a:lnTo>
                    <a:pt x="0" y="390905"/>
                  </a:lnTo>
                  <a:lnTo>
                    <a:pt x="0" y="78104"/>
                  </a:lnTo>
                  <a:close/>
                </a:path>
              </a:pathLst>
            </a:custGeom>
            <a:ln w="12701">
              <a:solidFill>
                <a:srgbClr val="AF5C05"/>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447675" y="2762250"/>
              <a:ext cx="3162300" cy="619125"/>
            </a:xfrm>
            <a:prstGeom prst="rect">
              <a:avLst/>
            </a:prstGeom>
          </p:spPr>
        </p:pic>
        <p:pic>
          <p:nvPicPr>
            <p:cNvPr id="14" name="object 14"/>
            <p:cNvPicPr/>
            <p:nvPr/>
          </p:nvPicPr>
          <p:blipFill>
            <a:blip r:embed="rId7" cstate="print"/>
            <a:stretch>
              <a:fillRect/>
            </a:stretch>
          </p:blipFill>
          <p:spPr>
            <a:xfrm>
              <a:off x="466725" y="2857500"/>
              <a:ext cx="1685925" cy="495300"/>
            </a:xfrm>
            <a:prstGeom prst="rect">
              <a:avLst/>
            </a:prstGeom>
          </p:spPr>
        </p:pic>
        <p:sp>
          <p:nvSpPr>
            <p:cNvPr id="15" name="object 15"/>
            <p:cNvSpPr/>
            <p:nvPr/>
          </p:nvSpPr>
          <p:spPr>
            <a:xfrm>
              <a:off x="492608" y="2808482"/>
              <a:ext cx="3020695" cy="469265"/>
            </a:xfrm>
            <a:custGeom>
              <a:avLst/>
              <a:gdLst/>
              <a:ahLst/>
              <a:cxnLst/>
              <a:rect l="l" t="t" r="r" b="b"/>
              <a:pathLst>
                <a:path w="3020695" h="469264">
                  <a:moveTo>
                    <a:pt x="2942487" y="0"/>
                  </a:moveTo>
                  <a:lnTo>
                    <a:pt x="78178" y="0"/>
                  </a:lnTo>
                  <a:lnTo>
                    <a:pt x="47749" y="6151"/>
                  </a:lnTo>
                  <a:lnTo>
                    <a:pt x="22899" y="22922"/>
                  </a:lnTo>
                  <a:lnTo>
                    <a:pt x="6144" y="47788"/>
                  </a:lnTo>
                  <a:lnTo>
                    <a:pt x="0" y="78223"/>
                  </a:lnTo>
                  <a:lnTo>
                    <a:pt x="0" y="390905"/>
                  </a:lnTo>
                  <a:lnTo>
                    <a:pt x="6144" y="421341"/>
                  </a:lnTo>
                  <a:lnTo>
                    <a:pt x="22899" y="446207"/>
                  </a:lnTo>
                  <a:lnTo>
                    <a:pt x="47749" y="462978"/>
                  </a:lnTo>
                  <a:lnTo>
                    <a:pt x="78178" y="469129"/>
                  </a:lnTo>
                  <a:lnTo>
                    <a:pt x="2942487" y="469129"/>
                  </a:lnTo>
                  <a:lnTo>
                    <a:pt x="2972914" y="462978"/>
                  </a:lnTo>
                  <a:lnTo>
                    <a:pt x="2997743" y="446207"/>
                  </a:lnTo>
                  <a:lnTo>
                    <a:pt x="3014474" y="421341"/>
                  </a:lnTo>
                  <a:lnTo>
                    <a:pt x="3020607" y="390905"/>
                  </a:lnTo>
                  <a:lnTo>
                    <a:pt x="3020607" y="78223"/>
                  </a:lnTo>
                  <a:lnTo>
                    <a:pt x="3014474" y="47788"/>
                  </a:lnTo>
                  <a:lnTo>
                    <a:pt x="2997743" y="22922"/>
                  </a:lnTo>
                  <a:lnTo>
                    <a:pt x="2972914" y="6151"/>
                  </a:lnTo>
                  <a:lnTo>
                    <a:pt x="2942487" y="0"/>
                  </a:lnTo>
                  <a:close/>
                </a:path>
              </a:pathLst>
            </a:custGeom>
            <a:solidFill>
              <a:srgbClr val="FFFFFF"/>
            </a:solidFill>
          </p:spPr>
          <p:txBody>
            <a:bodyPr wrap="square" lIns="0" tIns="0" rIns="0" bIns="0" rtlCol="0"/>
            <a:lstStyle/>
            <a:p>
              <a:endParaRPr/>
            </a:p>
          </p:txBody>
        </p:sp>
        <p:sp>
          <p:nvSpPr>
            <p:cNvPr id="16" name="object 16"/>
            <p:cNvSpPr/>
            <p:nvPr/>
          </p:nvSpPr>
          <p:spPr>
            <a:xfrm>
              <a:off x="492608" y="2808482"/>
              <a:ext cx="3020695" cy="469265"/>
            </a:xfrm>
            <a:custGeom>
              <a:avLst/>
              <a:gdLst/>
              <a:ahLst/>
              <a:cxnLst/>
              <a:rect l="l" t="t" r="r" b="b"/>
              <a:pathLst>
                <a:path w="3020695" h="469264">
                  <a:moveTo>
                    <a:pt x="0" y="78223"/>
                  </a:moveTo>
                  <a:lnTo>
                    <a:pt x="6144" y="47788"/>
                  </a:lnTo>
                  <a:lnTo>
                    <a:pt x="22899" y="22922"/>
                  </a:lnTo>
                  <a:lnTo>
                    <a:pt x="47749" y="6151"/>
                  </a:lnTo>
                  <a:lnTo>
                    <a:pt x="78178" y="0"/>
                  </a:lnTo>
                  <a:lnTo>
                    <a:pt x="2942487" y="0"/>
                  </a:lnTo>
                  <a:lnTo>
                    <a:pt x="2972914" y="6151"/>
                  </a:lnTo>
                  <a:lnTo>
                    <a:pt x="2997743" y="22922"/>
                  </a:lnTo>
                  <a:lnTo>
                    <a:pt x="3014474" y="47788"/>
                  </a:lnTo>
                  <a:lnTo>
                    <a:pt x="3020607" y="78223"/>
                  </a:lnTo>
                  <a:lnTo>
                    <a:pt x="3020607" y="390905"/>
                  </a:lnTo>
                  <a:lnTo>
                    <a:pt x="3014474" y="421341"/>
                  </a:lnTo>
                  <a:lnTo>
                    <a:pt x="2997743" y="446207"/>
                  </a:lnTo>
                  <a:lnTo>
                    <a:pt x="2972914" y="462978"/>
                  </a:lnTo>
                  <a:lnTo>
                    <a:pt x="2942487" y="469129"/>
                  </a:lnTo>
                  <a:lnTo>
                    <a:pt x="78178" y="469129"/>
                  </a:lnTo>
                  <a:lnTo>
                    <a:pt x="47749" y="462978"/>
                  </a:lnTo>
                  <a:lnTo>
                    <a:pt x="22899" y="446207"/>
                  </a:lnTo>
                  <a:lnTo>
                    <a:pt x="6144" y="421341"/>
                  </a:lnTo>
                  <a:lnTo>
                    <a:pt x="0" y="390905"/>
                  </a:lnTo>
                  <a:lnTo>
                    <a:pt x="0" y="78223"/>
                  </a:lnTo>
                  <a:close/>
                </a:path>
              </a:pathLst>
            </a:custGeom>
            <a:ln w="12701">
              <a:solidFill>
                <a:srgbClr val="AF5C05"/>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447675" y="3305175"/>
              <a:ext cx="3162300" cy="619125"/>
            </a:xfrm>
            <a:prstGeom prst="rect">
              <a:avLst/>
            </a:prstGeom>
          </p:spPr>
        </p:pic>
        <p:pic>
          <p:nvPicPr>
            <p:cNvPr id="18" name="object 18"/>
            <p:cNvPicPr/>
            <p:nvPr/>
          </p:nvPicPr>
          <p:blipFill>
            <a:blip r:embed="rId9" cstate="print"/>
            <a:stretch>
              <a:fillRect/>
            </a:stretch>
          </p:blipFill>
          <p:spPr>
            <a:xfrm>
              <a:off x="466725" y="3400425"/>
              <a:ext cx="1543050" cy="495300"/>
            </a:xfrm>
            <a:prstGeom prst="rect">
              <a:avLst/>
            </a:prstGeom>
          </p:spPr>
        </p:pic>
        <p:sp>
          <p:nvSpPr>
            <p:cNvPr id="19" name="object 19"/>
            <p:cNvSpPr/>
            <p:nvPr/>
          </p:nvSpPr>
          <p:spPr>
            <a:xfrm>
              <a:off x="492608" y="3354192"/>
              <a:ext cx="3020695" cy="469265"/>
            </a:xfrm>
            <a:custGeom>
              <a:avLst/>
              <a:gdLst/>
              <a:ahLst/>
              <a:cxnLst/>
              <a:rect l="l" t="t" r="r" b="b"/>
              <a:pathLst>
                <a:path w="3020695" h="469264">
                  <a:moveTo>
                    <a:pt x="2942487" y="0"/>
                  </a:moveTo>
                  <a:lnTo>
                    <a:pt x="78178" y="0"/>
                  </a:lnTo>
                  <a:lnTo>
                    <a:pt x="47749" y="6132"/>
                  </a:lnTo>
                  <a:lnTo>
                    <a:pt x="22899" y="22863"/>
                  </a:lnTo>
                  <a:lnTo>
                    <a:pt x="6144" y="47687"/>
                  </a:lnTo>
                  <a:lnTo>
                    <a:pt x="0" y="78104"/>
                  </a:lnTo>
                  <a:lnTo>
                    <a:pt x="0" y="390787"/>
                  </a:lnTo>
                  <a:lnTo>
                    <a:pt x="6144" y="421222"/>
                  </a:lnTo>
                  <a:lnTo>
                    <a:pt x="22899" y="446088"/>
                  </a:lnTo>
                  <a:lnTo>
                    <a:pt x="47749" y="462859"/>
                  </a:lnTo>
                  <a:lnTo>
                    <a:pt x="78178" y="469010"/>
                  </a:lnTo>
                  <a:lnTo>
                    <a:pt x="2942487" y="469010"/>
                  </a:lnTo>
                  <a:lnTo>
                    <a:pt x="2972914" y="462859"/>
                  </a:lnTo>
                  <a:lnTo>
                    <a:pt x="2997743" y="446088"/>
                  </a:lnTo>
                  <a:lnTo>
                    <a:pt x="3014474" y="421222"/>
                  </a:lnTo>
                  <a:lnTo>
                    <a:pt x="3020607" y="390787"/>
                  </a:lnTo>
                  <a:lnTo>
                    <a:pt x="3020607" y="78104"/>
                  </a:lnTo>
                  <a:lnTo>
                    <a:pt x="3014474" y="47687"/>
                  </a:lnTo>
                  <a:lnTo>
                    <a:pt x="2997743" y="22863"/>
                  </a:lnTo>
                  <a:lnTo>
                    <a:pt x="2972914" y="6132"/>
                  </a:lnTo>
                  <a:lnTo>
                    <a:pt x="2942487" y="0"/>
                  </a:lnTo>
                  <a:close/>
                </a:path>
              </a:pathLst>
            </a:custGeom>
            <a:solidFill>
              <a:srgbClr val="FFFFFF"/>
            </a:solidFill>
          </p:spPr>
          <p:txBody>
            <a:bodyPr wrap="square" lIns="0" tIns="0" rIns="0" bIns="0" rtlCol="0"/>
            <a:lstStyle/>
            <a:p>
              <a:endParaRPr/>
            </a:p>
          </p:txBody>
        </p:sp>
        <p:sp>
          <p:nvSpPr>
            <p:cNvPr id="20" name="object 20"/>
            <p:cNvSpPr/>
            <p:nvPr/>
          </p:nvSpPr>
          <p:spPr>
            <a:xfrm>
              <a:off x="492608" y="3354192"/>
              <a:ext cx="3020695" cy="469265"/>
            </a:xfrm>
            <a:custGeom>
              <a:avLst/>
              <a:gdLst/>
              <a:ahLst/>
              <a:cxnLst/>
              <a:rect l="l" t="t" r="r" b="b"/>
              <a:pathLst>
                <a:path w="3020695" h="469264">
                  <a:moveTo>
                    <a:pt x="0" y="78104"/>
                  </a:moveTo>
                  <a:lnTo>
                    <a:pt x="6144" y="47687"/>
                  </a:lnTo>
                  <a:lnTo>
                    <a:pt x="22899" y="22863"/>
                  </a:lnTo>
                  <a:lnTo>
                    <a:pt x="47749" y="6132"/>
                  </a:lnTo>
                  <a:lnTo>
                    <a:pt x="78178" y="0"/>
                  </a:lnTo>
                  <a:lnTo>
                    <a:pt x="2942487" y="0"/>
                  </a:lnTo>
                  <a:lnTo>
                    <a:pt x="2972914" y="6132"/>
                  </a:lnTo>
                  <a:lnTo>
                    <a:pt x="2997743" y="22863"/>
                  </a:lnTo>
                  <a:lnTo>
                    <a:pt x="3014474" y="47687"/>
                  </a:lnTo>
                  <a:lnTo>
                    <a:pt x="3020607" y="78104"/>
                  </a:lnTo>
                  <a:lnTo>
                    <a:pt x="3020607" y="390787"/>
                  </a:lnTo>
                  <a:lnTo>
                    <a:pt x="3014474" y="421222"/>
                  </a:lnTo>
                  <a:lnTo>
                    <a:pt x="2997743" y="446088"/>
                  </a:lnTo>
                  <a:lnTo>
                    <a:pt x="2972914" y="462859"/>
                  </a:lnTo>
                  <a:lnTo>
                    <a:pt x="2942487" y="469010"/>
                  </a:lnTo>
                  <a:lnTo>
                    <a:pt x="78178" y="469010"/>
                  </a:lnTo>
                  <a:lnTo>
                    <a:pt x="47749" y="462859"/>
                  </a:lnTo>
                  <a:lnTo>
                    <a:pt x="22899" y="446088"/>
                  </a:lnTo>
                  <a:lnTo>
                    <a:pt x="6144" y="421222"/>
                  </a:lnTo>
                  <a:lnTo>
                    <a:pt x="0" y="390787"/>
                  </a:lnTo>
                  <a:lnTo>
                    <a:pt x="0" y="78104"/>
                  </a:lnTo>
                  <a:close/>
                </a:path>
              </a:pathLst>
            </a:custGeom>
            <a:ln w="12701">
              <a:solidFill>
                <a:srgbClr val="AF5C05"/>
              </a:solidFill>
            </a:ln>
          </p:spPr>
          <p:txBody>
            <a:bodyPr wrap="square" lIns="0" tIns="0" rIns="0" bIns="0" rtlCol="0"/>
            <a:lstStyle/>
            <a:p>
              <a:endParaRPr/>
            </a:p>
          </p:txBody>
        </p:sp>
      </p:grpSp>
      <p:sp>
        <p:nvSpPr>
          <p:cNvPr id="21" name="object 21"/>
          <p:cNvSpPr txBox="1"/>
          <p:nvPr/>
        </p:nvSpPr>
        <p:spPr>
          <a:xfrm>
            <a:off x="594995" y="1830639"/>
            <a:ext cx="1331595" cy="1871345"/>
          </a:xfrm>
          <a:prstGeom prst="rect">
            <a:avLst/>
          </a:prstGeom>
        </p:spPr>
        <p:txBody>
          <a:bodyPr vert="horz" wrap="square" lIns="0" tIns="12700" rIns="0" bIns="0" rtlCol="0">
            <a:spAutoFit/>
          </a:bodyPr>
          <a:lstStyle/>
          <a:p>
            <a:pPr marL="192405" indent="-179705">
              <a:lnSpc>
                <a:spcPct val="100000"/>
              </a:lnSpc>
              <a:spcBef>
                <a:spcPts val="100"/>
              </a:spcBef>
              <a:buSzPct val="96296"/>
              <a:buAutoNum type="alphaUcPeriod"/>
              <a:tabLst>
                <a:tab pos="192405" algn="l"/>
              </a:tabLst>
            </a:pPr>
            <a:r>
              <a:rPr sz="1350" spc="-80" dirty="0">
                <a:latin typeface="Arial"/>
                <a:cs typeface="Arial"/>
              </a:rPr>
              <a:t>Docker</a:t>
            </a:r>
            <a:r>
              <a:rPr sz="1350" spc="-35" dirty="0">
                <a:latin typeface="Times New Roman"/>
                <a:cs typeface="Times New Roman"/>
              </a:rPr>
              <a:t> </a:t>
            </a:r>
            <a:r>
              <a:rPr sz="1350" spc="-70" dirty="0">
                <a:latin typeface="Arial"/>
                <a:cs typeface="Arial"/>
              </a:rPr>
              <a:t>Volumes</a:t>
            </a:r>
            <a:endParaRPr sz="1350">
              <a:latin typeface="Arial"/>
              <a:cs typeface="Arial"/>
            </a:endParaRPr>
          </a:p>
          <a:p>
            <a:pPr>
              <a:lnSpc>
                <a:spcPct val="100000"/>
              </a:lnSpc>
              <a:spcBef>
                <a:spcPts val="1125"/>
              </a:spcBef>
              <a:buFont typeface="Arial"/>
              <a:buAutoNum type="alphaUcPeriod"/>
            </a:pPr>
            <a:endParaRPr sz="1350">
              <a:latin typeface="Arial"/>
              <a:cs typeface="Arial"/>
            </a:endParaRPr>
          </a:p>
          <a:p>
            <a:pPr marL="182245" indent="-174625">
              <a:lnSpc>
                <a:spcPct val="100000"/>
              </a:lnSpc>
              <a:buSzPct val="96296"/>
              <a:buAutoNum type="alphaUcPeriod"/>
              <a:tabLst>
                <a:tab pos="182245" algn="l"/>
              </a:tabLst>
            </a:pPr>
            <a:r>
              <a:rPr sz="1350" spc="-75" dirty="0">
                <a:latin typeface="Arial"/>
                <a:cs typeface="Arial"/>
              </a:rPr>
              <a:t>Bind</a:t>
            </a:r>
            <a:r>
              <a:rPr sz="1350" dirty="0">
                <a:latin typeface="Times New Roman"/>
                <a:cs typeface="Times New Roman"/>
              </a:rPr>
              <a:t> </a:t>
            </a:r>
            <a:r>
              <a:rPr sz="1350" spc="-10" dirty="0">
                <a:latin typeface="Arial"/>
                <a:cs typeface="Arial"/>
              </a:rPr>
              <a:t>Mounts</a:t>
            </a:r>
            <a:endParaRPr sz="1350">
              <a:latin typeface="Arial"/>
              <a:cs typeface="Arial"/>
            </a:endParaRPr>
          </a:p>
          <a:p>
            <a:pPr>
              <a:lnSpc>
                <a:spcPct val="100000"/>
              </a:lnSpc>
              <a:spcBef>
                <a:spcPts val="1135"/>
              </a:spcBef>
              <a:buFont typeface="Arial"/>
              <a:buAutoNum type="alphaUcPeriod"/>
            </a:pPr>
            <a:endParaRPr sz="1350">
              <a:latin typeface="Arial"/>
              <a:cs typeface="Arial"/>
            </a:endParaRPr>
          </a:p>
          <a:p>
            <a:pPr marL="182880" indent="-177800">
              <a:lnSpc>
                <a:spcPct val="100000"/>
              </a:lnSpc>
              <a:buSzPct val="96296"/>
              <a:buAutoNum type="alphaUcPeriod"/>
              <a:tabLst>
                <a:tab pos="182880" algn="l"/>
              </a:tabLst>
            </a:pPr>
            <a:r>
              <a:rPr sz="1350" spc="-80" dirty="0">
                <a:latin typeface="Arial"/>
                <a:cs typeface="Arial"/>
              </a:rPr>
              <a:t>Docker</a:t>
            </a:r>
            <a:r>
              <a:rPr sz="1350" spc="-35" dirty="0">
                <a:latin typeface="Times New Roman"/>
                <a:cs typeface="Times New Roman"/>
              </a:rPr>
              <a:t> </a:t>
            </a:r>
            <a:r>
              <a:rPr sz="1350" spc="-10" dirty="0">
                <a:latin typeface="Arial"/>
                <a:cs typeface="Arial"/>
              </a:rPr>
              <a:t>Network</a:t>
            </a:r>
            <a:endParaRPr sz="1350">
              <a:latin typeface="Arial"/>
              <a:cs typeface="Arial"/>
            </a:endParaRPr>
          </a:p>
          <a:p>
            <a:pPr>
              <a:lnSpc>
                <a:spcPct val="100000"/>
              </a:lnSpc>
              <a:spcBef>
                <a:spcPts val="1130"/>
              </a:spcBef>
              <a:buFont typeface="Arial"/>
              <a:buAutoNum type="alphaUcPeriod"/>
            </a:pPr>
            <a:endParaRPr sz="1350">
              <a:latin typeface="Arial"/>
              <a:cs typeface="Arial"/>
            </a:endParaRPr>
          </a:p>
          <a:p>
            <a:pPr marL="192405" indent="-179705">
              <a:lnSpc>
                <a:spcPct val="100000"/>
              </a:lnSpc>
              <a:buSzPct val="96296"/>
              <a:buAutoNum type="alphaUcPeriod"/>
              <a:tabLst>
                <a:tab pos="192405" algn="l"/>
              </a:tabLst>
            </a:pPr>
            <a:r>
              <a:rPr sz="1350" spc="-70" dirty="0">
                <a:latin typeface="Arial"/>
                <a:cs typeface="Arial"/>
              </a:rPr>
              <a:t>None</a:t>
            </a:r>
            <a:r>
              <a:rPr sz="1350" spc="-10" dirty="0">
                <a:latin typeface="Times New Roman"/>
                <a:cs typeface="Times New Roman"/>
              </a:rPr>
              <a:t> </a:t>
            </a:r>
            <a:r>
              <a:rPr sz="1350" dirty="0">
                <a:latin typeface="Arial"/>
                <a:cs typeface="Arial"/>
              </a:rPr>
              <a:t>of</a:t>
            </a:r>
            <a:r>
              <a:rPr sz="1350" spc="-50" dirty="0">
                <a:latin typeface="Times New Roman"/>
                <a:cs typeface="Times New Roman"/>
              </a:rPr>
              <a:t> </a:t>
            </a:r>
            <a:r>
              <a:rPr sz="1350" spc="-10" dirty="0">
                <a:latin typeface="Arial"/>
                <a:cs typeface="Arial"/>
              </a:rPr>
              <a:t>these</a:t>
            </a:r>
            <a:endParaRPr sz="1350">
              <a:latin typeface="Arial"/>
              <a:cs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10394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7823200" cy="289823"/>
          </a:xfrm>
          <a:prstGeom prst="rect">
            <a:avLst/>
          </a:prstGeom>
        </p:spPr>
        <p:txBody>
          <a:bodyPr vert="horz" wrap="square" lIns="0" tIns="12700" rIns="0" bIns="0" rtlCol="0">
            <a:spAutoFit/>
          </a:bodyPr>
          <a:lstStyle/>
          <a:p>
            <a:pPr marL="12700">
              <a:lnSpc>
                <a:spcPct val="100000"/>
              </a:lnSpc>
              <a:spcBef>
                <a:spcPts val="100"/>
              </a:spcBef>
            </a:pPr>
            <a:r>
              <a:rPr b="1" dirty="0">
                <a:latin typeface="Lucida Grande" panose="020B0600040502020204" pitchFamily="34" charset="0"/>
                <a:cs typeface="Lucida Grande" panose="020B0600040502020204" pitchFamily="34" charset="0"/>
              </a:rPr>
              <a:t>2. Which of these is used to mount a directory from the hard disk.</a:t>
            </a:r>
          </a:p>
        </p:txBody>
      </p:sp>
      <p:grpSp>
        <p:nvGrpSpPr>
          <p:cNvPr id="4" name="object 4"/>
          <p:cNvGrpSpPr/>
          <p:nvPr/>
        </p:nvGrpSpPr>
        <p:grpSpPr>
          <a:xfrm>
            <a:off x="466725" y="1695450"/>
            <a:ext cx="3124200" cy="561975"/>
            <a:chOff x="466725" y="1695450"/>
            <a:chExt cx="3124200" cy="561975"/>
          </a:xfrm>
        </p:grpSpPr>
        <p:pic>
          <p:nvPicPr>
            <p:cNvPr id="5" name="object 5"/>
            <p:cNvPicPr/>
            <p:nvPr/>
          </p:nvPicPr>
          <p:blipFill>
            <a:blip r:embed="rId2" cstate="print"/>
            <a:stretch>
              <a:fillRect/>
            </a:stretch>
          </p:blipFill>
          <p:spPr>
            <a:xfrm>
              <a:off x="476250" y="1695450"/>
              <a:ext cx="3114675" cy="561975"/>
            </a:xfrm>
            <a:prstGeom prst="rect">
              <a:avLst/>
            </a:prstGeom>
          </p:spPr>
        </p:pic>
        <p:pic>
          <p:nvPicPr>
            <p:cNvPr id="6" name="object 6"/>
            <p:cNvPicPr/>
            <p:nvPr/>
          </p:nvPicPr>
          <p:blipFill>
            <a:blip r:embed="rId3" cstate="print"/>
            <a:stretch>
              <a:fillRect/>
            </a:stretch>
          </p:blipFill>
          <p:spPr>
            <a:xfrm>
              <a:off x="466725" y="1762125"/>
              <a:ext cx="1676400" cy="495300"/>
            </a:xfrm>
            <a:prstGeom prst="rect">
              <a:avLst/>
            </a:prstGeom>
          </p:spPr>
        </p:pic>
        <p:sp>
          <p:nvSpPr>
            <p:cNvPr id="7" name="object 7"/>
            <p:cNvSpPr/>
            <p:nvPr/>
          </p:nvSpPr>
          <p:spPr>
            <a:xfrm>
              <a:off x="492608" y="1717913"/>
              <a:ext cx="3020695" cy="469265"/>
            </a:xfrm>
            <a:custGeom>
              <a:avLst/>
              <a:gdLst/>
              <a:ahLst/>
              <a:cxnLst/>
              <a:rect l="l" t="t" r="r" b="b"/>
              <a:pathLst>
                <a:path w="3020695" h="469264">
                  <a:moveTo>
                    <a:pt x="2942487" y="0"/>
                  </a:moveTo>
                  <a:lnTo>
                    <a:pt x="78178" y="0"/>
                  </a:lnTo>
                  <a:lnTo>
                    <a:pt x="47749" y="6151"/>
                  </a:lnTo>
                  <a:lnTo>
                    <a:pt x="22899" y="22924"/>
                  </a:lnTo>
                  <a:lnTo>
                    <a:pt x="6144" y="47795"/>
                  </a:lnTo>
                  <a:lnTo>
                    <a:pt x="0" y="78242"/>
                  </a:lnTo>
                  <a:lnTo>
                    <a:pt x="0" y="390921"/>
                  </a:lnTo>
                  <a:lnTo>
                    <a:pt x="6144" y="421343"/>
                  </a:lnTo>
                  <a:lnTo>
                    <a:pt x="22899" y="446167"/>
                  </a:lnTo>
                  <a:lnTo>
                    <a:pt x="47749" y="462895"/>
                  </a:lnTo>
                  <a:lnTo>
                    <a:pt x="78178" y="469026"/>
                  </a:lnTo>
                  <a:lnTo>
                    <a:pt x="2942487" y="469026"/>
                  </a:lnTo>
                  <a:lnTo>
                    <a:pt x="2972914" y="462895"/>
                  </a:lnTo>
                  <a:lnTo>
                    <a:pt x="2997743" y="446167"/>
                  </a:lnTo>
                  <a:lnTo>
                    <a:pt x="3014474" y="421343"/>
                  </a:lnTo>
                  <a:lnTo>
                    <a:pt x="3020607" y="390921"/>
                  </a:lnTo>
                  <a:lnTo>
                    <a:pt x="3020607" y="78242"/>
                  </a:lnTo>
                  <a:lnTo>
                    <a:pt x="3014474" y="47795"/>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8" name="object 8"/>
            <p:cNvSpPr/>
            <p:nvPr/>
          </p:nvSpPr>
          <p:spPr>
            <a:xfrm>
              <a:off x="492608" y="1717913"/>
              <a:ext cx="3020695" cy="469265"/>
            </a:xfrm>
            <a:custGeom>
              <a:avLst/>
              <a:gdLst/>
              <a:ahLst/>
              <a:cxnLst/>
              <a:rect l="l" t="t" r="r" b="b"/>
              <a:pathLst>
                <a:path w="3020695" h="469264">
                  <a:moveTo>
                    <a:pt x="0" y="78242"/>
                  </a:moveTo>
                  <a:lnTo>
                    <a:pt x="6144" y="47795"/>
                  </a:lnTo>
                  <a:lnTo>
                    <a:pt x="22899" y="22924"/>
                  </a:lnTo>
                  <a:lnTo>
                    <a:pt x="47749" y="6151"/>
                  </a:lnTo>
                  <a:lnTo>
                    <a:pt x="78178" y="0"/>
                  </a:lnTo>
                  <a:lnTo>
                    <a:pt x="2942487" y="0"/>
                  </a:lnTo>
                  <a:lnTo>
                    <a:pt x="2972914" y="6151"/>
                  </a:lnTo>
                  <a:lnTo>
                    <a:pt x="2997743" y="22924"/>
                  </a:lnTo>
                  <a:lnTo>
                    <a:pt x="3014474" y="47795"/>
                  </a:lnTo>
                  <a:lnTo>
                    <a:pt x="3020607" y="78242"/>
                  </a:lnTo>
                  <a:lnTo>
                    <a:pt x="3020607" y="390921"/>
                  </a:lnTo>
                  <a:lnTo>
                    <a:pt x="3014474" y="421343"/>
                  </a:lnTo>
                  <a:lnTo>
                    <a:pt x="2997743" y="446167"/>
                  </a:lnTo>
                  <a:lnTo>
                    <a:pt x="2972914" y="462895"/>
                  </a:lnTo>
                  <a:lnTo>
                    <a:pt x="2942487" y="469026"/>
                  </a:lnTo>
                  <a:lnTo>
                    <a:pt x="78178" y="469026"/>
                  </a:lnTo>
                  <a:lnTo>
                    <a:pt x="47749" y="462895"/>
                  </a:lnTo>
                  <a:lnTo>
                    <a:pt x="22899" y="446167"/>
                  </a:lnTo>
                  <a:lnTo>
                    <a:pt x="6144" y="421343"/>
                  </a:lnTo>
                  <a:lnTo>
                    <a:pt x="0" y="390921"/>
                  </a:lnTo>
                  <a:lnTo>
                    <a:pt x="0" y="78242"/>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594995" y="1830639"/>
            <a:ext cx="1320800" cy="231775"/>
          </a:xfrm>
          <a:prstGeom prst="rect">
            <a:avLst/>
          </a:prstGeom>
        </p:spPr>
        <p:txBody>
          <a:bodyPr vert="horz" wrap="square" lIns="0" tIns="12700" rIns="0" bIns="0" rtlCol="0">
            <a:spAutoFit/>
          </a:bodyPr>
          <a:lstStyle/>
          <a:p>
            <a:pPr marL="12700">
              <a:lnSpc>
                <a:spcPct val="100000"/>
              </a:lnSpc>
              <a:spcBef>
                <a:spcPts val="100"/>
              </a:spcBef>
            </a:pPr>
            <a:r>
              <a:rPr sz="1350" spc="-100" dirty="0">
                <a:latin typeface="Arial"/>
                <a:cs typeface="Arial"/>
              </a:rPr>
              <a:t>A.</a:t>
            </a:r>
            <a:r>
              <a:rPr sz="1350" spc="5" dirty="0">
                <a:latin typeface="Times New Roman"/>
                <a:cs typeface="Times New Roman"/>
              </a:rPr>
              <a:t> </a:t>
            </a:r>
            <a:r>
              <a:rPr sz="1350" spc="-80" dirty="0">
                <a:latin typeface="Arial"/>
                <a:cs typeface="Arial"/>
              </a:rPr>
              <a:t>Docker</a:t>
            </a:r>
            <a:r>
              <a:rPr sz="1350" spc="-45" dirty="0">
                <a:latin typeface="Times New Roman"/>
                <a:cs typeface="Times New Roman"/>
              </a:rPr>
              <a:t> </a:t>
            </a:r>
            <a:r>
              <a:rPr sz="1350" spc="-80" dirty="0">
                <a:latin typeface="Arial"/>
                <a:cs typeface="Arial"/>
              </a:rPr>
              <a:t>Volumes</a:t>
            </a:r>
            <a:endParaRPr sz="1350">
              <a:latin typeface="Arial"/>
              <a:cs typeface="Arial"/>
            </a:endParaRPr>
          </a:p>
        </p:txBody>
      </p:sp>
      <p:grpSp>
        <p:nvGrpSpPr>
          <p:cNvPr id="10" name="object 10"/>
          <p:cNvGrpSpPr/>
          <p:nvPr/>
        </p:nvGrpSpPr>
        <p:grpSpPr>
          <a:xfrm>
            <a:off x="447675" y="2219325"/>
            <a:ext cx="3162300" cy="609600"/>
            <a:chOff x="447675" y="2219325"/>
            <a:chExt cx="3162300" cy="609600"/>
          </a:xfrm>
        </p:grpSpPr>
        <p:pic>
          <p:nvPicPr>
            <p:cNvPr id="11" name="object 11"/>
            <p:cNvPicPr/>
            <p:nvPr/>
          </p:nvPicPr>
          <p:blipFill>
            <a:blip r:embed="rId4" cstate="print"/>
            <a:stretch>
              <a:fillRect/>
            </a:stretch>
          </p:blipFill>
          <p:spPr>
            <a:xfrm>
              <a:off x="447675" y="2219325"/>
              <a:ext cx="3162300" cy="609600"/>
            </a:xfrm>
            <a:prstGeom prst="rect">
              <a:avLst/>
            </a:prstGeom>
          </p:spPr>
        </p:pic>
        <p:pic>
          <p:nvPicPr>
            <p:cNvPr id="12" name="object 12"/>
            <p:cNvPicPr/>
            <p:nvPr/>
          </p:nvPicPr>
          <p:blipFill>
            <a:blip r:embed="rId5" cstate="print"/>
            <a:stretch>
              <a:fillRect/>
            </a:stretch>
          </p:blipFill>
          <p:spPr>
            <a:xfrm>
              <a:off x="466725" y="2305050"/>
              <a:ext cx="1485900" cy="495300"/>
            </a:xfrm>
            <a:prstGeom prst="rect">
              <a:avLst/>
            </a:prstGeom>
          </p:spPr>
        </p:pic>
        <p:sp>
          <p:nvSpPr>
            <p:cNvPr id="13" name="object 13"/>
            <p:cNvSpPr/>
            <p:nvPr/>
          </p:nvSpPr>
          <p:spPr>
            <a:xfrm>
              <a:off x="492608" y="2262890"/>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905"/>
                  </a:lnTo>
                  <a:lnTo>
                    <a:pt x="6144" y="421272"/>
                  </a:lnTo>
                  <a:lnTo>
                    <a:pt x="22899" y="446103"/>
                  </a:lnTo>
                  <a:lnTo>
                    <a:pt x="47749" y="462861"/>
                  </a:lnTo>
                  <a:lnTo>
                    <a:pt x="78178" y="469010"/>
                  </a:lnTo>
                  <a:lnTo>
                    <a:pt x="2942487" y="469010"/>
                  </a:lnTo>
                  <a:lnTo>
                    <a:pt x="2972914" y="462861"/>
                  </a:lnTo>
                  <a:lnTo>
                    <a:pt x="2997743" y="446103"/>
                  </a:lnTo>
                  <a:lnTo>
                    <a:pt x="3014474" y="421272"/>
                  </a:lnTo>
                  <a:lnTo>
                    <a:pt x="3020607" y="390905"/>
                  </a:lnTo>
                  <a:lnTo>
                    <a:pt x="3020607" y="78104"/>
                  </a:lnTo>
                  <a:lnTo>
                    <a:pt x="3014474" y="47682"/>
                  </a:lnTo>
                  <a:lnTo>
                    <a:pt x="2997743" y="22858"/>
                  </a:lnTo>
                  <a:lnTo>
                    <a:pt x="2972914" y="6131"/>
                  </a:lnTo>
                  <a:lnTo>
                    <a:pt x="2942487" y="0"/>
                  </a:lnTo>
                  <a:close/>
                </a:path>
              </a:pathLst>
            </a:custGeom>
            <a:solidFill>
              <a:srgbClr val="5F4778"/>
            </a:solidFill>
          </p:spPr>
          <p:txBody>
            <a:bodyPr wrap="square" lIns="0" tIns="0" rIns="0" bIns="0" rtlCol="0"/>
            <a:lstStyle/>
            <a:p>
              <a:endParaRPr/>
            </a:p>
          </p:txBody>
        </p:sp>
        <p:sp>
          <p:nvSpPr>
            <p:cNvPr id="14" name="object 14"/>
            <p:cNvSpPr/>
            <p:nvPr/>
          </p:nvSpPr>
          <p:spPr>
            <a:xfrm>
              <a:off x="492608" y="2262890"/>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905"/>
                  </a:lnTo>
                  <a:lnTo>
                    <a:pt x="3014474" y="421272"/>
                  </a:lnTo>
                  <a:lnTo>
                    <a:pt x="2997743" y="446103"/>
                  </a:lnTo>
                  <a:lnTo>
                    <a:pt x="2972914" y="462861"/>
                  </a:lnTo>
                  <a:lnTo>
                    <a:pt x="2942487" y="469010"/>
                  </a:lnTo>
                  <a:lnTo>
                    <a:pt x="78178" y="469010"/>
                  </a:lnTo>
                  <a:lnTo>
                    <a:pt x="47749" y="462861"/>
                  </a:lnTo>
                  <a:lnTo>
                    <a:pt x="22899" y="446103"/>
                  </a:lnTo>
                  <a:lnTo>
                    <a:pt x="6144" y="421272"/>
                  </a:lnTo>
                  <a:lnTo>
                    <a:pt x="0" y="390905"/>
                  </a:lnTo>
                  <a:lnTo>
                    <a:pt x="0" y="78104"/>
                  </a:lnTo>
                  <a:close/>
                </a:path>
              </a:pathLst>
            </a:custGeom>
            <a:ln w="12701">
              <a:solidFill>
                <a:srgbClr val="AF5C05"/>
              </a:solidFill>
            </a:ln>
          </p:spPr>
          <p:txBody>
            <a:bodyPr wrap="square" lIns="0" tIns="0" rIns="0" bIns="0" rtlCol="0"/>
            <a:lstStyle/>
            <a:p>
              <a:endParaRPr/>
            </a:p>
          </p:txBody>
        </p:sp>
      </p:grpSp>
      <p:sp>
        <p:nvSpPr>
          <p:cNvPr id="15" name="object 15"/>
          <p:cNvSpPr txBox="1"/>
          <p:nvPr/>
        </p:nvSpPr>
        <p:spPr>
          <a:xfrm>
            <a:off x="594995" y="2376484"/>
            <a:ext cx="1131570" cy="231775"/>
          </a:xfrm>
          <a:prstGeom prst="rect">
            <a:avLst/>
          </a:prstGeom>
        </p:spPr>
        <p:txBody>
          <a:bodyPr vert="horz" wrap="square" lIns="0" tIns="12700" rIns="0" bIns="0" rtlCol="0">
            <a:spAutoFit/>
          </a:bodyPr>
          <a:lstStyle/>
          <a:p>
            <a:pPr marL="12700">
              <a:lnSpc>
                <a:spcPct val="100000"/>
              </a:lnSpc>
              <a:spcBef>
                <a:spcPts val="100"/>
              </a:spcBef>
            </a:pPr>
            <a:r>
              <a:rPr sz="1350" b="1" spc="-130" dirty="0">
                <a:solidFill>
                  <a:srgbClr val="FFFFFF"/>
                </a:solidFill>
                <a:latin typeface="Arial"/>
                <a:cs typeface="Arial"/>
              </a:rPr>
              <a:t>B.</a:t>
            </a:r>
            <a:r>
              <a:rPr sz="1350" spc="-10" dirty="0">
                <a:solidFill>
                  <a:srgbClr val="FFFFFF"/>
                </a:solidFill>
                <a:latin typeface="Times New Roman"/>
                <a:cs typeface="Times New Roman"/>
              </a:rPr>
              <a:t> </a:t>
            </a:r>
            <a:r>
              <a:rPr sz="1350" b="1" spc="-135" dirty="0">
                <a:solidFill>
                  <a:srgbClr val="FFFFFF"/>
                </a:solidFill>
                <a:latin typeface="Arial"/>
                <a:cs typeface="Arial"/>
              </a:rPr>
              <a:t>Bind</a:t>
            </a:r>
            <a:r>
              <a:rPr sz="1350" spc="5" dirty="0">
                <a:solidFill>
                  <a:srgbClr val="FFFFFF"/>
                </a:solidFill>
                <a:latin typeface="Times New Roman"/>
                <a:cs typeface="Times New Roman"/>
              </a:rPr>
              <a:t> </a:t>
            </a:r>
            <a:r>
              <a:rPr sz="1350" b="1" spc="-50" dirty="0">
                <a:solidFill>
                  <a:srgbClr val="FFFFFF"/>
                </a:solidFill>
                <a:latin typeface="Arial"/>
                <a:cs typeface="Arial"/>
              </a:rPr>
              <a:t>Mounts</a:t>
            </a:r>
            <a:endParaRPr sz="1350">
              <a:latin typeface="Arial"/>
              <a:cs typeface="Arial"/>
            </a:endParaRPr>
          </a:p>
        </p:txBody>
      </p:sp>
      <p:grpSp>
        <p:nvGrpSpPr>
          <p:cNvPr id="16" name="object 16"/>
          <p:cNvGrpSpPr/>
          <p:nvPr/>
        </p:nvGrpSpPr>
        <p:grpSpPr>
          <a:xfrm>
            <a:off x="447675" y="2762250"/>
            <a:ext cx="3162300" cy="1162050"/>
            <a:chOff x="447675" y="2762250"/>
            <a:chExt cx="3162300" cy="1162050"/>
          </a:xfrm>
        </p:grpSpPr>
        <p:pic>
          <p:nvPicPr>
            <p:cNvPr id="17" name="object 17"/>
            <p:cNvPicPr/>
            <p:nvPr/>
          </p:nvPicPr>
          <p:blipFill>
            <a:blip r:embed="rId6" cstate="print"/>
            <a:stretch>
              <a:fillRect/>
            </a:stretch>
          </p:blipFill>
          <p:spPr>
            <a:xfrm>
              <a:off x="447675" y="2762250"/>
              <a:ext cx="3162300" cy="619125"/>
            </a:xfrm>
            <a:prstGeom prst="rect">
              <a:avLst/>
            </a:prstGeom>
          </p:spPr>
        </p:pic>
        <p:pic>
          <p:nvPicPr>
            <p:cNvPr id="18" name="object 18"/>
            <p:cNvPicPr/>
            <p:nvPr/>
          </p:nvPicPr>
          <p:blipFill>
            <a:blip r:embed="rId7" cstate="print"/>
            <a:stretch>
              <a:fillRect/>
            </a:stretch>
          </p:blipFill>
          <p:spPr>
            <a:xfrm>
              <a:off x="466725" y="2857500"/>
              <a:ext cx="1685925" cy="495300"/>
            </a:xfrm>
            <a:prstGeom prst="rect">
              <a:avLst/>
            </a:prstGeom>
          </p:spPr>
        </p:pic>
        <p:sp>
          <p:nvSpPr>
            <p:cNvPr id="19" name="object 19"/>
            <p:cNvSpPr/>
            <p:nvPr/>
          </p:nvSpPr>
          <p:spPr>
            <a:xfrm>
              <a:off x="492608" y="2808482"/>
              <a:ext cx="3020695" cy="469265"/>
            </a:xfrm>
            <a:custGeom>
              <a:avLst/>
              <a:gdLst/>
              <a:ahLst/>
              <a:cxnLst/>
              <a:rect l="l" t="t" r="r" b="b"/>
              <a:pathLst>
                <a:path w="3020695" h="469264">
                  <a:moveTo>
                    <a:pt x="2942487" y="0"/>
                  </a:moveTo>
                  <a:lnTo>
                    <a:pt x="78178" y="0"/>
                  </a:lnTo>
                  <a:lnTo>
                    <a:pt x="47749" y="6151"/>
                  </a:lnTo>
                  <a:lnTo>
                    <a:pt x="22899" y="22922"/>
                  </a:lnTo>
                  <a:lnTo>
                    <a:pt x="6144" y="47788"/>
                  </a:lnTo>
                  <a:lnTo>
                    <a:pt x="0" y="78223"/>
                  </a:lnTo>
                  <a:lnTo>
                    <a:pt x="0" y="390905"/>
                  </a:lnTo>
                  <a:lnTo>
                    <a:pt x="6144" y="421341"/>
                  </a:lnTo>
                  <a:lnTo>
                    <a:pt x="22899" y="446207"/>
                  </a:lnTo>
                  <a:lnTo>
                    <a:pt x="47749" y="462978"/>
                  </a:lnTo>
                  <a:lnTo>
                    <a:pt x="78178" y="469129"/>
                  </a:lnTo>
                  <a:lnTo>
                    <a:pt x="2942487" y="469129"/>
                  </a:lnTo>
                  <a:lnTo>
                    <a:pt x="2972914" y="462978"/>
                  </a:lnTo>
                  <a:lnTo>
                    <a:pt x="2997743" y="446207"/>
                  </a:lnTo>
                  <a:lnTo>
                    <a:pt x="3014474" y="421341"/>
                  </a:lnTo>
                  <a:lnTo>
                    <a:pt x="3020607" y="390905"/>
                  </a:lnTo>
                  <a:lnTo>
                    <a:pt x="3020607" y="78223"/>
                  </a:lnTo>
                  <a:lnTo>
                    <a:pt x="3014474" y="47788"/>
                  </a:lnTo>
                  <a:lnTo>
                    <a:pt x="2997743" y="22922"/>
                  </a:lnTo>
                  <a:lnTo>
                    <a:pt x="2972914" y="6151"/>
                  </a:lnTo>
                  <a:lnTo>
                    <a:pt x="2942487" y="0"/>
                  </a:lnTo>
                  <a:close/>
                </a:path>
              </a:pathLst>
            </a:custGeom>
            <a:solidFill>
              <a:srgbClr val="FFFFFF"/>
            </a:solidFill>
          </p:spPr>
          <p:txBody>
            <a:bodyPr wrap="square" lIns="0" tIns="0" rIns="0" bIns="0" rtlCol="0"/>
            <a:lstStyle/>
            <a:p>
              <a:endParaRPr/>
            </a:p>
          </p:txBody>
        </p:sp>
        <p:sp>
          <p:nvSpPr>
            <p:cNvPr id="20" name="object 20"/>
            <p:cNvSpPr/>
            <p:nvPr/>
          </p:nvSpPr>
          <p:spPr>
            <a:xfrm>
              <a:off x="492608" y="2808482"/>
              <a:ext cx="3020695" cy="469265"/>
            </a:xfrm>
            <a:custGeom>
              <a:avLst/>
              <a:gdLst/>
              <a:ahLst/>
              <a:cxnLst/>
              <a:rect l="l" t="t" r="r" b="b"/>
              <a:pathLst>
                <a:path w="3020695" h="469264">
                  <a:moveTo>
                    <a:pt x="0" y="78223"/>
                  </a:moveTo>
                  <a:lnTo>
                    <a:pt x="6144" y="47788"/>
                  </a:lnTo>
                  <a:lnTo>
                    <a:pt x="22899" y="22922"/>
                  </a:lnTo>
                  <a:lnTo>
                    <a:pt x="47749" y="6151"/>
                  </a:lnTo>
                  <a:lnTo>
                    <a:pt x="78178" y="0"/>
                  </a:lnTo>
                  <a:lnTo>
                    <a:pt x="2942487" y="0"/>
                  </a:lnTo>
                  <a:lnTo>
                    <a:pt x="2972914" y="6151"/>
                  </a:lnTo>
                  <a:lnTo>
                    <a:pt x="2997743" y="22922"/>
                  </a:lnTo>
                  <a:lnTo>
                    <a:pt x="3014474" y="47788"/>
                  </a:lnTo>
                  <a:lnTo>
                    <a:pt x="3020607" y="78223"/>
                  </a:lnTo>
                  <a:lnTo>
                    <a:pt x="3020607" y="390905"/>
                  </a:lnTo>
                  <a:lnTo>
                    <a:pt x="3014474" y="421341"/>
                  </a:lnTo>
                  <a:lnTo>
                    <a:pt x="2997743" y="446207"/>
                  </a:lnTo>
                  <a:lnTo>
                    <a:pt x="2972914" y="462978"/>
                  </a:lnTo>
                  <a:lnTo>
                    <a:pt x="2942487" y="469129"/>
                  </a:lnTo>
                  <a:lnTo>
                    <a:pt x="78178" y="469129"/>
                  </a:lnTo>
                  <a:lnTo>
                    <a:pt x="47749" y="462978"/>
                  </a:lnTo>
                  <a:lnTo>
                    <a:pt x="22899" y="446207"/>
                  </a:lnTo>
                  <a:lnTo>
                    <a:pt x="6144" y="421341"/>
                  </a:lnTo>
                  <a:lnTo>
                    <a:pt x="0" y="390905"/>
                  </a:lnTo>
                  <a:lnTo>
                    <a:pt x="0" y="78223"/>
                  </a:lnTo>
                  <a:close/>
                </a:path>
              </a:pathLst>
            </a:custGeom>
            <a:ln w="12701">
              <a:solidFill>
                <a:srgbClr val="AF5C05"/>
              </a:solidFill>
            </a:ln>
          </p:spPr>
          <p:txBody>
            <a:bodyPr wrap="square" lIns="0" tIns="0" rIns="0" bIns="0" rtlCol="0"/>
            <a:lstStyle/>
            <a:p>
              <a:endParaRPr/>
            </a:p>
          </p:txBody>
        </p:sp>
        <p:pic>
          <p:nvPicPr>
            <p:cNvPr id="21" name="object 21"/>
            <p:cNvPicPr/>
            <p:nvPr/>
          </p:nvPicPr>
          <p:blipFill>
            <a:blip r:embed="rId8" cstate="print"/>
            <a:stretch>
              <a:fillRect/>
            </a:stretch>
          </p:blipFill>
          <p:spPr>
            <a:xfrm>
              <a:off x="447675" y="3305175"/>
              <a:ext cx="3162300" cy="619125"/>
            </a:xfrm>
            <a:prstGeom prst="rect">
              <a:avLst/>
            </a:prstGeom>
          </p:spPr>
        </p:pic>
        <p:pic>
          <p:nvPicPr>
            <p:cNvPr id="22" name="object 22"/>
            <p:cNvPicPr/>
            <p:nvPr/>
          </p:nvPicPr>
          <p:blipFill>
            <a:blip r:embed="rId9" cstate="print"/>
            <a:stretch>
              <a:fillRect/>
            </a:stretch>
          </p:blipFill>
          <p:spPr>
            <a:xfrm>
              <a:off x="466725" y="3400425"/>
              <a:ext cx="1543050" cy="495300"/>
            </a:xfrm>
            <a:prstGeom prst="rect">
              <a:avLst/>
            </a:prstGeom>
          </p:spPr>
        </p:pic>
        <p:sp>
          <p:nvSpPr>
            <p:cNvPr id="23" name="object 23"/>
            <p:cNvSpPr/>
            <p:nvPr/>
          </p:nvSpPr>
          <p:spPr>
            <a:xfrm>
              <a:off x="492608" y="3354192"/>
              <a:ext cx="3020695" cy="469265"/>
            </a:xfrm>
            <a:custGeom>
              <a:avLst/>
              <a:gdLst/>
              <a:ahLst/>
              <a:cxnLst/>
              <a:rect l="l" t="t" r="r" b="b"/>
              <a:pathLst>
                <a:path w="3020695" h="469264">
                  <a:moveTo>
                    <a:pt x="2942487" y="0"/>
                  </a:moveTo>
                  <a:lnTo>
                    <a:pt x="78178" y="0"/>
                  </a:lnTo>
                  <a:lnTo>
                    <a:pt x="47749" y="6132"/>
                  </a:lnTo>
                  <a:lnTo>
                    <a:pt x="22899" y="22863"/>
                  </a:lnTo>
                  <a:lnTo>
                    <a:pt x="6144" y="47687"/>
                  </a:lnTo>
                  <a:lnTo>
                    <a:pt x="0" y="78104"/>
                  </a:lnTo>
                  <a:lnTo>
                    <a:pt x="0" y="390787"/>
                  </a:lnTo>
                  <a:lnTo>
                    <a:pt x="6144" y="421222"/>
                  </a:lnTo>
                  <a:lnTo>
                    <a:pt x="22899" y="446088"/>
                  </a:lnTo>
                  <a:lnTo>
                    <a:pt x="47749" y="462859"/>
                  </a:lnTo>
                  <a:lnTo>
                    <a:pt x="78178" y="469010"/>
                  </a:lnTo>
                  <a:lnTo>
                    <a:pt x="2942487" y="469010"/>
                  </a:lnTo>
                  <a:lnTo>
                    <a:pt x="2972914" y="462859"/>
                  </a:lnTo>
                  <a:lnTo>
                    <a:pt x="2997743" y="446088"/>
                  </a:lnTo>
                  <a:lnTo>
                    <a:pt x="3014474" y="421222"/>
                  </a:lnTo>
                  <a:lnTo>
                    <a:pt x="3020607" y="390787"/>
                  </a:lnTo>
                  <a:lnTo>
                    <a:pt x="3020607" y="78104"/>
                  </a:lnTo>
                  <a:lnTo>
                    <a:pt x="3014474" y="47687"/>
                  </a:lnTo>
                  <a:lnTo>
                    <a:pt x="2997743" y="22863"/>
                  </a:lnTo>
                  <a:lnTo>
                    <a:pt x="2972914" y="6132"/>
                  </a:lnTo>
                  <a:lnTo>
                    <a:pt x="2942487" y="0"/>
                  </a:lnTo>
                  <a:close/>
                </a:path>
              </a:pathLst>
            </a:custGeom>
            <a:solidFill>
              <a:srgbClr val="FFFFFF"/>
            </a:solidFill>
          </p:spPr>
          <p:txBody>
            <a:bodyPr wrap="square" lIns="0" tIns="0" rIns="0" bIns="0" rtlCol="0"/>
            <a:lstStyle/>
            <a:p>
              <a:endParaRPr/>
            </a:p>
          </p:txBody>
        </p:sp>
        <p:sp>
          <p:nvSpPr>
            <p:cNvPr id="24" name="object 24"/>
            <p:cNvSpPr/>
            <p:nvPr/>
          </p:nvSpPr>
          <p:spPr>
            <a:xfrm>
              <a:off x="492608" y="3354192"/>
              <a:ext cx="3020695" cy="469265"/>
            </a:xfrm>
            <a:custGeom>
              <a:avLst/>
              <a:gdLst/>
              <a:ahLst/>
              <a:cxnLst/>
              <a:rect l="l" t="t" r="r" b="b"/>
              <a:pathLst>
                <a:path w="3020695" h="469264">
                  <a:moveTo>
                    <a:pt x="0" y="78104"/>
                  </a:moveTo>
                  <a:lnTo>
                    <a:pt x="6144" y="47687"/>
                  </a:lnTo>
                  <a:lnTo>
                    <a:pt x="22899" y="22863"/>
                  </a:lnTo>
                  <a:lnTo>
                    <a:pt x="47749" y="6132"/>
                  </a:lnTo>
                  <a:lnTo>
                    <a:pt x="78178" y="0"/>
                  </a:lnTo>
                  <a:lnTo>
                    <a:pt x="2942487" y="0"/>
                  </a:lnTo>
                  <a:lnTo>
                    <a:pt x="2972914" y="6132"/>
                  </a:lnTo>
                  <a:lnTo>
                    <a:pt x="2997743" y="22863"/>
                  </a:lnTo>
                  <a:lnTo>
                    <a:pt x="3014474" y="47687"/>
                  </a:lnTo>
                  <a:lnTo>
                    <a:pt x="3020607" y="78104"/>
                  </a:lnTo>
                  <a:lnTo>
                    <a:pt x="3020607" y="390787"/>
                  </a:lnTo>
                  <a:lnTo>
                    <a:pt x="3014474" y="421222"/>
                  </a:lnTo>
                  <a:lnTo>
                    <a:pt x="2997743" y="446088"/>
                  </a:lnTo>
                  <a:lnTo>
                    <a:pt x="2972914" y="462859"/>
                  </a:lnTo>
                  <a:lnTo>
                    <a:pt x="2942487" y="469010"/>
                  </a:lnTo>
                  <a:lnTo>
                    <a:pt x="78178" y="469010"/>
                  </a:lnTo>
                  <a:lnTo>
                    <a:pt x="47749" y="462859"/>
                  </a:lnTo>
                  <a:lnTo>
                    <a:pt x="22899" y="446088"/>
                  </a:lnTo>
                  <a:lnTo>
                    <a:pt x="6144" y="421222"/>
                  </a:lnTo>
                  <a:lnTo>
                    <a:pt x="0" y="390787"/>
                  </a:lnTo>
                  <a:lnTo>
                    <a:pt x="0" y="78104"/>
                  </a:lnTo>
                  <a:close/>
                </a:path>
              </a:pathLst>
            </a:custGeom>
            <a:ln w="12701">
              <a:solidFill>
                <a:srgbClr val="AF5C05"/>
              </a:solidFill>
            </a:ln>
          </p:spPr>
          <p:txBody>
            <a:bodyPr wrap="square" lIns="0" tIns="0" rIns="0" bIns="0" rtlCol="0"/>
            <a:lstStyle/>
            <a:p>
              <a:endParaRPr/>
            </a:p>
          </p:txBody>
        </p:sp>
      </p:grpSp>
      <p:sp>
        <p:nvSpPr>
          <p:cNvPr id="25" name="object 25"/>
          <p:cNvSpPr txBox="1"/>
          <p:nvPr/>
        </p:nvSpPr>
        <p:spPr>
          <a:xfrm>
            <a:off x="594995" y="2923221"/>
            <a:ext cx="1331595" cy="778510"/>
          </a:xfrm>
          <a:prstGeom prst="rect">
            <a:avLst/>
          </a:prstGeom>
        </p:spPr>
        <p:txBody>
          <a:bodyPr vert="horz" wrap="square" lIns="0" tIns="12700" rIns="0" bIns="0" rtlCol="0">
            <a:spAutoFit/>
          </a:bodyPr>
          <a:lstStyle/>
          <a:p>
            <a:pPr marL="12700">
              <a:lnSpc>
                <a:spcPct val="100000"/>
              </a:lnSpc>
              <a:spcBef>
                <a:spcPts val="100"/>
              </a:spcBef>
            </a:pPr>
            <a:r>
              <a:rPr sz="1350" spc="-145" dirty="0">
                <a:latin typeface="Arial"/>
                <a:cs typeface="Arial"/>
              </a:rPr>
              <a:t>C.</a:t>
            </a:r>
            <a:r>
              <a:rPr sz="1350" spc="-65" dirty="0">
                <a:latin typeface="Times New Roman"/>
                <a:cs typeface="Times New Roman"/>
              </a:rPr>
              <a:t> </a:t>
            </a:r>
            <a:r>
              <a:rPr sz="1350" spc="-80" dirty="0">
                <a:latin typeface="Arial"/>
                <a:cs typeface="Arial"/>
              </a:rPr>
              <a:t>Docker</a:t>
            </a:r>
            <a:r>
              <a:rPr sz="1350" spc="-35" dirty="0">
                <a:latin typeface="Times New Roman"/>
                <a:cs typeface="Times New Roman"/>
              </a:rPr>
              <a:t> </a:t>
            </a:r>
            <a:r>
              <a:rPr sz="1350" spc="-10" dirty="0">
                <a:latin typeface="Arial"/>
                <a:cs typeface="Arial"/>
              </a:rPr>
              <a:t>Network</a:t>
            </a:r>
            <a:endParaRPr sz="1350">
              <a:latin typeface="Arial"/>
              <a:cs typeface="Arial"/>
            </a:endParaRPr>
          </a:p>
          <a:p>
            <a:pPr>
              <a:lnSpc>
                <a:spcPct val="100000"/>
              </a:lnSpc>
              <a:spcBef>
                <a:spcPts val="1135"/>
              </a:spcBef>
            </a:pPr>
            <a:endParaRPr sz="1350">
              <a:latin typeface="Arial"/>
              <a:cs typeface="Arial"/>
            </a:endParaRPr>
          </a:p>
          <a:p>
            <a:pPr marL="12700">
              <a:lnSpc>
                <a:spcPct val="100000"/>
              </a:lnSpc>
            </a:pPr>
            <a:r>
              <a:rPr sz="1350" spc="-95" dirty="0">
                <a:latin typeface="Arial"/>
                <a:cs typeface="Arial"/>
              </a:rPr>
              <a:t>D.</a:t>
            </a:r>
            <a:r>
              <a:rPr sz="1350" spc="-70" dirty="0">
                <a:latin typeface="Times New Roman"/>
                <a:cs typeface="Times New Roman"/>
              </a:rPr>
              <a:t> </a:t>
            </a:r>
            <a:r>
              <a:rPr sz="1350" spc="-70" dirty="0">
                <a:latin typeface="Arial"/>
                <a:cs typeface="Arial"/>
              </a:rPr>
              <a:t>None</a:t>
            </a:r>
            <a:r>
              <a:rPr sz="1350" spc="-15" dirty="0">
                <a:latin typeface="Times New Roman"/>
                <a:cs typeface="Times New Roman"/>
              </a:rPr>
              <a:t> </a:t>
            </a:r>
            <a:r>
              <a:rPr sz="1350" dirty="0">
                <a:latin typeface="Arial"/>
                <a:cs typeface="Arial"/>
              </a:rPr>
              <a:t>of</a:t>
            </a:r>
            <a:r>
              <a:rPr sz="1350" spc="-60" dirty="0">
                <a:latin typeface="Times New Roman"/>
                <a:cs typeface="Times New Roman"/>
              </a:rPr>
              <a:t> </a:t>
            </a:r>
            <a:r>
              <a:rPr sz="1350" spc="-20" dirty="0">
                <a:latin typeface="Arial"/>
                <a:cs typeface="Arial"/>
              </a:rPr>
              <a:t>these</a:t>
            </a:r>
            <a:endParaRPr sz="1350">
              <a:latin typeface="Arial"/>
              <a:cs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9632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grpSp>
        <p:nvGrpSpPr>
          <p:cNvPr id="3" name="object 3"/>
          <p:cNvGrpSpPr/>
          <p:nvPr/>
        </p:nvGrpSpPr>
        <p:grpSpPr>
          <a:xfrm>
            <a:off x="285750" y="1581150"/>
            <a:ext cx="3162300" cy="2228850"/>
            <a:chOff x="285750" y="1581150"/>
            <a:chExt cx="3162300" cy="2228850"/>
          </a:xfrm>
        </p:grpSpPr>
        <p:pic>
          <p:nvPicPr>
            <p:cNvPr id="4" name="object 4"/>
            <p:cNvPicPr/>
            <p:nvPr/>
          </p:nvPicPr>
          <p:blipFill>
            <a:blip r:embed="rId2" cstate="print"/>
            <a:stretch>
              <a:fillRect/>
            </a:stretch>
          </p:blipFill>
          <p:spPr>
            <a:xfrm>
              <a:off x="304800" y="1581150"/>
              <a:ext cx="3114675" cy="561975"/>
            </a:xfrm>
            <a:prstGeom prst="rect">
              <a:avLst/>
            </a:prstGeom>
          </p:spPr>
        </p:pic>
        <p:pic>
          <p:nvPicPr>
            <p:cNvPr id="5" name="object 5"/>
            <p:cNvPicPr/>
            <p:nvPr/>
          </p:nvPicPr>
          <p:blipFill>
            <a:blip r:embed="rId3" cstate="print"/>
            <a:stretch>
              <a:fillRect/>
            </a:stretch>
          </p:blipFill>
          <p:spPr>
            <a:xfrm>
              <a:off x="295275" y="1647825"/>
              <a:ext cx="1743075" cy="495300"/>
            </a:xfrm>
            <a:prstGeom prst="rect">
              <a:avLst/>
            </a:prstGeom>
          </p:spPr>
        </p:pic>
        <p:sp>
          <p:nvSpPr>
            <p:cNvPr id="6" name="object 6"/>
            <p:cNvSpPr/>
            <p:nvPr/>
          </p:nvSpPr>
          <p:spPr>
            <a:xfrm>
              <a:off x="327254" y="1604131"/>
              <a:ext cx="3020695" cy="469265"/>
            </a:xfrm>
            <a:custGeom>
              <a:avLst/>
              <a:gdLst/>
              <a:ahLst/>
              <a:cxnLst/>
              <a:rect l="l" t="t" r="r" b="b"/>
              <a:pathLst>
                <a:path w="3020695" h="469264">
                  <a:moveTo>
                    <a:pt x="2942487" y="0"/>
                  </a:moveTo>
                  <a:lnTo>
                    <a:pt x="78178" y="0"/>
                  </a:lnTo>
                  <a:lnTo>
                    <a:pt x="47749" y="6151"/>
                  </a:lnTo>
                  <a:lnTo>
                    <a:pt x="22899" y="22924"/>
                  </a:lnTo>
                  <a:lnTo>
                    <a:pt x="6144" y="47795"/>
                  </a:lnTo>
                  <a:lnTo>
                    <a:pt x="0" y="78242"/>
                  </a:lnTo>
                  <a:lnTo>
                    <a:pt x="0" y="390905"/>
                  </a:lnTo>
                  <a:lnTo>
                    <a:pt x="6144" y="421352"/>
                  </a:lnTo>
                  <a:lnTo>
                    <a:pt x="22899" y="446223"/>
                  </a:lnTo>
                  <a:lnTo>
                    <a:pt x="47749" y="462996"/>
                  </a:lnTo>
                  <a:lnTo>
                    <a:pt x="78178" y="469148"/>
                  </a:lnTo>
                  <a:lnTo>
                    <a:pt x="2942487" y="469148"/>
                  </a:lnTo>
                  <a:lnTo>
                    <a:pt x="2972914" y="462996"/>
                  </a:lnTo>
                  <a:lnTo>
                    <a:pt x="2997743" y="446223"/>
                  </a:lnTo>
                  <a:lnTo>
                    <a:pt x="3014474" y="421352"/>
                  </a:lnTo>
                  <a:lnTo>
                    <a:pt x="3020607" y="390905"/>
                  </a:lnTo>
                  <a:lnTo>
                    <a:pt x="3020607" y="78242"/>
                  </a:lnTo>
                  <a:lnTo>
                    <a:pt x="3014474" y="47795"/>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7" name="object 7"/>
            <p:cNvSpPr/>
            <p:nvPr/>
          </p:nvSpPr>
          <p:spPr>
            <a:xfrm>
              <a:off x="327254" y="1604131"/>
              <a:ext cx="3020695" cy="469265"/>
            </a:xfrm>
            <a:custGeom>
              <a:avLst/>
              <a:gdLst/>
              <a:ahLst/>
              <a:cxnLst/>
              <a:rect l="l" t="t" r="r" b="b"/>
              <a:pathLst>
                <a:path w="3020695" h="469264">
                  <a:moveTo>
                    <a:pt x="0" y="78242"/>
                  </a:moveTo>
                  <a:lnTo>
                    <a:pt x="6144" y="47795"/>
                  </a:lnTo>
                  <a:lnTo>
                    <a:pt x="22899" y="22924"/>
                  </a:lnTo>
                  <a:lnTo>
                    <a:pt x="47749" y="6151"/>
                  </a:lnTo>
                  <a:lnTo>
                    <a:pt x="78178" y="0"/>
                  </a:lnTo>
                  <a:lnTo>
                    <a:pt x="2942487" y="0"/>
                  </a:lnTo>
                  <a:lnTo>
                    <a:pt x="2972914" y="6151"/>
                  </a:lnTo>
                  <a:lnTo>
                    <a:pt x="2997743" y="22924"/>
                  </a:lnTo>
                  <a:lnTo>
                    <a:pt x="3014474" y="47795"/>
                  </a:lnTo>
                  <a:lnTo>
                    <a:pt x="3020607" y="78242"/>
                  </a:lnTo>
                  <a:lnTo>
                    <a:pt x="3020607" y="390905"/>
                  </a:lnTo>
                  <a:lnTo>
                    <a:pt x="3014474" y="421352"/>
                  </a:lnTo>
                  <a:lnTo>
                    <a:pt x="2997743" y="446223"/>
                  </a:lnTo>
                  <a:lnTo>
                    <a:pt x="2972914" y="462996"/>
                  </a:lnTo>
                  <a:lnTo>
                    <a:pt x="2942487" y="469148"/>
                  </a:lnTo>
                  <a:lnTo>
                    <a:pt x="78178" y="469148"/>
                  </a:lnTo>
                  <a:lnTo>
                    <a:pt x="47749" y="462996"/>
                  </a:lnTo>
                  <a:lnTo>
                    <a:pt x="22899" y="446223"/>
                  </a:lnTo>
                  <a:lnTo>
                    <a:pt x="6144" y="421352"/>
                  </a:lnTo>
                  <a:lnTo>
                    <a:pt x="0" y="390905"/>
                  </a:lnTo>
                  <a:lnTo>
                    <a:pt x="0" y="78242"/>
                  </a:lnTo>
                  <a:close/>
                </a:path>
              </a:pathLst>
            </a:custGeom>
            <a:ln w="12701">
              <a:solidFill>
                <a:srgbClr val="AF5C05"/>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5750" y="2105025"/>
              <a:ext cx="3162300" cy="609600"/>
            </a:xfrm>
            <a:prstGeom prst="rect">
              <a:avLst/>
            </a:prstGeom>
          </p:spPr>
        </p:pic>
        <p:pic>
          <p:nvPicPr>
            <p:cNvPr id="9" name="object 9"/>
            <p:cNvPicPr/>
            <p:nvPr/>
          </p:nvPicPr>
          <p:blipFill>
            <a:blip r:embed="rId5" cstate="print"/>
            <a:stretch>
              <a:fillRect/>
            </a:stretch>
          </p:blipFill>
          <p:spPr>
            <a:xfrm>
              <a:off x="295275" y="2190750"/>
              <a:ext cx="1666875" cy="495300"/>
            </a:xfrm>
            <a:prstGeom prst="rect">
              <a:avLst/>
            </a:prstGeom>
          </p:spPr>
        </p:pic>
        <p:sp>
          <p:nvSpPr>
            <p:cNvPr id="10" name="object 10"/>
            <p:cNvSpPr/>
            <p:nvPr/>
          </p:nvSpPr>
          <p:spPr>
            <a:xfrm>
              <a:off x="327254" y="2149089"/>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1" name="object 11"/>
            <p:cNvSpPr/>
            <p:nvPr/>
          </p:nvSpPr>
          <p:spPr>
            <a:xfrm>
              <a:off x="327254" y="2149089"/>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85750" y="2647950"/>
              <a:ext cx="3162300" cy="619125"/>
            </a:xfrm>
            <a:prstGeom prst="rect">
              <a:avLst/>
            </a:prstGeom>
          </p:spPr>
        </p:pic>
        <p:pic>
          <p:nvPicPr>
            <p:cNvPr id="13" name="object 13"/>
            <p:cNvPicPr/>
            <p:nvPr/>
          </p:nvPicPr>
          <p:blipFill>
            <a:blip r:embed="rId7" cstate="print"/>
            <a:stretch>
              <a:fillRect/>
            </a:stretch>
          </p:blipFill>
          <p:spPr>
            <a:xfrm>
              <a:off x="295275" y="2743200"/>
              <a:ext cx="1552575" cy="495300"/>
            </a:xfrm>
            <a:prstGeom prst="rect">
              <a:avLst/>
            </a:prstGeom>
          </p:spPr>
        </p:pic>
        <p:sp>
          <p:nvSpPr>
            <p:cNvPr id="14" name="object 14"/>
            <p:cNvSpPr/>
            <p:nvPr/>
          </p:nvSpPr>
          <p:spPr>
            <a:xfrm>
              <a:off x="327254" y="2694813"/>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774"/>
                  </a:lnTo>
                  <a:lnTo>
                    <a:pt x="6144" y="421217"/>
                  </a:lnTo>
                  <a:lnTo>
                    <a:pt x="22899" y="446086"/>
                  </a:lnTo>
                  <a:lnTo>
                    <a:pt x="47749" y="462859"/>
                  </a:lnTo>
                  <a:lnTo>
                    <a:pt x="78178" y="469010"/>
                  </a:lnTo>
                  <a:lnTo>
                    <a:pt x="2942487" y="469010"/>
                  </a:lnTo>
                  <a:lnTo>
                    <a:pt x="2972914" y="462859"/>
                  </a:lnTo>
                  <a:lnTo>
                    <a:pt x="2997743" y="446086"/>
                  </a:lnTo>
                  <a:lnTo>
                    <a:pt x="3014474" y="421217"/>
                  </a:lnTo>
                  <a:lnTo>
                    <a:pt x="3020607" y="390774"/>
                  </a:lnTo>
                  <a:lnTo>
                    <a:pt x="3020607" y="78104"/>
                  </a:lnTo>
                  <a:lnTo>
                    <a:pt x="3014474" y="47682"/>
                  </a:lnTo>
                  <a:lnTo>
                    <a:pt x="2997743" y="22858"/>
                  </a:lnTo>
                  <a:lnTo>
                    <a:pt x="2972914" y="6131"/>
                  </a:lnTo>
                  <a:lnTo>
                    <a:pt x="2942487" y="0"/>
                  </a:lnTo>
                  <a:close/>
                </a:path>
              </a:pathLst>
            </a:custGeom>
            <a:solidFill>
              <a:srgbClr val="FFFFFF"/>
            </a:solidFill>
          </p:spPr>
          <p:txBody>
            <a:bodyPr wrap="square" lIns="0" tIns="0" rIns="0" bIns="0" rtlCol="0"/>
            <a:lstStyle/>
            <a:p>
              <a:endParaRPr/>
            </a:p>
          </p:txBody>
        </p:sp>
        <p:sp>
          <p:nvSpPr>
            <p:cNvPr id="15" name="object 15"/>
            <p:cNvSpPr/>
            <p:nvPr/>
          </p:nvSpPr>
          <p:spPr>
            <a:xfrm>
              <a:off x="327254" y="2694813"/>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774"/>
                  </a:lnTo>
                  <a:lnTo>
                    <a:pt x="3014474" y="421217"/>
                  </a:lnTo>
                  <a:lnTo>
                    <a:pt x="2997743" y="446086"/>
                  </a:lnTo>
                  <a:lnTo>
                    <a:pt x="2972914" y="462859"/>
                  </a:lnTo>
                  <a:lnTo>
                    <a:pt x="2942487" y="469010"/>
                  </a:lnTo>
                  <a:lnTo>
                    <a:pt x="78178" y="469010"/>
                  </a:lnTo>
                  <a:lnTo>
                    <a:pt x="47749" y="462859"/>
                  </a:lnTo>
                  <a:lnTo>
                    <a:pt x="22899" y="446086"/>
                  </a:lnTo>
                  <a:lnTo>
                    <a:pt x="6144" y="421217"/>
                  </a:lnTo>
                  <a:lnTo>
                    <a:pt x="0" y="390774"/>
                  </a:lnTo>
                  <a:lnTo>
                    <a:pt x="0" y="78104"/>
                  </a:lnTo>
                  <a:close/>
                </a:path>
              </a:pathLst>
            </a:custGeom>
            <a:ln w="12701">
              <a:solidFill>
                <a:srgbClr val="AF5C05"/>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285750" y="3190875"/>
              <a:ext cx="3162300" cy="619125"/>
            </a:xfrm>
            <a:prstGeom prst="rect">
              <a:avLst/>
            </a:prstGeom>
          </p:spPr>
        </p:pic>
        <p:pic>
          <p:nvPicPr>
            <p:cNvPr id="17" name="object 17"/>
            <p:cNvPicPr/>
            <p:nvPr/>
          </p:nvPicPr>
          <p:blipFill>
            <a:blip r:embed="rId9" cstate="print"/>
            <a:stretch>
              <a:fillRect/>
            </a:stretch>
          </p:blipFill>
          <p:spPr>
            <a:xfrm>
              <a:off x="295275" y="3286125"/>
              <a:ext cx="1543050" cy="495300"/>
            </a:xfrm>
            <a:prstGeom prst="rect">
              <a:avLst/>
            </a:prstGeom>
          </p:spPr>
        </p:pic>
        <p:sp>
          <p:nvSpPr>
            <p:cNvPr id="18" name="object 18"/>
            <p:cNvSpPr/>
            <p:nvPr/>
          </p:nvSpPr>
          <p:spPr>
            <a:xfrm>
              <a:off x="327254" y="3240404"/>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9" name="object 19"/>
            <p:cNvSpPr/>
            <p:nvPr/>
          </p:nvSpPr>
          <p:spPr>
            <a:xfrm>
              <a:off x="327254" y="3240404"/>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20" name="object 20"/>
          <p:cNvSpPr txBox="1"/>
          <p:nvPr/>
        </p:nvSpPr>
        <p:spPr>
          <a:xfrm>
            <a:off x="406400" y="895350"/>
            <a:ext cx="8268334" cy="2734082"/>
          </a:xfrm>
          <a:prstGeom prst="rect">
            <a:avLst/>
          </a:prstGeom>
        </p:spPr>
        <p:txBody>
          <a:bodyPr vert="horz" wrap="square" lIns="0" tIns="12700" rIns="0" bIns="0" rtlCol="0">
            <a:spAutoFit/>
          </a:bodyPr>
          <a:lstStyle/>
          <a:p>
            <a:pPr marL="12700" indent="-227965">
              <a:lnSpc>
                <a:spcPct val="100000"/>
              </a:lnSpc>
              <a:spcBef>
                <a:spcPts val="100"/>
              </a:spcBef>
              <a:buAutoNum type="arabicPeriod" startAt="3"/>
              <a:tabLst>
                <a:tab pos="240665" algn="l"/>
              </a:tabLst>
            </a:pPr>
            <a:r>
              <a:rPr b="1" dirty="0">
                <a:latin typeface="Lucida Grande" panose="020B0600040502020204" pitchFamily="34" charset="0"/>
                <a:cs typeface="Lucida Grande" panose="020B0600040502020204" pitchFamily="34" charset="0"/>
              </a:rPr>
              <a:t>For Building a Microservices Architecture, which of the following should you choose?</a:t>
            </a:r>
            <a:endParaRPr lang="en-US" b="1" dirty="0">
              <a:latin typeface="Lucida Grande" panose="020B0600040502020204" pitchFamily="34" charset="0"/>
              <a:cs typeface="Lucida Grande" panose="020B0600040502020204" pitchFamily="34" charset="0"/>
            </a:endParaRPr>
          </a:p>
          <a:p>
            <a:pPr marL="12700" indent="-227965">
              <a:lnSpc>
                <a:spcPct val="100000"/>
              </a:lnSpc>
              <a:spcBef>
                <a:spcPts val="100"/>
              </a:spcBef>
              <a:buAutoNum type="arabicPeriod" startAt="3"/>
              <a:tabLst>
                <a:tab pos="240665" algn="l"/>
              </a:tabLst>
            </a:pPr>
            <a:endParaRPr sz="1800" dirty="0">
              <a:latin typeface="Lucida Grande" panose="020B0600040502020204" pitchFamily="34" charset="0"/>
              <a:cs typeface="Lucida Grande" panose="020B0600040502020204" pitchFamily="34" charset="0"/>
            </a:endParaRPr>
          </a:p>
          <a:p>
            <a:pPr marL="215265" lvl="1" indent="-179705">
              <a:lnSpc>
                <a:spcPct val="100000"/>
              </a:lnSpc>
              <a:buAutoNum type="alphaUcPeriod"/>
              <a:tabLst>
                <a:tab pos="215265" algn="l"/>
              </a:tabLst>
            </a:pPr>
            <a:r>
              <a:rPr sz="1350" dirty="0">
                <a:latin typeface="Lucida Grande" panose="020B0600040502020204" pitchFamily="34" charset="0"/>
                <a:cs typeface="Lucida Grande" panose="020B0600040502020204" pitchFamily="34" charset="0"/>
              </a:rPr>
              <a:t>Docker Compose</a:t>
            </a:r>
          </a:p>
          <a:p>
            <a:pPr lvl="1">
              <a:lnSpc>
                <a:spcPct val="100000"/>
              </a:lnSpc>
              <a:spcBef>
                <a:spcPts val="1125"/>
              </a:spcBef>
              <a:buFont typeface="Arial"/>
              <a:buAutoNum type="alphaUcPeriod"/>
            </a:pPr>
            <a:endParaRPr sz="1350" dirty="0">
              <a:latin typeface="Lucida Grande" panose="020B0600040502020204" pitchFamily="34" charset="0"/>
              <a:cs typeface="Lucida Grande" panose="020B0600040502020204" pitchFamily="34" charset="0"/>
            </a:endParaRPr>
          </a:p>
          <a:p>
            <a:pPr marL="205740" lvl="1" indent="-174625">
              <a:lnSpc>
                <a:spcPct val="100000"/>
              </a:lnSpc>
              <a:buAutoNum type="alphaUcPeriod"/>
              <a:tabLst>
                <a:tab pos="205740" algn="l"/>
              </a:tabLst>
            </a:pPr>
            <a:r>
              <a:rPr sz="1350" dirty="0">
                <a:latin typeface="Lucida Grande" panose="020B0600040502020204" pitchFamily="34" charset="0"/>
                <a:cs typeface="Lucida Grande" panose="020B0600040502020204" pitchFamily="34" charset="0"/>
              </a:rPr>
              <a:t>Docker Volumes</a:t>
            </a:r>
          </a:p>
          <a:p>
            <a:pPr lvl="1">
              <a:lnSpc>
                <a:spcPct val="100000"/>
              </a:lnSpc>
              <a:spcBef>
                <a:spcPts val="1130"/>
              </a:spcBef>
              <a:buFont typeface="Arial"/>
              <a:buAutoNum type="alphaUcPeriod"/>
            </a:pPr>
            <a:endParaRPr sz="1350" dirty="0">
              <a:latin typeface="Lucida Grande" panose="020B0600040502020204" pitchFamily="34" charset="0"/>
              <a:cs typeface="Lucida Grande" panose="020B0600040502020204" pitchFamily="34" charset="0"/>
            </a:endParaRPr>
          </a:p>
          <a:p>
            <a:pPr marL="205740" lvl="1" indent="-184150">
              <a:lnSpc>
                <a:spcPct val="100000"/>
              </a:lnSpc>
              <a:buAutoNum type="alphaUcPeriod"/>
              <a:tabLst>
                <a:tab pos="205740" algn="l"/>
              </a:tabLst>
            </a:pPr>
            <a:r>
              <a:rPr sz="1350" dirty="0">
                <a:latin typeface="Lucida Grande" panose="020B0600040502020204" pitchFamily="34" charset="0"/>
                <a:cs typeface="Lucida Grande" panose="020B0600040502020204" pitchFamily="34" charset="0"/>
              </a:rPr>
              <a:t>Docker Swarm</a:t>
            </a:r>
          </a:p>
          <a:p>
            <a:pPr lvl="1">
              <a:lnSpc>
                <a:spcPct val="100000"/>
              </a:lnSpc>
              <a:spcBef>
                <a:spcPts val="1135"/>
              </a:spcBef>
              <a:buFont typeface="Arial"/>
              <a:buAutoNum type="alphaUcPeriod"/>
            </a:pPr>
            <a:endParaRPr sz="1350" dirty="0">
              <a:latin typeface="Lucida Grande" panose="020B0600040502020204" pitchFamily="34" charset="0"/>
              <a:cs typeface="Lucida Grande" panose="020B0600040502020204" pitchFamily="34" charset="0"/>
            </a:endParaRPr>
          </a:p>
          <a:p>
            <a:pPr marL="215900" lvl="1" indent="-184150">
              <a:lnSpc>
                <a:spcPct val="100000"/>
              </a:lnSpc>
              <a:buAutoNum type="alphaUcPeriod"/>
              <a:tabLst>
                <a:tab pos="215900" algn="l"/>
              </a:tabLst>
            </a:pPr>
            <a:r>
              <a:rPr sz="1350" dirty="0">
                <a:latin typeface="Lucida Grande" panose="020B0600040502020204" pitchFamily="34" charset="0"/>
                <a:cs typeface="Lucida Grande" panose="020B0600040502020204" pitchFamily="34" charset="0"/>
              </a:rPr>
              <a:t>None of these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9632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grpSp>
        <p:nvGrpSpPr>
          <p:cNvPr id="3" name="object 3"/>
          <p:cNvGrpSpPr/>
          <p:nvPr/>
        </p:nvGrpSpPr>
        <p:grpSpPr>
          <a:xfrm>
            <a:off x="285750" y="1581150"/>
            <a:ext cx="3162300" cy="1133475"/>
            <a:chOff x="285750" y="1581150"/>
            <a:chExt cx="3162300" cy="1133475"/>
          </a:xfrm>
        </p:grpSpPr>
        <p:pic>
          <p:nvPicPr>
            <p:cNvPr id="4" name="object 4"/>
            <p:cNvPicPr/>
            <p:nvPr/>
          </p:nvPicPr>
          <p:blipFill>
            <a:blip r:embed="rId2" cstate="print"/>
            <a:stretch>
              <a:fillRect/>
            </a:stretch>
          </p:blipFill>
          <p:spPr>
            <a:xfrm>
              <a:off x="304800" y="1581150"/>
              <a:ext cx="3114675" cy="561975"/>
            </a:xfrm>
            <a:prstGeom prst="rect">
              <a:avLst/>
            </a:prstGeom>
          </p:spPr>
        </p:pic>
        <p:pic>
          <p:nvPicPr>
            <p:cNvPr id="5" name="object 5"/>
            <p:cNvPicPr/>
            <p:nvPr/>
          </p:nvPicPr>
          <p:blipFill>
            <a:blip r:embed="rId3" cstate="print"/>
            <a:stretch>
              <a:fillRect/>
            </a:stretch>
          </p:blipFill>
          <p:spPr>
            <a:xfrm>
              <a:off x="295275" y="1647825"/>
              <a:ext cx="1743075" cy="495300"/>
            </a:xfrm>
            <a:prstGeom prst="rect">
              <a:avLst/>
            </a:prstGeom>
          </p:spPr>
        </p:pic>
        <p:sp>
          <p:nvSpPr>
            <p:cNvPr id="6" name="object 6"/>
            <p:cNvSpPr/>
            <p:nvPr/>
          </p:nvSpPr>
          <p:spPr>
            <a:xfrm>
              <a:off x="327254" y="1604131"/>
              <a:ext cx="3020695" cy="469265"/>
            </a:xfrm>
            <a:custGeom>
              <a:avLst/>
              <a:gdLst/>
              <a:ahLst/>
              <a:cxnLst/>
              <a:rect l="l" t="t" r="r" b="b"/>
              <a:pathLst>
                <a:path w="3020695" h="469264">
                  <a:moveTo>
                    <a:pt x="2942487" y="0"/>
                  </a:moveTo>
                  <a:lnTo>
                    <a:pt x="78178" y="0"/>
                  </a:lnTo>
                  <a:lnTo>
                    <a:pt x="47749" y="6151"/>
                  </a:lnTo>
                  <a:lnTo>
                    <a:pt x="22899" y="22924"/>
                  </a:lnTo>
                  <a:lnTo>
                    <a:pt x="6144" y="47795"/>
                  </a:lnTo>
                  <a:lnTo>
                    <a:pt x="0" y="78242"/>
                  </a:lnTo>
                  <a:lnTo>
                    <a:pt x="0" y="390905"/>
                  </a:lnTo>
                  <a:lnTo>
                    <a:pt x="6144" y="421352"/>
                  </a:lnTo>
                  <a:lnTo>
                    <a:pt x="22899" y="446223"/>
                  </a:lnTo>
                  <a:lnTo>
                    <a:pt x="47749" y="462996"/>
                  </a:lnTo>
                  <a:lnTo>
                    <a:pt x="78178" y="469148"/>
                  </a:lnTo>
                  <a:lnTo>
                    <a:pt x="2942487" y="469148"/>
                  </a:lnTo>
                  <a:lnTo>
                    <a:pt x="2972914" y="462996"/>
                  </a:lnTo>
                  <a:lnTo>
                    <a:pt x="2997743" y="446223"/>
                  </a:lnTo>
                  <a:lnTo>
                    <a:pt x="3014474" y="421352"/>
                  </a:lnTo>
                  <a:lnTo>
                    <a:pt x="3020607" y="390905"/>
                  </a:lnTo>
                  <a:lnTo>
                    <a:pt x="3020607" y="78242"/>
                  </a:lnTo>
                  <a:lnTo>
                    <a:pt x="3014474" y="47795"/>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7" name="object 7"/>
            <p:cNvSpPr/>
            <p:nvPr/>
          </p:nvSpPr>
          <p:spPr>
            <a:xfrm>
              <a:off x="327254" y="1604131"/>
              <a:ext cx="3020695" cy="469265"/>
            </a:xfrm>
            <a:custGeom>
              <a:avLst/>
              <a:gdLst/>
              <a:ahLst/>
              <a:cxnLst/>
              <a:rect l="l" t="t" r="r" b="b"/>
              <a:pathLst>
                <a:path w="3020695" h="469264">
                  <a:moveTo>
                    <a:pt x="0" y="78242"/>
                  </a:moveTo>
                  <a:lnTo>
                    <a:pt x="6144" y="47795"/>
                  </a:lnTo>
                  <a:lnTo>
                    <a:pt x="22899" y="22924"/>
                  </a:lnTo>
                  <a:lnTo>
                    <a:pt x="47749" y="6151"/>
                  </a:lnTo>
                  <a:lnTo>
                    <a:pt x="78178" y="0"/>
                  </a:lnTo>
                  <a:lnTo>
                    <a:pt x="2942487" y="0"/>
                  </a:lnTo>
                  <a:lnTo>
                    <a:pt x="2972914" y="6151"/>
                  </a:lnTo>
                  <a:lnTo>
                    <a:pt x="2997743" y="22924"/>
                  </a:lnTo>
                  <a:lnTo>
                    <a:pt x="3014474" y="47795"/>
                  </a:lnTo>
                  <a:lnTo>
                    <a:pt x="3020607" y="78242"/>
                  </a:lnTo>
                  <a:lnTo>
                    <a:pt x="3020607" y="390905"/>
                  </a:lnTo>
                  <a:lnTo>
                    <a:pt x="3014474" y="421352"/>
                  </a:lnTo>
                  <a:lnTo>
                    <a:pt x="2997743" y="446223"/>
                  </a:lnTo>
                  <a:lnTo>
                    <a:pt x="2972914" y="462996"/>
                  </a:lnTo>
                  <a:lnTo>
                    <a:pt x="2942487" y="469148"/>
                  </a:lnTo>
                  <a:lnTo>
                    <a:pt x="78178" y="469148"/>
                  </a:lnTo>
                  <a:lnTo>
                    <a:pt x="47749" y="462996"/>
                  </a:lnTo>
                  <a:lnTo>
                    <a:pt x="22899" y="446223"/>
                  </a:lnTo>
                  <a:lnTo>
                    <a:pt x="6144" y="421352"/>
                  </a:lnTo>
                  <a:lnTo>
                    <a:pt x="0" y="390905"/>
                  </a:lnTo>
                  <a:lnTo>
                    <a:pt x="0" y="78242"/>
                  </a:lnTo>
                  <a:close/>
                </a:path>
              </a:pathLst>
            </a:custGeom>
            <a:ln w="12701">
              <a:solidFill>
                <a:srgbClr val="AF5C05"/>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5750" y="2105025"/>
              <a:ext cx="3162300" cy="609600"/>
            </a:xfrm>
            <a:prstGeom prst="rect">
              <a:avLst/>
            </a:prstGeom>
          </p:spPr>
        </p:pic>
        <p:pic>
          <p:nvPicPr>
            <p:cNvPr id="9" name="object 9"/>
            <p:cNvPicPr/>
            <p:nvPr/>
          </p:nvPicPr>
          <p:blipFill>
            <a:blip r:embed="rId5" cstate="print"/>
            <a:stretch>
              <a:fillRect/>
            </a:stretch>
          </p:blipFill>
          <p:spPr>
            <a:xfrm>
              <a:off x="295275" y="2190750"/>
              <a:ext cx="1666875" cy="495300"/>
            </a:xfrm>
            <a:prstGeom prst="rect">
              <a:avLst/>
            </a:prstGeom>
          </p:spPr>
        </p:pic>
        <p:sp>
          <p:nvSpPr>
            <p:cNvPr id="10" name="object 10"/>
            <p:cNvSpPr/>
            <p:nvPr/>
          </p:nvSpPr>
          <p:spPr>
            <a:xfrm>
              <a:off x="327254" y="2149089"/>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1" name="object 11"/>
            <p:cNvSpPr/>
            <p:nvPr/>
          </p:nvSpPr>
          <p:spPr>
            <a:xfrm>
              <a:off x="327254" y="2149089"/>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2" name="object 12"/>
          <p:cNvSpPr txBox="1"/>
          <p:nvPr/>
        </p:nvSpPr>
        <p:spPr>
          <a:xfrm>
            <a:off x="406400" y="895350"/>
            <a:ext cx="8268334" cy="566822"/>
          </a:xfrm>
          <a:prstGeom prst="rect">
            <a:avLst/>
          </a:prstGeom>
        </p:spPr>
        <p:txBody>
          <a:bodyPr vert="horz" wrap="square" lIns="0" tIns="12700" rIns="0" bIns="0" rtlCol="0">
            <a:spAutoFit/>
          </a:bodyPr>
          <a:lstStyle/>
          <a:p>
            <a:pPr marL="12700" indent="-227965">
              <a:spcBef>
                <a:spcPts val="100"/>
              </a:spcBef>
              <a:buAutoNum type="arabicPeriod" startAt="3"/>
              <a:tabLst>
                <a:tab pos="240665" algn="l"/>
              </a:tabLst>
            </a:pPr>
            <a:r>
              <a:rPr b="1" dirty="0">
                <a:latin typeface="Lucida Grande" panose="020B0600040502020204" pitchFamily="34" charset="0"/>
                <a:cs typeface="Lucida Grande" panose="020B0600040502020204" pitchFamily="34" charset="0"/>
              </a:rPr>
              <a:t>For Building a Microservices Architecture, which of the following should you choose?</a:t>
            </a:r>
          </a:p>
        </p:txBody>
      </p:sp>
      <p:grpSp>
        <p:nvGrpSpPr>
          <p:cNvPr id="13" name="object 13"/>
          <p:cNvGrpSpPr/>
          <p:nvPr/>
        </p:nvGrpSpPr>
        <p:grpSpPr>
          <a:xfrm>
            <a:off x="285750" y="2647950"/>
            <a:ext cx="3162300" cy="619125"/>
            <a:chOff x="285750" y="2647950"/>
            <a:chExt cx="3162300" cy="619125"/>
          </a:xfrm>
        </p:grpSpPr>
        <p:pic>
          <p:nvPicPr>
            <p:cNvPr id="14" name="object 14"/>
            <p:cNvPicPr/>
            <p:nvPr/>
          </p:nvPicPr>
          <p:blipFill>
            <a:blip r:embed="rId6" cstate="print"/>
            <a:stretch>
              <a:fillRect/>
            </a:stretch>
          </p:blipFill>
          <p:spPr>
            <a:xfrm>
              <a:off x="285750" y="2647950"/>
              <a:ext cx="3162300" cy="619125"/>
            </a:xfrm>
            <a:prstGeom prst="rect">
              <a:avLst/>
            </a:prstGeom>
          </p:spPr>
        </p:pic>
        <p:pic>
          <p:nvPicPr>
            <p:cNvPr id="15" name="object 15"/>
            <p:cNvPicPr/>
            <p:nvPr/>
          </p:nvPicPr>
          <p:blipFill>
            <a:blip r:embed="rId7" cstate="print"/>
            <a:stretch>
              <a:fillRect/>
            </a:stretch>
          </p:blipFill>
          <p:spPr>
            <a:xfrm>
              <a:off x="295275" y="2743200"/>
              <a:ext cx="1581150" cy="495300"/>
            </a:xfrm>
            <a:prstGeom prst="rect">
              <a:avLst/>
            </a:prstGeom>
          </p:spPr>
        </p:pic>
        <p:sp>
          <p:nvSpPr>
            <p:cNvPr id="16" name="object 16"/>
            <p:cNvSpPr/>
            <p:nvPr/>
          </p:nvSpPr>
          <p:spPr>
            <a:xfrm>
              <a:off x="327254" y="2694813"/>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774"/>
                  </a:lnTo>
                  <a:lnTo>
                    <a:pt x="6144" y="421217"/>
                  </a:lnTo>
                  <a:lnTo>
                    <a:pt x="22899" y="446086"/>
                  </a:lnTo>
                  <a:lnTo>
                    <a:pt x="47749" y="462859"/>
                  </a:lnTo>
                  <a:lnTo>
                    <a:pt x="78178" y="469010"/>
                  </a:lnTo>
                  <a:lnTo>
                    <a:pt x="2942487" y="469010"/>
                  </a:lnTo>
                  <a:lnTo>
                    <a:pt x="2972914" y="462859"/>
                  </a:lnTo>
                  <a:lnTo>
                    <a:pt x="2997743" y="446086"/>
                  </a:lnTo>
                  <a:lnTo>
                    <a:pt x="3014474" y="421217"/>
                  </a:lnTo>
                  <a:lnTo>
                    <a:pt x="3020607" y="390774"/>
                  </a:lnTo>
                  <a:lnTo>
                    <a:pt x="3020607" y="78104"/>
                  </a:lnTo>
                  <a:lnTo>
                    <a:pt x="3014474" y="47682"/>
                  </a:lnTo>
                  <a:lnTo>
                    <a:pt x="2997743" y="22858"/>
                  </a:lnTo>
                  <a:lnTo>
                    <a:pt x="2972914" y="6131"/>
                  </a:lnTo>
                  <a:lnTo>
                    <a:pt x="2942487" y="0"/>
                  </a:lnTo>
                  <a:close/>
                </a:path>
              </a:pathLst>
            </a:custGeom>
            <a:solidFill>
              <a:srgbClr val="5F4778"/>
            </a:solidFill>
          </p:spPr>
          <p:txBody>
            <a:bodyPr wrap="square" lIns="0" tIns="0" rIns="0" bIns="0" rtlCol="0"/>
            <a:lstStyle/>
            <a:p>
              <a:endParaRPr/>
            </a:p>
          </p:txBody>
        </p:sp>
        <p:sp>
          <p:nvSpPr>
            <p:cNvPr id="17" name="object 17"/>
            <p:cNvSpPr/>
            <p:nvPr/>
          </p:nvSpPr>
          <p:spPr>
            <a:xfrm>
              <a:off x="327254" y="2694813"/>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774"/>
                  </a:lnTo>
                  <a:lnTo>
                    <a:pt x="3014474" y="421217"/>
                  </a:lnTo>
                  <a:lnTo>
                    <a:pt x="2997743" y="446086"/>
                  </a:lnTo>
                  <a:lnTo>
                    <a:pt x="2972914" y="462859"/>
                  </a:lnTo>
                  <a:lnTo>
                    <a:pt x="2942487" y="469010"/>
                  </a:lnTo>
                  <a:lnTo>
                    <a:pt x="78178" y="469010"/>
                  </a:lnTo>
                  <a:lnTo>
                    <a:pt x="47749" y="462859"/>
                  </a:lnTo>
                  <a:lnTo>
                    <a:pt x="22899" y="446086"/>
                  </a:lnTo>
                  <a:lnTo>
                    <a:pt x="6144"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18" name="object 18"/>
          <p:cNvSpPr txBox="1"/>
          <p:nvPr/>
        </p:nvSpPr>
        <p:spPr>
          <a:xfrm>
            <a:off x="429258" y="2809302"/>
            <a:ext cx="2085341" cy="220573"/>
          </a:xfrm>
          <a:prstGeom prst="rect">
            <a:avLst/>
          </a:prstGeom>
        </p:spPr>
        <p:txBody>
          <a:bodyPr vert="horz" wrap="square" lIns="0" tIns="12700" rIns="0" bIns="0" rtlCol="0">
            <a:spAutoFit/>
          </a:bodyPr>
          <a:lstStyle/>
          <a:p>
            <a:pPr marL="342900" lvl="1" indent="-342900">
              <a:lnSpc>
                <a:spcPct val="100000"/>
              </a:lnSpc>
              <a:spcBef>
                <a:spcPts val="100"/>
              </a:spcBef>
              <a:buFont typeface="+mj-lt"/>
              <a:buAutoNum type="alphaUcPeriod" startAt="3"/>
              <a:tabLst>
                <a:tab pos="205740" algn="l"/>
              </a:tabLst>
            </a:pPr>
            <a:r>
              <a:rPr sz="1350" b="1" dirty="0">
                <a:solidFill>
                  <a:schemeClr val="bg1"/>
                </a:solidFill>
                <a:latin typeface="Lucida Grande" panose="020B0600040502020204" pitchFamily="34" charset="0"/>
                <a:cs typeface="Lucida Grande" panose="020B0600040502020204" pitchFamily="34" charset="0"/>
              </a:rPr>
              <a:t>Docker Swarm</a:t>
            </a:r>
          </a:p>
        </p:txBody>
      </p:sp>
      <p:grpSp>
        <p:nvGrpSpPr>
          <p:cNvPr id="19" name="object 19"/>
          <p:cNvGrpSpPr/>
          <p:nvPr/>
        </p:nvGrpSpPr>
        <p:grpSpPr>
          <a:xfrm>
            <a:off x="285750" y="3190875"/>
            <a:ext cx="3162300" cy="619125"/>
            <a:chOff x="285750" y="3190875"/>
            <a:chExt cx="3162300" cy="619125"/>
          </a:xfrm>
        </p:grpSpPr>
        <p:pic>
          <p:nvPicPr>
            <p:cNvPr id="20" name="object 20"/>
            <p:cNvPicPr/>
            <p:nvPr/>
          </p:nvPicPr>
          <p:blipFill>
            <a:blip r:embed="rId8" cstate="print"/>
            <a:stretch>
              <a:fillRect/>
            </a:stretch>
          </p:blipFill>
          <p:spPr>
            <a:xfrm>
              <a:off x="285750" y="3190875"/>
              <a:ext cx="3162300" cy="619125"/>
            </a:xfrm>
            <a:prstGeom prst="rect">
              <a:avLst/>
            </a:prstGeom>
          </p:spPr>
        </p:pic>
        <p:pic>
          <p:nvPicPr>
            <p:cNvPr id="21" name="object 21"/>
            <p:cNvPicPr/>
            <p:nvPr/>
          </p:nvPicPr>
          <p:blipFill>
            <a:blip r:embed="rId9" cstate="print"/>
            <a:stretch>
              <a:fillRect/>
            </a:stretch>
          </p:blipFill>
          <p:spPr>
            <a:xfrm>
              <a:off x="295275" y="3286125"/>
              <a:ext cx="1543050" cy="495300"/>
            </a:xfrm>
            <a:prstGeom prst="rect">
              <a:avLst/>
            </a:prstGeom>
          </p:spPr>
        </p:pic>
        <p:sp>
          <p:nvSpPr>
            <p:cNvPr id="22" name="object 22"/>
            <p:cNvSpPr/>
            <p:nvPr/>
          </p:nvSpPr>
          <p:spPr>
            <a:xfrm>
              <a:off x="327254" y="3240405"/>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23" name="object 23"/>
            <p:cNvSpPr/>
            <p:nvPr/>
          </p:nvSpPr>
          <p:spPr>
            <a:xfrm>
              <a:off x="327254" y="3240405"/>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24" name="object 24"/>
          <p:cNvSpPr txBox="1"/>
          <p:nvPr/>
        </p:nvSpPr>
        <p:spPr>
          <a:xfrm>
            <a:off x="429259" y="3355910"/>
            <a:ext cx="1856741" cy="220573"/>
          </a:xfrm>
          <a:prstGeom prst="rect">
            <a:avLst/>
          </a:prstGeom>
        </p:spPr>
        <p:txBody>
          <a:bodyPr vert="horz" wrap="square" lIns="0" tIns="12700" rIns="0" bIns="0" rtlCol="0">
            <a:spAutoFit/>
          </a:bodyPr>
          <a:lstStyle/>
          <a:p>
            <a:pPr marL="355600" lvl="1" indent="-342900">
              <a:spcBef>
                <a:spcPts val="100"/>
              </a:spcBef>
              <a:buFont typeface="+mj-lt"/>
              <a:buAutoNum type="alphaUcPeriod" startAt="4"/>
            </a:pPr>
            <a:r>
              <a:rPr sz="1350" dirty="0">
                <a:latin typeface="Lucida Grande" panose="020B0600040502020204" pitchFamily="34" charset="0"/>
                <a:cs typeface="Lucida Grande" panose="020B0600040502020204" pitchFamily="34" charset="0"/>
              </a:rPr>
              <a:t>None of these</a:t>
            </a:r>
          </a:p>
        </p:txBody>
      </p:sp>
      <p:sp>
        <p:nvSpPr>
          <p:cNvPr id="26" name="TextBox 25">
            <a:extLst>
              <a:ext uri="{FF2B5EF4-FFF2-40B4-BE49-F238E27FC236}">
                <a16:creationId xmlns:a16="http://schemas.microsoft.com/office/drawing/2014/main" id="{739A6C30-810A-0794-C6BE-3B82FA27C39F}"/>
              </a:ext>
            </a:extLst>
          </p:cNvPr>
          <p:cNvSpPr txBox="1"/>
          <p:nvPr/>
        </p:nvSpPr>
        <p:spPr>
          <a:xfrm>
            <a:off x="381000" y="1733550"/>
            <a:ext cx="2966949" cy="741229"/>
          </a:xfrm>
          <a:prstGeom prst="rect">
            <a:avLst/>
          </a:prstGeom>
          <a:noFill/>
        </p:spPr>
        <p:txBody>
          <a:bodyPr wrap="square">
            <a:spAutoFit/>
          </a:bodyPr>
          <a:lstStyle/>
          <a:p>
            <a:pPr marL="342900" lvl="1" indent="-342900">
              <a:spcBef>
                <a:spcPts val="100"/>
              </a:spcBef>
              <a:buFont typeface="+mj-lt"/>
              <a:buAutoNum type="alphaUcPeriod"/>
              <a:tabLst>
                <a:tab pos="215265" algn="l"/>
              </a:tabLst>
            </a:pPr>
            <a:r>
              <a:rPr lang="en-IN" sz="1350" dirty="0">
                <a:latin typeface="Lucida Grande" panose="020B0600040502020204" pitchFamily="34" charset="0"/>
                <a:cs typeface="Lucida Grande" panose="020B0600040502020204" pitchFamily="34" charset="0"/>
              </a:rPr>
              <a:t>Docker Compose</a:t>
            </a:r>
          </a:p>
          <a:p>
            <a:pPr marL="342900" lvl="1" indent="-342900">
              <a:spcBef>
                <a:spcPts val="100"/>
              </a:spcBef>
              <a:buFont typeface="+mj-lt"/>
              <a:buAutoNum type="alphaUcPeriod"/>
            </a:pPr>
            <a:endParaRPr lang="en-IN" sz="1350" dirty="0">
              <a:latin typeface="Lucida Grande" panose="020B0600040502020204" pitchFamily="34" charset="0"/>
              <a:cs typeface="Lucida Grande" panose="020B0600040502020204" pitchFamily="34" charset="0"/>
            </a:endParaRPr>
          </a:p>
          <a:p>
            <a:pPr marL="342900" lvl="1" indent="-342900">
              <a:spcBef>
                <a:spcPts val="100"/>
              </a:spcBef>
              <a:buFont typeface="+mj-lt"/>
              <a:buAutoNum type="alphaUcPeriod"/>
              <a:tabLst>
                <a:tab pos="205740" algn="l"/>
              </a:tabLst>
            </a:pPr>
            <a:r>
              <a:rPr lang="en-IN" sz="1350" dirty="0">
                <a:latin typeface="Lucida Grande" panose="020B0600040502020204" pitchFamily="34" charset="0"/>
                <a:cs typeface="Lucida Grande" panose="020B0600040502020204" pitchFamily="34" charset="0"/>
              </a:rPr>
              <a:t>Docker Volumes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Types of Docker Storage</a:t>
            </a:r>
          </a:p>
        </p:txBody>
      </p:sp>
      <p:grpSp>
        <p:nvGrpSpPr>
          <p:cNvPr id="3" name="object 3"/>
          <p:cNvGrpSpPr/>
          <p:nvPr/>
        </p:nvGrpSpPr>
        <p:grpSpPr>
          <a:xfrm>
            <a:off x="209550" y="1962150"/>
            <a:ext cx="2800350" cy="838200"/>
            <a:chOff x="209550" y="1962150"/>
            <a:chExt cx="2800350" cy="838200"/>
          </a:xfrm>
        </p:grpSpPr>
        <p:pic>
          <p:nvPicPr>
            <p:cNvPr id="4" name="object 4"/>
            <p:cNvPicPr/>
            <p:nvPr/>
          </p:nvPicPr>
          <p:blipFill>
            <a:blip r:embed="rId2" cstate="print"/>
            <a:stretch>
              <a:fillRect/>
            </a:stretch>
          </p:blipFill>
          <p:spPr>
            <a:xfrm>
              <a:off x="266700" y="2009775"/>
              <a:ext cx="2743200" cy="790575"/>
            </a:xfrm>
            <a:prstGeom prst="rect">
              <a:avLst/>
            </a:prstGeom>
          </p:spPr>
        </p:pic>
        <p:pic>
          <p:nvPicPr>
            <p:cNvPr id="5" name="object 5"/>
            <p:cNvPicPr/>
            <p:nvPr/>
          </p:nvPicPr>
          <p:blipFill>
            <a:blip r:embed="rId3" cstate="print"/>
            <a:stretch>
              <a:fillRect/>
            </a:stretch>
          </p:blipFill>
          <p:spPr>
            <a:xfrm>
              <a:off x="209550" y="1962150"/>
              <a:ext cx="2800350" cy="838200"/>
            </a:xfrm>
            <a:prstGeom prst="rect">
              <a:avLst/>
            </a:prstGeom>
          </p:spPr>
        </p:pic>
        <p:sp>
          <p:nvSpPr>
            <p:cNvPr id="6" name="object 6"/>
            <p:cNvSpPr/>
            <p:nvPr/>
          </p:nvSpPr>
          <p:spPr>
            <a:xfrm>
              <a:off x="343448" y="2090952"/>
              <a:ext cx="2531745" cy="575945"/>
            </a:xfrm>
            <a:custGeom>
              <a:avLst/>
              <a:gdLst/>
              <a:ahLst/>
              <a:cxnLst/>
              <a:rect l="l" t="t" r="r" b="b"/>
              <a:pathLst>
                <a:path w="2531745" h="575944">
                  <a:moveTo>
                    <a:pt x="2531744" y="0"/>
                  </a:moveTo>
                  <a:lnTo>
                    <a:pt x="0" y="0"/>
                  </a:lnTo>
                  <a:lnTo>
                    <a:pt x="0" y="575535"/>
                  </a:lnTo>
                  <a:lnTo>
                    <a:pt x="2531744" y="575535"/>
                  </a:lnTo>
                  <a:lnTo>
                    <a:pt x="2531744" y="0"/>
                  </a:lnTo>
                  <a:close/>
                </a:path>
              </a:pathLst>
            </a:custGeom>
            <a:solidFill>
              <a:srgbClr val="FFFFFF"/>
            </a:solidFill>
          </p:spPr>
          <p:txBody>
            <a:bodyPr wrap="square" lIns="0" tIns="0" rIns="0" bIns="0" rtlCol="0"/>
            <a:lstStyle/>
            <a:p>
              <a:endParaRPr/>
            </a:p>
          </p:txBody>
        </p:sp>
      </p:grpSp>
      <p:grpSp>
        <p:nvGrpSpPr>
          <p:cNvPr id="7" name="object 7"/>
          <p:cNvGrpSpPr/>
          <p:nvPr/>
        </p:nvGrpSpPr>
        <p:grpSpPr>
          <a:xfrm>
            <a:off x="323850" y="3152775"/>
            <a:ext cx="2628900" cy="676275"/>
            <a:chOff x="323850" y="3152775"/>
            <a:chExt cx="2628900" cy="676275"/>
          </a:xfrm>
        </p:grpSpPr>
        <p:pic>
          <p:nvPicPr>
            <p:cNvPr id="8" name="object 8"/>
            <p:cNvPicPr/>
            <p:nvPr/>
          </p:nvPicPr>
          <p:blipFill>
            <a:blip r:embed="rId4" cstate="print"/>
            <a:stretch>
              <a:fillRect/>
            </a:stretch>
          </p:blipFill>
          <p:spPr>
            <a:xfrm>
              <a:off x="323850" y="3152775"/>
              <a:ext cx="2628900" cy="676275"/>
            </a:xfrm>
            <a:prstGeom prst="rect">
              <a:avLst/>
            </a:prstGeom>
          </p:spPr>
        </p:pic>
        <p:sp>
          <p:nvSpPr>
            <p:cNvPr id="9" name="object 9"/>
            <p:cNvSpPr/>
            <p:nvPr/>
          </p:nvSpPr>
          <p:spPr>
            <a:xfrm>
              <a:off x="343448" y="3171718"/>
              <a:ext cx="2531745" cy="575945"/>
            </a:xfrm>
            <a:custGeom>
              <a:avLst/>
              <a:gdLst/>
              <a:ahLst/>
              <a:cxnLst/>
              <a:rect l="l" t="t" r="r" b="b"/>
              <a:pathLst>
                <a:path w="2531745" h="575945">
                  <a:moveTo>
                    <a:pt x="2531744" y="0"/>
                  </a:moveTo>
                  <a:lnTo>
                    <a:pt x="0" y="0"/>
                  </a:lnTo>
                  <a:lnTo>
                    <a:pt x="0" y="575547"/>
                  </a:lnTo>
                  <a:lnTo>
                    <a:pt x="2531744" y="575547"/>
                  </a:lnTo>
                  <a:lnTo>
                    <a:pt x="2531744" y="0"/>
                  </a:lnTo>
                  <a:close/>
                </a:path>
              </a:pathLst>
            </a:custGeom>
            <a:solidFill>
              <a:srgbClr val="FFFFFF"/>
            </a:solidFill>
          </p:spPr>
          <p:txBody>
            <a:bodyPr wrap="square" lIns="0" tIns="0" rIns="0" bIns="0" rtlCol="0"/>
            <a:lstStyle/>
            <a:p>
              <a:endParaRPr/>
            </a:p>
          </p:txBody>
        </p:sp>
        <p:pic>
          <p:nvPicPr>
            <p:cNvPr id="10" name="object 10"/>
            <p:cNvPicPr/>
            <p:nvPr/>
          </p:nvPicPr>
          <p:blipFill>
            <a:blip r:embed="rId5" cstate="print"/>
            <a:stretch>
              <a:fillRect/>
            </a:stretch>
          </p:blipFill>
          <p:spPr>
            <a:xfrm>
              <a:off x="833128" y="3338571"/>
              <a:ext cx="120834" cy="163830"/>
            </a:xfrm>
            <a:prstGeom prst="rect">
              <a:avLst/>
            </a:prstGeom>
          </p:spPr>
        </p:pic>
        <p:pic>
          <p:nvPicPr>
            <p:cNvPr id="11" name="object 11"/>
            <p:cNvPicPr/>
            <p:nvPr/>
          </p:nvPicPr>
          <p:blipFill>
            <a:blip r:embed="rId6" cstate="print"/>
            <a:stretch>
              <a:fillRect/>
            </a:stretch>
          </p:blipFill>
          <p:spPr>
            <a:xfrm>
              <a:off x="516888" y="3225926"/>
              <a:ext cx="203263" cy="196849"/>
            </a:xfrm>
            <a:prstGeom prst="rect">
              <a:avLst/>
            </a:prstGeom>
          </p:spPr>
        </p:pic>
        <p:pic>
          <p:nvPicPr>
            <p:cNvPr id="12" name="object 12"/>
            <p:cNvPicPr/>
            <p:nvPr/>
          </p:nvPicPr>
          <p:blipFill>
            <a:blip r:embed="rId7" cstate="print"/>
            <a:stretch>
              <a:fillRect/>
            </a:stretch>
          </p:blipFill>
          <p:spPr>
            <a:xfrm>
              <a:off x="764462" y="3489300"/>
              <a:ext cx="264858" cy="191668"/>
            </a:xfrm>
            <a:prstGeom prst="rect">
              <a:avLst/>
            </a:prstGeom>
          </p:spPr>
        </p:pic>
        <p:pic>
          <p:nvPicPr>
            <p:cNvPr id="13" name="object 13"/>
            <p:cNvPicPr/>
            <p:nvPr/>
          </p:nvPicPr>
          <p:blipFill>
            <a:blip r:embed="rId8" cstate="print"/>
            <a:stretch>
              <a:fillRect/>
            </a:stretch>
          </p:blipFill>
          <p:spPr>
            <a:xfrm>
              <a:off x="683590" y="3285184"/>
              <a:ext cx="149542" cy="144830"/>
            </a:xfrm>
            <a:prstGeom prst="rect">
              <a:avLst/>
            </a:prstGeom>
          </p:spPr>
        </p:pic>
        <p:pic>
          <p:nvPicPr>
            <p:cNvPr id="14" name="object 14"/>
            <p:cNvPicPr/>
            <p:nvPr/>
          </p:nvPicPr>
          <p:blipFill>
            <a:blip r:embed="rId8" cstate="print"/>
            <a:stretch>
              <a:fillRect/>
            </a:stretch>
          </p:blipFill>
          <p:spPr>
            <a:xfrm>
              <a:off x="896974" y="3562933"/>
              <a:ext cx="149542" cy="144830"/>
            </a:xfrm>
            <a:prstGeom prst="rect">
              <a:avLst/>
            </a:prstGeom>
          </p:spPr>
        </p:pic>
      </p:grpSp>
      <p:sp>
        <p:nvSpPr>
          <p:cNvPr id="16" name="object 16"/>
          <p:cNvSpPr/>
          <p:nvPr/>
        </p:nvSpPr>
        <p:spPr>
          <a:xfrm>
            <a:off x="3196971"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nvGrpSpPr>
          <p:cNvPr id="17" name="object 17"/>
          <p:cNvGrpSpPr/>
          <p:nvPr/>
        </p:nvGrpSpPr>
        <p:grpSpPr>
          <a:xfrm>
            <a:off x="489395" y="2147940"/>
            <a:ext cx="624205" cy="461645"/>
            <a:chOff x="489395" y="2147940"/>
            <a:chExt cx="624205" cy="461645"/>
          </a:xfrm>
        </p:grpSpPr>
        <p:pic>
          <p:nvPicPr>
            <p:cNvPr id="18" name="object 18"/>
            <p:cNvPicPr/>
            <p:nvPr/>
          </p:nvPicPr>
          <p:blipFill>
            <a:blip r:embed="rId9" cstate="print"/>
            <a:stretch>
              <a:fillRect/>
            </a:stretch>
          </p:blipFill>
          <p:spPr>
            <a:xfrm>
              <a:off x="577748" y="2406803"/>
              <a:ext cx="136499" cy="136499"/>
            </a:xfrm>
            <a:prstGeom prst="rect">
              <a:avLst/>
            </a:prstGeom>
          </p:spPr>
        </p:pic>
        <p:pic>
          <p:nvPicPr>
            <p:cNvPr id="19" name="object 19"/>
            <p:cNvPicPr/>
            <p:nvPr/>
          </p:nvPicPr>
          <p:blipFill>
            <a:blip r:embed="rId9" cstate="print"/>
            <a:stretch>
              <a:fillRect/>
            </a:stretch>
          </p:blipFill>
          <p:spPr>
            <a:xfrm>
              <a:off x="635279" y="2472969"/>
              <a:ext cx="136499" cy="136499"/>
            </a:xfrm>
            <a:prstGeom prst="rect">
              <a:avLst/>
            </a:prstGeom>
          </p:spPr>
        </p:pic>
        <p:pic>
          <p:nvPicPr>
            <p:cNvPr id="20" name="object 20"/>
            <p:cNvPicPr/>
            <p:nvPr/>
          </p:nvPicPr>
          <p:blipFill>
            <a:blip r:embed="rId10" cstate="print"/>
            <a:stretch>
              <a:fillRect/>
            </a:stretch>
          </p:blipFill>
          <p:spPr>
            <a:xfrm>
              <a:off x="625894" y="2147940"/>
              <a:ext cx="487311" cy="364120"/>
            </a:xfrm>
            <a:prstGeom prst="rect">
              <a:avLst/>
            </a:prstGeom>
          </p:spPr>
        </p:pic>
        <p:pic>
          <p:nvPicPr>
            <p:cNvPr id="21" name="object 21"/>
            <p:cNvPicPr/>
            <p:nvPr/>
          </p:nvPicPr>
          <p:blipFill>
            <a:blip r:embed="rId9" cstate="print"/>
            <a:stretch>
              <a:fillRect/>
            </a:stretch>
          </p:blipFill>
          <p:spPr>
            <a:xfrm>
              <a:off x="489395" y="2472969"/>
              <a:ext cx="136499" cy="136499"/>
            </a:xfrm>
            <a:prstGeom prst="rect">
              <a:avLst/>
            </a:prstGeom>
          </p:spPr>
        </p:pic>
      </p:grpSp>
      <p:sp>
        <p:nvSpPr>
          <p:cNvPr id="22" name="object 22"/>
          <p:cNvSpPr txBox="1"/>
          <p:nvPr/>
        </p:nvSpPr>
        <p:spPr>
          <a:xfrm>
            <a:off x="3706497" y="943288"/>
            <a:ext cx="4653280" cy="432434"/>
          </a:xfrm>
          <a:prstGeom prst="rect">
            <a:avLst/>
          </a:prstGeom>
        </p:spPr>
        <p:txBody>
          <a:bodyPr vert="horz" wrap="square" lIns="0" tIns="23495" rIns="0" bIns="0" rtlCol="0">
            <a:spAutoFit/>
          </a:bodyPr>
          <a:lstStyle/>
          <a:p>
            <a:pPr marL="1309370" marR="5080" indent="-1296670">
              <a:lnSpc>
                <a:spcPts val="1580"/>
              </a:lnSpc>
              <a:spcBef>
                <a:spcPts val="185"/>
              </a:spcBef>
            </a:pPr>
            <a:r>
              <a:rPr sz="1200" dirty="0">
                <a:latin typeface="Lucida Grande" panose="020B0600040502020204" pitchFamily="34" charset="0"/>
                <a:cs typeface="Lucida Grande" panose="020B0600040502020204" pitchFamily="34" charset="0"/>
              </a:rPr>
              <a:t>A </a:t>
            </a:r>
            <a:r>
              <a:rPr sz="1200" b="1" dirty="0">
                <a:latin typeface="Lucida Grande" panose="020B0600040502020204" pitchFamily="34" charset="0"/>
                <a:cs typeface="Lucida Grande" panose="020B0600040502020204" pitchFamily="34" charset="0"/>
              </a:rPr>
              <a:t>Docker Volume</a:t>
            </a:r>
            <a:r>
              <a:rPr sz="1200" dirty="0">
                <a:latin typeface="Lucida Grande" panose="020B0600040502020204" pitchFamily="34" charset="0"/>
                <a:cs typeface="Lucida Grande" panose="020B0600040502020204" pitchFamily="34" charset="0"/>
              </a:rPr>
              <a:t> is a mountable entity which can be used to store data in the docker filesystem.</a:t>
            </a:r>
          </a:p>
        </p:txBody>
      </p:sp>
      <p:grpSp>
        <p:nvGrpSpPr>
          <p:cNvPr id="24" name="object 24"/>
          <p:cNvGrpSpPr/>
          <p:nvPr/>
        </p:nvGrpSpPr>
        <p:grpSpPr>
          <a:xfrm>
            <a:off x="3554475" y="1941077"/>
            <a:ext cx="5069840" cy="1072515"/>
            <a:chOff x="3554475" y="1941077"/>
            <a:chExt cx="5069840" cy="1072515"/>
          </a:xfrm>
        </p:grpSpPr>
        <p:sp>
          <p:nvSpPr>
            <p:cNvPr id="25" name="object 25"/>
            <p:cNvSpPr/>
            <p:nvPr/>
          </p:nvSpPr>
          <p:spPr>
            <a:xfrm>
              <a:off x="3560826" y="1947428"/>
              <a:ext cx="5057140" cy="1059815"/>
            </a:xfrm>
            <a:custGeom>
              <a:avLst/>
              <a:gdLst/>
              <a:ahLst/>
              <a:cxnLst/>
              <a:rect l="l" t="t" r="r" b="b"/>
              <a:pathLst>
                <a:path w="5057140" h="1059814">
                  <a:moveTo>
                    <a:pt x="4880244" y="0"/>
                  </a:moveTo>
                  <a:lnTo>
                    <a:pt x="0" y="0"/>
                  </a:lnTo>
                  <a:lnTo>
                    <a:pt x="0" y="883020"/>
                  </a:lnTo>
                  <a:lnTo>
                    <a:pt x="176662" y="1059554"/>
                  </a:lnTo>
                  <a:lnTo>
                    <a:pt x="5056875" y="1059554"/>
                  </a:lnTo>
                  <a:lnTo>
                    <a:pt x="5056875" y="176646"/>
                  </a:lnTo>
                  <a:lnTo>
                    <a:pt x="4880244" y="0"/>
                  </a:lnTo>
                  <a:close/>
                </a:path>
              </a:pathLst>
            </a:custGeom>
            <a:solidFill>
              <a:srgbClr val="F1F1F1"/>
            </a:solidFill>
          </p:spPr>
          <p:txBody>
            <a:bodyPr wrap="square" lIns="0" tIns="0" rIns="0" bIns="0" rtlCol="0"/>
            <a:lstStyle/>
            <a:p>
              <a:endParaRPr/>
            </a:p>
          </p:txBody>
        </p:sp>
        <p:sp>
          <p:nvSpPr>
            <p:cNvPr id="26" name="object 26"/>
            <p:cNvSpPr/>
            <p:nvPr/>
          </p:nvSpPr>
          <p:spPr>
            <a:xfrm>
              <a:off x="3560826" y="1947428"/>
              <a:ext cx="5057140" cy="1059815"/>
            </a:xfrm>
            <a:custGeom>
              <a:avLst/>
              <a:gdLst/>
              <a:ahLst/>
              <a:cxnLst/>
              <a:rect l="l" t="t" r="r" b="b"/>
              <a:pathLst>
                <a:path w="5057140" h="1059814">
                  <a:moveTo>
                    <a:pt x="0" y="0"/>
                  </a:moveTo>
                  <a:lnTo>
                    <a:pt x="4880244" y="0"/>
                  </a:lnTo>
                  <a:lnTo>
                    <a:pt x="5056875" y="176646"/>
                  </a:lnTo>
                  <a:lnTo>
                    <a:pt x="5056875" y="1059554"/>
                  </a:lnTo>
                  <a:lnTo>
                    <a:pt x="176662" y="1059554"/>
                  </a:lnTo>
                  <a:lnTo>
                    <a:pt x="0" y="883020"/>
                  </a:lnTo>
                  <a:lnTo>
                    <a:pt x="0" y="0"/>
                  </a:lnTo>
                  <a:close/>
                </a:path>
              </a:pathLst>
            </a:custGeom>
            <a:ln w="12701">
              <a:solidFill>
                <a:srgbClr val="EF7E08"/>
              </a:solidFill>
            </a:ln>
          </p:spPr>
          <p:txBody>
            <a:bodyPr wrap="square" lIns="0" tIns="0" rIns="0" bIns="0" rtlCol="0"/>
            <a:lstStyle/>
            <a:p>
              <a:endParaRPr/>
            </a:p>
          </p:txBody>
        </p:sp>
      </p:grpSp>
      <p:sp>
        <p:nvSpPr>
          <p:cNvPr id="27" name="object 27"/>
          <p:cNvSpPr txBox="1"/>
          <p:nvPr/>
        </p:nvSpPr>
        <p:spPr>
          <a:xfrm>
            <a:off x="3674242" y="1765044"/>
            <a:ext cx="899160" cy="300355"/>
          </a:xfrm>
          <a:prstGeom prst="rect">
            <a:avLst/>
          </a:prstGeom>
          <a:solidFill>
            <a:srgbClr val="5F4778"/>
          </a:solidFill>
        </p:spPr>
        <p:txBody>
          <a:bodyPr vert="horz" wrap="square" lIns="0" tIns="41275" rIns="0" bIns="0" rtlCol="0">
            <a:spAutoFit/>
          </a:bodyPr>
          <a:lstStyle/>
          <a:p>
            <a:pPr marL="219075">
              <a:lnSpc>
                <a:spcPct val="100000"/>
              </a:lnSpc>
              <a:spcBef>
                <a:spcPts val="325"/>
              </a:spcBef>
            </a:pPr>
            <a:r>
              <a:rPr sz="1350" spc="-10" dirty="0">
                <a:solidFill>
                  <a:srgbClr val="FFFFFF"/>
                </a:solidFill>
                <a:latin typeface="Arial"/>
                <a:cs typeface="Arial"/>
              </a:rPr>
              <a:t>Syntax</a:t>
            </a:r>
            <a:endParaRPr sz="1350">
              <a:latin typeface="Arial"/>
              <a:cs typeface="Arial"/>
            </a:endParaRPr>
          </a:p>
        </p:txBody>
      </p:sp>
      <p:sp>
        <p:nvSpPr>
          <p:cNvPr id="28" name="object 28"/>
          <p:cNvSpPr txBox="1"/>
          <p:nvPr/>
        </p:nvSpPr>
        <p:spPr>
          <a:xfrm>
            <a:off x="3837942" y="2178618"/>
            <a:ext cx="4244340" cy="641985"/>
          </a:xfrm>
          <a:prstGeom prst="rect">
            <a:avLst/>
          </a:prstGeom>
        </p:spPr>
        <p:txBody>
          <a:bodyPr vert="horz" wrap="square" lIns="0" tIns="23495" rIns="0" bIns="0" rtlCol="0">
            <a:spAutoFit/>
          </a:bodyPr>
          <a:lstStyle/>
          <a:p>
            <a:pPr marL="12700" marR="5080">
              <a:lnSpc>
                <a:spcPts val="1580"/>
              </a:lnSpc>
              <a:spcBef>
                <a:spcPts val="185"/>
              </a:spcBef>
            </a:pPr>
            <a:r>
              <a:rPr sz="1350" spc="-65" dirty="0">
                <a:latin typeface="Arial"/>
                <a:cs typeface="Arial"/>
              </a:rPr>
              <a:t>docker</a:t>
            </a:r>
            <a:r>
              <a:rPr sz="1350" spc="35" dirty="0">
                <a:latin typeface="Times New Roman"/>
                <a:cs typeface="Times New Roman"/>
              </a:rPr>
              <a:t> </a:t>
            </a:r>
            <a:r>
              <a:rPr sz="1350" spc="-30" dirty="0">
                <a:latin typeface="Arial"/>
                <a:cs typeface="Arial"/>
              </a:rPr>
              <a:t>run</a:t>
            </a:r>
            <a:r>
              <a:rPr sz="1350" spc="30" dirty="0">
                <a:latin typeface="Times New Roman"/>
                <a:cs typeface="Times New Roman"/>
              </a:rPr>
              <a:t> </a:t>
            </a:r>
            <a:r>
              <a:rPr sz="1350" spc="-10" dirty="0">
                <a:latin typeface="Arial"/>
                <a:cs typeface="Arial"/>
              </a:rPr>
              <a:t>-</a:t>
            </a:r>
            <a:r>
              <a:rPr sz="1350" dirty="0">
                <a:latin typeface="Arial"/>
                <a:cs typeface="Arial"/>
              </a:rPr>
              <a:t>it</a:t>
            </a:r>
            <a:r>
              <a:rPr sz="1350" spc="-25" dirty="0">
                <a:latin typeface="Times New Roman"/>
                <a:cs typeface="Times New Roman"/>
              </a:rPr>
              <a:t> </a:t>
            </a:r>
            <a:r>
              <a:rPr sz="1350" spc="-10" dirty="0">
                <a:latin typeface="Arial"/>
                <a:cs typeface="Arial"/>
              </a:rPr>
              <a:t>--</a:t>
            </a:r>
            <a:r>
              <a:rPr sz="1350" spc="-20" dirty="0">
                <a:latin typeface="Arial"/>
                <a:cs typeface="Arial"/>
              </a:rPr>
              <a:t>mount</a:t>
            </a:r>
            <a:r>
              <a:rPr sz="1350" spc="-20" dirty="0">
                <a:latin typeface="Times New Roman"/>
                <a:cs typeface="Times New Roman"/>
              </a:rPr>
              <a:t> </a:t>
            </a:r>
            <a:r>
              <a:rPr sz="1350" spc="-60" dirty="0">
                <a:latin typeface="Arial"/>
                <a:cs typeface="Arial"/>
              </a:rPr>
              <a:t>source=&lt;source=folder&gt;,destination=&lt;destination-</a:t>
            </a:r>
            <a:r>
              <a:rPr sz="1350" spc="-30" dirty="0">
                <a:latin typeface="Arial"/>
                <a:cs typeface="Arial"/>
              </a:rPr>
              <a:t>folder&gt;</a:t>
            </a:r>
            <a:r>
              <a:rPr sz="1350" spc="220" dirty="0">
                <a:latin typeface="Times New Roman"/>
                <a:cs typeface="Times New Roman"/>
              </a:rPr>
              <a:t> </a:t>
            </a:r>
            <a:r>
              <a:rPr sz="1350" dirty="0">
                <a:latin typeface="Arial"/>
                <a:cs typeface="Arial"/>
              </a:rPr>
              <a:t>-</a:t>
            </a:r>
            <a:r>
              <a:rPr sz="1350" spc="-50" dirty="0">
                <a:latin typeface="Arial"/>
                <a:cs typeface="Arial"/>
              </a:rPr>
              <a:t>d</a:t>
            </a:r>
            <a:endParaRPr sz="1350">
              <a:latin typeface="Arial"/>
              <a:cs typeface="Arial"/>
            </a:endParaRPr>
          </a:p>
          <a:p>
            <a:pPr marL="12700">
              <a:lnSpc>
                <a:spcPts val="1605"/>
              </a:lnSpc>
            </a:pPr>
            <a:r>
              <a:rPr sz="1350" spc="-50" dirty="0">
                <a:latin typeface="Arial"/>
                <a:cs typeface="Arial"/>
              </a:rPr>
              <a:t>&lt;container-</a:t>
            </a:r>
            <a:r>
              <a:rPr sz="1350" spc="-10" dirty="0">
                <a:latin typeface="Arial"/>
                <a:cs typeface="Arial"/>
              </a:rPr>
              <a:t>name&gt;</a:t>
            </a:r>
            <a:endParaRPr sz="1350">
              <a:latin typeface="Arial"/>
              <a:cs typeface="Arial"/>
            </a:endParaRPr>
          </a:p>
        </p:txBody>
      </p:sp>
      <p:grpSp>
        <p:nvGrpSpPr>
          <p:cNvPr id="29" name="object 29"/>
          <p:cNvGrpSpPr/>
          <p:nvPr/>
        </p:nvGrpSpPr>
        <p:grpSpPr>
          <a:xfrm>
            <a:off x="3505215" y="3228975"/>
            <a:ext cx="5295900" cy="1095375"/>
            <a:chOff x="3505215" y="3228975"/>
            <a:chExt cx="5295900" cy="1095375"/>
          </a:xfrm>
        </p:grpSpPr>
        <p:pic>
          <p:nvPicPr>
            <p:cNvPr id="30" name="object 30"/>
            <p:cNvPicPr/>
            <p:nvPr/>
          </p:nvPicPr>
          <p:blipFill>
            <a:blip r:embed="rId11" cstate="print"/>
            <a:stretch>
              <a:fillRect/>
            </a:stretch>
          </p:blipFill>
          <p:spPr>
            <a:xfrm>
              <a:off x="3505215" y="3228975"/>
              <a:ext cx="5295884" cy="1095375"/>
            </a:xfrm>
            <a:prstGeom prst="rect">
              <a:avLst/>
            </a:prstGeom>
          </p:spPr>
        </p:pic>
        <p:pic>
          <p:nvPicPr>
            <p:cNvPr id="31" name="object 31"/>
            <p:cNvPicPr/>
            <p:nvPr/>
          </p:nvPicPr>
          <p:blipFill>
            <a:blip r:embed="rId12" cstate="print"/>
            <a:stretch>
              <a:fillRect/>
            </a:stretch>
          </p:blipFill>
          <p:spPr>
            <a:xfrm>
              <a:off x="3513703" y="3241560"/>
              <a:ext cx="5217170" cy="1011478"/>
            </a:xfrm>
            <a:prstGeom prst="rect">
              <a:avLst/>
            </a:prstGeom>
          </p:spPr>
        </p:pic>
      </p:grpSp>
      <p:sp>
        <p:nvSpPr>
          <p:cNvPr id="32" name="object 15">
            <a:extLst>
              <a:ext uri="{FF2B5EF4-FFF2-40B4-BE49-F238E27FC236}">
                <a16:creationId xmlns:a16="http://schemas.microsoft.com/office/drawing/2014/main" id="{B933821B-41D6-9F4B-C358-666F419F0911}"/>
              </a:ext>
            </a:extLst>
          </p:cNvPr>
          <p:cNvSpPr txBox="1"/>
          <p:nvPr/>
        </p:nvSpPr>
        <p:spPr>
          <a:xfrm>
            <a:off x="343448" y="2090952"/>
            <a:ext cx="2531745" cy="578217"/>
          </a:xfrm>
          <a:prstGeom prst="rect">
            <a:avLst/>
          </a:prstGeom>
          <a:ln w="19049">
            <a:noFill/>
          </a:ln>
        </p:spPr>
        <p:txBody>
          <a:bodyPr vert="horz" wrap="square" lIns="0" tIns="9525" rIns="0" bIns="144000" rtlCol="0">
            <a:spAutoFit/>
          </a:bodyPr>
          <a:lstStyle/>
          <a:p>
            <a:pPr>
              <a:lnSpc>
                <a:spcPct val="100000"/>
              </a:lnSpc>
              <a:spcBef>
                <a:spcPts val="75"/>
              </a:spcBef>
            </a:pPr>
            <a:endParaRPr sz="1350" dirty="0">
              <a:latin typeface="Times New Roman"/>
              <a:cs typeface="Times New Roman"/>
            </a:endParaRPr>
          </a:p>
          <a:p>
            <a:pPr marL="929640">
              <a:lnSpc>
                <a:spcPct val="100000"/>
              </a:lnSpc>
            </a:pPr>
            <a:r>
              <a:rPr sz="1400" spc="-75" dirty="0">
                <a:latin typeface="Lucida Grande" panose="020B0600040502020204" pitchFamily="34" charset="0"/>
                <a:cs typeface="Lucida Grande" panose="020B0600040502020204" pitchFamily="34" charset="0"/>
              </a:rPr>
              <a:t>Docker Volumes</a:t>
            </a:r>
          </a:p>
        </p:txBody>
      </p:sp>
      <p:sp>
        <p:nvSpPr>
          <p:cNvPr id="33" name="object 25">
            <a:extLst>
              <a:ext uri="{FF2B5EF4-FFF2-40B4-BE49-F238E27FC236}">
                <a16:creationId xmlns:a16="http://schemas.microsoft.com/office/drawing/2014/main" id="{2E36AB92-F76E-077B-5B78-E0F880FAB71C}"/>
              </a:ext>
            </a:extLst>
          </p:cNvPr>
          <p:cNvSpPr txBox="1"/>
          <p:nvPr/>
        </p:nvSpPr>
        <p:spPr>
          <a:xfrm>
            <a:off x="343448" y="3171718"/>
            <a:ext cx="2531745" cy="557699"/>
          </a:xfrm>
          <a:prstGeom prst="rect">
            <a:avLst/>
          </a:prstGeom>
          <a:ln w="19049">
            <a:noFill/>
          </a:ln>
        </p:spPr>
        <p:txBody>
          <a:bodyPr vert="horz" wrap="square" lIns="0" tIns="194945" rIns="0" bIns="144000" rtlCol="0">
            <a:spAutoFit/>
          </a:bodyPr>
          <a:lstStyle/>
          <a:p>
            <a:pPr marL="1047750">
              <a:lnSpc>
                <a:spcPct val="100000"/>
              </a:lnSpc>
              <a:spcBef>
                <a:spcPts val="1535"/>
              </a:spcBef>
            </a:pPr>
            <a:r>
              <a:rPr sz="1400" spc="-75" dirty="0">
                <a:latin typeface="Lucida Grande" panose="020B0600040502020204" pitchFamily="34" charset="0"/>
                <a:cs typeface="Lucida Grande" panose="020B0600040502020204" pitchFamily="34" charset="0"/>
              </a:rPr>
              <a:t>Bind Mounts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98234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7328534" cy="566822"/>
          </a:xfrm>
          <a:prstGeom prst="rect">
            <a:avLst/>
          </a:prstGeom>
        </p:spPr>
        <p:txBody>
          <a:bodyPr vert="horz" wrap="square" lIns="0" tIns="12700" rIns="0" bIns="0" rtlCol="0">
            <a:spAutoFit/>
          </a:bodyPr>
          <a:lstStyle/>
          <a:p>
            <a:pPr marL="12700">
              <a:spcBef>
                <a:spcPts val="100"/>
              </a:spcBef>
            </a:pPr>
            <a:r>
              <a:rPr b="1" dirty="0">
                <a:latin typeface="Lucida Grande" panose="020B0600040502020204" pitchFamily="34" charset="0"/>
                <a:cs typeface="Lucida Grande" panose="020B0600040502020204" pitchFamily="34" charset="0"/>
              </a:rPr>
              <a:t>4. The Docker Volume of type local is available throughout the swarm cluster.</a:t>
            </a:r>
          </a:p>
        </p:txBody>
      </p:sp>
      <p:grpSp>
        <p:nvGrpSpPr>
          <p:cNvPr id="4" name="object 4"/>
          <p:cNvGrpSpPr/>
          <p:nvPr/>
        </p:nvGrpSpPr>
        <p:grpSpPr>
          <a:xfrm>
            <a:off x="352425" y="1695450"/>
            <a:ext cx="3162300" cy="1133475"/>
            <a:chOff x="352425" y="1695450"/>
            <a:chExt cx="3162300" cy="1133475"/>
          </a:xfrm>
        </p:grpSpPr>
        <p:pic>
          <p:nvPicPr>
            <p:cNvPr id="5" name="object 5"/>
            <p:cNvPicPr/>
            <p:nvPr/>
          </p:nvPicPr>
          <p:blipFill>
            <a:blip r:embed="rId2" cstate="print"/>
            <a:stretch>
              <a:fillRect/>
            </a:stretch>
          </p:blipFill>
          <p:spPr>
            <a:xfrm>
              <a:off x="381000" y="1695450"/>
              <a:ext cx="3114675" cy="561975"/>
            </a:xfrm>
            <a:prstGeom prst="rect">
              <a:avLst/>
            </a:prstGeom>
          </p:spPr>
        </p:pic>
        <p:pic>
          <p:nvPicPr>
            <p:cNvPr id="6" name="object 6"/>
            <p:cNvPicPr/>
            <p:nvPr/>
          </p:nvPicPr>
          <p:blipFill>
            <a:blip r:embed="rId3" cstate="print"/>
            <a:stretch>
              <a:fillRect/>
            </a:stretch>
          </p:blipFill>
          <p:spPr>
            <a:xfrm>
              <a:off x="371475" y="1762125"/>
              <a:ext cx="866775" cy="495300"/>
            </a:xfrm>
            <a:prstGeom prst="rect">
              <a:avLst/>
            </a:prstGeom>
          </p:spPr>
        </p:pic>
        <p:sp>
          <p:nvSpPr>
            <p:cNvPr id="7" name="object 7"/>
            <p:cNvSpPr/>
            <p:nvPr/>
          </p:nvSpPr>
          <p:spPr>
            <a:xfrm>
              <a:off x="397715" y="1717913"/>
              <a:ext cx="3020695" cy="469265"/>
            </a:xfrm>
            <a:custGeom>
              <a:avLst/>
              <a:gdLst/>
              <a:ahLst/>
              <a:cxnLst/>
              <a:rect l="l" t="t" r="r" b="b"/>
              <a:pathLst>
                <a:path w="3020695" h="469264">
                  <a:moveTo>
                    <a:pt x="2942374" y="0"/>
                  </a:moveTo>
                  <a:lnTo>
                    <a:pt x="78178" y="0"/>
                  </a:lnTo>
                  <a:lnTo>
                    <a:pt x="47744" y="6132"/>
                  </a:lnTo>
                  <a:lnTo>
                    <a:pt x="22895" y="22863"/>
                  </a:lnTo>
                  <a:lnTo>
                    <a:pt x="6142" y="47693"/>
                  </a:lnTo>
                  <a:lnTo>
                    <a:pt x="0" y="78120"/>
                  </a:lnTo>
                  <a:lnTo>
                    <a:pt x="0" y="390790"/>
                  </a:lnTo>
                  <a:lnTo>
                    <a:pt x="6142" y="421232"/>
                  </a:lnTo>
                  <a:lnTo>
                    <a:pt x="22895" y="446102"/>
                  </a:lnTo>
                  <a:lnTo>
                    <a:pt x="47744" y="462874"/>
                  </a:lnTo>
                  <a:lnTo>
                    <a:pt x="78178" y="469026"/>
                  </a:lnTo>
                  <a:lnTo>
                    <a:pt x="2942374" y="469026"/>
                  </a:lnTo>
                  <a:lnTo>
                    <a:pt x="2972820" y="462874"/>
                  </a:lnTo>
                  <a:lnTo>
                    <a:pt x="2997691" y="446102"/>
                  </a:lnTo>
                  <a:lnTo>
                    <a:pt x="3014464" y="421232"/>
                  </a:lnTo>
                  <a:lnTo>
                    <a:pt x="3020616" y="390790"/>
                  </a:lnTo>
                  <a:lnTo>
                    <a:pt x="3020616" y="78120"/>
                  </a:lnTo>
                  <a:lnTo>
                    <a:pt x="3014464" y="47693"/>
                  </a:lnTo>
                  <a:lnTo>
                    <a:pt x="2997691" y="22863"/>
                  </a:lnTo>
                  <a:lnTo>
                    <a:pt x="2972820" y="6132"/>
                  </a:lnTo>
                  <a:lnTo>
                    <a:pt x="2942374" y="0"/>
                  </a:lnTo>
                  <a:close/>
                </a:path>
              </a:pathLst>
            </a:custGeom>
            <a:solidFill>
              <a:srgbClr val="FFFFFF"/>
            </a:solidFill>
          </p:spPr>
          <p:txBody>
            <a:bodyPr wrap="square" lIns="0" tIns="0" rIns="0" bIns="0" rtlCol="0"/>
            <a:lstStyle/>
            <a:p>
              <a:endParaRPr/>
            </a:p>
          </p:txBody>
        </p:sp>
        <p:sp>
          <p:nvSpPr>
            <p:cNvPr id="8" name="object 8"/>
            <p:cNvSpPr/>
            <p:nvPr/>
          </p:nvSpPr>
          <p:spPr>
            <a:xfrm>
              <a:off x="397715" y="1717913"/>
              <a:ext cx="3020695" cy="469265"/>
            </a:xfrm>
            <a:custGeom>
              <a:avLst/>
              <a:gdLst/>
              <a:ahLst/>
              <a:cxnLst/>
              <a:rect l="l" t="t" r="r" b="b"/>
              <a:pathLst>
                <a:path w="3020695" h="469264">
                  <a:moveTo>
                    <a:pt x="0" y="78120"/>
                  </a:moveTo>
                  <a:lnTo>
                    <a:pt x="6142" y="47693"/>
                  </a:lnTo>
                  <a:lnTo>
                    <a:pt x="22895" y="22863"/>
                  </a:lnTo>
                  <a:lnTo>
                    <a:pt x="47744" y="6132"/>
                  </a:lnTo>
                  <a:lnTo>
                    <a:pt x="78178" y="0"/>
                  </a:lnTo>
                  <a:lnTo>
                    <a:pt x="2942374" y="0"/>
                  </a:lnTo>
                  <a:lnTo>
                    <a:pt x="2972820" y="6132"/>
                  </a:lnTo>
                  <a:lnTo>
                    <a:pt x="2997691" y="22863"/>
                  </a:lnTo>
                  <a:lnTo>
                    <a:pt x="3014464" y="47693"/>
                  </a:lnTo>
                  <a:lnTo>
                    <a:pt x="3020616" y="78120"/>
                  </a:lnTo>
                  <a:lnTo>
                    <a:pt x="3020616" y="390790"/>
                  </a:lnTo>
                  <a:lnTo>
                    <a:pt x="3014464" y="421232"/>
                  </a:lnTo>
                  <a:lnTo>
                    <a:pt x="2997691" y="446102"/>
                  </a:lnTo>
                  <a:lnTo>
                    <a:pt x="2972820" y="462874"/>
                  </a:lnTo>
                  <a:lnTo>
                    <a:pt x="2942374" y="469026"/>
                  </a:lnTo>
                  <a:lnTo>
                    <a:pt x="78178" y="469026"/>
                  </a:lnTo>
                  <a:lnTo>
                    <a:pt x="47744" y="462874"/>
                  </a:lnTo>
                  <a:lnTo>
                    <a:pt x="22895" y="446102"/>
                  </a:lnTo>
                  <a:lnTo>
                    <a:pt x="6142" y="421232"/>
                  </a:lnTo>
                  <a:lnTo>
                    <a:pt x="0" y="390790"/>
                  </a:lnTo>
                  <a:lnTo>
                    <a:pt x="0" y="78120"/>
                  </a:lnTo>
                  <a:close/>
                </a:path>
              </a:pathLst>
            </a:custGeom>
            <a:ln w="12701">
              <a:solidFill>
                <a:srgbClr val="AF5C0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2425" y="2219325"/>
              <a:ext cx="3162300" cy="609600"/>
            </a:xfrm>
            <a:prstGeom prst="rect">
              <a:avLst/>
            </a:prstGeom>
          </p:spPr>
        </p:pic>
        <p:pic>
          <p:nvPicPr>
            <p:cNvPr id="10" name="object 10"/>
            <p:cNvPicPr/>
            <p:nvPr/>
          </p:nvPicPr>
          <p:blipFill>
            <a:blip r:embed="rId5" cstate="print"/>
            <a:stretch>
              <a:fillRect/>
            </a:stretch>
          </p:blipFill>
          <p:spPr>
            <a:xfrm>
              <a:off x="371475" y="2305050"/>
              <a:ext cx="904875" cy="495300"/>
            </a:xfrm>
            <a:prstGeom prst="rect">
              <a:avLst/>
            </a:prstGeom>
          </p:spPr>
        </p:pic>
        <p:sp>
          <p:nvSpPr>
            <p:cNvPr id="11" name="object 11"/>
            <p:cNvSpPr/>
            <p:nvPr/>
          </p:nvSpPr>
          <p:spPr>
            <a:xfrm>
              <a:off x="397715" y="2262759"/>
              <a:ext cx="3020695" cy="469265"/>
            </a:xfrm>
            <a:custGeom>
              <a:avLst/>
              <a:gdLst/>
              <a:ahLst/>
              <a:cxnLst/>
              <a:rect l="l" t="t" r="r" b="b"/>
              <a:pathLst>
                <a:path w="3020695" h="469264">
                  <a:moveTo>
                    <a:pt x="2942374" y="0"/>
                  </a:moveTo>
                  <a:lnTo>
                    <a:pt x="78178" y="0"/>
                  </a:lnTo>
                  <a:lnTo>
                    <a:pt x="47744" y="6151"/>
                  </a:lnTo>
                  <a:lnTo>
                    <a:pt x="22895" y="22924"/>
                  </a:lnTo>
                  <a:lnTo>
                    <a:pt x="6142" y="47793"/>
                  </a:lnTo>
                  <a:lnTo>
                    <a:pt x="0" y="78236"/>
                  </a:lnTo>
                  <a:lnTo>
                    <a:pt x="0" y="390905"/>
                  </a:lnTo>
                  <a:lnTo>
                    <a:pt x="6142" y="421328"/>
                  </a:lnTo>
                  <a:lnTo>
                    <a:pt x="22895" y="446152"/>
                  </a:lnTo>
                  <a:lnTo>
                    <a:pt x="47744" y="462879"/>
                  </a:lnTo>
                  <a:lnTo>
                    <a:pt x="78178" y="469010"/>
                  </a:lnTo>
                  <a:lnTo>
                    <a:pt x="2942374" y="469010"/>
                  </a:lnTo>
                  <a:lnTo>
                    <a:pt x="2972820" y="462879"/>
                  </a:lnTo>
                  <a:lnTo>
                    <a:pt x="2997691" y="446152"/>
                  </a:lnTo>
                  <a:lnTo>
                    <a:pt x="3014464" y="421328"/>
                  </a:lnTo>
                  <a:lnTo>
                    <a:pt x="3020616" y="390905"/>
                  </a:lnTo>
                  <a:lnTo>
                    <a:pt x="3020616" y="78236"/>
                  </a:lnTo>
                  <a:lnTo>
                    <a:pt x="3014464" y="47793"/>
                  </a:lnTo>
                  <a:lnTo>
                    <a:pt x="2997691" y="22924"/>
                  </a:lnTo>
                  <a:lnTo>
                    <a:pt x="2972820" y="6151"/>
                  </a:lnTo>
                  <a:lnTo>
                    <a:pt x="2942374" y="0"/>
                  </a:lnTo>
                  <a:close/>
                </a:path>
              </a:pathLst>
            </a:custGeom>
            <a:solidFill>
              <a:srgbClr val="FFFFFF"/>
            </a:solidFill>
          </p:spPr>
          <p:txBody>
            <a:bodyPr wrap="square" lIns="0" tIns="0" rIns="0" bIns="0" rtlCol="0"/>
            <a:lstStyle/>
            <a:p>
              <a:endParaRPr/>
            </a:p>
          </p:txBody>
        </p:sp>
        <p:sp>
          <p:nvSpPr>
            <p:cNvPr id="12" name="object 12"/>
            <p:cNvSpPr/>
            <p:nvPr/>
          </p:nvSpPr>
          <p:spPr>
            <a:xfrm>
              <a:off x="397715" y="2262759"/>
              <a:ext cx="3020695" cy="469265"/>
            </a:xfrm>
            <a:custGeom>
              <a:avLst/>
              <a:gdLst/>
              <a:ahLst/>
              <a:cxnLst/>
              <a:rect l="l" t="t" r="r" b="b"/>
              <a:pathLst>
                <a:path w="3020695" h="469264">
                  <a:moveTo>
                    <a:pt x="0" y="78236"/>
                  </a:moveTo>
                  <a:lnTo>
                    <a:pt x="6142" y="47793"/>
                  </a:lnTo>
                  <a:lnTo>
                    <a:pt x="22895" y="22924"/>
                  </a:lnTo>
                  <a:lnTo>
                    <a:pt x="47744" y="6151"/>
                  </a:lnTo>
                  <a:lnTo>
                    <a:pt x="78178" y="0"/>
                  </a:lnTo>
                  <a:lnTo>
                    <a:pt x="2942374" y="0"/>
                  </a:lnTo>
                  <a:lnTo>
                    <a:pt x="2972820" y="6151"/>
                  </a:lnTo>
                  <a:lnTo>
                    <a:pt x="2997691" y="22924"/>
                  </a:lnTo>
                  <a:lnTo>
                    <a:pt x="3014464" y="47793"/>
                  </a:lnTo>
                  <a:lnTo>
                    <a:pt x="3020616" y="78236"/>
                  </a:lnTo>
                  <a:lnTo>
                    <a:pt x="3020616" y="390905"/>
                  </a:lnTo>
                  <a:lnTo>
                    <a:pt x="3014464" y="421328"/>
                  </a:lnTo>
                  <a:lnTo>
                    <a:pt x="2997691" y="446152"/>
                  </a:lnTo>
                  <a:lnTo>
                    <a:pt x="2972820" y="462879"/>
                  </a:lnTo>
                  <a:lnTo>
                    <a:pt x="2942374" y="469010"/>
                  </a:lnTo>
                  <a:lnTo>
                    <a:pt x="78178" y="469010"/>
                  </a:lnTo>
                  <a:lnTo>
                    <a:pt x="47744" y="462879"/>
                  </a:lnTo>
                  <a:lnTo>
                    <a:pt x="22895" y="446152"/>
                  </a:lnTo>
                  <a:lnTo>
                    <a:pt x="6142"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3" name="object 13"/>
          <p:cNvSpPr txBox="1"/>
          <p:nvPr/>
        </p:nvSpPr>
        <p:spPr>
          <a:xfrm>
            <a:off x="499744" y="1830639"/>
            <a:ext cx="551180" cy="777875"/>
          </a:xfrm>
          <a:prstGeom prst="rect">
            <a:avLst/>
          </a:prstGeom>
        </p:spPr>
        <p:txBody>
          <a:bodyPr vert="horz" wrap="square" lIns="0" tIns="12700" rIns="0" bIns="0" rtlCol="0">
            <a:spAutoFit/>
          </a:bodyPr>
          <a:lstStyle/>
          <a:p>
            <a:pPr marL="193675" indent="-180975">
              <a:lnSpc>
                <a:spcPct val="100000"/>
              </a:lnSpc>
              <a:spcBef>
                <a:spcPts val="100"/>
              </a:spcBef>
              <a:buAutoNum type="alphaUcPeriod"/>
              <a:tabLst>
                <a:tab pos="193675" algn="l"/>
              </a:tabLst>
            </a:pPr>
            <a:r>
              <a:rPr sz="1350" spc="-20" dirty="0">
                <a:latin typeface="Arial"/>
                <a:cs typeface="Arial"/>
              </a:rPr>
              <a:t>True</a:t>
            </a:r>
            <a:endParaRPr sz="1350">
              <a:latin typeface="Arial"/>
              <a:cs typeface="Arial"/>
            </a:endParaRPr>
          </a:p>
          <a:p>
            <a:pPr>
              <a:lnSpc>
                <a:spcPct val="100000"/>
              </a:lnSpc>
              <a:spcBef>
                <a:spcPts val="1125"/>
              </a:spcBef>
              <a:buFont typeface="Arial"/>
              <a:buAutoNum type="alphaUcPeriod"/>
            </a:pPr>
            <a:endParaRPr sz="1350">
              <a:latin typeface="Arial"/>
              <a:cs typeface="Arial"/>
            </a:endParaRPr>
          </a:p>
          <a:p>
            <a:pPr marL="183515" indent="-174625">
              <a:lnSpc>
                <a:spcPct val="100000"/>
              </a:lnSpc>
              <a:buAutoNum type="alphaUcPeriod"/>
              <a:tabLst>
                <a:tab pos="183515" algn="l"/>
              </a:tabLst>
            </a:pPr>
            <a:r>
              <a:rPr sz="1350" spc="-100" dirty="0">
                <a:latin typeface="Arial"/>
                <a:cs typeface="Arial"/>
              </a:rPr>
              <a:t>False</a:t>
            </a:r>
            <a:endParaRPr sz="1350">
              <a:latin typeface="Arial"/>
              <a:cs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3" y="183257"/>
            <a:ext cx="866775"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7328534" cy="566822"/>
          </a:xfrm>
          <a:prstGeom prst="rect">
            <a:avLst/>
          </a:prstGeom>
        </p:spPr>
        <p:txBody>
          <a:bodyPr vert="horz" wrap="square" lIns="0" tIns="12700" rIns="0" bIns="0" rtlCol="0">
            <a:spAutoFit/>
          </a:bodyPr>
          <a:lstStyle/>
          <a:p>
            <a:pPr marL="12700">
              <a:spcBef>
                <a:spcPts val="100"/>
              </a:spcBef>
            </a:pPr>
            <a:r>
              <a:rPr b="1" dirty="0">
                <a:latin typeface="Lucida Grande" panose="020B0600040502020204" pitchFamily="34" charset="0"/>
                <a:cs typeface="Lucida Grande" panose="020B0600040502020204" pitchFamily="34" charset="0"/>
              </a:rPr>
              <a:t>4. The Docker Volume of type local is available throughout the swarm cluster.</a:t>
            </a:r>
          </a:p>
        </p:txBody>
      </p:sp>
      <p:grpSp>
        <p:nvGrpSpPr>
          <p:cNvPr id="4" name="object 4"/>
          <p:cNvGrpSpPr/>
          <p:nvPr/>
        </p:nvGrpSpPr>
        <p:grpSpPr>
          <a:xfrm>
            <a:off x="371475" y="1695450"/>
            <a:ext cx="3124200" cy="561975"/>
            <a:chOff x="371475" y="1695450"/>
            <a:chExt cx="3124200" cy="561975"/>
          </a:xfrm>
        </p:grpSpPr>
        <p:pic>
          <p:nvPicPr>
            <p:cNvPr id="5" name="object 5"/>
            <p:cNvPicPr/>
            <p:nvPr/>
          </p:nvPicPr>
          <p:blipFill>
            <a:blip r:embed="rId2" cstate="print"/>
            <a:stretch>
              <a:fillRect/>
            </a:stretch>
          </p:blipFill>
          <p:spPr>
            <a:xfrm>
              <a:off x="381000" y="1695450"/>
              <a:ext cx="3114675" cy="561975"/>
            </a:xfrm>
            <a:prstGeom prst="rect">
              <a:avLst/>
            </a:prstGeom>
          </p:spPr>
        </p:pic>
        <p:pic>
          <p:nvPicPr>
            <p:cNvPr id="6" name="object 6"/>
            <p:cNvPicPr/>
            <p:nvPr/>
          </p:nvPicPr>
          <p:blipFill>
            <a:blip r:embed="rId3" cstate="print"/>
            <a:stretch>
              <a:fillRect/>
            </a:stretch>
          </p:blipFill>
          <p:spPr>
            <a:xfrm>
              <a:off x="371475" y="1762125"/>
              <a:ext cx="866775" cy="495300"/>
            </a:xfrm>
            <a:prstGeom prst="rect">
              <a:avLst/>
            </a:prstGeom>
          </p:spPr>
        </p:pic>
        <p:sp>
          <p:nvSpPr>
            <p:cNvPr id="7" name="object 7"/>
            <p:cNvSpPr/>
            <p:nvPr/>
          </p:nvSpPr>
          <p:spPr>
            <a:xfrm>
              <a:off x="397715" y="1717913"/>
              <a:ext cx="3020695" cy="469265"/>
            </a:xfrm>
            <a:custGeom>
              <a:avLst/>
              <a:gdLst/>
              <a:ahLst/>
              <a:cxnLst/>
              <a:rect l="l" t="t" r="r" b="b"/>
              <a:pathLst>
                <a:path w="3020695" h="469264">
                  <a:moveTo>
                    <a:pt x="2942374" y="0"/>
                  </a:moveTo>
                  <a:lnTo>
                    <a:pt x="78178" y="0"/>
                  </a:lnTo>
                  <a:lnTo>
                    <a:pt x="47744" y="6132"/>
                  </a:lnTo>
                  <a:lnTo>
                    <a:pt x="22895" y="22863"/>
                  </a:lnTo>
                  <a:lnTo>
                    <a:pt x="6142" y="47693"/>
                  </a:lnTo>
                  <a:lnTo>
                    <a:pt x="0" y="78120"/>
                  </a:lnTo>
                  <a:lnTo>
                    <a:pt x="0" y="390790"/>
                  </a:lnTo>
                  <a:lnTo>
                    <a:pt x="6142" y="421232"/>
                  </a:lnTo>
                  <a:lnTo>
                    <a:pt x="22895" y="446102"/>
                  </a:lnTo>
                  <a:lnTo>
                    <a:pt x="47744" y="462874"/>
                  </a:lnTo>
                  <a:lnTo>
                    <a:pt x="78178" y="469026"/>
                  </a:lnTo>
                  <a:lnTo>
                    <a:pt x="2942374" y="469026"/>
                  </a:lnTo>
                  <a:lnTo>
                    <a:pt x="2972820" y="462874"/>
                  </a:lnTo>
                  <a:lnTo>
                    <a:pt x="2997691" y="446102"/>
                  </a:lnTo>
                  <a:lnTo>
                    <a:pt x="3014464" y="421232"/>
                  </a:lnTo>
                  <a:lnTo>
                    <a:pt x="3020616" y="390790"/>
                  </a:lnTo>
                  <a:lnTo>
                    <a:pt x="3020616" y="78120"/>
                  </a:lnTo>
                  <a:lnTo>
                    <a:pt x="3014464" y="47693"/>
                  </a:lnTo>
                  <a:lnTo>
                    <a:pt x="2997691" y="22863"/>
                  </a:lnTo>
                  <a:lnTo>
                    <a:pt x="2972820" y="6132"/>
                  </a:lnTo>
                  <a:lnTo>
                    <a:pt x="2942374" y="0"/>
                  </a:lnTo>
                  <a:close/>
                </a:path>
              </a:pathLst>
            </a:custGeom>
            <a:solidFill>
              <a:srgbClr val="FFFFFF"/>
            </a:solidFill>
          </p:spPr>
          <p:txBody>
            <a:bodyPr wrap="square" lIns="0" tIns="0" rIns="0" bIns="0" rtlCol="0"/>
            <a:lstStyle/>
            <a:p>
              <a:endParaRPr/>
            </a:p>
          </p:txBody>
        </p:sp>
        <p:sp>
          <p:nvSpPr>
            <p:cNvPr id="8" name="object 8"/>
            <p:cNvSpPr/>
            <p:nvPr/>
          </p:nvSpPr>
          <p:spPr>
            <a:xfrm>
              <a:off x="397715" y="1717913"/>
              <a:ext cx="3020695" cy="469265"/>
            </a:xfrm>
            <a:custGeom>
              <a:avLst/>
              <a:gdLst/>
              <a:ahLst/>
              <a:cxnLst/>
              <a:rect l="l" t="t" r="r" b="b"/>
              <a:pathLst>
                <a:path w="3020695" h="469264">
                  <a:moveTo>
                    <a:pt x="0" y="78120"/>
                  </a:moveTo>
                  <a:lnTo>
                    <a:pt x="6142" y="47693"/>
                  </a:lnTo>
                  <a:lnTo>
                    <a:pt x="22895" y="22863"/>
                  </a:lnTo>
                  <a:lnTo>
                    <a:pt x="47744" y="6132"/>
                  </a:lnTo>
                  <a:lnTo>
                    <a:pt x="78178" y="0"/>
                  </a:lnTo>
                  <a:lnTo>
                    <a:pt x="2942374" y="0"/>
                  </a:lnTo>
                  <a:lnTo>
                    <a:pt x="2972820" y="6132"/>
                  </a:lnTo>
                  <a:lnTo>
                    <a:pt x="2997691" y="22863"/>
                  </a:lnTo>
                  <a:lnTo>
                    <a:pt x="3014464" y="47693"/>
                  </a:lnTo>
                  <a:lnTo>
                    <a:pt x="3020616" y="78120"/>
                  </a:lnTo>
                  <a:lnTo>
                    <a:pt x="3020616" y="390790"/>
                  </a:lnTo>
                  <a:lnTo>
                    <a:pt x="3014464" y="421232"/>
                  </a:lnTo>
                  <a:lnTo>
                    <a:pt x="2997691" y="446102"/>
                  </a:lnTo>
                  <a:lnTo>
                    <a:pt x="2972820" y="462874"/>
                  </a:lnTo>
                  <a:lnTo>
                    <a:pt x="2942374" y="469026"/>
                  </a:lnTo>
                  <a:lnTo>
                    <a:pt x="78178" y="469026"/>
                  </a:lnTo>
                  <a:lnTo>
                    <a:pt x="47744" y="462874"/>
                  </a:lnTo>
                  <a:lnTo>
                    <a:pt x="22895" y="446102"/>
                  </a:lnTo>
                  <a:lnTo>
                    <a:pt x="6142" y="421232"/>
                  </a:lnTo>
                  <a:lnTo>
                    <a:pt x="0" y="390790"/>
                  </a:lnTo>
                  <a:lnTo>
                    <a:pt x="0" y="78120"/>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499744" y="1830639"/>
            <a:ext cx="513080" cy="231775"/>
          </a:xfrm>
          <a:prstGeom prst="rect">
            <a:avLst/>
          </a:prstGeom>
        </p:spPr>
        <p:txBody>
          <a:bodyPr vert="horz" wrap="square" lIns="0" tIns="12700" rIns="0" bIns="0" rtlCol="0">
            <a:spAutoFit/>
          </a:bodyPr>
          <a:lstStyle/>
          <a:p>
            <a:pPr marL="12700">
              <a:lnSpc>
                <a:spcPct val="100000"/>
              </a:lnSpc>
              <a:spcBef>
                <a:spcPts val="100"/>
              </a:spcBef>
            </a:pPr>
            <a:r>
              <a:rPr sz="1350" spc="-105" dirty="0">
                <a:latin typeface="Arial"/>
                <a:cs typeface="Arial"/>
              </a:rPr>
              <a:t>A.</a:t>
            </a:r>
            <a:r>
              <a:rPr sz="1350" spc="15" dirty="0">
                <a:latin typeface="Times New Roman"/>
                <a:cs typeface="Times New Roman"/>
              </a:rPr>
              <a:t> </a:t>
            </a:r>
            <a:r>
              <a:rPr sz="1350" spc="-85" dirty="0">
                <a:latin typeface="Arial"/>
                <a:cs typeface="Arial"/>
              </a:rPr>
              <a:t>True</a:t>
            </a:r>
            <a:endParaRPr sz="1350">
              <a:latin typeface="Arial"/>
              <a:cs typeface="Arial"/>
            </a:endParaRPr>
          </a:p>
        </p:txBody>
      </p:sp>
      <p:grpSp>
        <p:nvGrpSpPr>
          <p:cNvPr id="10" name="object 10"/>
          <p:cNvGrpSpPr/>
          <p:nvPr/>
        </p:nvGrpSpPr>
        <p:grpSpPr>
          <a:xfrm>
            <a:off x="352425" y="2219325"/>
            <a:ext cx="3162300" cy="609600"/>
            <a:chOff x="352425" y="2219325"/>
            <a:chExt cx="3162300" cy="609600"/>
          </a:xfrm>
        </p:grpSpPr>
        <p:pic>
          <p:nvPicPr>
            <p:cNvPr id="11" name="object 11"/>
            <p:cNvPicPr/>
            <p:nvPr/>
          </p:nvPicPr>
          <p:blipFill>
            <a:blip r:embed="rId4" cstate="print"/>
            <a:stretch>
              <a:fillRect/>
            </a:stretch>
          </p:blipFill>
          <p:spPr>
            <a:xfrm>
              <a:off x="352425" y="2219325"/>
              <a:ext cx="3162300" cy="609600"/>
            </a:xfrm>
            <a:prstGeom prst="rect">
              <a:avLst/>
            </a:prstGeom>
          </p:spPr>
        </p:pic>
        <p:pic>
          <p:nvPicPr>
            <p:cNvPr id="12" name="object 12"/>
            <p:cNvPicPr/>
            <p:nvPr/>
          </p:nvPicPr>
          <p:blipFill>
            <a:blip r:embed="rId5" cstate="print"/>
            <a:stretch>
              <a:fillRect/>
            </a:stretch>
          </p:blipFill>
          <p:spPr>
            <a:xfrm>
              <a:off x="371475" y="2305050"/>
              <a:ext cx="914400" cy="495300"/>
            </a:xfrm>
            <a:prstGeom prst="rect">
              <a:avLst/>
            </a:prstGeom>
          </p:spPr>
        </p:pic>
        <p:sp>
          <p:nvSpPr>
            <p:cNvPr id="13" name="object 13"/>
            <p:cNvSpPr/>
            <p:nvPr/>
          </p:nvSpPr>
          <p:spPr>
            <a:xfrm>
              <a:off x="397715" y="2262759"/>
              <a:ext cx="3020695" cy="469265"/>
            </a:xfrm>
            <a:custGeom>
              <a:avLst/>
              <a:gdLst/>
              <a:ahLst/>
              <a:cxnLst/>
              <a:rect l="l" t="t" r="r" b="b"/>
              <a:pathLst>
                <a:path w="3020695" h="469264">
                  <a:moveTo>
                    <a:pt x="2942374" y="0"/>
                  </a:moveTo>
                  <a:lnTo>
                    <a:pt x="78178" y="0"/>
                  </a:lnTo>
                  <a:lnTo>
                    <a:pt x="47744" y="6151"/>
                  </a:lnTo>
                  <a:lnTo>
                    <a:pt x="22895" y="22924"/>
                  </a:lnTo>
                  <a:lnTo>
                    <a:pt x="6142" y="47793"/>
                  </a:lnTo>
                  <a:lnTo>
                    <a:pt x="0" y="78236"/>
                  </a:lnTo>
                  <a:lnTo>
                    <a:pt x="0" y="390905"/>
                  </a:lnTo>
                  <a:lnTo>
                    <a:pt x="6142" y="421328"/>
                  </a:lnTo>
                  <a:lnTo>
                    <a:pt x="22895" y="446152"/>
                  </a:lnTo>
                  <a:lnTo>
                    <a:pt x="47744" y="462879"/>
                  </a:lnTo>
                  <a:lnTo>
                    <a:pt x="78178" y="469010"/>
                  </a:lnTo>
                  <a:lnTo>
                    <a:pt x="2942374" y="469010"/>
                  </a:lnTo>
                  <a:lnTo>
                    <a:pt x="2972820" y="462879"/>
                  </a:lnTo>
                  <a:lnTo>
                    <a:pt x="2997691" y="446152"/>
                  </a:lnTo>
                  <a:lnTo>
                    <a:pt x="3014464" y="421328"/>
                  </a:lnTo>
                  <a:lnTo>
                    <a:pt x="3020616" y="390905"/>
                  </a:lnTo>
                  <a:lnTo>
                    <a:pt x="3020616" y="78236"/>
                  </a:lnTo>
                  <a:lnTo>
                    <a:pt x="3014464" y="47793"/>
                  </a:lnTo>
                  <a:lnTo>
                    <a:pt x="2997691" y="22924"/>
                  </a:lnTo>
                  <a:lnTo>
                    <a:pt x="2972820" y="6151"/>
                  </a:lnTo>
                  <a:lnTo>
                    <a:pt x="2942374" y="0"/>
                  </a:lnTo>
                  <a:close/>
                </a:path>
              </a:pathLst>
            </a:custGeom>
            <a:solidFill>
              <a:srgbClr val="5F4778"/>
            </a:solidFill>
          </p:spPr>
          <p:txBody>
            <a:bodyPr wrap="square" lIns="0" tIns="0" rIns="0" bIns="0" rtlCol="0"/>
            <a:lstStyle/>
            <a:p>
              <a:endParaRPr/>
            </a:p>
          </p:txBody>
        </p:sp>
        <p:sp>
          <p:nvSpPr>
            <p:cNvPr id="14" name="object 14"/>
            <p:cNvSpPr/>
            <p:nvPr/>
          </p:nvSpPr>
          <p:spPr>
            <a:xfrm>
              <a:off x="397715" y="2262759"/>
              <a:ext cx="3020695" cy="469265"/>
            </a:xfrm>
            <a:custGeom>
              <a:avLst/>
              <a:gdLst/>
              <a:ahLst/>
              <a:cxnLst/>
              <a:rect l="l" t="t" r="r" b="b"/>
              <a:pathLst>
                <a:path w="3020695" h="469264">
                  <a:moveTo>
                    <a:pt x="0" y="78236"/>
                  </a:moveTo>
                  <a:lnTo>
                    <a:pt x="6142" y="47793"/>
                  </a:lnTo>
                  <a:lnTo>
                    <a:pt x="22895" y="22924"/>
                  </a:lnTo>
                  <a:lnTo>
                    <a:pt x="47744" y="6151"/>
                  </a:lnTo>
                  <a:lnTo>
                    <a:pt x="78178" y="0"/>
                  </a:lnTo>
                  <a:lnTo>
                    <a:pt x="2942374" y="0"/>
                  </a:lnTo>
                  <a:lnTo>
                    <a:pt x="2972820" y="6151"/>
                  </a:lnTo>
                  <a:lnTo>
                    <a:pt x="2997691" y="22924"/>
                  </a:lnTo>
                  <a:lnTo>
                    <a:pt x="3014464" y="47793"/>
                  </a:lnTo>
                  <a:lnTo>
                    <a:pt x="3020616" y="78236"/>
                  </a:lnTo>
                  <a:lnTo>
                    <a:pt x="3020616" y="390905"/>
                  </a:lnTo>
                  <a:lnTo>
                    <a:pt x="3014464" y="421328"/>
                  </a:lnTo>
                  <a:lnTo>
                    <a:pt x="2997691" y="446152"/>
                  </a:lnTo>
                  <a:lnTo>
                    <a:pt x="2972820" y="462879"/>
                  </a:lnTo>
                  <a:lnTo>
                    <a:pt x="2942374" y="469010"/>
                  </a:lnTo>
                  <a:lnTo>
                    <a:pt x="78178" y="469010"/>
                  </a:lnTo>
                  <a:lnTo>
                    <a:pt x="47744" y="462879"/>
                  </a:lnTo>
                  <a:lnTo>
                    <a:pt x="22895" y="446152"/>
                  </a:lnTo>
                  <a:lnTo>
                    <a:pt x="6142"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5" name="object 15"/>
          <p:cNvSpPr txBox="1"/>
          <p:nvPr/>
        </p:nvSpPr>
        <p:spPr>
          <a:xfrm>
            <a:off x="499744" y="2376484"/>
            <a:ext cx="561975" cy="231775"/>
          </a:xfrm>
          <a:prstGeom prst="rect">
            <a:avLst/>
          </a:prstGeom>
        </p:spPr>
        <p:txBody>
          <a:bodyPr vert="horz" wrap="square" lIns="0" tIns="12700" rIns="0" bIns="0" rtlCol="0">
            <a:spAutoFit/>
          </a:bodyPr>
          <a:lstStyle/>
          <a:p>
            <a:pPr marL="12700">
              <a:lnSpc>
                <a:spcPct val="100000"/>
              </a:lnSpc>
              <a:spcBef>
                <a:spcPts val="100"/>
              </a:spcBef>
            </a:pPr>
            <a:r>
              <a:rPr sz="1350" b="1" spc="-130" dirty="0">
                <a:solidFill>
                  <a:srgbClr val="FFFFFF"/>
                </a:solidFill>
                <a:latin typeface="Arial"/>
                <a:cs typeface="Arial"/>
              </a:rPr>
              <a:t>B.</a:t>
            </a:r>
            <a:r>
              <a:rPr sz="1350" spc="-10" dirty="0">
                <a:solidFill>
                  <a:srgbClr val="FFFFFF"/>
                </a:solidFill>
                <a:latin typeface="Times New Roman"/>
                <a:cs typeface="Times New Roman"/>
              </a:rPr>
              <a:t> </a:t>
            </a:r>
            <a:r>
              <a:rPr sz="1350" b="1" spc="-125" dirty="0">
                <a:solidFill>
                  <a:srgbClr val="FFFFFF"/>
                </a:solidFill>
                <a:latin typeface="Arial"/>
                <a:cs typeface="Arial"/>
              </a:rPr>
              <a:t>False</a:t>
            </a:r>
            <a:endParaRPr sz="1350">
              <a:latin typeface="Arial"/>
              <a:cs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10394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7899400" cy="289823"/>
          </a:xfrm>
          <a:prstGeom prst="rect">
            <a:avLst/>
          </a:prstGeom>
        </p:spPr>
        <p:txBody>
          <a:bodyPr vert="horz" wrap="square" lIns="0" tIns="12700" rIns="0" bIns="0" rtlCol="0">
            <a:spAutoFit/>
          </a:bodyPr>
          <a:lstStyle/>
          <a:p>
            <a:pPr marL="12700">
              <a:spcBef>
                <a:spcPts val="100"/>
              </a:spcBef>
            </a:pPr>
            <a:r>
              <a:rPr b="1" dirty="0">
                <a:latin typeface="Lucida Grande" panose="020B0600040502020204" pitchFamily="34" charset="0"/>
                <a:cs typeface="Lucida Grande" panose="020B0600040502020204" pitchFamily="34" charset="0"/>
              </a:rPr>
              <a:t>5. A Docker Swarm service can have more than one containers.</a:t>
            </a:r>
          </a:p>
        </p:txBody>
      </p:sp>
      <p:grpSp>
        <p:nvGrpSpPr>
          <p:cNvPr id="4" name="object 4"/>
          <p:cNvGrpSpPr/>
          <p:nvPr/>
        </p:nvGrpSpPr>
        <p:grpSpPr>
          <a:xfrm>
            <a:off x="285750" y="1714500"/>
            <a:ext cx="3162300" cy="1123950"/>
            <a:chOff x="285750" y="1714500"/>
            <a:chExt cx="3162300" cy="1123950"/>
          </a:xfrm>
        </p:grpSpPr>
        <p:pic>
          <p:nvPicPr>
            <p:cNvPr id="5" name="object 5"/>
            <p:cNvPicPr/>
            <p:nvPr/>
          </p:nvPicPr>
          <p:blipFill>
            <a:blip r:embed="rId2" cstate="print"/>
            <a:stretch>
              <a:fillRect/>
            </a:stretch>
          </p:blipFill>
          <p:spPr>
            <a:xfrm>
              <a:off x="304800" y="1714500"/>
              <a:ext cx="3114675" cy="561975"/>
            </a:xfrm>
            <a:prstGeom prst="rect">
              <a:avLst/>
            </a:prstGeom>
          </p:spPr>
        </p:pic>
        <p:pic>
          <p:nvPicPr>
            <p:cNvPr id="6" name="object 6"/>
            <p:cNvPicPr/>
            <p:nvPr/>
          </p:nvPicPr>
          <p:blipFill>
            <a:blip r:embed="rId3" cstate="print"/>
            <a:stretch>
              <a:fillRect/>
            </a:stretch>
          </p:blipFill>
          <p:spPr>
            <a:xfrm>
              <a:off x="295275" y="1771650"/>
              <a:ext cx="866775" cy="495300"/>
            </a:xfrm>
            <a:prstGeom prst="rect">
              <a:avLst/>
            </a:prstGeom>
          </p:spPr>
        </p:pic>
        <p:sp>
          <p:nvSpPr>
            <p:cNvPr id="7" name="object 7"/>
            <p:cNvSpPr/>
            <p:nvPr/>
          </p:nvSpPr>
          <p:spPr>
            <a:xfrm>
              <a:off x="327254" y="1729221"/>
              <a:ext cx="3020695" cy="469265"/>
            </a:xfrm>
            <a:custGeom>
              <a:avLst/>
              <a:gdLst/>
              <a:ahLst/>
              <a:cxnLst/>
              <a:rect l="l" t="t" r="r" b="b"/>
              <a:pathLst>
                <a:path w="3020695" h="469264">
                  <a:moveTo>
                    <a:pt x="2942487" y="0"/>
                  </a:moveTo>
                  <a:lnTo>
                    <a:pt x="78178" y="0"/>
                  </a:lnTo>
                  <a:lnTo>
                    <a:pt x="47749" y="6132"/>
                  </a:lnTo>
                  <a:lnTo>
                    <a:pt x="22899" y="22863"/>
                  </a:lnTo>
                  <a:lnTo>
                    <a:pt x="6144" y="47693"/>
                  </a:lnTo>
                  <a:lnTo>
                    <a:pt x="0" y="78120"/>
                  </a:lnTo>
                  <a:lnTo>
                    <a:pt x="0" y="390793"/>
                  </a:lnTo>
                  <a:lnTo>
                    <a:pt x="6144" y="421228"/>
                  </a:lnTo>
                  <a:lnTo>
                    <a:pt x="22899" y="446094"/>
                  </a:lnTo>
                  <a:lnTo>
                    <a:pt x="47749" y="462865"/>
                  </a:lnTo>
                  <a:lnTo>
                    <a:pt x="78178" y="469017"/>
                  </a:lnTo>
                  <a:lnTo>
                    <a:pt x="2942487" y="469017"/>
                  </a:lnTo>
                  <a:lnTo>
                    <a:pt x="2972914" y="462865"/>
                  </a:lnTo>
                  <a:lnTo>
                    <a:pt x="2997743" y="446094"/>
                  </a:lnTo>
                  <a:lnTo>
                    <a:pt x="3014474" y="421228"/>
                  </a:lnTo>
                  <a:lnTo>
                    <a:pt x="3020607" y="390793"/>
                  </a:lnTo>
                  <a:lnTo>
                    <a:pt x="3020607" y="78120"/>
                  </a:lnTo>
                  <a:lnTo>
                    <a:pt x="3014474" y="47693"/>
                  </a:lnTo>
                  <a:lnTo>
                    <a:pt x="2997743" y="22863"/>
                  </a:lnTo>
                  <a:lnTo>
                    <a:pt x="2972914" y="6132"/>
                  </a:lnTo>
                  <a:lnTo>
                    <a:pt x="2942487" y="0"/>
                  </a:lnTo>
                  <a:close/>
                </a:path>
              </a:pathLst>
            </a:custGeom>
            <a:solidFill>
              <a:srgbClr val="FFFFFF"/>
            </a:solidFill>
          </p:spPr>
          <p:txBody>
            <a:bodyPr wrap="square" lIns="0" tIns="0" rIns="0" bIns="0" rtlCol="0"/>
            <a:lstStyle/>
            <a:p>
              <a:endParaRPr/>
            </a:p>
          </p:txBody>
        </p:sp>
        <p:sp>
          <p:nvSpPr>
            <p:cNvPr id="8" name="object 8"/>
            <p:cNvSpPr/>
            <p:nvPr/>
          </p:nvSpPr>
          <p:spPr>
            <a:xfrm>
              <a:off x="327254" y="1729221"/>
              <a:ext cx="3020695" cy="469265"/>
            </a:xfrm>
            <a:custGeom>
              <a:avLst/>
              <a:gdLst/>
              <a:ahLst/>
              <a:cxnLst/>
              <a:rect l="l" t="t" r="r" b="b"/>
              <a:pathLst>
                <a:path w="3020695" h="469264">
                  <a:moveTo>
                    <a:pt x="0" y="78120"/>
                  </a:moveTo>
                  <a:lnTo>
                    <a:pt x="6144" y="47693"/>
                  </a:lnTo>
                  <a:lnTo>
                    <a:pt x="22899" y="22863"/>
                  </a:lnTo>
                  <a:lnTo>
                    <a:pt x="47749" y="6132"/>
                  </a:lnTo>
                  <a:lnTo>
                    <a:pt x="78178" y="0"/>
                  </a:lnTo>
                  <a:lnTo>
                    <a:pt x="2942487" y="0"/>
                  </a:lnTo>
                  <a:lnTo>
                    <a:pt x="2972914" y="6132"/>
                  </a:lnTo>
                  <a:lnTo>
                    <a:pt x="2997743" y="22863"/>
                  </a:lnTo>
                  <a:lnTo>
                    <a:pt x="3014474" y="47693"/>
                  </a:lnTo>
                  <a:lnTo>
                    <a:pt x="3020607" y="78120"/>
                  </a:lnTo>
                  <a:lnTo>
                    <a:pt x="3020607" y="390793"/>
                  </a:lnTo>
                  <a:lnTo>
                    <a:pt x="3014474" y="421228"/>
                  </a:lnTo>
                  <a:lnTo>
                    <a:pt x="2997743" y="446094"/>
                  </a:lnTo>
                  <a:lnTo>
                    <a:pt x="2972914" y="462865"/>
                  </a:lnTo>
                  <a:lnTo>
                    <a:pt x="2942487" y="469017"/>
                  </a:lnTo>
                  <a:lnTo>
                    <a:pt x="78178" y="469017"/>
                  </a:lnTo>
                  <a:lnTo>
                    <a:pt x="47749" y="462865"/>
                  </a:lnTo>
                  <a:lnTo>
                    <a:pt x="22899" y="446094"/>
                  </a:lnTo>
                  <a:lnTo>
                    <a:pt x="6144" y="421228"/>
                  </a:lnTo>
                  <a:lnTo>
                    <a:pt x="0" y="390793"/>
                  </a:lnTo>
                  <a:lnTo>
                    <a:pt x="0" y="78120"/>
                  </a:lnTo>
                  <a:close/>
                </a:path>
              </a:pathLst>
            </a:custGeom>
            <a:ln w="12701">
              <a:solidFill>
                <a:srgbClr val="AF5C0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285750" y="2228850"/>
              <a:ext cx="3162300" cy="609600"/>
            </a:xfrm>
            <a:prstGeom prst="rect">
              <a:avLst/>
            </a:prstGeom>
          </p:spPr>
        </p:pic>
        <p:pic>
          <p:nvPicPr>
            <p:cNvPr id="10" name="object 10"/>
            <p:cNvPicPr/>
            <p:nvPr/>
          </p:nvPicPr>
          <p:blipFill>
            <a:blip r:embed="rId5" cstate="print"/>
            <a:stretch>
              <a:fillRect/>
            </a:stretch>
          </p:blipFill>
          <p:spPr>
            <a:xfrm>
              <a:off x="295275" y="2314575"/>
              <a:ext cx="904875" cy="495300"/>
            </a:xfrm>
            <a:prstGeom prst="rect">
              <a:avLst/>
            </a:prstGeom>
          </p:spPr>
        </p:pic>
        <p:sp>
          <p:nvSpPr>
            <p:cNvPr id="11" name="object 11"/>
            <p:cNvSpPr/>
            <p:nvPr/>
          </p:nvSpPr>
          <p:spPr>
            <a:xfrm>
              <a:off x="327254" y="2274057"/>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48"/>
                  </a:lnTo>
                  <a:lnTo>
                    <a:pt x="22899" y="446218"/>
                  </a:lnTo>
                  <a:lnTo>
                    <a:pt x="47749" y="462990"/>
                  </a:lnTo>
                  <a:lnTo>
                    <a:pt x="78178" y="469142"/>
                  </a:lnTo>
                  <a:lnTo>
                    <a:pt x="2942487" y="469142"/>
                  </a:lnTo>
                  <a:lnTo>
                    <a:pt x="2972914" y="462990"/>
                  </a:lnTo>
                  <a:lnTo>
                    <a:pt x="2997743" y="446218"/>
                  </a:lnTo>
                  <a:lnTo>
                    <a:pt x="3014474" y="42134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2" name="object 12"/>
            <p:cNvSpPr/>
            <p:nvPr/>
          </p:nvSpPr>
          <p:spPr>
            <a:xfrm>
              <a:off x="327254" y="2274057"/>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48"/>
                  </a:lnTo>
                  <a:lnTo>
                    <a:pt x="2997743" y="446218"/>
                  </a:lnTo>
                  <a:lnTo>
                    <a:pt x="2972914" y="462990"/>
                  </a:lnTo>
                  <a:lnTo>
                    <a:pt x="2942487" y="469142"/>
                  </a:lnTo>
                  <a:lnTo>
                    <a:pt x="78178" y="469142"/>
                  </a:lnTo>
                  <a:lnTo>
                    <a:pt x="47749" y="462990"/>
                  </a:lnTo>
                  <a:lnTo>
                    <a:pt x="22899" y="446218"/>
                  </a:lnTo>
                  <a:lnTo>
                    <a:pt x="6144" y="42134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3" name="object 13"/>
          <p:cNvSpPr txBox="1"/>
          <p:nvPr/>
        </p:nvSpPr>
        <p:spPr>
          <a:xfrm>
            <a:off x="429259" y="1842068"/>
            <a:ext cx="549910" cy="777875"/>
          </a:xfrm>
          <a:prstGeom prst="rect">
            <a:avLst/>
          </a:prstGeom>
        </p:spPr>
        <p:txBody>
          <a:bodyPr vert="horz" wrap="square" lIns="0" tIns="12700" rIns="0" bIns="0" rtlCol="0">
            <a:spAutoFit/>
          </a:bodyPr>
          <a:lstStyle/>
          <a:p>
            <a:pPr marL="192405" indent="-179705">
              <a:lnSpc>
                <a:spcPct val="100000"/>
              </a:lnSpc>
              <a:spcBef>
                <a:spcPts val="100"/>
              </a:spcBef>
              <a:buAutoNum type="alphaUcPeriod"/>
              <a:tabLst>
                <a:tab pos="192405" algn="l"/>
              </a:tabLst>
            </a:pPr>
            <a:r>
              <a:rPr sz="1350" spc="-20" dirty="0">
                <a:latin typeface="Arial"/>
                <a:cs typeface="Arial"/>
              </a:rPr>
              <a:t>True</a:t>
            </a:r>
            <a:endParaRPr sz="1350">
              <a:latin typeface="Arial"/>
              <a:cs typeface="Arial"/>
            </a:endParaRPr>
          </a:p>
          <a:p>
            <a:pPr>
              <a:lnSpc>
                <a:spcPct val="100000"/>
              </a:lnSpc>
              <a:spcBef>
                <a:spcPts val="1125"/>
              </a:spcBef>
              <a:buFont typeface="Arial"/>
              <a:buAutoNum type="alphaUcPeriod"/>
            </a:pPr>
            <a:endParaRPr sz="1350">
              <a:latin typeface="Arial"/>
              <a:cs typeface="Arial"/>
            </a:endParaRPr>
          </a:p>
          <a:p>
            <a:pPr marL="182880" indent="-174625">
              <a:lnSpc>
                <a:spcPct val="100000"/>
              </a:lnSpc>
              <a:buAutoNum type="alphaUcPeriod"/>
              <a:tabLst>
                <a:tab pos="182880" algn="l"/>
              </a:tabLst>
            </a:pPr>
            <a:r>
              <a:rPr sz="1350" spc="-100" dirty="0">
                <a:latin typeface="Arial"/>
                <a:cs typeface="Arial"/>
              </a:rPr>
              <a:t>False</a:t>
            </a:r>
            <a:endParaRPr sz="1350">
              <a:latin typeface="Arial"/>
              <a:cs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925196" cy="439864"/>
          </a:xfrm>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Quiz</a:t>
            </a:r>
          </a:p>
        </p:txBody>
      </p:sp>
      <p:sp>
        <p:nvSpPr>
          <p:cNvPr id="3" name="object 3"/>
          <p:cNvSpPr txBox="1"/>
          <p:nvPr/>
        </p:nvSpPr>
        <p:spPr>
          <a:xfrm>
            <a:off x="406400" y="1036252"/>
            <a:ext cx="78232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pitchFamily="34" charset="0"/>
                <a:cs typeface="Lucida Grande" panose="020B0600040502020204" pitchFamily="34" charset="0"/>
              </a:rPr>
              <a:t>5.</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A</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Docker</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Swarm</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service</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can</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have</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more</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than</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one</a:t>
            </a:r>
            <a:r>
              <a:rPr sz="1800" dirty="0">
                <a:latin typeface="Lucida Grande" panose="020B0600040502020204" pitchFamily="34" charset="0"/>
                <a:cs typeface="Lucida Grande" panose="020B0600040502020204" pitchFamily="34" charset="0"/>
              </a:rPr>
              <a:t> </a:t>
            </a:r>
            <a:r>
              <a:rPr sz="1800" b="1" dirty="0">
                <a:latin typeface="Lucida Grande" panose="020B0600040502020204" pitchFamily="34" charset="0"/>
                <a:cs typeface="Lucida Grande" panose="020B0600040502020204" pitchFamily="34" charset="0"/>
              </a:rPr>
              <a:t>containers.</a:t>
            </a:r>
            <a:endParaRPr sz="1800" dirty="0">
              <a:latin typeface="Lucida Grande" panose="020B0600040502020204" pitchFamily="34" charset="0"/>
              <a:cs typeface="Lucida Grande" panose="020B0600040502020204" pitchFamily="34" charset="0"/>
            </a:endParaRPr>
          </a:p>
        </p:txBody>
      </p:sp>
      <p:grpSp>
        <p:nvGrpSpPr>
          <p:cNvPr id="4" name="object 4"/>
          <p:cNvGrpSpPr/>
          <p:nvPr/>
        </p:nvGrpSpPr>
        <p:grpSpPr>
          <a:xfrm>
            <a:off x="295275" y="1685925"/>
            <a:ext cx="3124200" cy="561975"/>
            <a:chOff x="295275" y="1685925"/>
            <a:chExt cx="3124200" cy="561975"/>
          </a:xfrm>
        </p:grpSpPr>
        <p:pic>
          <p:nvPicPr>
            <p:cNvPr id="5" name="object 5"/>
            <p:cNvPicPr/>
            <p:nvPr/>
          </p:nvPicPr>
          <p:blipFill>
            <a:blip r:embed="rId2" cstate="print"/>
            <a:stretch>
              <a:fillRect/>
            </a:stretch>
          </p:blipFill>
          <p:spPr>
            <a:xfrm>
              <a:off x="304800" y="1685925"/>
              <a:ext cx="3114675" cy="561975"/>
            </a:xfrm>
            <a:prstGeom prst="rect">
              <a:avLst/>
            </a:prstGeom>
          </p:spPr>
        </p:pic>
        <p:pic>
          <p:nvPicPr>
            <p:cNvPr id="6" name="object 6"/>
            <p:cNvPicPr/>
            <p:nvPr/>
          </p:nvPicPr>
          <p:blipFill>
            <a:blip r:embed="rId3" cstate="print"/>
            <a:stretch>
              <a:fillRect/>
            </a:stretch>
          </p:blipFill>
          <p:spPr>
            <a:xfrm>
              <a:off x="295275" y="1743075"/>
              <a:ext cx="885825" cy="495300"/>
            </a:xfrm>
            <a:prstGeom prst="rect">
              <a:avLst/>
            </a:prstGeom>
          </p:spPr>
        </p:pic>
        <p:sp>
          <p:nvSpPr>
            <p:cNvPr id="7" name="object 7"/>
            <p:cNvSpPr/>
            <p:nvPr/>
          </p:nvSpPr>
          <p:spPr>
            <a:xfrm>
              <a:off x="327254" y="1700265"/>
              <a:ext cx="3020695" cy="469265"/>
            </a:xfrm>
            <a:custGeom>
              <a:avLst/>
              <a:gdLst/>
              <a:ahLst/>
              <a:cxnLst/>
              <a:rect l="l" t="t" r="r" b="b"/>
              <a:pathLst>
                <a:path w="3020695" h="469264">
                  <a:moveTo>
                    <a:pt x="2942487" y="0"/>
                  </a:moveTo>
                  <a:lnTo>
                    <a:pt x="78178" y="0"/>
                  </a:lnTo>
                  <a:lnTo>
                    <a:pt x="47749" y="6151"/>
                  </a:lnTo>
                  <a:lnTo>
                    <a:pt x="22899" y="22924"/>
                  </a:lnTo>
                  <a:lnTo>
                    <a:pt x="6144" y="47795"/>
                  </a:lnTo>
                  <a:lnTo>
                    <a:pt x="0" y="78242"/>
                  </a:lnTo>
                  <a:lnTo>
                    <a:pt x="0" y="390905"/>
                  </a:lnTo>
                  <a:lnTo>
                    <a:pt x="6144" y="421352"/>
                  </a:lnTo>
                  <a:lnTo>
                    <a:pt x="22899" y="446223"/>
                  </a:lnTo>
                  <a:lnTo>
                    <a:pt x="47749" y="462996"/>
                  </a:lnTo>
                  <a:lnTo>
                    <a:pt x="78178" y="469148"/>
                  </a:lnTo>
                  <a:lnTo>
                    <a:pt x="2942487" y="469148"/>
                  </a:lnTo>
                  <a:lnTo>
                    <a:pt x="2972914" y="462996"/>
                  </a:lnTo>
                  <a:lnTo>
                    <a:pt x="2997743" y="446223"/>
                  </a:lnTo>
                  <a:lnTo>
                    <a:pt x="3014474" y="421352"/>
                  </a:lnTo>
                  <a:lnTo>
                    <a:pt x="3020607" y="390905"/>
                  </a:lnTo>
                  <a:lnTo>
                    <a:pt x="3020607" y="78242"/>
                  </a:lnTo>
                  <a:lnTo>
                    <a:pt x="3014474" y="47795"/>
                  </a:lnTo>
                  <a:lnTo>
                    <a:pt x="2997743" y="22924"/>
                  </a:lnTo>
                  <a:lnTo>
                    <a:pt x="2972914" y="6151"/>
                  </a:lnTo>
                  <a:lnTo>
                    <a:pt x="2942487" y="0"/>
                  </a:lnTo>
                  <a:close/>
                </a:path>
              </a:pathLst>
            </a:custGeom>
            <a:solidFill>
              <a:srgbClr val="5F4778"/>
            </a:solidFill>
          </p:spPr>
          <p:txBody>
            <a:bodyPr wrap="square" lIns="0" tIns="0" rIns="0" bIns="0" rtlCol="0"/>
            <a:lstStyle/>
            <a:p>
              <a:endParaRPr/>
            </a:p>
          </p:txBody>
        </p:sp>
        <p:sp>
          <p:nvSpPr>
            <p:cNvPr id="8" name="object 8"/>
            <p:cNvSpPr/>
            <p:nvPr/>
          </p:nvSpPr>
          <p:spPr>
            <a:xfrm>
              <a:off x="327254" y="1700265"/>
              <a:ext cx="3020695" cy="469265"/>
            </a:xfrm>
            <a:custGeom>
              <a:avLst/>
              <a:gdLst/>
              <a:ahLst/>
              <a:cxnLst/>
              <a:rect l="l" t="t" r="r" b="b"/>
              <a:pathLst>
                <a:path w="3020695" h="469264">
                  <a:moveTo>
                    <a:pt x="0" y="78242"/>
                  </a:moveTo>
                  <a:lnTo>
                    <a:pt x="6144" y="47795"/>
                  </a:lnTo>
                  <a:lnTo>
                    <a:pt x="22899" y="22924"/>
                  </a:lnTo>
                  <a:lnTo>
                    <a:pt x="47749" y="6151"/>
                  </a:lnTo>
                  <a:lnTo>
                    <a:pt x="78178" y="0"/>
                  </a:lnTo>
                  <a:lnTo>
                    <a:pt x="2942487" y="0"/>
                  </a:lnTo>
                  <a:lnTo>
                    <a:pt x="2972914" y="6151"/>
                  </a:lnTo>
                  <a:lnTo>
                    <a:pt x="2997743" y="22924"/>
                  </a:lnTo>
                  <a:lnTo>
                    <a:pt x="3014474" y="47795"/>
                  </a:lnTo>
                  <a:lnTo>
                    <a:pt x="3020607" y="78242"/>
                  </a:lnTo>
                  <a:lnTo>
                    <a:pt x="3020607" y="390905"/>
                  </a:lnTo>
                  <a:lnTo>
                    <a:pt x="3014474" y="421352"/>
                  </a:lnTo>
                  <a:lnTo>
                    <a:pt x="2997743" y="446223"/>
                  </a:lnTo>
                  <a:lnTo>
                    <a:pt x="2972914" y="462996"/>
                  </a:lnTo>
                  <a:lnTo>
                    <a:pt x="2942487" y="469148"/>
                  </a:lnTo>
                  <a:lnTo>
                    <a:pt x="78178" y="469148"/>
                  </a:lnTo>
                  <a:lnTo>
                    <a:pt x="47749" y="462996"/>
                  </a:lnTo>
                  <a:lnTo>
                    <a:pt x="22899" y="446223"/>
                  </a:lnTo>
                  <a:lnTo>
                    <a:pt x="6144" y="421352"/>
                  </a:lnTo>
                  <a:lnTo>
                    <a:pt x="0" y="390905"/>
                  </a:lnTo>
                  <a:lnTo>
                    <a:pt x="0" y="78242"/>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429259" y="1813176"/>
            <a:ext cx="530860" cy="231140"/>
          </a:xfrm>
          <a:prstGeom prst="rect">
            <a:avLst/>
          </a:prstGeom>
        </p:spPr>
        <p:txBody>
          <a:bodyPr vert="horz" wrap="square" lIns="0" tIns="12700" rIns="0" bIns="0" rtlCol="0">
            <a:spAutoFit/>
          </a:bodyPr>
          <a:lstStyle/>
          <a:p>
            <a:pPr marL="12700">
              <a:lnSpc>
                <a:spcPct val="100000"/>
              </a:lnSpc>
              <a:spcBef>
                <a:spcPts val="100"/>
              </a:spcBef>
            </a:pPr>
            <a:r>
              <a:rPr sz="1350" b="1" spc="-95" dirty="0">
                <a:solidFill>
                  <a:srgbClr val="FFFFFF"/>
                </a:solidFill>
                <a:latin typeface="Arial"/>
                <a:cs typeface="Arial"/>
              </a:rPr>
              <a:t>A.</a:t>
            </a:r>
            <a:r>
              <a:rPr sz="1350" spc="-15" dirty="0">
                <a:solidFill>
                  <a:srgbClr val="FFFFFF"/>
                </a:solidFill>
                <a:latin typeface="Times New Roman"/>
                <a:cs typeface="Times New Roman"/>
              </a:rPr>
              <a:t> </a:t>
            </a:r>
            <a:r>
              <a:rPr sz="1350" b="1" spc="-105" dirty="0">
                <a:solidFill>
                  <a:srgbClr val="FFFFFF"/>
                </a:solidFill>
                <a:latin typeface="Arial"/>
                <a:cs typeface="Arial"/>
              </a:rPr>
              <a:t>True</a:t>
            </a:r>
            <a:endParaRPr sz="1350">
              <a:latin typeface="Arial"/>
              <a:cs typeface="Arial"/>
            </a:endParaRPr>
          </a:p>
        </p:txBody>
      </p:sp>
      <p:grpSp>
        <p:nvGrpSpPr>
          <p:cNvPr id="10" name="object 10"/>
          <p:cNvGrpSpPr/>
          <p:nvPr/>
        </p:nvGrpSpPr>
        <p:grpSpPr>
          <a:xfrm>
            <a:off x="285750" y="2200275"/>
            <a:ext cx="3162300" cy="609600"/>
            <a:chOff x="285750" y="2200275"/>
            <a:chExt cx="3162300" cy="609600"/>
          </a:xfrm>
        </p:grpSpPr>
        <p:pic>
          <p:nvPicPr>
            <p:cNvPr id="11" name="object 11"/>
            <p:cNvPicPr/>
            <p:nvPr/>
          </p:nvPicPr>
          <p:blipFill>
            <a:blip r:embed="rId4" cstate="print"/>
            <a:stretch>
              <a:fillRect/>
            </a:stretch>
          </p:blipFill>
          <p:spPr>
            <a:xfrm>
              <a:off x="285750" y="2200275"/>
              <a:ext cx="3162300" cy="609600"/>
            </a:xfrm>
            <a:prstGeom prst="rect">
              <a:avLst/>
            </a:prstGeom>
          </p:spPr>
        </p:pic>
        <p:pic>
          <p:nvPicPr>
            <p:cNvPr id="12" name="object 12"/>
            <p:cNvPicPr/>
            <p:nvPr/>
          </p:nvPicPr>
          <p:blipFill>
            <a:blip r:embed="rId5" cstate="print"/>
            <a:stretch>
              <a:fillRect/>
            </a:stretch>
          </p:blipFill>
          <p:spPr>
            <a:xfrm>
              <a:off x="295275" y="2286000"/>
              <a:ext cx="904875" cy="495300"/>
            </a:xfrm>
            <a:prstGeom prst="rect">
              <a:avLst/>
            </a:prstGeom>
          </p:spPr>
        </p:pic>
        <p:sp>
          <p:nvSpPr>
            <p:cNvPr id="13" name="object 13"/>
            <p:cNvSpPr/>
            <p:nvPr/>
          </p:nvSpPr>
          <p:spPr>
            <a:xfrm>
              <a:off x="327254" y="2245233"/>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4" name="object 14"/>
            <p:cNvSpPr/>
            <p:nvPr/>
          </p:nvSpPr>
          <p:spPr>
            <a:xfrm>
              <a:off x="327254" y="2245233"/>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5" name="object 15"/>
          <p:cNvSpPr txBox="1"/>
          <p:nvPr/>
        </p:nvSpPr>
        <p:spPr>
          <a:xfrm>
            <a:off x="429259" y="2358959"/>
            <a:ext cx="549910" cy="231775"/>
          </a:xfrm>
          <a:prstGeom prst="rect">
            <a:avLst/>
          </a:prstGeom>
        </p:spPr>
        <p:txBody>
          <a:bodyPr vert="horz" wrap="square" lIns="0" tIns="12700" rIns="0" bIns="0" rtlCol="0">
            <a:spAutoFit/>
          </a:bodyPr>
          <a:lstStyle/>
          <a:p>
            <a:pPr marL="12700">
              <a:lnSpc>
                <a:spcPct val="100000"/>
              </a:lnSpc>
              <a:spcBef>
                <a:spcPts val="100"/>
              </a:spcBef>
            </a:pPr>
            <a:r>
              <a:rPr sz="1350" spc="-100" dirty="0">
                <a:latin typeface="Arial"/>
                <a:cs typeface="Arial"/>
              </a:rPr>
              <a:t>B.</a:t>
            </a:r>
            <a:r>
              <a:rPr sz="1350" spc="-75" dirty="0">
                <a:latin typeface="Times New Roman"/>
                <a:cs typeface="Times New Roman"/>
              </a:rPr>
              <a:t> </a:t>
            </a:r>
            <a:r>
              <a:rPr sz="1350" spc="-100" dirty="0">
                <a:latin typeface="Arial"/>
                <a:cs typeface="Arial"/>
              </a:rPr>
              <a:t>False</a:t>
            </a:r>
            <a:endParaRPr sz="135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spcBef>
                <a:spcPts val="130"/>
              </a:spcBef>
            </a:pPr>
            <a:r>
              <a:rPr dirty="0">
                <a:latin typeface="Lucida Grande" panose="020B0600040502020204" pitchFamily="34" charset="0"/>
                <a:cs typeface="Lucida Grande" panose="020B0600040502020204" pitchFamily="34" charset="0"/>
              </a:rPr>
              <a:t>Types of Docker Storage</a:t>
            </a:r>
          </a:p>
        </p:txBody>
      </p:sp>
      <p:grpSp>
        <p:nvGrpSpPr>
          <p:cNvPr id="3" name="object 3"/>
          <p:cNvGrpSpPr/>
          <p:nvPr/>
        </p:nvGrpSpPr>
        <p:grpSpPr>
          <a:xfrm>
            <a:off x="323850" y="2066925"/>
            <a:ext cx="2628900" cy="676275"/>
            <a:chOff x="323850" y="2066925"/>
            <a:chExt cx="2628900" cy="676275"/>
          </a:xfrm>
        </p:grpSpPr>
        <p:pic>
          <p:nvPicPr>
            <p:cNvPr id="4" name="object 4"/>
            <p:cNvPicPr/>
            <p:nvPr/>
          </p:nvPicPr>
          <p:blipFill>
            <a:blip r:embed="rId2" cstate="print"/>
            <a:stretch>
              <a:fillRect/>
            </a:stretch>
          </p:blipFill>
          <p:spPr>
            <a:xfrm>
              <a:off x="323850" y="2066925"/>
              <a:ext cx="2628900" cy="676275"/>
            </a:xfrm>
            <a:prstGeom prst="rect">
              <a:avLst/>
            </a:prstGeom>
          </p:spPr>
        </p:pic>
        <p:sp>
          <p:nvSpPr>
            <p:cNvPr id="5" name="object 5"/>
            <p:cNvSpPr/>
            <p:nvPr/>
          </p:nvSpPr>
          <p:spPr>
            <a:xfrm>
              <a:off x="343448" y="2090952"/>
              <a:ext cx="2531745" cy="575945"/>
            </a:xfrm>
            <a:custGeom>
              <a:avLst/>
              <a:gdLst/>
              <a:ahLst/>
              <a:cxnLst/>
              <a:rect l="l" t="t" r="r" b="b"/>
              <a:pathLst>
                <a:path w="2531745" h="575944">
                  <a:moveTo>
                    <a:pt x="2531744" y="0"/>
                  </a:moveTo>
                  <a:lnTo>
                    <a:pt x="0" y="0"/>
                  </a:lnTo>
                  <a:lnTo>
                    <a:pt x="0" y="575535"/>
                  </a:lnTo>
                  <a:lnTo>
                    <a:pt x="2531744" y="575535"/>
                  </a:lnTo>
                  <a:lnTo>
                    <a:pt x="2531744" y="0"/>
                  </a:lnTo>
                  <a:close/>
                </a:path>
              </a:pathLst>
            </a:custGeom>
            <a:solidFill>
              <a:srgbClr val="FFFFFF"/>
            </a:solidFill>
          </p:spPr>
          <p:txBody>
            <a:bodyPr wrap="square" lIns="0" tIns="0" rIns="0" bIns="0" rtlCol="0"/>
            <a:lstStyle/>
            <a:p>
              <a:endParaRPr/>
            </a:p>
          </p:txBody>
        </p:sp>
      </p:grpSp>
      <p:grpSp>
        <p:nvGrpSpPr>
          <p:cNvPr id="6" name="object 6"/>
          <p:cNvGrpSpPr/>
          <p:nvPr/>
        </p:nvGrpSpPr>
        <p:grpSpPr>
          <a:xfrm>
            <a:off x="209550" y="3038475"/>
            <a:ext cx="2800350" cy="838200"/>
            <a:chOff x="209550" y="3038475"/>
            <a:chExt cx="2800350" cy="838200"/>
          </a:xfrm>
        </p:grpSpPr>
        <p:pic>
          <p:nvPicPr>
            <p:cNvPr id="7" name="object 7"/>
            <p:cNvPicPr/>
            <p:nvPr/>
          </p:nvPicPr>
          <p:blipFill>
            <a:blip r:embed="rId3" cstate="print"/>
            <a:stretch>
              <a:fillRect/>
            </a:stretch>
          </p:blipFill>
          <p:spPr>
            <a:xfrm>
              <a:off x="266700" y="3095625"/>
              <a:ext cx="2743200" cy="781050"/>
            </a:xfrm>
            <a:prstGeom prst="rect">
              <a:avLst/>
            </a:prstGeom>
          </p:spPr>
        </p:pic>
        <p:pic>
          <p:nvPicPr>
            <p:cNvPr id="8" name="object 8"/>
            <p:cNvPicPr/>
            <p:nvPr/>
          </p:nvPicPr>
          <p:blipFill>
            <a:blip r:embed="rId4" cstate="print"/>
            <a:stretch>
              <a:fillRect/>
            </a:stretch>
          </p:blipFill>
          <p:spPr>
            <a:xfrm>
              <a:off x="209550" y="3038475"/>
              <a:ext cx="2800350" cy="838200"/>
            </a:xfrm>
            <a:prstGeom prst="rect">
              <a:avLst/>
            </a:prstGeom>
          </p:spPr>
        </p:pic>
        <p:sp>
          <p:nvSpPr>
            <p:cNvPr id="9" name="object 9"/>
            <p:cNvSpPr/>
            <p:nvPr/>
          </p:nvSpPr>
          <p:spPr>
            <a:xfrm>
              <a:off x="343448" y="3171718"/>
              <a:ext cx="2531745" cy="575945"/>
            </a:xfrm>
            <a:custGeom>
              <a:avLst/>
              <a:gdLst/>
              <a:ahLst/>
              <a:cxnLst/>
              <a:rect l="l" t="t" r="r" b="b"/>
              <a:pathLst>
                <a:path w="2531745" h="575945">
                  <a:moveTo>
                    <a:pt x="2531744" y="0"/>
                  </a:moveTo>
                  <a:lnTo>
                    <a:pt x="0" y="0"/>
                  </a:lnTo>
                  <a:lnTo>
                    <a:pt x="0" y="575547"/>
                  </a:lnTo>
                  <a:lnTo>
                    <a:pt x="2531744" y="575547"/>
                  </a:lnTo>
                  <a:lnTo>
                    <a:pt x="2531744" y="0"/>
                  </a:lnTo>
                  <a:close/>
                </a:path>
              </a:pathLst>
            </a:custGeom>
            <a:solidFill>
              <a:srgbClr val="FFFFFF"/>
            </a:solidFill>
          </p:spPr>
          <p:txBody>
            <a:bodyPr wrap="square" lIns="0" tIns="0" rIns="0" bIns="0" rtlCol="0"/>
            <a:lstStyle/>
            <a:p>
              <a:endParaRPr/>
            </a:p>
          </p:txBody>
        </p:sp>
        <p:pic>
          <p:nvPicPr>
            <p:cNvPr id="10" name="object 10"/>
            <p:cNvPicPr/>
            <p:nvPr/>
          </p:nvPicPr>
          <p:blipFill>
            <a:blip r:embed="rId5" cstate="print"/>
            <a:stretch>
              <a:fillRect/>
            </a:stretch>
          </p:blipFill>
          <p:spPr>
            <a:xfrm>
              <a:off x="833128" y="3338571"/>
              <a:ext cx="120834" cy="163830"/>
            </a:xfrm>
            <a:prstGeom prst="rect">
              <a:avLst/>
            </a:prstGeom>
          </p:spPr>
        </p:pic>
        <p:pic>
          <p:nvPicPr>
            <p:cNvPr id="11" name="object 11"/>
            <p:cNvPicPr/>
            <p:nvPr/>
          </p:nvPicPr>
          <p:blipFill>
            <a:blip r:embed="rId6" cstate="print"/>
            <a:stretch>
              <a:fillRect/>
            </a:stretch>
          </p:blipFill>
          <p:spPr>
            <a:xfrm>
              <a:off x="516888" y="3225926"/>
              <a:ext cx="203263" cy="196849"/>
            </a:xfrm>
            <a:prstGeom prst="rect">
              <a:avLst/>
            </a:prstGeom>
          </p:spPr>
        </p:pic>
        <p:pic>
          <p:nvPicPr>
            <p:cNvPr id="12" name="object 12"/>
            <p:cNvPicPr/>
            <p:nvPr/>
          </p:nvPicPr>
          <p:blipFill>
            <a:blip r:embed="rId7" cstate="print"/>
            <a:stretch>
              <a:fillRect/>
            </a:stretch>
          </p:blipFill>
          <p:spPr>
            <a:xfrm>
              <a:off x="764462" y="3489300"/>
              <a:ext cx="264858" cy="191668"/>
            </a:xfrm>
            <a:prstGeom prst="rect">
              <a:avLst/>
            </a:prstGeom>
          </p:spPr>
        </p:pic>
        <p:pic>
          <p:nvPicPr>
            <p:cNvPr id="13" name="object 13"/>
            <p:cNvPicPr/>
            <p:nvPr/>
          </p:nvPicPr>
          <p:blipFill>
            <a:blip r:embed="rId8" cstate="print"/>
            <a:stretch>
              <a:fillRect/>
            </a:stretch>
          </p:blipFill>
          <p:spPr>
            <a:xfrm>
              <a:off x="683590" y="3285184"/>
              <a:ext cx="149542" cy="144830"/>
            </a:xfrm>
            <a:prstGeom prst="rect">
              <a:avLst/>
            </a:prstGeom>
          </p:spPr>
        </p:pic>
        <p:pic>
          <p:nvPicPr>
            <p:cNvPr id="14" name="object 14"/>
            <p:cNvPicPr/>
            <p:nvPr/>
          </p:nvPicPr>
          <p:blipFill>
            <a:blip r:embed="rId9" cstate="print"/>
            <a:stretch>
              <a:fillRect/>
            </a:stretch>
          </p:blipFill>
          <p:spPr>
            <a:xfrm>
              <a:off x="896974" y="3562933"/>
              <a:ext cx="149542" cy="144830"/>
            </a:xfrm>
            <a:prstGeom prst="rect">
              <a:avLst/>
            </a:prstGeom>
          </p:spPr>
        </p:pic>
      </p:grpSp>
      <p:sp>
        <p:nvSpPr>
          <p:cNvPr id="16" name="object 16"/>
          <p:cNvSpPr/>
          <p:nvPr/>
        </p:nvSpPr>
        <p:spPr>
          <a:xfrm>
            <a:off x="3196971" y="733927"/>
            <a:ext cx="19050" cy="4410075"/>
          </a:xfrm>
          <a:custGeom>
            <a:avLst/>
            <a:gdLst/>
            <a:ahLst/>
            <a:cxnLst/>
            <a:rect l="l" t="t" r="r" b="b"/>
            <a:pathLst>
              <a:path w="19050" h="4410075">
                <a:moveTo>
                  <a:pt x="19049" y="0"/>
                </a:moveTo>
                <a:lnTo>
                  <a:pt x="0" y="0"/>
                </a:lnTo>
                <a:lnTo>
                  <a:pt x="0" y="4409571"/>
                </a:lnTo>
                <a:lnTo>
                  <a:pt x="19049" y="4409571"/>
                </a:lnTo>
                <a:lnTo>
                  <a:pt x="19049" y="0"/>
                </a:lnTo>
                <a:close/>
              </a:path>
            </a:pathLst>
          </a:custGeom>
          <a:solidFill>
            <a:srgbClr val="EF7E08"/>
          </a:solidFill>
        </p:spPr>
        <p:txBody>
          <a:bodyPr wrap="square" lIns="0" tIns="0" rIns="0" bIns="0" rtlCol="0"/>
          <a:lstStyle/>
          <a:p>
            <a:endParaRPr/>
          </a:p>
        </p:txBody>
      </p:sp>
      <p:grpSp>
        <p:nvGrpSpPr>
          <p:cNvPr id="17" name="object 17"/>
          <p:cNvGrpSpPr/>
          <p:nvPr/>
        </p:nvGrpSpPr>
        <p:grpSpPr>
          <a:xfrm>
            <a:off x="489395" y="2147940"/>
            <a:ext cx="624205" cy="461645"/>
            <a:chOff x="489395" y="2147940"/>
            <a:chExt cx="624205" cy="461645"/>
          </a:xfrm>
        </p:grpSpPr>
        <p:pic>
          <p:nvPicPr>
            <p:cNvPr id="18" name="object 18"/>
            <p:cNvPicPr/>
            <p:nvPr/>
          </p:nvPicPr>
          <p:blipFill>
            <a:blip r:embed="rId10" cstate="print"/>
            <a:stretch>
              <a:fillRect/>
            </a:stretch>
          </p:blipFill>
          <p:spPr>
            <a:xfrm>
              <a:off x="577748" y="2406803"/>
              <a:ext cx="136499" cy="136499"/>
            </a:xfrm>
            <a:prstGeom prst="rect">
              <a:avLst/>
            </a:prstGeom>
          </p:spPr>
        </p:pic>
        <p:pic>
          <p:nvPicPr>
            <p:cNvPr id="19" name="object 19"/>
            <p:cNvPicPr/>
            <p:nvPr/>
          </p:nvPicPr>
          <p:blipFill>
            <a:blip r:embed="rId10" cstate="print"/>
            <a:stretch>
              <a:fillRect/>
            </a:stretch>
          </p:blipFill>
          <p:spPr>
            <a:xfrm>
              <a:off x="635279" y="2472969"/>
              <a:ext cx="136499" cy="136499"/>
            </a:xfrm>
            <a:prstGeom prst="rect">
              <a:avLst/>
            </a:prstGeom>
          </p:spPr>
        </p:pic>
        <p:pic>
          <p:nvPicPr>
            <p:cNvPr id="20" name="object 20"/>
            <p:cNvPicPr/>
            <p:nvPr/>
          </p:nvPicPr>
          <p:blipFill>
            <a:blip r:embed="rId11" cstate="print"/>
            <a:stretch>
              <a:fillRect/>
            </a:stretch>
          </p:blipFill>
          <p:spPr>
            <a:xfrm>
              <a:off x="625894" y="2147940"/>
              <a:ext cx="487311" cy="364120"/>
            </a:xfrm>
            <a:prstGeom prst="rect">
              <a:avLst/>
            </a:prstGeom>
          </p:spPr>
        </p:pic>
        <p:pic>
          <p:nvPicPr>
            <p:cNvPr id="21" name="object 21"/>
            <p:cNvPicPr/>
            <p:nvPr/>
          </p:nvPicPr>
          <p:blipFill>
            <a:blip r:embed="rId10" cstate="print"/>
            <a:stretch>
              <a:fillRect/>
            </a:stretch>
          </p:blipFill>
          <p:spPr>
            <a:xfrm>
              <a:off x="489395" y="2472969"/>
              <a:ext cx="136499" cy="136499"/>
            </a:xfrm>
            <a:prstGeom prst="rect">
              <a:avLst/>
            </a:prstGeom>
          </p:spPr>
        </p:pic>
      </p:grpSp>
      <p:sp>
        <p:nvSpPr>
          <p:cNvPr id="22" name="object 22"/>
          <p:cNvSpPr txBox="1"/>
          <p:nvPr/>
        </p:nvSpPr>
        <p:spPr>
          <a:xfrm>
            <a:off x="3820797" y="967037"/>
            <a:ext cx="4629785" cy="393056"/>
          </a:xfrm>
          <a:prstGeom prst="rect">
            <a:avLst/>
          </a:prstGeom>
        </p:spPr>
        <p:txBody>
          <a:bodyPr vert="horz" wrap="square" lIns="0" tIns="23495" rIns="0" bIns="0" rtlCol="0">
            <a:spAutoFit/>
          </a:bodyPr>
          <a:lstStyle/>
          <a:p>
            <a:pPr marR="5080" algn="l">
              <a:spcBef>
                <a:spcPts val="185"/>
              </a:spcBef>
            </a:pPr>
            <a:r>
              <a:rPr sz="1200" b="1" dirty="0">
                <a:latin typeface="Lucida Grande" panose="020B0600040502020204" pitchFamily="34" charset="0"/>
                <a:cs typeface="Lucida Grande" panose="020B0600040502020204" pitchFamily="34" charset="0"/>
              </a:rPr>
              <a:t>Bind Mounts </a:t>
            </a:r>
            <a:r>
              <a:rPr sz="1200" dirty="0">
                <a:latin typeface="Lucida Grande" panose="020B0600040502020204" pitchFamily="34" charset="0"/>
                <a:cs typeface="Lucida Grande" panose="020B0600040502020204" pitchFamily="34" charset="0"/>
              </a:rPr>
              <a:t>mount a directory of the host machine to the docker container.</a:t>
            </a:r>
          </a:p>
        </p:txBody>
      </p:sp>
      <p:grpSp>
        <p:nvGrpSpPr>
          <p:cNvPr id="24" name="object 24"/>
          <p:cNvGrpSpPr/>
          <p:nvPr/>
        </p:nvGrpSpPr>
        <p:grpSpPr>
          <a:xfrm>
            <a:off x="3591447" y="1679071"/>
            <a:ext cx="5069840" cy="899160"/>
            <a:chOff x="3591447" y="1679071"/>
            <a:chExt cx="5069840" cy="899160"/>
          </a:xfrm>
        </p:grpSpPr>
        <p:sp>
          <p:nvSpPr>
            <p:cNvPr id="25" name="object 25"/>
            <p:cNvSpPr/>
            <p:nvPr/>
          </p:nvSpPr>
          <p:spPr>
            <a:xfrm>
              <a:off x="3597798" y="1685422"/>
              <a:ext cx="5057140" cy="886460"/>
            </a:xfrm>
            <a:custGeom>
              <a:avLst/>
              <a:gdLst/>
              <a:ahLst/>
              <a:cxnLst/>
              <a:rect l="l" t="t" r="r" b="b"/>
              <a:pathLst>
                <a:path w="5057140" h="886460">
                  <a:moveTo>
                    <a:pt x="4909047" y="0"/>
                  </a:moveTo>
                  <a:lnTo>
                    <a:pt x="0" y="0"/>
                  </a:lnTo>
                  <a:lnTo>
                    <a:pt x="0" y="738630"/>
                  </a:lnTo>
                  <a:lnTo>
                    <a:pt x="147675" y="886327"/>
                  </a:lnTo>
                  <a:lnTo>
                    <a:pt x="5056875" y="886327"/>
                  </a:lnTo>
                  <a:lnTo>
                    <a:pt x="5056875" y="147706"/>
                  </a:lnTo>
                  <a:lnTo>
                    <a:pt x="4909047" y="0"/>
                  </a:lnTo>
                  <a:close/>
                </a:path>
              </a:pathLst>
            </a:custGeom>
            <a:solidFill>
              <a:srgbClr val="F1F1F1"/>
            </a:solidFill>
          </p:spPr>
          <p:txBody>
            <a:bodyPr wrap="square" lIns="0" tIns="0" rIns="0" bIns="0" rtlCol="0"/>
            <a:lstStyle/>
            <a:p>
              <a:endParaRPr/>
            </a:p>
          </p:txBody>
        </p:sp>
        <p:sp>
          <p:nvSpPr>
            <p:cNvPr id="26" name="object 26"/>
            <p:cNvSpPr/>
            <p:nvPr/>
          </p:nvSpPr>
          <p:spPr>
            <a:xfrm>
              <a:off x="3597798" y="1685422"/>
              <a:ext cx="5057140" cy="886460"/>
            </a:xfrm>
            <a:custGeom>
              <a:avLst/>
              <a:gdLst/>
              <a:ahLst/>
              <a:cxnLst/>
              <a:rect l="l" t="t" r="r" b="b"/>
              <a:pathLst>
                <a:path w="5057140" h="886460">
                  <a:moveTo>
                    <a:pt x="0" y="0"/>
                  </a:moveTo>
                  <a:lnTo>
                    <a:pt x="4909047" y="0"/>
                  </a:lnTo>
                  <a:lnTo>
                    <a:pt x="5056875" y="147706"/>
                  </a:lnTo>
                  <a:lnTo>
                    <a:pt x="5056875" y="886327"/>
                  </a:lnTo>
                  <a:lnTo>
                    <a:pt x="147675" y="886327"/>
                  </a:lnTo>
                  <a:lnTo>
                    <a:pt x="0" y="738630"/>
                  </a:lnTo>
                  <a:lnTo>
                    <a:pt x="0" y="0"/>
                  </a:lnTo>
                  <a:close/>
                </a:path>
              </a:pathLst>
            </a:custGeom>
            <a:ln w="12701">
              <a:solidFill>
                <a:srgbClr val="EF7E08"/>
              </a:solidFill>
            </a:ln>
          </p:spPr>
          <p:txBody>
            <a:bodyPr wrap="square" lIns="0" tIns="0" rIns="0" bIns="0" rtlCol="0"/>
            <a:lstStyle/>
            <a:p>
              <a:endParaRPr/>
            </a:p>
          </p:txBody>
        </p:sp>
      </p:grpSp>
      <p:sp>
        <p:nvSpPr>
          <p:cNvPr id="27" name="object 27"/>
          <p:cNvSpPr txBox="1"/>
          <p:nvPr/>
        </p:nvSpPr>
        <p:spPr>
          <a:xfrm>
            <a:off x="3711183" y="1502917"/>
            <a:ext cx="899160" cy="300355"/>
          </a:xfrm>
          <a:prstGeom prst="rect">
            <a:avLst/>
          </a:prstGeom>
          <a:solidFill>
            <a:srgbClr val="5F4778"/>
          </a:solidFill>
        </p:spPr>
        <p:txBody>
          <a:bodyPr vert="horz" wrap="square" lIns="0" tIns="40640" rIns="0" bIns="0" rtlCol="0">
            <a:spAutoFit/>
          </a:bodyPr>
          <a:lstStyle/>
          <a:p>
            <a:pPr marL="219075">
              <a:lnSpc>
                <a:spcPct val="100000"/>
              </a:lnSpc>
              <a:spcBef>
                <a:spcPts val="320"/>
              </a:spcBef>
            </a:pPr>
            <a:r>
              <a:rPr sz="1350" spc="-10" dirty="0">
                <a:solidFill>
                  <a:srgbClr val="FFFFFF"/>
                </a:solidFill>
                <a:latin typeface="Arial"/>
                <a:cs typeface="Arial"/>
              </a:rPr>
              <a:t>Syntax</a:t>
            </a:r>
            <a:endParaRPr sz="1350">
              <a:latin typeface="Arial"/>
              <a:cs typeface="Arial"/>
            </a:endParaRPr>
          </a:p>
        </p:txBody>
      </p:sp>
      <p:sp>
        <p:nvSpPr>
          <p:cNvPr id="28" name="object 28"/>
          <p:cNvSpPr txBox="1"/>
          <p:nvPr/>
        </p:nvSpPr>
        <p:spPr>
          <a:xfrm>
            <a:off x="4018028" y="1960559"/>
            <a:ext cx="4219575" cy="431800"/>
          </a:xfrm>
          <a:prstGeom prst="rect">
            <a:avLst/>
          </a:prstGeom>
        </p:spPr>
        <p:txBody>
          <a:bodyPr vert="horz" wrap="square" lIns="0" tIns="12700" rIns="0" bIns="0" rtlCol="0">
            <a:spAutoFit/>
          </a:bodyPr>
          <a:lstStyle/>
          <a:p>
            <a:pPr marL="12700">
              <a:lnSpc>
                <a:spcPts val="1600"/>
              </a:lnSpc>
              <a:spcBef>
                <a:spcPts val="100"/>
              </a:spcBef>
            </a:pPr>
            <a:r>
              <a:rPr sz="1350" spc="-65" dirty="0">
                <a:latin typeface="Arial"/>
                <a:cs typeface="Arial"/>
              </a:rPr>
              <a:t>docker</a:t>
            </a:r>
            <a:r>
              <a:rPr sz="1350" spc="70" dirty="0">
                <a:latin typeface="Times New Roman"/>
                <a:cs typeface="Times New Roman"/>
              </a:rPr>
              <a:t> </a:t>
            </a:r>
            <a:r>
              <a:rPr sz="1350" spc="-25" dirty="0">
                <a:latin typeface="Arial"/>
                <a:cs typeface="Arial"/>
              </a:rPr>
              <a:t>run</a:t>
            </a:r>
            <a:r>
              <a:rPr sz="1350" spc="65" dirty="0">
                <a:latin typeface="Times New Roman"/>
                <a:cs typeface="Times New Roman"/>
              </a:rPr>
              <a:t> </a:t>
            </a:r>
            <a:r>
              <a:rPr sz="1350" spc="-10" dirty="0">
                <a:latin typeface="Arial"/>
                <a:cs typeface="Arial"/>
              </a:rPr>
              <a:t>-</a:t>
            </a:r>
            <a:r>
              <a:rPr sz="1350" dirty="0">
                <a:latin typeface="Arial"/>
                <a:cs typeface="Arial"/>
              </a:rPr>
              <a:t>it</a:t>
            </a:r>
            <a:r>
              <a:rPr sz="1350" spc="10" dirty="0">
                <a:latin typeface="Times New Roman"/>
                <a:cs typeface="Times New Roman"/>
              </a:rPr>
              <a:t> </a:t>
            </a:r>
            <a:r>
              <a:rPr sz="1350" spc="-75" dirty="0">
                <a:latin typeface="Arial"/>
                <a:cs typeface="Arial"/>
              </a:rPr>
              <a:t>–v</a:t>
            </a:r>
            <a:r>
              <a:rPr sz="1350" dirty="0">
                <a:latin typeface="Times New Roman"/>
                <a:cs typeface="Times New Roman"/>
              </a:rPr>
              <a:t> </a:t>
            </a:r>
            <a:r>
              <a:rPr sz="1350" spc="-75" dirty="0">
                <a:latin typeface="Arial"/>
                <a:cs typeface="Arial"/>
              </a:rPr>
              <a:t>&lt;source-</a:t>
            </a:r>
            <a:r>
              <a:rPr sz="1350" spc="-45" dirty="0">
                <a:latin typeface="Arial"/>
                <a:cs typeface="Arial"/>
              </a:rPr>
              <a:t>directory&gt;:&lt;destination-</a:t>
            </a:r>
            <a:r>
              <a:rPr sz="1350" spc="-10" dirty="0">
                <a:latin typeface="Arial"/>
                <a:cs typeface="Arial"/>
              </a:rPr>
              <a:t>directory&gt;</a:t>
            </a:r>
            <a:endParaRPr sz="1350">
              <a:latin typeface="Arial"/>
              <a:cs typeface="Arial"/>
            </a:endParaRPr>
          </a:p>
          <a:p>
            <a:pPr marL="12700">
              <a:lnSpc>
                <a:spcPts val="1600"/>
              </a:lnSpc>
            </a:pPr>
            <a:r>
              <a:rPr sz="1350" spc="-10" dirty="0">
                <a:latin typeface="Arial"/>
                <a:cs typeface="Arial"/>
              </a:rPr>
              <a:t>-</a:t>
            </a:r>
            <a:r>
              <a:rPr sz="1350" spc="-45" dirty="0">
                <a:latin typeface="Arial"/>
                <a:cs typeface="Arial"/>
              </a:rPr>
              <a:t>d</a:t>
            </a:r>
            <a:r>
              <a:rPr sz="1350" spc="20" dirty="0">
                <a:latin typeface="Times New Roman"/>
                <a:cs typeface="Times New Roman"/>
              </a:rPr>
              <a:t> </a:t>
            </a:r>
            <a:r>
              <a:rPr sz="1350" spc="-50" dirty="0">
                <a:latin typeface="Arial"/>
                <a:cs typeface="Arial"/>
              </a:rPr>
              <a:t>&lt;container-</a:t>
            </a:r>
            <a:r>
              <a:rPr sz="1350" spc="-20" dirty="0">
                <a:latin typeface="Arial"/>
                <a:cs typeface="Arial"/>
              </a:rPr>
              <a:t>name&gt;</a:t>
            </a:r>
            <a:endParaRPr sz="1350">
              <a:latin typeface="Arial"/>
              <a:cs typeface="Arial"/>
            </a:endParaRPr>
          </a:p>
        </p:txBody>
      </p:sp>
      <p:grpSp>
        <p:nvGrpSpPr>
          <p:cNvPr id="29" name="object 29"/>
          <p:cNvGrpSpPr/>
          <p:nvPr/>
        </p:nvGrpSpPr>
        <p:grpSpPr>
          <a:xfrm>
            <a:off x="3528260" y="2869685"/>
            <a:ext cx="5321300" cy="1531620"/>
            <a:chOff x="3528260" y="2869685"/>
            <a:chExt cx="5321300" cy="1531620"/>
          </a:xfrm>
        </p:grpSpPr>
        <p:pic>
          <p:nvPicPr>
            <p:cNvPr id="30" name="object 30"/>
            <p:cNvPicPr/>
            <p:nvPr/>
          </p:nvPicPr>
          <p:blipFill>
            <a:blip r:embed="rId12" cstate="print"/>
            <a:stretch>
              <a:fillRect/>
            </a:stretch>
          </p:blipFill>
          <p:spPr>
            <a:xfrm>
              <a:off x="3537722" y="2879216"/>
              <a:ext cx="5301752" cy="1512189"/>
            </a:xfrm>
            <a:prstGeom prst="rect">
              <a:avLst/>
            </a:prstGeom>
          </p:spPr>
        </p:pic>
        <p:sp>
          <p:nvSpPr>
            <p:cNvPr id="31" name="object 31"/>
            <p:cNvSpPr/>
            <p:nvPr/>
          </p:nvSpPr>
          <p:spPr>
            <a:xfrm>
              <a:off x="3533028" y="2874452"/>
              <a:ext cx="5311775" cy="1522095"/>
            </a:xfrm>
            <a:custGeom>
              <a:avLst/>
              <a:gdLst/>
              <a:ahLst/>
              <a:cxnLst/>
              <a:rect l="l" t="t" r="r" b="b"/>
              <a:pathLst>
                <a:path w="5311775" h="1522095">
                  <a:moveTo>
                    <a:pt x="0" y="1521713"/>
                  </a:moveTo>
                  <a:lnTo>
                    <a:pt x="5311261" y="1521713"/>
                  </a:lnTo>
                  <a:lnTo>
                    <a:pt x="5311261" y="0"/>
                  </a:lnTo>
                  <a:lnTo>
                    <a:pt x="0" y="0"/>
                  </a:lnTo>
                  <a:lnTo>
                    <a:pt x="0" y="1521713"/>
                  </a:lnTo>
                  <a:close/>
                </a:path>
              </a:pathLst>
            </a:custGeom>
            <a:ln w="9534">
              <a:solidFill>
                <a:srgbClr val="1B577B"/>
              </a:solidFill>
            </a:ln>
          </p:spPr>
          <p:txBody>
            <a:bodyPr wrap="square" lIns="0" tIns="0" rIns="0" bIns="0" rtlCol="0"/>
            <a:lstStyle/>
            <a:p>
              <a:endParaRPr/>
            </a:p>
          </p:txBody>
        </p:sp>
      </p:grpSp>
      <p:sp>
        <p:nvSpPr>
          <p:cNvPr id="32" name="object 15">
            <a:extLst>
              <a:ext uri="{FF2B5EF4-FFF2-40B4-BE49-F238E27FC236}">
                <a16:creationId xmlns:a16="http://schemas.microsoft.com/office/drawing/2014/main" id="{C73C6AFB-6E3E-E3F7-9817-7C413350F03A}"/>
              </a:ext>
            </a:extLst>
          </p:cNvPr>
          <p:cNvSpPr txBox="1"/>
          <p:nvPr/>
        </p:nvSpPr>
        <p:spPr>
          <a:xfrm>
            <a:off x="343448" y="2090952"/>
            <a:ext cx="2531745" cy="578217"/>
          </a:xfrm>
          <a:prstGeom prst="rect">
            <a:avLst/>
          </a:prstGeom>
          <a:ln w="19049">
            <a:noFill/>
          </a:ln>
        </p:spPr>
        <p:txBody>
          <a:bodyPr vert="horz" wrap="square" lIns="0" tIns="9525" rIns="0" bIns="144000" rtlCol="0">
            <a:spAutoFit/>
          </a:bodyPr>
          <a:lstStyle/>
          <a:p>
            <a:pPr>
              <a:lnSpc>
                <a:spcPct val="100000"/>
              </a:lnSpc>
              <a:spcBef>
                <a:spcPts val="75"/>
              </a:spcBef>
            </a:pPr>
            <a:endParaRPr sz="1350" dirty="0">
              <a:latin typeface="Times New Roman"/>
              <a:cs typeface="Times New Roman"/>
            </a:endParaRPr>
          </a:p>
          <a:p>
            <a:pPr marL="929640">
              <a:lnSpc>
                <a:spcPct val="100000"/>
              </a:lnSpc>
            </a:pPr>
            <a:r>
              <a:rPr sz="1400" spc="-75" dirty="0">
                <a:latin typeface="Lucida Grande" panose="020B0600040502020204" pitchFamily="34" charset="0"/>
                <a:cs typeface="Lucida Grande" panose="020B0600040502020204" pitchFamily="34" charset="0"/>
              </a:rPr>
              <a:t>Docker Volumes</a:t>
            </a:r>
          </a:p>
        </p:txBody>
      </p:sp>
      <p:sp>
        <p:nvSpPr>
          <p:cNvPr id="33" name="object 25">
            <a:extLst>
              <a:ext uri="{FF2B5EF4-FFF2-40B4-BE49-F238E27FC236}">
                <a16:creationId xmlns:a16="http://schemas.microsoft.com/office/drawing/2014/main" id="{5D3AFCA9-573E-2576-3346-78874FB2A2DE}"/>
              </a:ext>
            </a:extLst>
          </p:cNvPr>
          <p:cNvSpPr txBox="1"/>
          <p:nvPr/>
        </p:nvSpPr>
        <p:spPr>
          <a:xfrm>
            <a:off x="343448" y="3171718"/>
            <a:ext cx="2531745" cy="557699"/>
          </a:xfrm>
          <a:prstGeom prst="rect">
            <a:avLst/>
          </a:prstGeom>
          <a:ln w="19049">
            <a:noFill/>
          </a:ln>
        </p:spPr>
        <p:txBody>
          <a:bodyPr vert="horz" wrap="square" lIns="0" tIns="194945" rIns="0" bIns="144000" rtlCol="0">
            <a:spAutoFit/>
          </a:bodyPr>
          <a:lstStyle/>
          <a:p>
            <a:pPr marL="1047750">
              <a:lnSpc>
                <a:spcPct val="100000"/>
              </a:lnSpc>
              <a:spcBef>
                <a:spcPts val="1535"/>
              </a:spcBef>
            </a:pPr>
            <a:r>
              <a:rPr sz="1400" spc="-75" dirty="0">
                <a:latin typeface="Lucida Grande" panose="020B0600040502020204" pitchFamily="34" charset="0"/>
                <a:cs typeface="Lucida Grande" panose="020B0600040502020204" pitchFamily="34" charset="0"/>
              </a:rPr>
              <a:t>Bind Mounts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75611" y="2890836"/>
            <a:ext cx="5696589" cy="589264"/>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3990"/>
              </a:lnSpc>
              <a:spcBef>
                <a:spcPts val="505"/>
              </a:spcBef>
              <a:tabLst>
                <a:tab pos="1765300" algn="l"/>
              </a:tabLst>
            </a:pPr>
            <a:r>
              <a:rPr sz="3600" b="0" dirty="0">
                <a:solidFill>
                  <a:srgbClr val="2F233B"/>
                </a:solidFill>
                <a:latin typeface="Lucida Grande" panose="020B0600040502020204" pitchFamily="34" charset="0"/>
                <a:cs typeface="Lucida Grande" panose="020B0600040502020204" pitchFamily="34" charset="0"/>
              </a:rPr>
              <a:t>Linking	Docker Containers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2091</Words>
  <Application>Microsoft Office PowerPoint</Application>
  <PresentationFormat>On-screen Show (16:9)</PresentationFormat>
  <Paragraphs>384</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Comic Sans MS</vt:lpstr>
      <vt:lpstr>Lucida Grande</vt:lpstr>
      <vt:lpstr>Times New Roman</vt:lpstr>
      <vt:lpstr>Office Theme</vt:lpstr>
      <vt:lpstr>Containerization Using Docker - II</vt:lpstr>
      <vt:lpstr>Agenda</vt:lpstr>
      <vt:lpstr>Introduction to Docker Storage</vt:lpstr>
      <vt:lpstr>Introduction to Docker Storage</vt:lpstr>
      <vt:lpstr>Introduction to Docker Storage</vt:lpstr>
      <vt:lpstr>Types of Docker Storage</vt:lpstr>
      <vt:lpstr>Types of Docker Storage</vt:lpstr>
      <vt:lpstr>Types of Docker Storage</vt:lpstr>
      <vt:lpstr>Linking Docker Containers</vt:lpstr>
      <vt:lpstr>Linking Docker Containers</vt:lpstr>
      <vt:lpstr>Linking Docker Containers</vt:lpstr>
      <vt:lpstr>Hands-on: Linking Docker Containers</vt:lpstr>
      <vt:lpstr>Hands-on: Linking Docker Containers</vt:lpstr>
      <vt:lpstr>Understanding Microservices</vt:lpstr>
      <vt:lpstr>What is a Monolithic Application?</vt:lpstr>
      <vt:lpstr>Disadvantages of a Monolithic Application</vt:lpstr>
      <vt:lpstr>What are Microservices?</vt:lpstr>
      <vt:lpstr>What are Microservices?</vt:lpstr>
      <vt:lpstr>Advantages of Microservices</vt:lpstr>
      <vt:lpstr>Introduction to Docker Compose</vt:lpstr>
      <vt:lpstr>What is Docker Compose?</vt:lpstr>
      <vt:lpstr>Installing Docker Compose</vt:lpstr>
      <vt:lpstr>Installing Docker Compose</vt:lpstr>
      <vt:lpstr>Installing Docker Compose</vt:lpstr>
      <vt:lpstr>Installing Docker Compose</vt:lpstr>
      <vt:lpstr>What is Docker Compose?</vt:lpstr>
      <vt:lpstr>What are YAML files?</vt:lpstr>
      <vt:lpstr>What are YAML files?</vt:lpstr>
      <vt:lpstr>What are YAML files?</vt:lpstr>
      <vt:lpstr>What are YAML files?</vt:lpstr>
      <vt:lpstr>Writing a Docker Compose File</vt:lpstr>
      <vt:lpstr>Writing a Docker Compose File</vt:lpstr>
      <vt:lpstr>Hands-on: Running a Sample Docker Compose File</vt:lpstr>
      <vt:lpstr>Hands-on: Sample Docker Compose File</vt:lpstr>
      <vt:lpstr>Hands-on: Deploying WordPress</vt:lpstr>
      <vt:lpstr>Hands-on: Deploying WordPress</vt:lpstr>
      <vt:lpstr>Hands-on: Deploying WordPress</vt:lpstr>
      <vt:lpstr>What is Container Orchestration?</vt:lpstr>
      <vt:lpstr>What is Container Orchestration?</vt:lpstr>
      <vt:lpstr>Introduction to Docker Swarm</vt:lpstr>
      <vt:lpstr>What is Docker Swarm?</vt:lpstr>
      <vt:lpstr>What is Docker Swarm?</vt:lpstr>
      <vt:lpstr>Creating a Docker Swarm Cluster</vt:lpstr>
      <vt:lpstr>Creating a Docker Swarm Cluster</vt:lpstr>
      <vt:lpstr>Introduction to Services</vt:lpstr>
      <vt:lpstr>What is a Service?</vt:lpstr>
      <vt:lpstr>Creating a Service</vt:lpstr>
      <vt:lpstr>Hands-on: Creating a Service in Docker Swarm</vt:lpstr>
      <vt:lpstr>Hands-on: Creating a Service in Docker Swarm</vt:lpstr>
      <vt:lpstr>Docker Networks</vt:lpstr>
      <vt:lpstr>Why Docker Networks?</vt:lpstr>
      <vt:lpstr>Why Docker Networks?</vt:lpstr>
      <vt:lpstr>Why Docker Networks?</vt:lpstr>
      <vt:lpstr>What are Docker Networks?</vt:lpstr>
      <vt:lpstr>Docker Network Types</vt:lpstr>
      <vt:lpstr>Docker Network Types</vt:lpstr>
      <vt:lpstr>Docker Network Types</vt:lpstr>
      <vt:lpstr>Docker Network Types</vt:lpstr>
      <vt:lpstr>Docker Network Types</vt:lpstr>
      <vt:lpstr>Docker Network Types</vt:lpstr>
      <vt:lpstr>Hands-on: Deploying a Multi-tier App in Docker Swarm</vt:lpstr>
      <vt:lpstr>Hands-on: Multi-tier App in Docker Swarm</vt:lpstr>
      <vt:lpstr>Quiz</vt:lpstr>
      <vt:lpstr>Quiz</vt:lpstr>
      <vt:lpstr>Quiz</vt:lpstr>
      <vt:lpstr>Quiz</vt:lpstr>
      <vt:lpstr>Quiz</vt:lpstr>
      <vt:lpstr>Quiz</vt:lpstr>
      <vt:lpstr>Quiz</vt:lpstr>
      <vt:lpstr>Quiz</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dell</cp:lastModifiedBy>
  <cp:revision>4</cp:revision>
  <dcterms:created xsi:type="dcterms:W3CDTF">2025-03-27T04:50:41Z</dcterms:created>
  <dcterms:modified xsi:type="dcterms:W3CDTF">2025-03-28T07:38:19Z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2025-03-22T00:00:00Z</vt:filetime>
  </property>
  <property fmtid="{D5CDD505-2E9C-101B-9397-08002B2CF9AE}" pid="3" name="LastSaved">
    <vt:filetime>2025-03-27T00:00:00Z</vt:filetime>
  </property>
  <property fmtid="{D5CDD505-2E9C-101B-9397-08002B2CF9AE}" pid="4" name="Producer">
    <vt:lpwstr>iLovePDF</vt:lpwstr>
  </property>
</Properties>
</file>