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E3C"/>
    <a:srgbClr val="FFFFFF"/>
    <a:srgbClr val="FCEB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826"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86004" y="140665"/>
            <a:ext cx="2281555" cy="452120"/>
          </a:xfrm>
          <a:prstGeom prst="rect">
            <a:avLst/>
          </a:prstGeom>
        </p:spPr>
        <p:txBody>
          <a:bodyPr wrap="square" lIns="0" tIns="0" rIns="0" bIns="0">
            <a:spAutoFit/>
          </a:bodyPr>
          <a:lstStyle>
            <a:lvl1pPr>
              <a:defRPr sz="2800" b="1" i="0">
                <a:solidFill>
                  <a:srgbClr val="5F4778"/>
                </a:solidFill>
                <a:latin typeface="Calibri"/>
                <a:cs typeface="Calibri"/>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350" b="0" i="0">
                <a:solidFill>
                  <a:srgbClr val="585858"/>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5F4778"/>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350" b="0" i="0">
                <a:solidFill>
                  <a:srgbClr val="585858"/>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5F4778"/>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5F4778"/>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6004" y="140665"/>
            <a:ext cx="8571991" cy="825500"/>
          </a:xfrm>
          <a:prstGeom prst="rect">
            <a:avLst/>
          </a:prstGeom>
        </p:spPr>
        <p:txBody>
          <a:bodyPr wrap="square" lIns="0" tIns="0" rIns="0" bIns="0">
            <a:spAutoFit/>
          </a:bodyPr>
          <a:lstStyle>
            <a:lvl1pPr>
              <a:defRPr sz="2800" b="1" i="0">
                <a:solidFill>
                  <a:srgbClr val="5F4778"/>
                </a:solidFill>
                <a:latin typeface="Calibri"/>
                <a:cs typeface="Calibri"/>
              </a:defRPr>
            </a:lvl1pPr>
          </a:lstStyle>
          <a:p>
            <a:endParaRPr/>
          </a:p>
        </p:txBody>
      </p:sp>
      <p:sp>
        <p:nvSpPr>
          <p:cNvPr id="3" name="Holder 3"/>
          <p:cNvSpPr>
            <a:spLocks noGrp="1"/>
          </p:cNvSpPr>
          <p:nvPr>
            <p:ph type="body" idx="1"/>
          </p:nvPr>
        </p:nvSpPr>
        <p:spPr>
          <a:xfrm>
            <a:off x="4165853" y="1329309"/>
            <a:ext cx="4060825" cy="1056005"/>
          </a:xfrm>
          <a:prstGeom prst="rect">
            <a:avLst/>
          </a:prstGeom>
        </p:spPr>
        <p:txBody>
          <a:bodyPr wrap="square" lIns="0" tIns="0" rIns="0" bIns="0">
            <a:spAutoFit/>
          </a:bodyPr>
          <a:lstStyle>
            <a:lvl1pPr>
              <a:defRPr sz="1350" b="0" i="0">
                <a:solidFill>
                  <a:srgbClr val="585858"/>
                </a:solidFill>
                <a:latin typeface="Calibri"/>
                <a:cs typeface="Calibri"/>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7" name="Picture 6" descr="A white arrow in a circle&#10;&#10;AI-generated content may be incorrect.">
            <a:extLst>
              <a:ext uri="{FF2B5EF4-FFF2-40B4-BE49-F238E27FC236}">
                <a16:creationId xmlns:a16="http://schemas.microsoft.com/office/drawing/2014/main" id="{116D5893-619F-9DEE-3018-57A5EAE0380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010400" y="361950"/>
            <a:ext cx="1736042" cy="27803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9.png"/><Relationship Id="rId18" Type="http://schemas.openxmlformats.org/officeDocument/2006/relationships/image" Target="../media/image54.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48.png"/><Relationship Id="rId17" Type="http://schemas.openxmlformats.org/officeDocument/2006/relationships/image" Target="../media/image53.png"/><Relationship Id="rId2" Type="http://schemas.openxmlformats.org/officeDocument/2006/relationships/image" Target="../media/image38.png"/><Relationship Id="rId16" Type="http://schemas.openxmlformats.org/officeDocument/2006/relationships/image" Target="../media/image52.png"/><Relationship Id="rId20"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47.png"/><Relationship Id="rId5" Type="http://schemas.openxmlformats.org/officeDocument/2006/relationships/image" Target="../media/image37.png"/><Relationship Id="rId15" Type="http://schemas.openxmlformats.org/officeDocument/2006/relationships/image" Target="../media/image51.png"/><Relationship Id="rId10" Type="http://schemas.openxmlformats.org/officeDocument/2006/relationships/image" Target="../media/image46.png"/><Relationship Id="rId19" Type="http://schemas.openxmlformats.org/officeDocument/2006/relationships/image" Target="../media/image55.png"/><Relationship Id="rId4" Type="http://schemas.openxmlformats.org/officeDocument/2006/relationships/image" Target="../media/image36.png"/><Relationship Id="rId9" Type="http://schemas.openxmlformats.org/officeDocument/2006/relationships/image" Target="../media/image40.png"/><Relationship Id="rId14" Type="http://schemas.openxmlformats.org/officeDocument/2006/relationships/image" Target="../media/image50.png"/></Relationships>
</file>

<file path=ppt/slides/_rels/slide1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0.png"/><Relationship Id="rId3" Type="http://schemas.openxmlformats.org/officeDocument/2006/relationships/image" Target="../media/image41.png"/><Relationship Id="rId7" Type="http://schemas.openxmlformats.org/officeDocument/2006/relationships/image" Target="../media/image33.png"/><Relationship Id="rId12" Type="http://schemas.openxmlformats.org/officeDocument/2006/relationships/image" Target="../media/image59.png"/><Relationship Id="rId2" Type="http://schemas.openxmlformats.org/officeDocument/2006/relationships/image" Target="../media/image38.png"/><Relationship Id="rId16"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58.png"/><Relationship Id="rId5" Type="http://schemas.openxmlformats.org/officeDocument/2006/relationships/image" Target="../media/image37.png"/><Relationship Id="rId15" Type="http://schemas.openxmlformats.org/officeDocument/2006/relationships/image" Target="../media/image62.png"/><Relationship Id="rId10" Type="http://schemas.openxmlformats.org/officeDocument/2006/relationships/image" Target="../media/image29.png"/><Relationship Id="rId4" Type="http://schemas.openxmlformats.org/officeDocument/2006/relationships/image" Target="../media/image36.png"/><Relationship Id="rId9" Type="http://schemas.openxmlformats.org/officeDocument/2006/relationships/image" Target="../media/image35.png"/><Relationship Id="rId14" Type="http://schemas.openxmlformats.org/officeDocument/2006/relationships/image" Target="../media/image61.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75.png"/><Relationship Id="rId3" Type="http://schemas.openxmlformats.org/officeDocument/2006/relationships/image" Target="../media/image32.png"/><Relationship Id="rId7" Type="http://schemas.openxmlformats.org/officeDocument/2006/relationships/image" Target="../media/image29.png"/><Relationship Id="rId12"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70.png"/><Relationship Id="rId11" Type="http://schemas.openxmlformats.org/officeDocument/2006/relationships/image" Target="../media/image73.png"/><Relationship Id="rId5" Type="http://schemas.openxmlformats.org/officeDocument/2006/relationships/image" Target="../media/image31.png"/><Relationship Id="rId10" Type="http://schemas.openxmlformats.org/officeDocument/2006/relationships/image" Target="../media/image72.png"/><Relationship Id="rId4" Type="http://schemas.openxmlformats.org/officeDocument/2006/relationships/image" Target="../media/image30.png"/><Relationship Id="rId9" Type="http://schemas.openxmlformats.org/officeDocument/2006/relationships/image" Target="../media/image71.png"/></Relationships>
</file>

<file path=ppt/slides/_rels/slide1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1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84.jpg"/><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 Id="rId4" Type="http://schemas.openxmlformats.org/officeDocument/2006/relationships/image" Target="../media/image8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xml"/><Relationship Id="rId4" Type="http://schemas.openxmlformats.org/officeDocument/2006/relationships/image" Target="../media/image83.png"/></Relationships>
</file>

<file path=ppt/slides/_rels/slide2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2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 Id="rId4" Type="http://schemas.openxmlformats.org/officeDocument/2006/relationships/image" Target="../media/image83.png"/></Relationships>
</file>

<file path=ppt/slides/_rels/slide2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1.png"/><Relationship Id="rId1" Type="http://schemas.openxmlformats.org/officeDocument/2006/relationships/slideLayout" Target="../slideLayouts/slideLayout1.xml"/><Relationship Id="rId4" Type="http://schemas.openxmlformats.org/officeDocument/2006/relationships/image" Target="../media/image83.png"/></Relationships>
</file>

<file path=ppt/slides/_rels/slide2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1.png"/><Relationship Id="rId1" Type="http://schemas.openxmlformats.org/officeDocument/2006/relationships/slideLayout" Target="../slideLayouts/slideLayout1.xml"/><Relationship Id="rId4" Type="http://schemas.openxmlformats.org/officeDocument/2006/relationships/image" Target="../media/image83.png"/></Relationships>
</file>

<file path=ppt/slides/_rels/slide2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9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1.xml"/><Relationship Id="rId4" Type="http://schemas.openxmlformats.org/officeDocument/2006/relationships/image" Target="../media/image83.png"/></Relationships>
</file>

<file path=ppt/slides/_rels/slide2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5.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30.png"/><Relationship Id="rId4" Type="http://schemas.openxmlformats.org/officeDocument/2006/relationships/image" Target="../media/image35.png"/><Relationship Id="rId9" Type="http://schemas.openxmlformats.org/officeDocument/2006/relationships/image" Target="../media/image40.png"/></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41.png"/><Relationship Id="rId7"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7.png"/><Relationship Id="rId10" Type="http://schemas.openxmlformats.org/officeDocument/2006/relationships/image" Target="../media/image31.png"/><Relationship Id="rId4" Type="http://schemas.openxmlformats.org/officeDocument/2006/relationships/image" Target="../media/image36.png"/><Relationship Id="rId9"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clrChange>
              <a:clrFrom>
                <a:srgbClr val="FFFFFF"/>
              </a:clrFrom>
              <a:clrTo>
                <a:srgbClr val="FFFFFF">
                  <a:alpha val="0"/>
                </a:srgbClr>
              </a:clrTo>
            </a:clrChange>
          </a:blip>
          <a:stretch>
            <a:fillRect/>
          </a:stretch>
        </p:blipFill>
        <p:spPr>
          <a:xfrm>
            <a:off x="1371600" y="2038350"/>
            <a:ext cx="6662781" cy="1423543"/>
          </a:xfrm>
          <a:prstGeom prst="rect">
            <a:avLst/>
          </a:prstGeom>
        </p:spPr>
      </p:pic>
      <p:pic>
        <p:nvPicPr>
          <p:cNvPr id="3" name="Picture 2" descr="A white arrow in a circle&#10;&#10;AI-generated content may be incorrect.">
            <a:extLst>
              <a:ext uri="{FF2B5EF4-FFF2-40B4-BE49-F238E27FC236}">
                <a16:creationId xmlns:a16="http://schemas.microsoft.com/office/drawing/2014/main" id="{B0252AC1-1CD9-34D9-6C0D-12506AA55E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4233295"/>
            <a:ext cx="1828800" cy="2928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86004" y="140665"/>
            <a:ext cx="8571991" cy="435376"/>
          </a:xfrm>
          <a:prstGeom prst="rect">
            <a:avLst/>
          </a:prstGeom>
        </p:spPr>
        <p:txBody>
          <a:bodyPr vert="horz" wrap="square" lIns="0" tIns="12065" rIns="0" bIns="0" rtlCol="0">
            <a:spAutoFit/>
          </a:bodyPr>
          <a:lstStyle/>
          <a:p>
            <a:pPr marL="12700">
              <a:lnSpc>
                <a:spcPct val="100000"/>
              </a:lnSpc>
              <a:spcBef>
                <a:spcPts val="95"/>
              </a:spcBef>
            </a:pPr>
            <a:r>
              <a:rPr sz="2750" dirty="0">
                <a:latin typeface="Lucida Grande" panose="020B0600040502020204" pitchFamily="34" charset="0"/>
              </a:rPr>
              <a:t>What are the components of ELK?</a:t>
            </a:r>
          </a:p>
        </p:txBody>
      </p:sp>
      <p:grpSp>
        <p:nvGrpSpPr>
          <p:cNvPr id="3" name="object 3"/>
          <p:cNvGrpSpPr/>
          <p:nvPr/>
        </p:nvGrpSpPr>
        <p:grpSpPr>
          <a:xfrm>
            <a:off x="300223" y="1161062"/>
            <a:ext cx="2897505" cy="660400"/>
            <a:chOff x="300223" y="1161062"/>
            <a:chExt cx="2897505" cy="660400"/>
          </a:xfrm>
        </p:grpSpPr>
        <p:pic>
          <p:nvPicPr>
            <p:cNvPr id="4" name="object 4"/>
            <p:cNvPicPr/>
            <p:nvPr/>
          </p:nvPicPr>
          <p:blipFill>
            <a:blip r:embed="rId2" cstate="print"/>
            <a:stretch>
              <a:fillRect/>
            </a:stretch>
          </p:blipFill>
          <p:spPr>
            <a:xfrm>
              <a:off x="300223" y="1161062"/>
              <a:ext cx="2897133" cy="660217"/>
            </a:xfrm>
            <a:prstGeom prst="rect">
              <a:avLst/>
            </a:prstGeom>
          </p:spPr>
        </p:pic>
        <p:pic>
          <p:nvPicPr>
            <p:cNvPr id="5" name="object 5"/>
            <p:cNvPicPr/>
            <p:nvPr/>
          </p:nvPicPr>
          <p:blipFill>
            <a:blip r:embed="rId3" cstate="print"/>
            <a:stretch>
              <a:fillRect/>
            </a:stretch>
          </p:blipFill>
          <p:spPr>
            <a:xfrm>
              <a:off x="1126235" y="1274025"/>
              <a:ext cx="1243596" cy="475526"/>
            </a:xfrm>
            <a:prstGeom prst="rect">
              <a:avLst/>
            </a:prstGeom>
          </p:spPr>
        </p:pic>
        <p:sp>
          <p:nvSpPr>
            <p:cNvPr id="6" name="object 6"/>
            <p:cNvSpPr/>
            <p:nvPr/>
          </p:nvSpPr>
          <p:spPr>
            <a:xfrm>
              <a:off x="331469" y="1183386"/>
              <a:ext cx="2784475" cy="556260"/>
            </a:xfrm>
            <a:custGeom>
              <a:avLst/>
              <a:gdLst/>
              <a:ahLst/>
              <a:cxnLst/>
              <a:rect l="l" t="t" r="r" b="b"/>
              <a:pathLst>
                <a:path w="2784475" h="556260">
                  <a:moveTo>
                    <a:pt x="2691638" y="0"/>
                  </a:moveTo>
                  <a:lnTo>
                    <a:pt x="92710" y="0"/>
                  </a:lnTo>
                  <a:lnTo>
                    <a:pt x="56621" y="7288"/>
                  </a:lnTo>
                  <a:lnTo>
                    <a:pt x="27152" y="27162"/>
                  </a:lnTo>
                  <a:lnTo>
                    <a:pt x="7285" y="56632"/>
                  </a:lnTo>
                  <a:lnTo>
                    <a:pt x="0" y="92710"/>
                  </a:lnTo>
                  <a:lnTo>
                    <a:pt x="0" y="463550"/>
                  </a:lnTo>
                  <a:lnTo>
                    <a:pt x="7285" y="499627"/>
                  </a:lnTo>
                  <a:lnTo>
                    <a:pt x="27152" y="529097"/>
                  </a:lnTo>
                  <a:lnTo>
                    <a:pt x="56621" y="548971"/>
                  </a:lnTo>
                  <a:lnTo>
                    <a:pt x="92710" y="556260"/>
                  </a:lnTo>
                  <a:lnTo>
                    <a:pt x="2691638" y="556260"/>
                  </a:lnTo>
                  <a:lnTo>
                    <a:pt x="2727715" y="548971"/>
                  </a:lnTo>
                  <a:lnTo>
                    <a:pt x="2757185" y="529097"/>
                  </a:lnTo>
                  <a:lnTo>
                    <a:pt x="2777059" y="499627"/>
                  </a:lnTo>
                  <a:lnTo>
                    <a:pt x="2784348" y="463550"/>
                  </a:lnTo>
                  <a:lnTo>
                    <a:pt x="2784348" y="92710"/>
                  </a:lnTo>
                  <a:lnTo>
                    <a:pt x="2777059" y="56632"/>
                  </a:lnTo>
                  <a:lnTo>
                    <a:pt x="2757185" y="27162"/>
                  </a:lnTo>
                  <a:lnTo>
                    <a:pt x="2727715" y="7288"/>
                  </a:lnTo>
                  <a:lnTo>
                    <a:pt x="2691638" y="0"/>
                  </a:lnTo>
                  <a:close/>
                </a:path>
              </a:pathLst>
            </a:custGeom>
            <a:solidFill>
              <a:srgbClr val="FFFFFF"/>
            </a:solidFill>
          </p:spPr>
          <p:txBody>
            <a:bodyPr wrap="square" lIns="0" tIns="0" rIns="0" bIns="0" rtlCol="0"/>
            <a:lstStyle/>
            <a:p>
              <a:endParaRPr sz="1600">
                <a:latin typeface="Lucida Grande" panose="020B0600040502020204"/>
              </a:endParaRPr>
            </a:p>
          </p:txBody>
        </p:sp>
        <p:sp>
          <p:nvSpPr>
            <p:cNvPr id="7" name="object 7"/>
            <p:cNvSpPr/>
            <p:nvPr/>
          </p:nvSpPr>
          <p:spPr>
            <a:xfrm>
              <a:off x="331469" y="1183386"/>
              <a:ext cx="2784475" cy="556260"/>
            </a:xfrm>
            <a:custGeom>
              <a:avLst/>
              <a:gdLst/>
              <a:ahLst/>
              <a:cxnLst/>
              <a:rect l="l" t="t" r="r" b="b"/>
              <a:pathLst>
                <a:path w="2784475" h="556260">
                  <a:moveTo>
                    <a:pt x="0" y="92710"/>
                  </a:moveTo>
                  <a:lnTo>
                    <a:pt x="7285" y="56632"/>
                  </a:lnTo>
                  <a:lnTo>
                    <a:pt x="27152" y="27162"/>
                  </a:lnTo>
                  <a:lnTo>
                    <a:pt x="56621" y="7288"/>
                  </a:lnTo>
                  <a:lnTo>
                    <a:pt x="92710" y="0"/>
                  </a:lnTo>
                  <a:lnTo>
                    <a:pt x="2691638" y="0"/>
                  </a:lnTo>
                  <a:lnTo>
                    <a:pt x="2727715" y="7288"/>
                  </a:lnTo>
                  <a:lnTo>
                    <a:pt x="2757185" y="27162"/>
                  </a:lnTo>
                  <a:lnTo>
                    <a:pt x="2777059" y="56632"/>
                  </a:lnTo>
                  <a:lnTo>
                    <a:pt x="2784348" y="92710"/>
                  </a:lnTo>
                  <a:lnTo>
                    <a:pt x="2784348" y="463550"/>
                  </a:lnTo>
                  <a:lnTo>
                    <a:pt x="2777059" y="499627"/>
                  </a:lnTo>
                  <a:lnTo>
                    <a:pt x="2757185" y="529097"/>
                  </a:lnTo>
                  <a:lnTo>
                    <a:pt x="2727715" y="548971"/>
                  </a:lnTo>
                  <a:lnTo>
                    <a:pt x="2691638" y="556260"/>
                  </a:lnTo>
                  <a:lnTo>
                    <a:pt x="92710" y="556260"/>
                  </a:lnTo>
                  <a:lnTo>
                    <a:pt x="56621" y="548971"/>
                  </a:lnTo>
                  <a:lnTo>
                    <a:pt x="27152" y="529097"/>
                  </a:lnTo>
                  <a:lnTo>
                    <a:pt x="7285" y="499627"/>
                  </a:lnTo>
                  <a:lnTo>
                    <a:pt x="0" y="463550"/>
                  </a:lnTo>
                  <a:lnTo>
                    <a:pt x="0" y="92710"/>
                  </a:lnTo>
                  <a:close/>
                </a:path>
              </a:pathLst>
            </a:custGeom>
            <a:ln w="28956">
              <a:solidFill>
                <a:srgbClr val="5F4778"/>
              </a:solidFill>
            </a:ln>
          </p:spPr>
          <p:txBody>
            <a:bodyPr wrap="square" lIns="0" tIns="0" rIns="0" bIns="0" rtlCol="0"/>
            <a:lstStyle/>
            <a:p>
              <a:endParaRPr sz="1600">
                <a:latin typeface="Lucida Grande" panose="020B0600040502020204"/>
              </a:endParaRPr>
            </a:p>
          </p:txBody>
        </p:sp>
      </p:grpSp>
      <p:sp>
        <p:nvSpPr>
          <p:cNvPr id="8" name="object 8"/>
          <p:cNvSpPr txBox="1"/>
          <p:nvPr/>
        </p:nvSpPr>
        <p:spPr>
          <a:xfrm>
            <a:off x="1246124" y="1329944"/>
            <a:ext cx="954405" cy="198131"/>
          </a:xfrm>
          <a:prstGeom prst="rect">
            <a:avLst/>
          </a:prstGeom>
        </p:spPr>
        <p:txBody>
          <a:bodyPr vert="horz" wrap="square" lIns="0" tIns="13335" rIns="0" bIns="0" rtlCol="0">
            <a:spAutoFit/>
          </a:bodyPr>
          <a:lstStyle/>
          <a:p>
            <a:pPr marL="12700">
              <a:lnSpc>
                <a:spcPct val="100000"/>
              </a:lnSpc>
              <a:spcBef>
                <a:spcPts val="105"/>
              </a:spcBef>
            </a:pPr>
            <a:r>
              <a:rPr sz="1200" dirty="0">
                <a:solidFill>
                  <a:srgbClr val="585858"/>
                </a:solidFill>
                <a:latin typeface="Lucida Grande" panose="020B0600040502020204"/>
                <a:cs typeface="Calibri"/>
              </a:rPr>
              <a:t>Elasticsearch</a:t>
            </a:r>
            <a:endParaRPr sz="1200" dirty="0">
              <a:latin typeface="Lucida Grande" panose="020B0600040502020204"/>
              <a:cs typeface="Calibri"/>
            </a:endParaRPr>
          </a:p>
        </p:txBody>
      </p:sp>
      <p:grpSp>
        <p:nvGrpSpPr>
          <p:cNvPr id="9" name="object 9"/>
          <p:cNvGrpSpPr/>
          <p:nvPr/>
        </p:nvGrpSpPr>
        <p:grpSpPr>
          <a:xfrm>
            <a:off x="300223" y="2110594"/>
            <a:ext cx="2897505" cy="668020"/>
            <a:chOff x="300223" y="2110594"/>
            <a:chExt cx="2897505" cy="668020"/>
          </a:xfrm>
        </p:grpSpPr>
        <p:pic>
          <p:nvPicPr>
            <p:cNvPr id="10" name="object 10"/>
            <p:cNvPicPr/>
            <p:nvPr/>
          </p:nvPicPr>
          <p:blipFill>
            <a:blip r:embed="rId4" cstate="print"/>
            <a:stretch>
              <a:fillRect/>
            </a:stretch>
          </p:blipFill>
          <p:spPr>
            <a:xfrm>
              <a:off x="300223" y="2110594"/>
              <a:ext cx="2897133" cy="667777"/>
            </a:xfrm>
            <a:prstGeom prst="rect">
              <a:avLst/>
            </a:prstGeom>
          </p:spPr>
        </p:pic>
        <p:pic>
          <p:nvPicPr>
            <p:cNvPr id="11" name="object 11"/>
            <p:cNvPicPr/>
            <p:nvPr/>
          </p:nvPicPr>
          <p:blipFill>
            <a:blip r:embed="rId5" cstate="print"/>
            <a:stretch>
              <a:fillRect/>
            </a:stretch>
          </p:blipFill>
          <p:spPr>
            <a:xfrm>
              <a:off x="1275588" y="2232621"/>
              <a:ext cx="943368" cy="475526"/>
            </a:xfrm>
            <a:prstGeom prst="rect">
              <a:avLst/>
            </a:prstGeom>
          </p:spPr>
        </p:pic>
        <p:sp>
          <p:nvSpPr>
            <p:cNvPr id="12" name="object 12"/>
            <p:cNvSpPr/>
            <p:nvPr/>
          </p:nvSpPr>
          <p:spPr>
            <a:xfrm>
              <a:off x="331469" y="2141982"/>
              <a:ext cx="2784475" cy="554990"/>
            </a:xfrm>
            <a:custGeom>
              <a:avLst/>
              <a:gdLst/>
              <a:ahLst/>
              <a:cxnLst/>
              <a:rect l="l" t="t" r="r" b="b"/>
              <a:pathLst>
                <a:path w="2784475" h="554989">
                  <a:moveTo>
                    <a:pt x="2691892" y="0"/>
                  </a:moveTo>
                  <a:lnTo>
                    <a:pt x="92456" y="0"/>
                  </a:lnTo>
                  <a:lnTo>
                    <a:pt x="56465" y="7266"/>
                  </a:lnTo>
                  <a:lnTo>
                    <a:pt x="27077" y="27082"/>
                  </a:lnTo>
                  <a:lnTo>
                    <a:pt x="7264" y="56471"/>
                  </a:lnTo>
                  <a:lnTo>
                    <a:pt x="0" y="92456"/>
                  </a:lnTo>
                  <a:lnTo>
                    <a:pt x="0" y="462280"/>
                  </a:lnTo>
                  <a:lnTo>
                    <a:pt x="7264" y="498264"/>
                  </a:lnTo>
                  <a:lnTo>
                    <a:pt x="27077" y="527653"/>
                  </a:lnTo>
                  <a:lnTo>
                    <a:pt x="56465" y="547469"/>
                  </a:lnTo>
                  <a:lnTo>
                    <a:pt x="92456" y="554736"/>
                  </a:lnTo>
                  <a:lnTo>
                    <a:pt x="2691892" y="554736"/>
                  </a:lnTo>
                  <a:lnTo>
                    <a:pt x="2727876" y="547469"/>
                  </a:lnTo>
                  <a:lnTo>
                    <a:pt x="2757265" y="527653"/>
                  </a:lnTo>
                  <a:lnTo>
                    <a:pt x="2777081" y="498264"/>
                  </a:lnTo>
                  <a:lnTo>
                    <a:pt x="2784348" y="462280"/>
                  </a:lnTo>
                  <a:lnTo>
                    <a:pt x="2784348" y="92456"/>
                  </a:lnTo>
                  <a:lnTo>
                    <a:pt x="2777081" y="56471"/>
                  </a:lnTo>
                  <a:lnTo>
                    <a:pt x="2757265" y="27082"/>
                  </a:lnTo>
                  <a:lnTo>
                    <a:pt x="2727876" y="7266"/>
                  </a:lnTo>
                  <a:lnTo>
                    <a:pt x="2691892" y="0"/>
                  </a:lnTo>
                  <a:close/>
                </a:path>
              </a:pathLst>
            </a:custGeom>
            <a:solidFill>
              <a:srgbClr val="FFFFFF"/>
            </a:solidFill>
          </p:spPr>
          <p:txBody>
            <a:bodyPr wrap="square" lIns="0" tIns="0" rIns="0" bIns="0" rtlCol="0"/>
            <a:lstStyle/>
            <a:p>
              <a:endParaRPr sz="1600">
                <a:latin typeface="Lucida Grande" panose="020B0600040502020204"/>
              </a:endParaRPr>
            </a:p>
          </p:txBody>
        </p:sp>
        <p:sp>
          <p:nvSpPr>
            <p:cNvPr id="13" name="object 13"/>
            <p:cNvSpPr/>
            <p:nvPr/>
          </p:nvSpPr>
          <p:spPr>
            <a:xfrm>
              <a:off x="331469" y="2141982"/>
              <a:ext cx="2784475" cy="554990"/>
            </a:xfrm>
            <a:custGeom>
              <a:avLst/>
              <a:gdLst/>
              <a:ahLst/>
              <a:cxnLst/>
              <a:rect l="l" t="t" r="r" b="b"/>
              <a:pathLst>
                <a:path w="2784475" h="554989">
                  <a:moveTo>
                    <a:pt x="0" y="92456"/>
                  </a:moveTo>
                  <a:lnTo>
                    <a:pt x="7264" y="56471"/>
                  </a:lnTo>
                  <a:lnTo>
                    <a:pt x="27077" y="27082"/>
                  </a:lnTo>
                  <a:lnTo>
                    <a:pt x="56465" y="7266"/>
                  </a:lnTo>
                  <a:lnTo>
                    <a:pt x="92456" y="0"/>
                  </a:lnTo>
                  <a:lnTo>
                    <a:pt x="2691892" y="0"/>
                  </a:lnTo>
                  <a:lnTo>
                    <a:pt x="2727876" y="7266"/>
                  </a:lnTo>
                  <a:lnTo>
                    <a:pt x="2757265" y="27082"/>
                  </a:lnTo>
                  <a:lnTo>
                    <a:pt x="2777081" y="56471"/>
                  </a:lnTo>
                  <a:lnTo>
                    <a:pt x="2784348" y="92456"/>
                  </a:lnTo>
                  <a:lnTo>
                    <a:pt x="2784348" y="462280"/>
                  </a:lnTo>
                  <a:lnTo>
                    <a:pt x="2777081" y="498264"/>
                  </a:lnTo>
                  <a:lnTo>
                    <a:pt x="2757265" y="527653"/>
                  </a:lnTo>
                  <a:lnTo>
                    <a:pt x="2727876" y="547469"/>
                  </a:lnTo>
                  <a:lnTo>
                    <a:pt x="2691892" y="554736"/>
                  </a:lnTo>
                  <a:lnTo>
                    <a:pt x="92456" y="554736"/>
                  </a:lnTo>
                  <a:lnTo>
                    <a:pt x="56465" y="547469"/>
                  </a:lnTo>
                  <a:lnTo>
                    <a:pt x="27077" y="527653"/>
                  </a:lnTo>
                  <a:lnTo>
                    <a:pt x="7264" y="498264"/>
                  </a:lnTo>
                  <a:lnTo>
                    <a:pt x="0" y="462280"/>
                  </a:lnTo>
                  <a:lnTo>
                    <a:pt x="0" y="92456"/>
                  </a:lnTo>
                  <a:close/>
                </a:path>
              </a:pathLst>
            </a:custGeom>
            <a:ln w="28956">
              <a:solidFill>
                <a:srgbClr val="5F4778"/>
              </a:solidFill>
            </a:ln>
          </p:spPr>
          <p:txBody>
            <a:bodyPr wrap="square" lIns="0" tIns="0" rIns="0" bIns="0" rtlCol="0"/>
            <a:lstStyle/>
            <a:p>
              <a:endParaRPr sz="1600">
                <a:latin typeface="Lucida Grande" panose="020B0600040502020204"/>
              </a:endParaRPr>
            </a:p>
          </p:txBody>
        </p:sp>
      </p:grpSp>
      <p:sp>
        <p:nvSpPr>
          <p:cNvPr id="14" name="object 14"/>
          <p:cNvSpPr txBox="1"/>
          <p:nvPr/>
        </p:nvSpPr>
        <p:spPr>
          <a:xfrm>
            <a:off x="1395475" y="2287905"/>
            <a:ext cx="654050"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585858"/>
                </a:solidFill>
                <a:latin typeface="Lucida Grande" panose="020B0600040502020204"/>
                <a:cs typeface="Calibri"/>
              </a:rPr>
              <a:t>Logstash</a:t>
            </a:r>
            <a:endParaRPr sz="1200">
              <a:latin typeface="Lucida Grande" panose="020B0600040502020204"/>
              <a:cs typeface="Calibri"/>
            </a:endParaRPr>
          </a:p>
        </p:txBody>
      </p:sp>
      <p:grpSp>
        <p:nvGrpSpPr>
          <p:cNvPr id="15" name="object 15"/>
          <p:cNvGrpSpPr/>
          <p:nvPr/>
        </p:nvGrpSpPr>
        <p:grpSpPr>
          <a:xfrm>
            <a:off x="211836" y="2979420"/>
            <a:ext cx="3043555" cy="806450"/>
            <a:chOff x="211836" y="2979420"/>
            <a:chExt cx="3043555" cy="806450"/>
          </a:xfrm>
        </p:grpSpPr>
        <p:pic>
          <p:nvPicPr>
            <p:cNvPr id="16" name="object 16"/>
            <p:cNvPicPr/>
            <p:nvPr/>
          </p:nvPicPr>
          <p:blipFill>
            <a:blip r:embed="rId6" cstate="print"/>
            <a:stretch>
              <a:fillRect/>
            </a:stretch>
          </p:blipFill>
          <p:spPr>
            <a:xfrm>
              <a:off x="242235" y="3018947"/>
              <a:ext cx="3013108" cy="766778"/>
            </a:xfrm>
            <a:prstGeom prst="rect">
              <a:avLst/>
            </a:prstGeom>
          </p:spPr>
        </p:pic>
        <p:pic>
          <p:nvPicPr>
            <p:cNvPr id="17" name="object 17"/>
            <p:cNvPicPr/>
            <p:nvPr/>
          </p:nvPicPr>
          <p:blipFill>
            <a:blip r:embed="rId7" cstate="print"/>
            <a:stretch>
              <a:fillRect/>
            </a:stretch>
          </p:blipFill>
          <p:spPr>
            <a:xfrm>
              <a:off x="1335024" y="3189693"/>
              <a:ext cx="826020" cy="475526"/>
            </a:xfrm>
            <a:prstGeom prst="rect">
              <a:avLst/>
            </a:prstGeom>
          </p:spPr>
        </p:pic>
        <p:pic>
          <p:nvPicPr>
            <p:cNvPr id="18" name="object 18"/>
            <p:cNvPicPr/>
            <p:nvPr/>
          </p:nvPicPr>
          <p:blipFill>
            <a:blip r:embed="rId8" cstate="print"/>
            <a:stretch>
              <a:fillRect/>
            </a:stretch>
          </p:blipFill>
          <p:spPr>
            <a:xfrm>
              <a:off x="211836" y="2979420"/>
              <a:ext cx="3019044" cy="790956"/>
            </a:xfrm>
            <a:prstGeom prst="rect">
              <a:avLst/>
            </a:prstGeom>
          </p:spPr>
        </p:pic>
        <p:sp>
          <p:nvSpPr>
            <p:cNvPr id="19" name="object 19"/>
            <p:cNvSpPr/>
            <p:nvPr/>
          </p:nvSpPr>
          <p:spPr>
            <a:xfrm>
              <a:off x="331470" y="3099054"/>
              <a:ext cx="2784475" cy="556260"/>
            </a:xfrm>
            <a:custGeom>
              <a:avLst/>
              <a:gdLst/>
              <a:ahLst/>
              <a:cxnLst/>
              <a:rect l="l" t="t" r="r" b="b"/>
              <a:pathLst>
                <a:path w="2784475" h="556260">
                  <a:moveTo>
                    <a:pt x="2691638" y="0"/>
                  </a:moveTo>
                  <a:lnTo>
                    <a:pt x="92710" y="0"/>
                  </a:lnTo>
                  <a:lnTo>
                    <a:pt x="56621" y="7288"/>
                  </a:lnTo>
                  <a:lnTo>
                    <a:pt x="27152" y="27162"/>
                  </a:lnTo>
                  <a:lnTo>
                    <a:pt x="7285" y="56632"/>
                  </a:lnTo>
                  <a:lnTo>
                    <a:pt x="0" y="92710"/>
                  </a:lnTo>
                  <a:lnTo>
                    <a:pt x="0" y="463550"/>
                  </a:lnTo>
                  <a:lnTo>
                    <a:pt x="7285" y="499627"/>
                  </a:lnTo>
                  <a:lnTo>
                    <a:pt x="27152" y="529097"/>
                  </a:lnTo>
                  <a:lnTo>
                    <a:pt x="56621" y="548971"/>
                  </a:lnTo>
                  <a:lnTo>
                    <a:pt x="92710" y="556260"/>
                  </a:lnTo>
                  <a:lnTo>
                    <a:pt x="2691638" y="556260"/>
                  </a:lnTo>
                  <a:lnTo>
                    <a:pt x="2727715" y="548971"/>
                  </a:lnTo>
                  <a:lnTo>
                    <a:pt x="2757185" y="529097"/>
                  </a:lnTo>
                  <a:lnTo>
                    <a:pt x="2777059" y="499627"/>
                  </a:lnTo>
                  <a:lnTo>
                    <a:pt x="2784348" y="463550"/>
                  </a:lnTo>
                  <a:lnTo>
                    <a:pt x="2784348" y="92710"/>
                  </a:lnTo>
                  <a:lnTo>
                    <a:pt x="2777059" y="56632"/>
                  </a:lnTo>
                  <a:lnTo>
                    <a:pt x="2757185" y="27162"/>
                  </a:lnTo>
                  <a:lnTo>
                    <a:pt x="2727715" y="7288"/>
                  </a:lnTo>
                  <a:lnTo>
                    <a:pt x="2691638" y="0"/>
                  </a:lnTo>
                  <a:close/>
                </a:path>
              </a:pathLst>
            </a:custGeom>
            <a:solidFill>
              <a:srgbClr val="FFFFFF"/>
            </a:solidFill>
          </p:spPr>
          <p:txBody>
            <a:bodyPr wrap="square" lIns="0" tIns="0" rIns="0" bIns="0" rtlCol="0"/>
            <a:lstStyle/>
            <a:p>
              <a:endParaRPr sz="1600">
                <a:latin typeface="Lucida Grande" panose="020B0600040502020204"/>
              </a:endParaRPr>
            </a:p>
          </p:txBody>
        </p:sp>
        <p:sp>
          <p:nvSpPr>
            <p:cNvPr id="20" name="object 20"/>
            <p:cNvSpPr/>
            <p:nvPr/>
          </p:nvSpPr>
          <p:spPr>
            <a:xfrm>
              <a:off x="331470" y="3099054"/>
              <a:ext cx="2784475" cy="556260"/>
            </a:xfrm>
            <a:custGeom>
              <a:avLst/>
              <a:gdLst/>
              <a:ahLst/>
              <a:cxnLst/>
              <a:rect l="l" t="t" r="r" b="b"/>
              <a:pathLst>
                <a:path w="2784475" h="556260">
                  <a:moveTo>
                    <a:pt x="0" y="92710"/>
                  </a:moveTo>
                  <a:lnTo>
                    <a:pt x="7285" y="56632"/>
                  </a:lnTo>
                  <a:lnTo>
                    <a:pt x="27152" y="27162"/>
                  </a:lnTo>
                  <a:lnTo>
                    <a:pt x="56621" y="7288"/>
                  </a:lnTo>
                  <a:lnTo>
                    <a:pt x="92710" y="0"/>
                  </a:lnTo>
                  <a:lnTo>
                    <a:pt x="2691638" y="0"/>
                  </a:lnTo>
                  <a:lnTo>
                    <a:pt x="2727715" y="7288"/>
                  </a:lnTo>
                  <a:lnTo>
                    <a:pt x="2757185" y="27162"/>
                  </a:lnTo>
                  <a:lnTo>
                    <a:pt x="2777059" y="56632"/>
                  </a:lnTo>
                  <a:lnTo>
                    <a:pt x="2784348" y="92710"/>
                  </a:lnTo>
                  <a:lnTo>
                    <a:pt x="2784348" y="463550"/>
                  </a:lnTo>
                  <a:lnTo>
                    <a:pt x="2777059" y="499627"/>
                  </a:lnTo>
                  <a:lnTo>
                    <a:pt x="2757185" y="529097"/>
                  </a:lnTo>
                  <a:lnTo>
                    <a:pt x="2727715" y="548971"/>
                  </a:lnTo>
                  <a:lnTo>
                    <a:pt x="2691638" y="556260"/>
                  </a:lnTo>
                  <a:lnTo>
                    <a:pt x="92710" y="556260"/>
                  </a:lnTo>
                  <a:lnTo>
                    <a:pt x="56621" y="548971"/>
                  </a:lnTo>
                  <a:lnTo>
                    <a:pt x="27152" y="529097"/>
                  </a:lnTo>
                  <a:lnTo>
                    <a:pt x="7285" y="499627"/>
                  </a:lnTo>
                  <a:lnTo>
                    <a:pt x="0" y="463550"/>
                  </a:lnTo>
                  <a:lnTo>
                    <a:pt x="0" y="92710"/>
                  </a:lnTo>
                  <a:close/>
                </a:path>
              </a:pathLst>
            </a:custGeom>
            <a:ln w="28956">
              <a:solidFill>
                <a:srgbClr val="5F4778"/>
              </a:solidFill>
            </a:ln>
          </p:spPr>
          <p:txBody>
            <a:bodyPr wrap="square" lIns="0" tIns="0" rIns="0" bIns="0" rtlCol="0"/>
            <a:lstStyle/>
            <a:p>
              <a:endParaRPr sz="1600">
                <a:latin typeface="Lucida Grande" panose="020B0600040502020204"/>
              </a:endParaRPr>
            </a:p>
          </p:txBody>
        </p:sp>
      </p:grpSp>
      <p:sp>
        <p:nvSpPr>
          <p:cNvPr id="21" name="object 21"/>
          <p:cNvSpPr txBox="1"/>
          <p:nvPr/>
        </p:nvSpPr>
        <p:spPr>
          <a:xfrm>
            <a:off x="1454911" y="3245561"/>
            <a:ext cx="535940" cy="198131"/>
          </a:xfrm>
          <a:prstGeom prst="rect">
            <a:avLst/>
          </a:prstGeom>
        </p:spPr>
        <p:txBody>
          <a:bodyPr vert="horz" wrap="square" lIns="0" tIns="13335" rIns="0" bIns="0" rtlCol="0">
            <a:spAutoFit/>
          </a:bodyPr>
          <a:lstStyle/>
          <a:p>
            <a:pPr marL="12700">
              <a:lnSpc>
                <a:spcPct val="100000"/>
              </a:lnSpc>
              <a:spcBef>
                <a:spcPts val="105"/>
              </a:spcBef>
            </a:pPr>
            <a:r>
              <a:rPr sz="1200" b="1" dirty="0">
                <a:latin typeface="Lucida Grande" panose="020B0600040502020204"/>
                <a:cs typeface="Calibri"/>
              </a:rPr>
              <a:t>Kibana</a:t>
            </a:r>
            <a:endParaRPr sz="1200">
              <a:latin typeface="Lucida Grande" panose="020B0600040502020204"/>
              <a:cs typeface="Calibri"/>
            </a:endParaRPr>
          </a:p>
        </p:txBody>
      </p:sp>
      <p:grpSp>
        <p:nvGrpSpPr>
          <p:cNvPr id="22" name="object 22"/>
          <p:cNvGrpSpPr/>
          <p:nvPr/>
        </p:nvGrpSpPr>
        <p:grpSpPr>
          <a:xfrm>
            <a:off x="300223" y="4035352"/>
            <a:ext cx="2897505" cy="660400"/>
            <a:chOff x="300223" y="4035352"/>
            <a:chExt cx="2897505" cy="660400"/>
          </a:xfrm>
        </p:grpSpPr>
        <p:pic>
          <p:nvPicPr>
            <p:cNvPr id="23" name="object 23"/>
            <p:cNvPicPr/>
            <p:nvPr/>
          </p:nvPicPr>
          <p:blipFill>
            <a:blip r:embed="rId2" cstate="print"/>
            <a:stretch>
              <a:fillRect/>
            </a:stretch>
          </p:blipFill>
          <p:spPr>
            <a:xfrm>
              <a:off x="300223" y="4035352"/>
              <a:ext cx="2897133" cy="660217"/>
            </a:xfrm>
            <a:prstGeom prst="rect">
              <a:avLst/>
            </a:prstGeom>
          </p:spPr>
        </p:pic>
        <p:pic>
          <p:nvPicPr>
            <p:cNvPr id="24" name="object 24"/>
            <p:cNvPicPr/>
            <p:nvPr/>
          </p:nvPicPr>
          <p:blipFill>
            <a:blip r:embed="rId9" cstate="print"/>
            <a:stretch>
              <a:fillRect/>
            </a:stretch>
          </p:blipFill>
          <p:spPr>
            <a:xfrm>
              <a:off x="1389888" y="4148327"/>
              <a:ext cx="714781" cy="475526"/>
            </a:xfrm>
            <a:prstGeom prst="rect">
              <a:avLst/>
            </a:prstGeom>
          </p:spPr>
        </p:pic>
        <p:sp>
          <p:nvSpPr>
            <p:cNvPr id="25" name="object 25"/>
            <p:cNvSpPr/>
            <p:nvPr/>
          </p:nvSpPr>
          <p:spPr>
            <a:xfrm>
              <a:off x="331469" y="4057649"/>
              <a:ext cx="2784475" cy="556260"/>
            </a:xfrm>
            <a:custGeom>
              <a:avLst/>
              <a:gdLst/>
              <a:ahLst/>
              <a:cxnLst/>
              <a:rect l="l" t="t" r="r" b="b"/>
              <a:pathLst>
                <a:path w="2784475" h="556260">
                  <a:moveTo>
                    <a:pt x="2691638" y="0"/>
                  </a:moveTo>
                  <a:lnTo>
                    <a:pt x="92710" y="0"/>
                  </a:lnTo>
                  <a:lnTo>
                    <a:pt x="56621" y="7285"/>
                  </a:lnTo>
                  <a:lnTo>
                    <a:pt x="27152" y="27152"/>
                  </a:lnTo>
                  <a:lnTo>
                    <a:pt x="7285" y="56621"/>
                  </a:lnTo>
                  <a:lnTo>
                    <a:pt x="0" y="92709"/>
                  </a:lnTo>
                  <a:lnTo>
                    <a:pt x="0" y="463550"/>
                  </a:lnTo>
                  <a:lnTo>
                    <a:pt x="7285" y="499638"/>
                  </a:lnTo>
                  <a:lnTo>
                    <a:pt x="27152" y="529107"/>
                  </a:lnTo>
                  <a:lnTo>
                    <a:pt x="56621" y="548974"/>
                  </a:lnTo>
                  <a:lnTo>
                    <a:pt x="92710" y="556260"/>
                  </a:lnTo>
                  <a:lnTo>
                    <a:pt x="2691638" y="556260"/>
                  </a:lnTo>
                  <a:lnTo>
                    <a:pt x="2727715" y="548974"/>
                  </a:lnTo>
                  <a:lnTo>
                    <a:pt x="2757185" y="529107"/>
                  </a:lnTo>
                  <a:lnTo>
                    <a:pt x="2777059" y="499638"/>
                  </a:lnTo>
                  <a:lnTo>
                    <a:pt x="2784348" y="463550"/>
                  </a:lnTo>
                  <a:lnTo>
                    <a:pt x="2784348" y="92709"/>
                  </a:lnTo>
                  <a:lnTo>
                    <a:pt x="2777059" y="56621"/>
                  </a:lnTo>
                  <a:lnTo>
                    <a:pt x="2757185" y="27152"/>
                  </a:lnTo>
                  <a:lnTo>
                    <a:pt x="2727715" y="7285"/>
                  </a:lnTo>
                  <a:lnTo>
                    <a:pt x="2691638" y="0"/>
                  </a:lnTo>
                  <a:close/>
                </a:path>
              </a:pathLst>
            </a:custGeom>
            <a:solidFill>
              <a:srgbClr val="FFFFFF"/>
            </a:solidFill>
          </p:spPr>
          <p:txBody>
            <a:bodyPr wrap="square" lIns="0" tIns="0" rIns="0" bIns="0" rtlCol="0"/>
            <a:lstStyle/>
            <a:p>
              <a:endParaRPr sz="1600">
                <a:latin typeface="Lucida Grande" panose="020B0600040502020204"/>
              </a:endParaRPr>
            </a:p>
          </p:txBody>
        </p:sp>
        <p:sp>
          <p:nvSpPr>
            <p:cNvPr id="26" name="object 26"/>
            <p:cNvSpPr/>
            <p:nvPr/>
          </p:nvSpPr>
          <p:spPr>
            <a:xfrm>
              <a:off x="331469" y="4057649"/>
              <a:ext cx="2784475" cy="556260"/>
            </a:xfrm>
            <a:custGeom>
              <a:avLst/>
              <a:gdLst/>
              <a:ahLst/>
              <a:cxnLst/>
              <a:rect l="l" t="t" r="r" b="b"/>
              <a:pathLst>
                <a:path w="2784475" h="556260">
                  <a:moveTo>
                    <a:pt x="0" y="92709"/>
                  </a:moveTo>
                  <a:lnTo>
                    <a:pt x="7285" y="56621"/>
                  </a:lnTo>
                  <a:lnTo>
                    <a:pt x="27152" y="27152"/>
                  </a:lnTo>
                  <a:lnTo>
                    <a:pt x="56621" y="7285"/>
                  </a:lnTo>
                  <a:lnTo>
                    <a:pt x="92710" y="0"/>
                  </a:lnTo>
                  <a:lnTo>
                    <a:pt x="2691638" y="0"/>
                  </a:lnTo>
                  <a:lnTo>
                    <a:pt x="2727715" y="7285"/>
                  </a:lnTo>
                  <a:lnTo>
                    <a:pt x="2757185" y="27152"/>
                  </a:lnTo>
                  <a:lnTo>
                    <a:pt x="2777059" y="56621"/>
                  </a:lnTo>
                  <a:lnTo>
                    <a:pt x="2784348" y="92709"/>
                  </a:lnTo>
                  <a:lnTo>
                    <a:pt x="2784348" y="463550"/>
                  </a:lnTo>
                  <a:lnTo>
                    <a:pt x="2777059" y="499638"/>
                  </a:lnTo>
                  <a:lnTo>
                    <a:pt x="2757185" y="529107"/>
                  </a:lnTo>
                  <a:lnTo>
                    <a:pt x="2727715" y="548974"/>
                  </a:lnTo>
                  <a:lnTo>
                    <a:pt x="2691638" y="556260"/>
                  </a:lnTo>
                  <a:lnTo>
                    <a:pt x="92710" y="556260"/>
                  </a:lnTo>
                  <a:lnTo>
                    <a:pt x="56621" y="548974"/>
                  </a:lnTo>
                  <a:lnTo>
                    <a:pt x="27152" y="529107"/>
                  </a:lnTo>
                  <a:lnTo>
                    <a:pt x="7285" y="499638"/>
                  </a:lnTo>
                  <a:lnTo>
                    <a:pt x="0" y="463550"/>
                  </a:lnTo>
                  <a:lnTo>
                    <a:pt x="0" y="92709"/>
                  </a:lnTo>
                  <a:close/>
                </a:path>
              </a:pathLst>
            </a:custGeom>
            <a:ln w="28956">
              <a:solidFill>
                <a:srgbClr val="5F4778"/>
              </a:solidFill>
            </a:ln>
          </p:spPr>
          <p:txBody>
            <a:bodyPr wrap="square" lIns="0" tIns="0" rIns="0" bIns="0" rtlCol="0"/>
            <a:lstStyle/>
            <a:p>
              <a:endParaRPr sz="1600">
                <a:latin typeface="Lucida Grande" panose="020B0600040502020204"/>
              </a:endParaRPr>
            </a:p>
          </p:txBody>
        </p:sp>
      </p:grpSp>
      <p:sp>
        <p:nvSpPr>
          <p:cNvPr id="27" name="object 27"/>
          <p:cNvSpPr txBox="1"/>
          <p:nvPr/>
        </p:nvSpPr>
        <p:spPr>
          <a:xfrm>
            <a:off x="1509775" y="4205122"/>
            <a:ext cx="424815"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585858"/>
                </a:solidFill>
                <a:latin typeface="Lucida Grande" panose="020B0600040502020204"/>
                <a:cs typeface="Calibri"/>
              </a:rPr>
              <a:t>Beats</a:t>
            </a:r>
            <a:endParaRPr sz="1200">
              <a:latin typeface="Lucida Grande" panose="020B0600040502020204"/>
              <a:cs typeface="Calibri"/>
            </a:endParaRPr>
          </a:p>
        </p:txBody>
      </p:sp>
      <p:sp>
        <p:nvSpPr>
          <p:cNvPr id="28" name="object 28"/>
          <p:cNvSpPr/>
          <p:nvPr/>
        </p:nvSpPr>
        <p:spPr>
          <a:xfrm>
            <a:off x="3813047" y="1080516"/>
            <a:ext cx="4845050" cy="3686810"/>
          </a:xfrm>
          <a:custGeom>
            <a:avLst/>
            <a:gdLst/>
            <a:ahLst/>
            <a:cxnLst/>
            <a:rect l="l" t="t" r="r" b="b"/>
            <a:pathLst>
              <a:path w="4845050" h="3686810">
                <a:moveTo>
                  <a:pt x="0" y="614426"/>
                </a:moveTo>
                <a:lnTo>
                  <a:pt x="1848" y="566408"/>
                </a:lnTo>
                <a:lnTo>
                  <a:pt x="7303" y="519401"/>
                </a:lnTo>
                <a:lnTo>
                  <a:pt x="16227" y="473541"/>
                </a:lnTo>
                <a:lnTo>
                  <a:pt x="28483" y="428966"/>
                </a:lnTo>
                <a:lnTo>
                  <a:pt x="43937" y="385811"/>
                </a:lnTo>
                <a:lnTo>
                  <a:pt x="62449" y="344214"/>
                </a:lnTo>
                <a:lnTo>
                  <a:pt x="83885" y="304310"/>
                </a:lnTo>
                <a:lnTo>
                  <a:pt x="108108" y="266237"/>
                </a:lnTo>
                <a:lnTo>
                  <a:pt x="134980" y="230131"/>
                </a:lnTo>
                <a:lnTo>
                  <a:pt x="164366" y="196128"/>
                </a:lnTo>
                <a:lnTo>
                  <a:pt x="196128" y="164366"/>
                </a:lnTo>
                <a:lnTo>
                  <a:pt x="230131" y="134980"/>
                </a:lnTo>
                <a:lnTo>
                  <a:pt x="266237" y="108108"/>
                </a:lnTo>
                <a:lnTo>
                  <a:pt x="304310" y="83885"/>
                </a:lnTo>
                <a:lnTo>
                  <a:pt x="344214" y="62449"/>
                </a:lnTo>
                <a:lnTo>
                  <a:pt x="385811" y="43937"/>
                </a:lnTo>
                <a:lnTo>
                  <a:pt x="428966" y="28483"/>
                </a:lnTo>
                <a:lnTo>
                  <a:pt x="473541" y="16227"/>
                </a:lnTo>
                <a:lnTo>
                  <a:pt x="519401" y="7303"/>
                </a:lnTo>
                <a:lnTo>
                  <a:pt x="566408" y="1848"/>
                </a:lnTo>
                <a:lnTo>
                  <a:pt x="614426" y="0"/>
                </a:lnTo>
                <a:lnTo>
                  <a:pt x="4230370" y="0"/>
                </a:lnTo>
                <a:lnTo>
                  <a:pt x="4278387" y="1848"/>
                </a:lnTo>
                <a:lnTo>
                  <a:pt x="4325394" y="7303"/>
                </a:lnTo>
                <a:lnTo>
                  <a:pt x="4371254" y="16227"/>
                </a:lnTo>
                <a:lnTo>
                  <a:pt x="4415829" y="28483"/>
                </a:lnTo>
                <a:lnTo>
                  <a:pt x="4458984" y="43937"/>
                </a:lnTo>
                <a:lnTo>
                  <a:pt x="4500581" y="62449"/>
                </a:lnTo>
                <a:lnTo>
                  <a:pt x="4540485" y="83885"/>
                </a:lnTo>
                <a:lnTo>
                  <a:pt x="4578558" y="108108"/>
                </a:lnTo>
                <a:lnTo>
                  <a:pt x="4614664" y="134980"/>
                </a:lnTo>
                <a:lnTo>
                  <a:pt x="4648667" y="164366"/>
                </a:lnTo>
                <a:lnTo>
                  <a:pt x="4680429" y="196128"/>
                </a:lnTo>
                <a:lnTo>
                  <a:pt x="4709815" y="230131"/>
                </a:lnTo>
                <a:lnTo>
                  <a:pt x="4736687" y="266237"/>
                </a:lnTo>
                <a:lnTo>
                  <a:pt x="4760910" y="304310"/>
                </a:lnTo>
                <a:lnTo>
                  <a:pt x="4782346" y="344214"/>
                </a:lnTo>
                <a:lnTo>
                  <a:pt x="4800858" y="385811"/>
                </a:lnTo>
                <a:lnTo>
                  <a:pt x="4816312" y="428966"/>
                </a:lnTo>
                <a:lnTo>
                  <a:pt x="4828568" y="473541"/>
                </a:lnTo>
                <a:lnTo>
                  <a:pt x="4837492" y="519401"/>
                </a:lnTo>
                <a:lnTo>
                  <a:pt x="4842947" y="566408"/>
                </a:lnTo>
                <a:lnTo>
                  <a:pt x="4844796" y="614426"/>
                </a:lnTo>
                <a:lnTo>
                  <a:pt x="4844796" y="3072117"/>
                </a:lnTo>
                <a:lnTo>
                  <a:pt x="4842947" y="3120135"/>
                </a:lnTo>
                <a:lnTo>
                  <a:pt x="4837492" y="3167142"/>
                </a:lnTo>
                <a:lnTo>
                  <a:pt x="4828568" y="3213002"/>
                </a:lnTo>
                <a:lnTo>
                  <a:pt x="4816312" y="3257577"/>
                </a:lnTo>
                <a:lnTo>
                  <a:pt x="4800858" y="3300733"/>
                </a:lnTo>
                <a:lnTo>
                  <a:pt x="4782346" y="3342331"/>
                </a:lnTo>
                <a:lnTo>
                  <a:pt x="4760910" y="3382235"/>
                </a:lnTo>
                <a:lnTo>
                  <a:pt x="4736687" y="3420309"/>
                </a:lnTo>
                <a:lnTo>
                  <a:pt x="4709815" y="3456416"/>
                </a:lnTo>
                <a:lnTo>
                  <a:pt x="4680429" y="3490420"/>
                </a:lnTo>
                <a:lnTo>
                  <a:pt x="4648667" y="3522183"/>
                </a:lnTo>
                <a:lnTo>
                  <a:pt x="4614664" y="3551570"/>
                </a:lnTo>
                <a:lnTo>
                  <a:pt x="4578558" y="3578443"/>
                </a:lnTo>
                <a:lnTo>
                  <a:pt x="4540485" y="3602666"/>
                </a:lnTo>
                <a:lnTo>
                  <a:pt x="4500581" y="3624103"/>
                </a:lnTo>
                <a:lnTo>
                  <a:pt x="4458984" y="3642617"/>
                </a:lnTo>
                <a:lnTo>
                  <a:pt x="4415829" y="3658070"/>
                </a:lnTo>
                <a:lnTo>
                  <a:pt x="4371254" y="3670328"/>
                </a:lnTo>
                <a:lnTo>
                  <a:pt x="4325394" y="3679252"/>
                </a:lnTo>
                <a:lnTo>
                  <a:pt x="4278387" y="3684707"/>
                </a:lnTo>
                <a:lnTo>
                  <a:pt x="4230370" y="3686555"/>
                </a:lnTo>
                <a:lnTo>
                  <a:pt x="614426" y="3686555"/>
                </a:lnTo>
                <a:lnTo>
                  <a:pt x="566408" y="3684707"/>
                </a:lnTo>
                <a:lnTo>
                  <a:pt x="519401" y="3679252"/>
                </a:lnTo>
                <a:lnTo>
                  <a:pt x="473541" y="3670328"/>
                </a:lnTo>
                <a:lnTo>
                  <a:pt x="428966" y="3658070"/>
                </a:lnTo>
                <a:lnTo>
                  <a:pt x="385811" y="3642617"/>
                </a:lnTo>
                <a:lnTo>
                  <a:pt x="344214" y="3624103"/>
                </a:lnTo>
                <a:lnTo>
                  <a:pt x="304310" y="3602666"/>
                </a:lnTo>
                <a:lnTo>
                  <a:pt x="266237" y="3578443"/>
                </a:lnTo>
                <a:lnTo>
                  <a:pt x="230131" y="3551570"/>
                </a:lnTo>
                <a:lnTo>
                  <a:pt x="196128" y="3522183"/>
                </a:lnTo>
                <a:lnTo>
                  <a:pt x="164366" y="3490420"/>
                </a:lnTo>
                <a:lnTo>
                  <a:pt x="134980" y="3456416"/>
                </a:lnTo>
                <a:lnTo>
                  <a:pt x="108108" y="3420309"/>
                </a:lnTo>
                <a:lnTo>
                  <a:pt x="83885" y="3382235"/>
                </a:lnTo>
                <a:lnTo>
                  <a:pt x="62449" y="3342331"/>
                </a:lnTo>
                <a:lnTo>
                  <a:pt x="43937" y="3300733"/>
                </a:lnTo>
                <a:lnTo>
                  <a:pt x="28483" y="3257577"/>
                </a:lnTo>
                <a:lnTo>
                  <a:pt x="16227" y="3213002"/>
                </a:lnTo>
                <a:lnTo>
                  <a:pt x="7303" y="3167142"/>
                </a:lnTo>
                <a:lnTo>
                  <a:pt x="1848" y="3120135"/>
                </a:lnTo>
                <a:lnTo>
                  <a:pt x="0" y="3072117"/>
                </a:lnTo>
                <a:lnTo>
                  <a:pt x="0" y="614426"/>
                </a:lnTo>
                <a:close/>
              </a:path>
            </a:pathLst>
          </a:custGeom>
          <a:solidFill>
            <a:srgbClr val="FFFFFF"/>
          </a:solidFill>
          <a:ln w="12192">
            <a:solidFill>
              <a:srgbClr val="EF7E08"/>
            </a:solidFill>
          </a:ln>
        </p:spPr>
        <p:txBody>
          <a:bodyPr wrap="square" lIns="0" tIns="0" rIns="0" bIns="0" rtlCol="0"/>
          <a:lstStyle/>
          <a:p>
            <a:endParaRPr sz="1600">
              <a:latin typeface="Lucida Grande" panose="020B0600040502020204"/>
            </a:endParaRPr>
          </a:p>
        </p:txBody>
      </p:sp>
      <p:sp>
        <p:nvSpPr>
          <p:cNvPr id="29" name="object 29"/>
          <p:cNvSpPr txBox="1"/>
          <p:nvPr/>
        </p:nvSpPr>
        <p:spPr>
          <a:xfrm>
            <a:off x="5575808" y="1334516"/>
            <a:ext cx="1318895" cy="198131"/>
          </a:xfrm>
          <a:prstGeom prst="rect">
            <a:avLst/>
          </a:prstGeom>
        </p:spPr>
        <p:txBody>
          <a:bodyPr vert="horz" wrap="square" lIns="0" tIns="13335" rIns="0" bIns="0" rtlCol="0">
            <a:spAutoFit/>
          </a:bodyPr>
          <a:lstStyle/>
          <a:p>
            <a:pPr marL="12700">
              <a:lnSpc>
                <a:spcPct val="100000"/>
              </a:lnSpc>
              <a:spcBef>
                <a:spcPts val="105"/>
              </a:spcBef>
            </a:pPr>
            <a:r>
              <a:rPr sz="1200" dirty="0">
                <a:solidFill>
                  <a:srgbClr val="585858"/>
                </a:solidFill>
                <a:latin typeface="Lucida Grande" panose="020B0600040502020204"/>
                <a:cs typeface="Calibri"/>
              </a:rPr>
              <a:t>Features of Kibana</a:t>
            </a:r>
            <a:endParaRPr sz="1200" dirty="0">
              <a:latin typeface="Lucida Grande" panose="020B0600040502020204"/>
              <a:cs typeface="Calibri"/>
            </a:endParaRPr>
          </a:p>
        </p:txBody>
      </p:sp>
      <p:grpSp>
        <p:nvGrpSpPr>
          <p:cNvPr id="30" name="object 30"/>
          <p:cNvGrpSpPr/>
          <p:nvPr/>
        </p:nvGrpSpPr>
        <p:grpSpPr>
          <a:xfrm>
            <a:off x="4582667" y="1764569"/>
            <a:ext cx="3355975" cy="683260"/>
            <a:chOff x="4582667" y="1764569"/>
            <a:chExt cx="3355975" cy="683260"/>
          </a:xfrm>
        </p:grpSpPr>
        <p:pic>
          <p:nvPicPr>
            <p:cNvPr id="31" name="object 31"/>
            <p:cNvPicPr/>
            <p:nvPr/>
          </p:nvPicPr>
          <p:blipFill>
            <a:blip r:embed="rId10" cstate="print"/>
            <a:stretch>
              <a:fillRect/>
            </a:stretch>
          </p:blipFill>
          <p:spPr>
            <a:xfrm>
              <a:off x="4591787" y="1764569"/>
              <a:ext cx="3337609" cy="343234"/>
            </a:xfrm>
            <a:prstGeom prst="rect">
              <a:avLst/>
            </a:prstGeom>
          </p:spPr>
        </p:pic>
        <p:pic>
          <p:nvPicPr>
            <p:cNvPr id="32" name="object 32"/>
            <p:cNvPicPr/>
            <p:nvPr/>
          </p:nvPicPr>
          <p:blipFill>
            <a:blip r:embed="rId11" cstate="print"/>
            <a:stretch>
              <a:fillRect/>
            </a:stretch>
          </p:blipFill>
          <p:spPr>
            <a:xfrm>
              <a:off x="5362955" y="1776958"/>
              <a:ext cx="1795272" cy="341401"/>
            </a:xfrm>
            <a:prstGeom prst="rect">
              <a:avLst/>
            </a:prstGeom>
          </p:spPr>
        </p:pic>
        <p:sp>
          <p:nvSpPr>
            <p:cNvPr id="33" name="object 33"/>
            <p:cNvSpPr/>
            <p:nvPr/>
          </p:nvSpPr>
          <p:spPr>
            <a:xfrm>
              <a:off x="4613147" y="1776984"/>
              <a:ext cx="3244850" cy="259079"/>
            </a:xfrm>
            <a:custGeom>
              <a:avLst/>
              <a:gdLst/>
              <a:ahLst/>
              <a:cxnLst/>
              <a:rect l="l" t="t" r="r" b="b"/>
              <a:pathLst>
                <a:path w="3244850" h="259080">
                  <a:moveTo>
                    <a:pt x="3201416" y="0"/>
                  </a:moveTo>
                  <a:lnTo>
                    <a:pt x="43180" y="0"/>
                  </a:lnTo>
                  <a:lnTo>
                    <a:pt x="26360" y="3389"/>
                  </a:lnTo>
                  <a:lnTo>
                    <a:pt x="12636" y="12636"/>
                  </a:lnTo>
                  <a:lnTo>
                    <a:pt x="3389" y="26360"/>
                  </a:lnTo>
                  <a:lnTo>
                    <a:pt x="0" y="43179"/>
                  </a:lnTo>
                  <a:lnTo>
                    <a:pt x="0" y="215899"/>
                  </a:lnTo>
                  <a:lnTo>
                    <a:pt x="3389" y="232719"/>
                  </a:lnTo>
                  <a:lnTo>
                    <a:pt x="12636" y="246443"/>
                  </a:lnTo>
                  <a:lnTo>
                    <a:pt x="26360" y="255690"/>
                  </a:lnTo>
                  <a:lnTo>
                    <a:pt x="43180" y="259079"/>
                  </a:lnTo>
                  <a:lnTo>
                    <a:pt x="3201416" y="259079"/>
                  </a:lnTo>
                  <a:lnTo>
                    <a:pt x="3218235" y="255690"/>
                  </a:lnTo>
                  <a:lnTo>
                    <a:pt x="3231959" y="246443"/>
                  </a:lnTo>
                  <a:lnTo>
                    <a:pt x="3241206" y="232719"/>
                  </a:lnTo>
                  <a:lnTo>
                    <a:pt x="3244596" y="215899"/>
                  </a:lnTo>
                  <a:lnTo>
                    <a:pt x="3244596" y="43179"/>
                  </a:lnTo>
                  <a:lnTo>
                    <a:pt x="3241206" y="26360"/>
                  </a:lnTo>
                  <a:lnTo>
                    <a:pt x="3231959" y="12636"/>
                  </a:lnTo>
                  <a:lnTo>
                    <a:pt x="3218235" y="3389"/>
                  </a:lnTo>
                  <a:lnTo>
                    <a:pt x="3201416" y="0"/>
                  </a:lnTo>
                  <a:close/>
                </a:path>
              </a:pathLst>
            </a:custGeom>
            <a:solidFill>
              <a:srgbClr val="FFFFFF"/>
            </a:solidFill>
          </p:spPr>
          <p:txBody>
            <a:bodyPr wrap="square" lIns="0" tIns="0" rIns="0" bIns="0" rtlCol="0"/>
            <a:lstStyle/>
            <a:p>
              <a:endParaRPr sz="1600">
                <a:latin typeface="Lucida Grande" panose="020B0600040502020204"/>
              </a:endParaRPr>
            </a:p>
          </p:txBody>
        </p:sp>
        <p:sp>
          <p:nvSpPr>
            <p:cNvPr id="34" name="object 34"/>
            <p:cNvSpPr/>
            <p:nvPr/>
          </p:nvSpPr>
          <p:spPr>
            <a:xfrm>
              <a:off x="4613147" y="1776984"/>
              <a:ext cx="3244850" cy="259079"/>
            </a:xfrm>
            <a:custGeom>
              <a:avLst/>
              <a:gdLst/>
              <a:ahLst/>
              <a:cxnLst/>
              <a:rect l="l" t="t" r="r" b="b"/>
              <a:pathLst>
                <a:path w="3244850" h="259080">
                  <a:moveTo>
                    <a:pt x="0" y="43179"/>
                  </a:moveTo>
                  <a:lnTo>
                    <a:pt x="3389" y="26360"/>
                  </a:lnTo>
                  <a:lnTo>
                    <a:pt x="12636" y="12636"/>
                  </a:lnTo>
                  <a:lnTo>
                    <a:pt x="26360" y="3389"/>
                  </a:lnTo>
                  <a:lnTo>
                    <a:pt x="43180" y="0"/>
                  </a:lnTo>
                  <a:lnTo>
                    <a:pt x="3201416" y="0"/>
                  </a:lnTo>
                  <a:lnTo>
                    <a:pt x="3218235" y="3389"/>
                  </a:lnTo>
                  <a:lnTo>
                    <a:pt x="3231959" y="12636"/>
                  </a:lnTo>
                  <a:lnTo>
                    <a:pt x="3241206" y="26360"/>
                  </a:lnTo>
                  <a:lnTo>
                    <a:pt x="3244596" y="43179"/>
                  </a:lnTo>
                  <a:lnTo>
                    <a:pt x="3244596" y="215899"/>
                  </a:lnTo>
                  <a:lnTo>
                    <a:pt x="3241206" y="232719"/>
                  </a:lnTo>
                  <a:lnTo>
                    <a:pt x="3231959" y="246443"/>
                  </a:lnTo>
                  <a:lnTo>
                    <a:pt x="3218235" y="255690"/>
                  </a:lnTo>
                  <a:lnTo>
                    <a:pt x="3201416" y="259079"/>
                  </a:lnTo>
                  <a:lnTo>
                    <a:pt x="43180" y="259079"/>
                  </a:lnTo>
                  <a:lnTo>
                    <a:pt x="26360" y="255690"/>
                  </a:lnTo>
                  <a:lnTo>
                    <a:pt x="12636" y="246443"/>
                  </a:lnTo>
                  <a:lnTo>
                    <a:pt x="3389" y="232719"/>
                  </a:lnTo>
                  <a:lnTo>
                    <a:pt x="0" y="215899"/>
                  </a:lnTo>
                  <a:lnTo>
                    <a:pt x="0" y="43179"/>
                  </a:lnTo>
                  <a:close/>
                </a:path>
              </a:pathLst>
            </a:custGeom>
            <a:ln w="9144">
              <a:solidFill>
                <a:srgbClr val="5F4778"/>
              </a:solidFill>
            </a:ln>
          </p:spPr>
          <p:txBody>
            <a:bodyPr wrap="square" lIns="0" tIns="0" rIns="0" bIns="0" rtlCol="0"/>
            <a:lstStyle/>
            <a:p>
              <a:endParaRPr sz="1600">
                <a:latin typeface="Lucida Grande" panose="020B0600040502020204"/>
              </a:endParaRPr>
            </a:p>
          </p:txBody>
        </p:sp>
        <p:pic>
          <p:nvPicPr>
            <p:cNvPr id="35" name="object 35"/>
            <p:cNvPicPr/>
            <p:nvPr/>
          </p:nvPicPr>
          <p:blipFill>
            <a:blip r:embed="rId12" cstate="print"/>
            <a:stretch>
              <a:fillRect/>
            </a:stretch>
          </p:blipFill>
          <p:spPr>
            <a:xfrm>
              <a:off x="4582667" y="2074164"/>
              <a:ext cx="3355847" cy="370331"/>
            </a:xfrm>
            <a:prstGeom prst="rect">
              <a:avLst/>
            </a:prstGeom>
          </p:spPr>
        </p:pic>
        <p:pic>
          <p:nvPicPr>
            <p:cNvPr id="36" name="object 36"/>
            <p:cNvPicPr/>
            <p:nvPr/>
          </p:nvPicPr>
          <p:blipFill>
            <a:blip r:embed="rId13" cstate="print"/>
            <a:stretch>
              <a:fillRect/>
            </a:stretch>
          </p:blipFill>
          <p:spPr>
            <a:xfrm>
              <a:off x="5042915" y="2104644"/>
              <a:ext cx="2435351" cy="342900"/>
            </a:xfrm>
            <a:prstGeom prst="rect">
              <a:avLst/>
            </a:prstGeom>
          </p:spPr>
        </p:pic>
        <p:sp>
          <p:nvSpPr>
            <p:cNvPr id="37" name="object 37"/>
            <p:cNvSpPr/>
            <p:nvPr/>
          </p:nvSpPr>
          <p:spPr>
            <a:xfrm>
              <a:off x="4613147" y="2104644"/>
              <a:ext cx="3244850" cy="259079"/>
            </a:xfrm>
            <a:custGeom>
              <a:avLst/>
              <a:gdLst/>
              <a:ahLst/>
              <a:cxnLst/>
              <a:rect l="l" t="t" r="r" b="b"/>
              <a:pathLst>
                <a:path w="3244850" h="259080">
                  <a:moveTo>
                    <a:pt x="3201416" y="0"/>
                  </a:moveTo>
                  <a:lnTo>
                    <a:pt x="43180" y="0"/>
                  </a:lnTo>
                  <a:lnTo>
                    <a:pt x="26360" y="3389"/>
                  </a:lnTo>
                  <a:lnTo>
                    <a:pt x="12636" y="12636"/>
                  </a:lnTo>
                  <a:lnTo>
                    <a:pt x="3389" y="26360"/>
                  </a:lnTo>
                  <a:lnTo>
                    <a:pt x="0" y="43180"/>
                  </a:lnTo>
                  <a:lnTo>
                    <a:pt x="0" y="215900"/>
                  </a:lnTo>
                  <a:lnTo>
                    <a:pt x="3389" y="232719"/>
                  </a:lnTo>
                  <a:lnTo>
                    <a:pt x="12636" y="246443"/>
                  </a:lnTo>
                  <a:lnTo>
                    <a:pt x="26360" y="255690"/>
                  </a:lnTo>
                  <a:lnTo>
                    <a:pt x="43180" y="259080"/>
                  </a:lnTo>
                  <a:lnTo>
                    <a:pt x="3201416" y="259080"/>
                  </a:lnTo>
                  <a:lnTo>
                    <a:pt x="3218235" y="255690"/>
                  </a:lnTo>
                  <a:lnTo>
                    <a:pt x="3231959" y="246443"/>
                  </a:lnTo>
                  <a:lnTo>
                    <a:pt x="3241206" y="232719"/>
                  </a:lnTo>
                  <a:lnTo>
                    <a:pt x="3244596" y="215900"/>
                  </a:lnTo>
                  <a:lnTo>
                    <a:pt x="3244596" y="43180"/>
                  </a:lnTo>
                  <a:lnTo>
                    <a:pt x="3241206" y="26360"/>
                  </a:lnTo>
                  <a:lnTo>
                    <a:pt x="3231959" y="12636"/>
                  </a:lnTo>
                  <a:lnTo>
                    <a:pt x="3218235" y="3389"/>
                  </a:lnTo>
                  <a:lnTo>
                    <a:pt x="3201416" y="0"/>
                  </a:lnTo>
                  <a:close/>
                </a:path>
              </a:pathLst>
            </a:custGeom>
            <a:solidFill>
              <a:srgbClr val="FFFFFF"/>
            </a:solidFill>
          </p:spPr>
          <p:txBody>
            <a:bodyPr wrap="square" lIns="0" tIns="0" rIns="0" bIns="0" rtlCol="0"/>
            <a:lstStyle/>
            <a:p>
              <a:endParaRPr sz="1600">
                <a:latin typeface="Lucida Grande" panose="020B0600040502020204"/>
              </a:endParaRPr>
            </a:p>
          </p:txBody>
        </p:sp>
        <p:sp>
          <p:nvSpPr>
            <p:cNvPr id="38" name="object 38"/>
            <p:cNvSpPr/>
            <p:nvPr/>
          </p:nvSpPr>
          <p:spPr>
            <a:xfrm>
              <a:off x="4613147" y="2104644"/>
              <a:ext cx="3244850" cy="259079"/>
            </a:xfrm>
            <a:custGeom>
              <a:avLst/>
              <a:gdLst/>
              <a:ahLst/>
              <a:cxnLst/>
              <a:rect l="l" t="t" r="r" b="b"/>
              <a:pathLst>
                <a:path w="3244850" h="259080">
                  <a:moveTo>
                    <a:pt x="0" y="43180"/>
                  </a:moveTo>
                  <a:lnTo>
                    <a:pt x="3389" y="26360"/>
                  </a:lnTo>
                  <a:lnTo>
                    <a:pt x="12636" y="12636"/>
                  </a:lnTo>
                  <a:lnTo>
                    <a:pt x="26360" y="3389"/>
                  </a:lnTo>
                  <a:lnTo>
                    <a:pt x="43180" y="0"/>
                  </a:lnTo>
                  <a:lnTo>
                    <a:pt x="3201416" y="0"/>
                  </a:lnTo>
                  <a:lnTo>
                    <a:pt x="3218235" y="3389"/>
                  </a:lnTo>
                  <a:lnTo>
                    <a:pt x="3231959" y="12636"/>
                  </a:lnTo>
                  <a:lnTo>
                    <a:pt x="3241206" y="26360"/>
                  </a:lnTo>
                  <a:lnTo>
                    <a:pt x="3244596" y="43180"/>
                  </a:lnTo>
                  <a:lnTo>
                    <a:pt x="3244596" y="215900"/>
                  </a:lnTo>
                  <a:lnTo>
                    <a:pt x="3241206" y="232719"/>
                  </a:lnTo>
                  <a:lnTo>
                    <a:pt x="3231959" y="246443"/>
                  </a:lnTo>
                  <a:lnTo>
                    <a:pt x="3218235" y="255690"/>
                  </a:lnTo>
                  <a:lnTo>
                    <a:pt x="3201416" y="259080"/>
                  </a:lnTo>
                  <a:lnTo>
                    <a:pt x="43180" y="259080"/>
                  </a:lnTo>
                  <a:lnTo>
                    <a:pt x="26360" y="255690"/>
                  </a:lnTo>
                  <a:lnTo>
                    <a:pt x="12636" y="246443"/>
                  </a:lnTo>
                  <a:lnTo>
                    <a:pt x="3389" y="232719"/>
                  </a:lnTo>
                  <a:lnTo>
                    <a:pt x="0" y="215900"/>
                  </a:lnTo>
                  <a:lnTo>
                    <a:pt x="0" y="43180"/>
                  </a:lnTo>
                  <a:close/>
                </a:path>
              </a:pathLst>
            </a:custGeom>
            <a:ln w="9144">
              <a:solidFill>
                <a:srgbClr val="5F4778"/>
              </a:solidFill>
            </a:ln>
          </p:spPr>
          <p:txBody>
            <a:bodyPr wrap="square" lIns="0" tIns="0" rIns="0" bIns="0" rtlCol="0"/>
            <a:lstStyle/>
            <a:p>
              <a:endParaRPr sz="1600">
                <a:latin typeface="Lucida Grande" panose="020B0600040502020204"/>
              </a:endParaRPr>
            </a:p>
          </p:txBody>
        </p:sp>
      </p:grpSp>
      <p:sp>
        <p:nvSpPr>
          <p:cNvPr id="39" name="object 39"/>
          <p:cNvSpPr txBox="1"/>
          <p:nvPr/>
        </p:nvSpPr>
        <p:spPr>
          <a:xfrm>
            <a:off x="4619414" y="1817877"/>
            <a:ext cx="3232150" cy="433452"/>
          </a:xfrm>
          <a:prstGeom prst="rect">
            <a:avLst/>
          </a:prstGeom>
        </p:spPr>
        <p:txBody>
          <a:bodyPr vert="horz" wrap="square" lIns="0" tIns="12700" rIns="0" bIns="0" rtlCol="0">
            <a:spAutoFit/>
          </a:bodyPr>
          <a:lstStyle/>
          <a:p>
            <a:pPr marL="635" algn="ctr">
              <a:lnSpc>
                <a:spcPct val="100000"/>
              </a:lnSpc>
              <a:spcBef>
                <a:spcPts val="100"/>
              </a:spcBef>
            </a:pPr>
            <a:r>
              <a:rPr sz="800" dirty="0">
                <a:solidFill>
                  <a:srgbClr val="585858"/>
                </a:solidFill>
                <a:latin typeface="Lucida Grande" panose="020B0600040502020204"/>
                <a:cs typeface="Calibri"/>
              </a:rPr>
              <a:t>Discover your data by exploring it</a:t>
            </a:r>
            <a:endParaRPr sz="800" dirty="0">
              <a:latin typeface="Lucida Grande" panose="020B0600040502020204"/>
              <a:cs typeface="Calibri"/>
            </a:endParaRPr>
          </a:p>
          <a:p>
            <a:pPr>
              <a:lnSpc>
                <a:spcPct val="100000"/>
              </a:lnSpc>
              <a:spcBef>
                <a:spcPts val="400"/>
              </a:spcBef>
            </a:pPr>
            <a:endParaRPr sz="800" dirty="0">
              <a:latin typeface="Lucida Grande" panose="020B0600040502020204"/>
              <a:cs typeface="Calibri"/>
            </a:endParaRPr>
          </a:p>
          <a:p>
            <a:pPr marL="635" algn="ctr">
              <a:lnSpc>
                <a:spcPct val="100000"/>
              </a:lnSpc>
              <a:spcBef>
                <a:spcPts val="5"/>
              </a:spcBef>
            </a:pPr>
            <a:r>
              <a:rPr sz="800" dirty="0">
                <a:solidFill>
                  <a:srgbClr val="585858"/>
                </a:solidFill>
                <a:latin typeface="Lucida Grande" panose="020B0600040502020204"/>
                <a:cs typeface="Calibri"/>
              </a:rPr>
              <a:t>Analyze your data by applying different metrics</a:t>
            </a:r>
            <a:endParaRPr sz="800" dirty="0">
              <a:latin typeface="Lucida Grande" panose="020B0600040502020204"/>
              <a:cs typeface="Calibri"/>
            </a:endParaRPr>
          </a:p>
        </p:txBody>
      </p:sp>
      <p:grpSp>
        <p:nvGrpSpPr>
          <p:cNvPr id="40" name="object 40"/>
          <p:cNvGrpSpPr/>
          <p:nvPr/>
        </p:nvGrpSpPr>
        <p:grpSpPr>
          <a:xfrm>
            <a:off x="4582667" y="2401823"/>
            <a:ext cx="3355975" cy="1039494"/>
            <a:chOff x="4582667" y="2401823"/>
            <a:chExt cx="3355975" cy="1039494"/>
          </a:xfrm>
        </p:grpSpPr>
        <p:pic>
          <p:nvPicPr>
            <p:cNvPr id="41" name="object 41"/>
            <p:cNvPicPr/>
            <p:nvPr/>
          </p:nvPicPr>
          <p:blipFill>
            <a:blip r:embed="rId12" cstate="print"/>
            <a:stretch>
              <a:fillRect/>
            </a:stretch>
          </p:blipFill>
          <p:spPr>
            <a:xfrm>
              <a:off x="4582667" y="2401823"/>
              <a:ext cx="3355847" cy="370331"/>
            </a:xfrm>
            <a:prstGeom prst="rect">
              <a:avLst/>
            </a:prstGeom>
          </p:spPr>
        </p:pic>
        <p:pic>
          <p:nvPicPr>
            <p:cNvPr id="42" name="object 42"/>
            <p:cNvPicPr/>
            <p:nvPr/>
          </p:nvPicPr>
          <p:blipFill>
            <a:blip r:embed="rId14" cstate="print"/>
            <a:stretch>
              <a:fillRect/>
            </a:stretch>
          </p:blipFill>
          <p:spPr>
            <a:xfrm>
              <a:off x="4888991" y="2432303"/>
              <a:ext cx="2743200" cy="342900"/>
            </a:xfrm>
            <a:prstGeom prst="rect">
              <a:avLst/>
            </a:prstGeom>
          </p:spPr>
        </p:pic>
        <p:sp>
          <p:nvSpPr>
            <p:cNvPr id="43" name="object 43"/>
            <p:cNvSpPr/>
            <p:nvPr/>
          </p:nvSpPr>
          <p:spPr>
            <a:xfrm>
              <a:off x="4613147" y="2432303"/>
              <a:ext cx="3244850" cy="259079"/>
            </a:xfrm>
            <a:custGeom>
              <a:avLst/>
              <a:gdLst/>
              <a:ahLst/>
              <a:cxnLst/>
              <a:rect l="l" t="t" r="r" b="b"/>
              <a:pathLst>
                <a:path w="3244850" h="259080">
                  <a:moveTo>
                    <a:pt x="3201416" y="0"/>
                  </a:moveTo>
                  <a:lnTo>
                    <a:pt x="43180" y="0"/>
                  </a:lnTo>
                  <a:lnTo>
                    <a:pt x="26360" y="3389"/>
                  </a:lnTo>
                  <a:lnTo>
                    <a:pt x="12636" y="12636"/>
                  </a:lnTo>
                  <a:lnTo>
                    <a:pt x="3389" y="26360"/>
                  </a:lnTo>
                  <a:lnTo>
                    <a:pt x="0" y="43180"/>
                  </a:lnTo>
                  <a:lnTo>
                    <a:pt x="0" y="215900"/>
                  </a:lnTo>
                  <a:lnTo>
                    <a:pt x="3389" y="232719"/>
                  </a:lnTo>
                  <a:lnTo>
                    <a:pt x="12636" y="246443"/>
                  </a:lnTo>
                  <a:lnTo>
                    <a:pt x="26360" y="255690"/>
                  </a:lnTo>
                  <a:lnTo>
                    <a:pt x="43180" y="259080"/>
                  </a:lnTo>
                  <a:lnTo>
                    <a:pt x="3201416" y="259080"/>
                  </a:lnTo>
                  <a:lnTo>
                    <a:pt x="3218235" y="255690"/>
                  </a:lnTo>
                  <a:lnTo>
                    <a:pt x="3231959" y="246443"/>
                  </a:lnTo>
                  <a:lnTo>
                    <a:pt x="3241206" y="232719"/>
                  </a:lnTo>
                  <a:lnTo>
                    <a:pt x="3244596" y="215900"/>
                  </a:lnTo>
                  <a:lnTo>
                    <a:pt x="3244596" y="43180"/>
                  </a:lnTo>
                  <a:lnTo>
                    <a:pt x="3241206" y="26360"/>
                  </a:lnTo>
                  <a:lnTo>
                    <a:pt x="3231959" y="12636"/>
                  </a:lnTo>
                  <a:lnTo>
                    <a:pt x="3218235" y="3389"/>
                  </a:lnTo>
                  <a:lnTo>
                    <a:pt x="3201416" y="0"/>
                  </a:lnTo>
                  <a:close/>
                </a:path>
              </a:pathLst>
            </a:custGeom>
            <a:solidFill>
              <a:srgbClr val="FFFFFF"/>
            </a:solidFill>
          </p:spPr>
          <p:txBody>
            <a:bodyPr wrap="square" lIns="0" tIns="0" rIns="0" bIns="0" rtlCol="0"/>
            <a:lstStyle/>
            <a:p>
              <a:endParaRPr sz="1600">
                <a:latin typeface="Lucida Grande" panose="020B0600040502020204"/>
              </a:endParaRPr>
            </a:p>
          </p:txBody>
        </p:sp>
        <p:sp>
          <p:nvSpPr>
            <p:cNvPr id="44" name="object 44"/>
            <p:cNvSpPr/>
            <p:nvPr/>
          </p:nvSpPr>
          <p:spPr>
            <a:xfrm>
              <a:off x="4613147" y="2432303"/>
              <a:ext cx="3244850" cy="259079"/>
            </a:xfrm>
            <a:custGeom>
              <a:avLst/>
              <a:gdLst/>
              <a:ahLst/>
              <a:cxnLst/>
              <a:rect l="l" t="t" r="r" b="b"/>
              <a:pathLst>
                <a:path w="3244850" h="259080">
                  <a:moveTo>
                    <a:pt x="0" y="43180"/>
                  </a:moveTo>
                  <a:lnTo>
                    <a:pt x="3389" y="26360"/>
                  </a:lnTo>
                  <a:lnTo>
                    <a:pt x="12636" y="12636"/>
                  </a:lnTo>
                  <a:lnTo>
                    <a:pt x="26360" y="3389"/>
                  </a:lnTo>
                  <a:lnTo>
                    <a:pt x="43180" y="0"/>
                  </a:lnTo>
                  <a:lnTo>
                    <a:pt x="3201416" y="0"/>
                  </a:lnTo>
                  <a:lnTo>
                    <a:pt x="3218235" y="3389"/>
                  </a:lnTo>
                  <a:lnTo>
                    <a:pt x="3231959" y="12636"/>
                  </a:lnTo>
                  <a:lnTo>
                    <a:pt x="3241206" y="26360"/>
                  </a:lnTo>
                  <a:lnTo>
                    <a:pt x="3244596" y="43180"/>
                  </a:lnTo>
                  <a:lnTo>
                    <a:pt x="3244596" y="215900"/>
                  </a:lnTo>
                  <a:lnTo>
                    <a:pt x="3241206" y="232719"/>
                  </a:lnTo>
                  <a:lnTo>
                    <a:pt x="3231959" y="246443"/>
                  </a:lnTo>
                  <a:lnTo>
                    <a:pt x="3218235" y="255690"/>
                  </a:lnTo>
                  <a:lnTo>
                    <a:pt x="3201416" y="259080"/>
                  </a:lnTo>
                  <a:lnTo>
                    <a:pt x="43180" y="259080"/>
                  </a:lnTo>
                  <a:lnTo>
                    <a:pt x="26360" y="255690"/>
                  </a:lnTo>
                  <a:lnTo>
                    <a:pt x="12636" y="246443"/>
                  </a:lnTo>
                  <a:lnTo>
                    <a:pt x="3389" y="232719"/>
                  </a:lnTo>
                  <a:lnTo>
                    <a:pt x="0" y="215900"/>
                  </a:lnTo>
                  <a:lnTo>
                    <a:pt x="0" y="43180"/>
                  </a:lnTo>
                  <a:close/>
                </a:path>
              </a:pathLst>
            </a:custGeom>
            <a:ln w="9144">
              <a:solidFill>
                <a:srgbClr val="5F4778"/>
              </a:solidFill>
            </a:ln>
          </p:spPr>
          <p:txBody>
            <a:bodyPr wrap="square" lIns="0" tIns="0" rIns="0" bIns="0" rtlCol="0"/>
            <a:lstStyle/>
            <a:p>
              <a:endParaRPr sz="1600">
                <a:latin typeface="Lucida Grande" panose="020B0600040502020204"/>
              </a:endParaRPr>
            </a:p>
          </p:txBody>
        </p:sp>
        <p:pic>
          <p:nvPicPr>
            <p:cNvPr id="45" name="object 45"/>
            <p:cNvPicPr/>
            <p:nvPr/>
          </p:nvPicPr>
          <p:blipFill>
            <a:blip r:embed="rId12" cstate="print"/>
            <a:stretch>
              <a:fillRect/>
            </a:stretch>
          </p:blipFill>
          <p:spPr>
            <a:xfrm>
              <a:off x="4582667" y="2735579"/>
              <a:ext cx="3355847" cy="370331"/>
            </a:xfrm>
            <a:prstGeom prst="rect">
              <a:avLst/>
            </a:prstGeom>
          </p:spPr>
        </p:pic>
        <p:pic>
          <p:nvPicPr>
            <p:cNvPr id="46" name="object 46"/>
            <p:cNvPicPr/>
            <p:nvPr/>
          </p:nvPicPr>
          <p:blipFill>
            <a:blip r:embed="rId15" cstate="print"/>
            <a:stretch>
              <a:fillRect/>
            </a:stretch>
          </p:blipFill>
          <p:spPr>
            <a:xfrm>
              <a:off x="4823459" y="2766059"/>
              <a:ext cx="2875788" cy="342900"/>
            </a:xfrm>
            <a:prstGeom prst="rect">
              <a:avLst/>
            </a:prstGeom>
          </p:spPr>
        </p:pic>
        <p:sp>
          <p:nvSpPr>
            <p:cNvPr id="47" name="object 47"/>
            <p:cNvSpPr/>
            <p:nvPr/>
          </p:nvSpPr>
          <p:spPr>
            <a:xfrm>
              <a:off x="4613147" y="2766059"/>
              <a:ext cx="3244850" cy="259079"/>
            </a:xfrm>
            <a:custGeom>
              <a:avLst/>
              <a:gdLst/>
              <a:ahLst/>
              <a:cxnLst/>
              <a:rect l="l" t="t" r="r" b="b"/>
              <a:pathLst>
                <a:path w="3244850" h="259080">
                  <a:moveTo>
                    <a:pt x="3201416" y="0"/>
                  </a:moveTo>
                  <a:lnTo>
                    <a:pt x="43180" y="0"/>
                  </a:lnTo>
                  <a:lnTo>
                    <a:pt x="26360" y="3389"/>
                  </a:lnTo>
                  <a:lnTo>
                    <a:pt x="12636" y="12636"/>
                  </a:lnTo>
                  <a:lnTo>
                    <a:pt x="3389" y="26360"/>
                  </a:lnTo>
                  <a:lnTo>
                    <a:pt x="0" y="43180"/>
                  </a:lnTo>
                  <a:lnTo>
                    <a:pt x="0" y="215900"/>
                  </a:lnTo>
                  <a:lnTo>
                    <a:pt x="3389" y="232719"/>
                  </a:lnTo>
                  <a:lnTo>
                    <a:pt x="12636" y="246443"/>
                  </a:lnTo>
                  <a:lnTo>
                    <a:pt x="26360" y="255690"/>
                  </a:lnTo>
                  <a:lnTo>
                    <a:pt x="43180" y="259080"/>
                  </a:lnTo>
                  <a:lnTo>
                    <a:pt x="3201416" y="259080"/>
                  </a:lnTo>
                  <a:lnTo>
                    <a:pt x="3218235" y="255690"/>
                  </a:lnTo>
                  <a:lnTo>
                    <a:pt x="3231959" y="246443"/>
                  </a:lnTo>
                  <a:lnTo>
                    <a:pt x="3241206" y="232719"/>
                  </a:lnTo>
                  <a:lnTo>
                    <a:pt x="3244596" y="215900"/>
                  </a:lnTo>
                  <a:lnTo>
                    <a:pt x="3244596" y="43180"/>
                  </a:lnTo>
                  <a:lnTo>
                    <a:pt x="3241206" y="26360"/>
                  </a:lnTo>
                  <a:lnTo>
                    <a:pt x="3231959" y="12636"/>
                  </a:lnTo>
                  <a:lnTo>
                    <a:pt x="3218235" y="3389"/>
                  </a:lnTo>
                  <a:lnTo>
                    <a:pt x="3201416" y="0"/>
                  </a:lnTo>
                  <a:close/>
                </a:path>
              </a:pathLst>
            </a:custGeom>
            <a:solidFill>
              <a:srgbClr val="FFFFFF"/>
            </a:solidFill>
          </p:spPr>
          <p:txBody>
            <a:bodyPr wrap="square" lIns="0" tIns="0" rIns="0" bIns="0" rtlCol="0"/>
            <a:lstStyle/>
            <a:p>
              <a:endParaRPr sz="1600">
                <a:latin typeface="Lucida Grande" panose="020B0600040502020204"/>
              </a:endParaRPr>
            </a:p>
          </p:txBody>
        </p:sp>
        <p:sp>
          <p:nvSpPr>
            <p:cNvPr id="48" name="object 48"/>
            <p:cNvSpPr/>
            <p:nvPr/>
          </p:nvSpPr>
          <p:spPr>
            <a:xfrm>
              <a:off x="4613147" y="2766059"/>
              <a:ext cx="3244850" cy="259079"/>
            </a:xfrm>
            <a:custGeom>
              <a:avLst/>
              <a:gdLst/>
              <a:ahLst/>
              <a:cxnLst/>
              <a:rect l="l" t="t" r="r" b="b"/>
              <a:pathLst>
                <a:path w="3244850" h="259080">
                  <a:moveTo>
                    <a:pt x="0" y="43180"/>
                  </a:moveTo>
                  <a:lnTo>
                    <a:pt x="3389" y="26360"/>
                  </a:lnTo>
                  <a:lnTo>
                    <a:pt x="12636" y="12636"/>
                  </a:lnTo>
                  <a:lnTo>
                    <a:pt x="26360" y="3389"/>
                  </a:lnTo>
                  <a:lnTo>
                    <a:pt x="43180" y="0"/>
                  </a:lnTo>
                  <a:lnTo>
                    <a:pt x="3201416" y="0"/>
                  </a:lnTo>
                  <a:lnTo>
                    <a:pt x="3218235" y="3389"/>
                  </a:lnTo>
                  <a:lnTo>
                    <a:pt x="3231959" y="12636"/>
                  </a:lnTo>
                  <a:lnTo>
                    <a:pt x="3241206" y="26360"/>
                  </a:lnTo>
                  <a:lnTo>
                    <a:pt x="3244596" y="43180"/>
                  </a:lnTo>
                  <a:lnTo>
                    <a:pt x="3244596" y="215900"/>
                  </a:lnTo>
                  <a:lnTo>
                    <a:pt x="3241206" y="232719"/>
                  </a:lnTo>
                  <a:lnTo>
                    <a:pt x="3231959" y="246443"/>
                  </a:lnTo>
                  <a:lnTo>
                    <a:pt x="3218235" y="255690"/>
                  </a:lnTo>
                  <a:lnTo>
                    <a:pt x="3201416" y="259080"/>
                  </a:lnTo>
                  <a:lnTo>
                    <a:pt x="43180" y="259080"/>
                  </a:lnTo>
                  <a:lnTo>
                    <a:pt x="26360" y="255690"/>
                  </a:lnTo>
                  <a:lnTo>
                    <a:pt x="12636" y="246443"/>
                  </a:lnTo>
                  <a:lnTo>
                    <a:pt x="3389" y="232719"/>
                  </a:lnTo>
                  <a:lnTo>
                    <a:pt x="0" y="215900"/>
                  </a:lnTo>
                  <a:lnTo>
                    <a:pt x="0" y="43180"/>
                  </a:lnTo>
                  <a:close/>
                </a:path>
              </a:pathLst>
            </a:custGeom>
            <a:ln w="9144">
              <a:solidFill>
                <a:srgbClr val="5F4778"/>
              </a:solidFill>
            </a:ln>
          </p:spPr>
          <p:txBody>
            <a:bodyPr wrap="square" lIns="0" tIns="0" rIns="0" bIns="0" rtlCol="0"/>
            <a:lstStyle/>
            <a:p>
              <a:endParaRPr sz="1600">
                <a:latin typeface="Lucida Grande" panose="020B0600040502020204"/>
              </a:endParaRPr>
            </a:p>
          </p:txBody>
        </p:sp>
        <p:pic>
          <p:nvPicPr>
            <p:cNvPr id="49" name="object 49"/>
            <p:cNvPicPr/>
            <p:nvPr/>
          </p:nvPicPr>
          <p:blipFill>
            <a:blip r:embed="rId16" cstate="print"/>
            <a:stretch>
              <a:fillRect/>
            </a:stretch>
          </p:blipFill>
          <p:spPr>
            <a:xfrm>
              <a:off x="4582667" y="3067824"/>
              <a:ext cx="3355847" cy="371843"/>
            </a:xfrm>
            <a:prstGeom prst="rect">
              <a:avLst/>
            </a:prstGeom>
          </p:spPr>
        </p:pic>
        <p:pic>
          <p:nvPicPr>
            <p:cNvPr id="50" name="object 50"/>
            <p:cNvPicPr/>
            <p:nvPr/>
          </p:nvPicPr>
          <p:blipFill>
            <a:blip r:embed="rId17" cstate="print"/>
            <a:stretch>
              <a:fillRect/>
            </a:stretch>
          </p:blipFill>
          <p:spPr>
            <a:xfrm>
              <a:off x="5590031" y="3099790"/>
              <a:ext cx="1341119" cy="341401"/>
            </a:xfrm>
            <a:prstGeom prst="rect">
              <a:avLst/>
            </a:prstGeom>
          </p:spPr>
        </p:pic>
        <p:sp>
          <p:nvSpPr>
            <p:cNvPr id="51" name="object 51"/>
            <p:cNvSpPr/>
            <p:nvPr/>
          </p:nvSpPr>
          <p:spPr>
            <a:xfrm>
              <a:off x="4613147" y="3098291"/>
              <a:ext cx="3244850" cy="260985"/>
            </a:xfrm>
            <a:custGeom>
              <a:avLst/>
              <a:gdLst/>
              <a:ahLst/>
              <a:cxnLst/>
              <a:rect l="l" t="t" r="r" b="b"/>
              <a:pathLst>
                <a:path w="3244850" h="260985">
                  <a:moveTo>
                    <a:pt x="3201162" y="0"/>
                  </a:moveTo>
                  <a:lnTo>
                    <a:pt x="43434" y="0"/>
                  </a:lnTo>
                  <a:lnTo>
                    <a:pt x="26521" y="3411"/>
                  </a:lnTo>
                  <a:lnTo>
                    <a:pt x="12715" y="12715"/>
                  </a:lnTo>
                  <a:lnTo>
                    <a:pt x="3411" y="26521"/>
                  </a:lnTo>
                  <a:lnTo>
                    <a:pt x="0" y="43433"/>
                  </a:lnTo>
                  <a:lnTo>
                    <a:pt x="0" y="217169"/>
                  </a:lnTo>
                  <a:lnTo>
                    <a:pt x="3411" y="234082"/>
                  </a:lnTo>
                  <a:lnTo>
                    <a:pt x="12715" y="247888"/>
                  </a:lnTo>
                  <a:lnTo>
                    <a:pt x="26521" y="257192"/>
                  </a:lnTo>
                  <a:lnTo>
                    <a:pt x="43434" y="260603"/>
                  </a:lnTo>
                  <a:lnTo>
                    <a:pt x="3201162" y="260603"/>
                  </a:lnTo>
                  <a:lnTo>
                    <a:pt x="3218074" y="257192"/>
                  </a:lnTo>
                  <a:lnTo>
                    <a:pt x="3231880" y="247888"/>
                  </a:lnTo>
                  <a:lnTo>
                    <a:pt x="3241184" y="234082"/>
                  </a:lnTo>
                  <a:lnTo>
                    <a:pt x="3244596" y="217169"/>
                  </a:lnTo>
                  <a:lnTo>
                    <a:pt x="3244596" y="43433"/>
                  </a:lnTo>
                  <a:lnTo>
                    <a:pt x="3241184" y="26521"/>
                  </a:lnTo>
                  <a:lnTo>
                    <a:pt x="3231880" y="12715"/>
                  </a:lnTo>
                  <a:lnTo>
                    <a:pt x="3218074" y="3411"/>
                  </a:lnTo>
                  <a:lnTo>
                    <a:pt x="3201162" y="0"/>
                  </a:lnTo>
                  <a:close/>
                </a:path>
              </a:pathLst>
            </a:custGeom>
            <a:solidFill>
              <a:srgbClr val="FFFFFF"/>
            </a:solidFill>
          </p:spPr>
          <p:txBody>
            <a:bodyPr wrap="square" lIns="0" tIns="0" rIns="0" bIns="0" rtlCol="0"/>
            <a:lstStyle/>
            <a:p>
              <a:endParaRPr sz="1600">
                <a:latin typeface="Lucida Grande" panose="020B0600040502020204"/>
              </a:endParaRPr>
            </a:p>
          </p:txBody>
        </p:sp>
        <p:sp>
          <p:nvSpPr>
            <p:cNvPr id="52" name="object 52"/>
            <p:cNvSpPr/>
            <p:nvPr/>
          </p:nvSpPr>
          <p:spPr>
            <a:xfrm>
              <a:off x="4613147" y="3098291"/>
              <a:ext cx="3244850" cy="260985"/>
            </a:xfrm>
            <a:custGeom>
              <a:avLst/>
              <a:gdLst/>
              <a:ahLst/>
              <a:cxnLst/>
              <a:rect l="l" t="t" r="r" b="b"/>
              <a:pathLst>
                <a:path w="3244850" h="260985">
                  <a:moveTo>
                    <a:pt x="0" y="43433"/>
                  </a:moveTo>
                  <a:lnTo>
                    <a:pt x="3411" y="26521"/>
                  </a:lnTo>
                  <a:lnTo>
                    <a:pt x="12715" y="12715"/>
                  </a:lnTo>
                  <a:lnTo>
                    <a:pt x="26521" y="3411"/>
                  </a:lnTo>
                  <a:lnTo>
                    <a:pt x="43434" y="0"/>
                  </a:lnTo>
                  <a:lnTo>
                    <a:pt x="3201162" y="0"/>
                  </a:lnTo>
                  <a:lnTo>
                    <a:pt x="3218074" y="3411"/>
                  </a:lnTo>
                  <a:lnTo>
                    <a:pt x="3231880" y="12715"/>
                  </a:lnTo>
                  <a:lnTo>
                    <a:pt x="3241184" y="26521"/>
                  </a:lnTo>
                  <a:lnTo>
                    <a:pt x="3244596" y="43433"/>
                  </a:lnTo>
                  <a:lnTo>
                    <a:pt x="3244596" y="217169"/>
                  </a:lnTo>
                  <a:lnTo>
                    <a:pt x="3241184" y="234082"/>
                  </a:lnTo>
                  <a:lnTo>
                    <a:pt x="3231880" y="247888"/>
                  </a:lnTo>
                  <a:lnTo>
                    <a:pt x="3218074" y="257192"/>
                  </a:lnTo>
                  <a:lnTo>
                    <a:pt x="3201162" y="260603"/>
                  </a:lnTo>
                  <a:lnTo>
                    <a:pt x="43434" y="260603"/>
                  </a:lnTo>
                  <a:lnTo>
                    <a:pt x="26521" y="257192"/>
                  </a:lnTo>
                  <a:lnTo>
                    <a:pt x="12715" y="247888"/>
                  </a:lnTo>
                  <a:lnTo>
                    <a:pt x="3411" y="234082"/>
                  </a:lnTo>
                  <a:lnTo>
                    <a:pt x="0" y="217169"/>
                  </a:lnTo>
                  <a:lnTo>
                    <a:pt x="0" y="43433"/>
                  </a:lnTo>
                  <a:close/>
                </a:path>
              </a:pathLst>
            </a:custGeom>
            <a:ln w="9144">
              <a:solidFill>
                <a:srgbClr val="5F4778"/>
              </a:solidFill>
            </a:ln>
          </p:spPr>
          <p:txBody>
            <a:bodyPr wrap="square" lIns="0" tIns="0" rIns="0" bIns="0" rtlCol="0"/>
            <a:lstStyle/>
            <a:p>
              <a:endParaRPr sz="1600">
                <a:latin typeface="Lucida Grande" panose="020B0600040502020204"/>
              </a:endParaRPr>
            </a:p>
          </p:txBody>
        </p:sp>
      </p:grpSp>
      <p:sp>
        <p:nvSpPr>
          <p:cNvPr id="53" name="object 53"/>
          <p:cNvSpPr txBox="1"/>
          <p:nvPr/>
        </p:nvSpPr>
        <p:spPr>
          <a:xfrm>
            <a:off x="4619414" y="2474214"/>
            <a:ext cx="3232150" cy="786626"/>
          </a:xfrm>
          <a:prstGeom prst="rect">
            <a:avLst/>
          </a:prstGeom>
        </p:spPr>
        <p:txBody>
          <a:bodyPr vert="horz" wrap="square" lIns="0" tIns="12700" rIns="0" bIns="0" rtlCol="0">
            <a:spAutoFit/>
          </a:bodyPr>
          <a:lstStyle/>
          <a:p>
            <a:pPr algn="ctr">
              <a:lnSpc>
                <a:spcPct val="100000"/>
              </a:lnSpc>
              <a:spcBef>
                <a:spcPts val="100"/>
              </a:spcBef>
            </a:pPr>
            <a:r>
              <a:rPr sz="800" dirty="0">
                <a:solidFill>
                  <a:srgbClr val="585858"/>
                </a:solidFill>
                <a:latin typeface="Lucida Grande" panose="020B0600040502020204"/>
                <a:cs typeface="Calibri"/>
              </a:rPr>
              <a:t>Visualize the data by creating different types of charts</a:t>
            </a:r>
            <a:endParaRPr sz="800">
              <a:latin typeface="Lucida Grande" panose="020B0600040502020204"/>
              <a:cs typeface="Calibri"/>
            </a:endParaRPr>
          </a:p>
          <a:p>
            <a:pPr marL="299085" marR="289560" algn="ctr">
              <a:lnSpc>
                <a:spcPts val="2630"/>
              </a:lnSpc>
              <a:spcBef>
                <a:spcPts val="155"/>
              </a:spcBef>
            </a:pPr>
            <a:r>
              <a:rPr sz="800" dirty="0">
                <a:solidFill>
                  <a:srgbClr val="585858"/>
                </a:solidFill>
                <a:latin typeface="Lucida Grande" panose="020B0600040502020204"/>
                <a:cs typeface="Calibri"/>
              </a:rPr>
              <a:t>Apply Machine Learning on the data to get data anomaly Manage users and roles</a:t>
            </a:r>
            <a:endParaRPr sz="800">
              <a:latin typeface="Lucida Grande" panose="020B0600040502020204"/>
              <a:cs typeface="Calibri"/>
            </a:endParaRPr>
          </a:p>
        </p:txBody>
      </p:sp>
      <p:grpSp>
        <p:nvGrpSpPr>
          <p:cNvPr id="54" name="object 54"/>
          <p:cNvGrpSpPr/>
          <p:nvPr/>
        </p:nvGrpSpPr>
        <p:grpSpPr>
          <a:xfrm>
            <a:off x="4582667" y="3390912"/>
            <a:ext cx="3355975" cy="1016635"/>
            <a:chOff x="4582667" y="3390912"/>
            <a:chExt cx="3355975" cy="1016635"/>
          </a:xfrm>
        </p:grpSpPr>
        <p:pic>
          <p:nvPicPr>
            <p:cNvPr id="55" name="object 55"/>
            <p:cNvPicPr/>
            <p:nvPr/>
          </p:nvPicPr>
          <p:blipFill>
            <a:blip r:embed="rId16" cstate="print"/>
            <a:stretch>
              <a:fillRect/>
            </a:stretch>
          </p:blipFill>
          <p:spPr>
            <a:xfrm>
              <a:off x="4582667" y="3390912"/>
              <a:ext cx="3355847" cy="371843"/>
            </a:xfrm>
            <a:prstGeom prst="rect">
              <a:avLst/>
            </a:prstGeom>
          </p:spPr>
        </p:pic>
        <p:pic>
          <p:nvPicPr>
            <p:cNvPr id="56" name="object 56"/>
            <p:cNvPicPr/>
            <p:nvPr/>
          </p:nvPicPr>
          <p:blipFill>
            <a:blip r:embed="rId18" cstate="print"/>
            <a:stretch>
              <a:fillRect/>
            </a:stretch>
          </p:blipFill>
          <p:spPr>
            <a:xfrm>
              <a:off x="5038343" y="3422878"/>
              <a:ext cx="2441448" cy="341401"/>
            </a:xfrm>
            <a:prstGeom prst="rect">
              <a:avLst/>
            </a:prstGeom>
          </p:spPr>
        </p:pic>
        <p:sp>
          <p:nvSpPr>
            <p:cNvPr id="57" name="object 57"/>
            <p:cNvSpPr/>
            <p:nvPr/>
          </p:nvSpPr>
          <p:spPr>
            <a:xfrm>
              <a:off x="4613147" y="3421380"/>
              <a:ext cx="3244850" cy="260985"/>
            </a:xfrm>
            <a:custGeom>
              <a:avLst/>
              <a:gdLst/>
              <a:ahLst/>
              <a:cxnLst/>
              <a:rect l="l" t="t" r="r" b="b"/>
              <a:pathLst>
                <a:path w="3244850" h="260985">
                  <a:moveTo>
                    <a:pt x="3201162" y="0"/>
                  </a:moveTo>
                  <a:lnTo>
                    <a:pt x="43434" y="0"/>
                  </a:lnTo>
                  <a:lnTo>
                    <a:pt x="26521" y="3411"/>
                  </a:lnTo>
                  <a:lnTo>
                    <a:pt x="12715" y="12715"/>
                  </a:lnTo>
                  <a:lnTo>
                    <a:pt x="3411" y="26521"/>
                  </a:lnTo>
                  <a:lnTo>
                    <a:pt x="0" y="43434"/>
                  </a:lnTo>
                  <a:lnTo>
                    <a:pt x="0" y="217170"/>
                  </a:lnTo>
                  <a:lnTo>
                    <a:pt x="3411" y="234082"/>
                  </a:lnTo>
                  <a:lnTo>
                    <a:pt x="12715" y="247888"/>
                  </a:lnTo>
                  <a:lnTo>
                    <a:pt x="26521" y="257192"/>
                  </a:lnTo>
                  <a:lnTo>
                    <a:pt x="43434" y="260604"/>
                  </a:lnTo>
                  <a:lnTo>
                    <a:pt x="3201162" y="260604"/>
                  </a:lnTo>
                  <a:lnTo>
                    <a:pt x="3218074" y="257192"/>
                  </a:lnTo>
                  <a:lnTo>
                    <a:pt x="3231880" y="247888"/>
                  </a:lnTo>
                  <a:lnTo>
                    <a:pt x="3241184" y="234082"/>
                  </a:lnTo>
                  <a:lnTo>
                    <a:pt x="3244596" y="217170"/>
                  </a:lnTo>
                  <a:lnTo>
                    <a:pt x="3244596" y="43434"/>
                  </a:lnTo>
                  <a:lnTo>
                    <a:pt x="3241184" y="26521"/>
                  </a:lnTo>
                  <a:lnTo>
                    <a:pt x="3231880" y="12715"/>
                  </a:lnTo>
                  <a:lnTo>
                    <a:pt x="3218074" y="3411"/>
                  </a:lnTo>
                  <a:lnTo>
                    <a:pt x="3201162" y="0"/>
                  </a:lnTo>
                  <a:close/>
                </a:path>
              </a:pathLst>
            </a:custGeom>
            <a:solidFill>
              <a:srgbClr val="FFFFFF"/>
            </a:solidFill>
          </p:spPr>
          <p:txBody>
            <a:bodyPr wrap="square" lIns="0" tIns="0" rIns="0" bIns="0" rtlCol="0"/>
            <a:lstStyle/>
            <a:p>
              <a:endParaRPr sz="1600">
                <a:latin typeface="Lucida Grande" panose="020B0600040502020204"/>
              </a:endParaRPr>
            </a:p>
          </p:txBody>
        </p:sp>
        <p:sp>
          <p:nvSpPr>
            <p:cNvPr id="58" name="object 58"/>
            <p:cNvSpPr/>
            <p:nvPr/>
          </p:nvSpPr>
          <p:spPr>
            <a:xfrm>
              <a:off x="4613147" y="3421380"/>
              <a:ext cx="3244850" cy="260985"/>
            </a:xfrm>
            <a:custGeom>
              <a:avLst/>
              <a:gdLst/>
              <a:ahLst/>
              <a:cxnLst/>
              <a:rect l="l" t="t" r="r" b="b"/>
              <a:pathLst>
                <a:path w="3244850" h="260985">
                  <a:moveTo>
                    <a:pt x="0" y="43434"/>
                  </a:moveTo>
                  <a:lnTo>
                    <a:pt x="3411" y="26521"/>
                  </a:lnTo>
                  <a:lnTo>
                    <a:pt x="12715" y="12715"/>
                  </a:lnTo>
                  <a:lnTo>
                    <a:pt x="26521" y="3411"/>
                  </a:lnTo>
                  <a:lnTo>
                    <a:pt x="43434" y="0"/>
                  </a:lnTo>
                  <a:lnTo>
                    <a:pt x="3201162" y="0"/>
                  </a:lnTo>
                  <a:lnTo>
                    <a:pt x="3218074" y="3411"/>
                  </a:lnTo>
                  <a:lnTo>
                    <a:pt x="3231880" y="12715"/>
                  </a:lnTo>
                  <a:lnTo>
                    <a:pt x="3241184" y="26521"/>
                  </a:lnTo>
                  <a:lnTo>
                    <a:pt x="3244596" y="43434"/>
                  </a:lnTo>
                  <a:lnTo>
                    <a:pt x="3244596" y="217170"/>
                  </a:lnTo>
                  <a:lnTo>
                    <a:pt x="3241184" y="234082"/>
                  </a:lnTo>
                  <a:lnTo>
                    <a:pt x="3231880" y="247888"/>
                  </a:lnTo>
                  <a:lnTo>
                    <a:pt x="3218074" y="257192"/>
                  </a:lnTo>
                  <a:lnTo>
                    <a:pt x="3201162" y="260604"/>
                  </a:lnTo>
                  <a:lnTo>
                    <a:pt x="43434" y="260604"/>
                  </a:lnTo>
                  <a:lnTo>
                    <a:pt x="26521" y="257192"/>
                  </a:lnTo>
                  <a:lnTo>
                    <a:pt x="12715" y="247888"/>
                  </a:lnTo>
                  <a:lnTo>
                    <a:pt x="3411" y="234082"/>
                  </a:lnTo>
                  <a:lnTo>
                    <a:pt x="0" y="217170"/>
                  </a:lnTo>
                  <a:lnTo>
                    <a:pt x="0" y="43434"/>
                  </a:lnTo>
                  <a:close/>
                </a:path>
              </a:pathLst>
            </a:custGeom>
            <a:ln w="9144">
              <a:solidFill>
                <a:srgbClr val="5F4778"/>
              </a:solidFill>
            </a:ln>
          </p:spPr>
          <p:txBody>
            <a:bodyPr wrap="square" lIns="0" tIns="0" rIns="0" bIns="0" rtlCol="0"/>
            <a:lstStyle/>
            <a:p>
              <a:endParaRPr sz="1600">
                <a:latin typeface="Lucida Grande" panose="020B0600040502020204"/>
              </a:endParaRPr>
            </a:p>
          </p:txBody>
        </p:sp>
        <p:pic>
          <p:nvPicPr>
            <p:cNvPr id="59" name="object 59"/>
            <p:cNvPicPr/>
            <p:nvPr/>
          </p:nvPicPr>
          <p:blipFill>
            <a:blip r:embed="rId12" cstate="print"/>
            <a:stretch>
              <a:fillRect/>
            </a:stretch>
          </p:blipFill>
          <p:spPr>
            <a:xfrm>
              <a:off x="4582667" y="3724656"/>
              <a:ext cx="3355847" cy="370331"/>
            </a:xfrm>
            <a:prstGeom prst="rect">
              <a:avLst/>
            </a:prstGeom>
          </p:spPr>
        </p:pic>
        <p:pic>
          <p:nvPicPr>
            <p:cNvPr id="60" name="object 60"/>
            <p:cNvPicPr/>
            <p:nvPr/>
          </p:nvPicPr>
          <p:blipFill>
            <a:blip r:embed="rId19" cstate="print"/>
            <a:stretch>
              <a:fillRect/>
            </a:stretch>
          </p:blipFill>
          <p:spPr>
            <a:xfrm>
              <a:off x="5193791" y="3755136"/>
              <a:ext cx="2133600" cy="342900"/>
            </a:xfrm>
            <a:prstGeom prst="rect">
              <a:avLst/>
            </a:prstGeom>
          </p:spPr>
        </p:pic>
        <p:sp>
          <p:nvSpPr>
            <p:cNvPr id="61" name="object 61"/>
            <p:cNvSpPr/>
            <p:nvPr/>
          </p:nvSpPr>
          <p:spPr>
            <a:xfrm>
              <a:off x="4613147" y="3755136"/>
              <a:ext cx="3244850" cy="259079"/>
            </a:xfrm>
            <a:custGeom>
              <a:avLst/>
              <a:gdLst/>
              <a:ahLst/>
              <a:cxnLst/>
              <a:rect l="l" t="t" r="r" b="b"/>
              <a:pathLst>
                <a:path w="3244850" h="259079">
                  <a:moveTo>
                    <a:pt x="3201416" y="0"/>
                  </a:moveTo>
                  <a:lnTo>
                    <a:pt x="43180" y="0"/>
                  </a:lnTo>
                  <a:lnTo>
                    <a:pt x="26360" y="3389"/>
                  </a:lnTo>
                  <a:lnTo>
                    <a:pt x="12636" y="12636"/>
                  </a:lnTo>
                  <a:lnTo>
                    <a:pt x="3389" y="26360"/>
                  </a:lnTo>
                  <a:lnTo>
                    <a:pt x="0" y="43179"/>
                  </a:lnTo>
                  <a:lnTo>
                    <a:pt x="0" y="215899"/>
                  </a:lnTo>
                  <a:lnTo>
                    <a:pt x="3389" y="232708"/>
                  </a:lnTo>
                  <a:lnTo>
                    <a:pt x="12636" y="246433"/>
                  </a:lnTo>
                  <a:lnTo>
                    <a:pt x="26360" y="255687"/>
                  </a:lnTo>
                  <a:lnTo>
                    <a:pt x="43180" y="259079"/>
                  </a:lnTo>
                  <a:lnTo>
                    <a:pt x="3201416" y="259079"/>
                  </a:lnTo>
                  <a:lnTo>
                    <a:pt x="3218235" y="255687"/>
                  </a:lnTo>
                  <a:lnTo>
                    <a:pt x="3231959" y="246433"/>
                  </a:lnTo>
                  <a:lnTo>
                    <a:pt x="3241206" y="232708"/>
                  </a:lnTo>
                  <a:lnTo>
                    <a:pt x="3244596" y="215899"/>
                  </a:lnTo>
                  <a:lnTo>
                    <a:pt x="3244596" y="43179"/>
                  </a:lnTo>
                  <a:lnTo>
                    <a:pt x="3241206" y="26360"/>
                  </a:lnTo>
                  <a:lnTo>
                    <a:pt x="3231959" y="12636"/>
                  </a:lnTo>
                  <a:lnTo>
                    <a:pt x="3218235" y="3389"/>
                  </a:lnTo>
                  <a:lnTo>
                    <a:pt x="3201416" y="0"/>
                  </a:lnTo>
                  <a:close/>
                </a:path>
              </a:pathLst>
            </a:custGeom>
            <a:solidFill>
              <a:srgbClr val="FFFFFF"/>
            </a:solidFill>
          </p:spPr>
          <p:txBody>
            <a:bodyPr wrap="square" lIns="0" tIns="0" rIns="0" bIns="0" rtlCol="0"/>
            <a:lstStyle/>
            <a:p>
              <a:endParaRPr sz="1600">
                <a:latin typeface="Lucida Grande" panose="020B0600040502020204"/>
              </a:endParaRPr>
            </a:p>
          </p:txBody>
        </p:sp>
        <p:sp>
          <p:nvSpPr>
            <p:cNvPr id="62" name="object 62"/>
            <p:cNvSpPr/>
            <p:nvPr/>
          </p:nvSpPr>
          <p:spPr>
            <a:xfrm>
              <a:off x="4613147" y="3755136"/>
              <a:ext cx="3244850" cy="259079"/>
            </a:xfrm>
            <a:custGeom>
              <a:avLst/>
              <a:gdLst/>
              <a:ahLst/>
              <a:cxnLst/>
              <a:rect l="l" t="t" r="r" b="b"/>
              <a:pathLst>
                <a:path w="3244850" h="259079">
                  <a:moveTo>
                    <a:pt x="0" y="43179"/>
                  </a:moveTo>
                  <a:lnTo>
                    <a:pt x="3389" y="26360"/>
                  </a:lnTo>
                  <a:lnTo>
                    <a:pt x="12636" y="12636"/>
                  </a:lnTo>
                  <a:lnTo>
                    <a:pt x="26360" y="3389"/>
                  </a:lnTo>
                  <a:lnTo>
                    <a:pt x="43180" y="0"/>
                  </a:lnTo>
                  <a:lnTo>
                    <a:pt x="3201416" y="0"/>
                  </a:lnTo>
                  <a:lnTo>
                    <a:pt x="3218235" y="3389"/>
                  </a:lnTo>
                  <a:lnTo>
                    <a:pt x="3231959" y="12636"/>
                  </a:lnTo>
                  <a:lnTo>
                    <a:pt x="3241206" y="26360"/>
                  </a:lnTo>
                  <a:lnTo>
                    <a:pt x="3244596" y="43179"/>
                  </a:lnTo>
                  <a:lnTo>
                    <a:pt x="3244596" y="215899"/>
                  </a:lnTo>
                  <a:lnTo>
                    <a:pt x="3241206" y="232708"/>
                  </a:lnTo>
                  <a:lnTo>
                    <a:pt x="3231959" y="246433"/>
                  </a:lnTo>
                  <a:lnTo>
                    <a:pt x="3218235" y="255687"/>
                  </a:lnTo>
                  <a:lnTo>
                    <a:pt x="3201416" y="259079"/>
                  </a:lnTo>
                  <a:lnTo>
                    <a:pt x="43180" y="259079"/>
                  </a:lnTo>
                  <a:lnTo>
                    <a:pt x="26360" y="255687"/>
                  </a:lnTo>
                  <a:lnTo>
                    <a:pt x="12636" y="246433"/>
                  </a:lnTo>
                  <a:lnTo>
                    <a:pt x="3389" y="232708"/>
                  </a:lnTo>
                  <a:lnTo>
                    <a:pt x="0" y="215899"/>
                  </a:lnTo>
                  <a:lnTo>
                    <a:pt x="0" y="43179"/>
                  </a:lnTo>
                  <a:close/>
                </a:path>
              </a:pathLst>
            </a:custGeom>
            <a:ln w="9144">
              <a:solidFill>
                <a:srgbClr val="5F4778"/>
              </a:solidFill>
            </a:ln>
          </p:spPr>
          <p:txBody>
            <a:bodyPr wrap="square" lIns="0" tIns="0" rIns="0" bIns="0" rtlCol="0"/>
            <a:lstStyle/>
            <a:p>
              <a:endParaRPr sz="1600">
                <a:latin typeface="Lucida Grande" panose="020B0600040502020204"/>
              </a:endParaRPr>
            </a:p>
          </p:txBody>
        </p:sp>
        <p:pic>
          <p:nvPicPr>
            <p:cNvPr id="63" name="object 63"/>
            <p:cNvPicPr/>
            <p:nvPr/>
          </p:nvPicPr>
          <p:blipFill>
            <a:blip r:embed="rId16" cstate="print"/>
            <a:stretch>
              <a:fillRect/>
            </a:stretch>
          </p:blipFill>
          <p:spPr>
            <a:xfrm>
              <a:off x="4582667" y="4034028"/>
              <a:ext cx="3355847" cy="371843"/>
            </a:xfrm>
            <a:prstGeom prst="rect">
              <a:avLst/>
            </a:prstGeom>
          </p:spPr>
        </p:pic>
        <p:pic>
          <p:nvPicPr>
            <p:cNvPr id="64" name="object 64"/>
            <p:cNvPicPr/>
            <p:nvPr/>
          </p:nvPicPr>
          <p:blipFill>
            <a:blip r:embed="rId20" cstate="print"/>
            <a:stretch>
              <a:fillRect/>
            </a:stretch>
          </p:blipFill>
          <p:spPr>
            <a:xfrm>
              <a:off x="5129783" y="4066032"/>
              <a:ext cx="2263140" cy="341401"/>
            </a:xfrm>
            <a:prstGeom prst="rect">
              <a:avLst/>
            </a:prstGeom>
          </p:spPr>
        </p:pic>
        <p:sp>
          <p:nvSpPr>
            <p:cNvPr id="65" name="object 65"/>
            <p:cNvSpPr/>
            <p:nvPr/>
          </p:nvSpPr>
          <p:spPr>
            <a:xfrm>
              <a:off x="4613147" y="4064508"/>
              <a:ext cx="3244850" cy="260985"/>
            </a:xfrm>
            <a:custGeom>
              <a:avLst/>
              <a:gdLst/>
              <a:ahLst/>
              <a:cxnLst/>
              <a:rect l="l" t="t" r="r" b="b"/>
              <a:pathLst>
                <a:path w="3244850" h="260985">
                  <a:moveTo>
                    <a:pt x="3201162" y="0"/>
                  </a:moveTo>
                  <a:lnTo>
                    <a:pt x="43434" y="0"/>
                  </a:lnTo>
                  <a:lnTo>
                    <a:pt x="26521" y="3412"/>
                  </a:lnTo>
                  <a:lnTo>
                    <a:pt x="12715" y="12720"/>
                  </a:lnTo>
                  <a:lnTo>
                    <a:pt x="3411" y="26526"/>
                  </a:lnTo>
                  <a:lnTo>
                    <a:pt x="0" y="43434"/>
                  </a:lnTo>
                  <a:lnTo>
                    <a:pt x="0" y="217170"/>
                  </a:lnTo>
                  <a:lnTo>
                    <a:pt x="3411" y="234077"/>
                  </a:lnTo>
                  <a:lnTo>
                    <a:pt x="12715" y="247883"/>
                  </a:lnTo>
                  <a:lnTo>
                    <a:pt x="26521" y="257191"/>
                  </a:lnTo>
                  <a:lnTo>
                    <a:pt x="43434" y="260604"/>
                  </a:lnTo>
                  <a:lnTo>
                    <a:pt x="3201162" y="260604"/>
                  </a:lnTo>
                  <a:lnTo>
                    <a:pt x="3218074" y="257191"/>
                  </a:lnTo>
                  <a:lnTo>
                    <a:pt x="3231880" y="247883"/>
                  </a:lnTo>
                  <a:lnTo>
                    <a:pt x="3241184" y="234077"/>
                  </a:lnTo>
                  <a:lnTo>
                    <a:pt x="3244596" y="217170"/>
                  </a:lnTo>
                  <a:lnTo>
                    <a:pt x="3244596" y="43434"/>
                  </a:lnTo>
                  <a:lnTo>
                    <a:pt x="3241184" y="26526"/>
                  </a:lnTo>
                  <a:lnTo>
                    <a:pt x="3231880" y="12720"/>
                  </a:lnTo>
                  <a:lnTo>
                    <a:pt x="3218074" y="3412"/>
                  </a:lnTo>
                  <a:lnTo>
                    <a:pt x="3201162" y="0"/>
                  </a:lnTo>
                  <a:close/>
                </a:path>
              </a:pathLst>
            </a:custGeom>
            <a:solidFill>
              <a:srgbClr val="FFFFFF"/>
            </a:solidFill>
          </p:spPr>
          <p:txBody>
            <a:bodyPr wrap="square" lIns="0" tIns="0" rIns="0" bIns="0" rtlCol="0"/>
            <a:lstStyle/>
            <a:p>
              <a:endParaRPr sz="1600">
                <a:latin typeface="Lucida Grande" panose="020B0600040502020204"/>
              </a:endParaRPr>
            </a:p>
          </p:txBody>
        </p:sp>
        <p:sp>
          <p:nvSpPr>
            <p:cNvPr id="66" name="object 66"/>
            <p:cNvSpPr/>
            <p:nvPr/>
          </p:nvSpPr>
          <p:spPr>
            <a:xfrm>
              <a:off x="4613147" y="4064508"/>
              <a:ext cx="3244850" cy="260985"/>
            </a:xfrm>
            <a:custGeom>
              <a:avLst/>
              <a:gdLst/>
              <a:ahLst/>
              <a:cxnLst/>
              <a:rect l="l" t="t" r="r" b="b"/>
              <a:pathLst>
                <a:path w="3244850" h="260985">
                  <a:moveTo>
                    <a:pt x="0" y="43434"/>
                  </a:moveTo>
                  <a:lnTo>
                    <a:pt x="3411" y="26526"/>
                  </a:lnTo>
                  <a:lnTo>
                    <a:pt x="12715" y="12720"/>
                  </a:lnTo>
                  <a:lnTo>
                    <a:pt x="26521" y="3412"/>
                  </a:lnTo>
                  <a:lnTo>
                    <a:pt x="43434" y="0"/>
                  </a:lnTo>
                  <a:lnTo>
                    <a:pt x="3201162" y="0"/>
                  </a:lnTo>
                  <a:lnTo>
                    <a:pt x="3218074" y="3412"/>
                  </a:lnTo>
                  <a:lnTo>
                    <a:pt x="3231880" y="12720"/>
                  </a:lnTo>
                  <a:lnTo>
                    <a:pt x="3241184" y="26526"/>
                  </a:lnTo>
                  <a:lnTo>
                    <a:pt x="3244596" y="43434"/>
                  </a:lnTo>
                  <a:lnTo>
                    <a:pt x="3244596" y="217170"/>
                  </a:lnTo>
                  <a:lnTo>
                    <a:pt x="3241184" y="234077"/>
                  </a:lnTo>
                  <a:lnTo>
                    <a:pt x="3231880" y="247883"/>
                  </a:lnTo>
                  <a:lnTo>
                    <a:pt x="3218074" y="257191"/>
                  </a:lnTo>
                  <a:lnTo>
                    <a:pt x="3201162" y="260604"/>
                  </a:lnTo>
                  <a:lnTo>
                    <a:pt x="43434" y="260604"/>
                  </a:lnTo>
                  <a:lnTo>
                    <a:pt x="26521" y="257191"/>
                  </a:lnTo>
                  <a:lnTo>
                    <a:pt x="12715" y="247883"/>
                  </a:lnTo>
                  <a:lnTo>
                    <a:pt x="3411" y="234077"/>
                  </a:lnTo>
                  <a:lnTo>
                    <a:pt x="0" y="217170"/>
                  </a:lnTo>
                  <a:lnTo>
                    <a:pt x="0" y="43434"/>
                  </a:lnTo>
                  <a:close/>
                </a:path>
              </a:pathLst>
            </a:custGeom>
            <a:ln w="9144">
              <a:solidFill>
                <a:srgbClr val="5F4778"/>
              </a:solidFill>
            </a:ln>
          </p:spPr>
          <p:txBody>
            <a:bodyPr wrap="square" lIns="0" tIns="0" rIns="0" bIns="0" rtlCol="0"/>
            <a:lstStyle/>
            <a:p>
              <a:endParaRPr sz="1600">
                <a:latin typeface="Lucida Grande" panose="020B0600040502020204"/>
              </a:endParaRPr>
            </a:p>
          </p:txBody>
        </p:sp>
      </p:grpSp>
      <p:sp>
        <p:nvSpPr>
          <p:cNvPr id="67" name="object 67"/>
          <p:cNvSpPr txBox="1"/>
          <p:nvPr/>
        </p:nvSpPr>
        <p:spPr>
          <a:xfrm>
            <a:off x="4619414" y="3440428"/>
            <a:ext cx="3232150" cy="807722"/>
          </a:xfrm>
          <a:prstGeom prst="rect">
            <a:avLst/>
          </a:prstGeom>
        </p:spPr>
        <p:txBody>
          <a:bodyPr vert="horz" wrap="square" lIns="0" tIns="12700" rIns="0" bIns="0" rtlCol="0">
            <a:spAutoFit/>
          </a:bodyPr>
          <a:lstStyle/>
          <a:p>
            <a:pPr algn="ctr">
              <a:lnSpc>
                <a:spcPct val="100000"/>
              </a:lnSpc>
              <a:spcBef>
                <a:spcPts val="100"/>
              </a:spcBef>
            </a:pPr>
            <a:r>
              <a:rPr lang="en-IN" sz="800" dirty="0">
                <a:solidFill>
                  <a:srgbClr val="585858"/>
                </a:solidFill>
                <a:latin typeface="Lucida Grande" panose="020B0600040502020204"/>
                <a:cs typeface="Calibri"/>
              </a:rPr>
              <a:t>O</a:t>
            </a:r>
            <a:r>
              <a:rPr sz="800" dirty="0" err="1">
                <a:solidFill>
                  <a:srgbClr val="585858"/>
                </a:solidFill>
                <a:latin typeface="Lucida Grande" panose="020B0600040502020204"/>
                <a:cs typeface="Calibri"/>
              </a:rPr>
              <a:t>ffer</a:t>
            </a:r>
            <a:r>
              <a:rPr sz="800" dirty="0">
                <a:solidFill>
                  <a:srgbClr val="585858"/>
                </a:solidFill>
                <a:latin typeface="Lucida Grande" panose="020B0600040502020204"/>
                <a:cs typeface="Calibri"/>
              </a:rPr>
              <a:t> a console to run Elasticsearch expressions</a:t>
            </a:r>
            <a:endParaRPr lang="en-IN" sz="800" dirty="0">
              <a:solidFill>
                <a:srgbClr val="585858"/>
              </a:solidFill>
              <a:latin typeface="Lucida Grande" panose="020B0600040502020204"/>
              <a:cs typeface="Calibri"/>
            </a:endParaRPr>
          </a:p>
          <a:p>
            <a:pPr algn="ctr">
              <a:lnSpc>
                <a:spcPct val="100000"/>
              </a:lnSpc>
              <a:spcBef>
                <a:spcPts val="100"/>
              </a:spcBef>
            </a:pPr>
            <a:endParaRPr sz="800" dirty="0">
              <a:latin typeface="Lucida Grande" panose="020B0600040502020204"/>
              <a:cs typeface="Calibri"/>
            </a:endParaRPr>
          </a:p>
          <a:p>
            <a:pPr marL="605155" marR="594995" indent="-1270" algn="ctr">
              <a:lnSpc>
                <a:spcPct val="226200"/>
              </a:lnSpc>
              <a:spcBef>
                <a:spcPts val="180"/>
              </a:spcBef>
            </a:pPr>
            <a:r>
              <a:rPr sz="800" dirty="0">
                <a:solidFill>
                  <a:srgbClr val="585858"/>
                </a:solidFill>
                <a:latin typeface="Lucida Grande" panose="020B0600040502020204"/>
                <a:cs typeface="Calibri"/>
              </a:rPr>
              <a:t>Play with time-series data using Timeline Monitor your Elastic Stack using monitoring</a:t>
            </a:r>
            <a:endParaRPr sz="800" dirty="0">
              <a:latin typeface="Lucida Grande" panose="020B0600040502020204"/>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86004" y="140665"/>
            <a:ext cx="8571991" cy="435376"/>
          </a:xfrm>
          <a:prstGeom prst="rect">
            <a:avLst/>
          </a:prstGeom>
        </p:spPr>
        <p:txBody>
          <a:bodyPr vert="horz" wrap="square" lIns="0" tIns="12065" rIns="0" bIns="0" rtlCol="0">
            <a:spAutoFit/>
          </a:bodyPr>
          <a:lstStyle/>
          <a:p>
            <a:pPr marL="12700">
              <a:lnSpc>
                <a:spcPct val="100000"/>
              </a:lnSpc>
              <a:spcBef>
                <a:spcPts val="95"/>
              </a:spcBef>
            </a:pPr>
            <a:r>
              <a:rPr sz="2750" dirty="0">
                <a:latin typeface="Lucida Grande" panose="020B0600040502020204"/>
              </a:rPr>
              <a:t>What are the components of ELK?</a:t>
            </a:r>
          </a:p>
        </p:txBody>
      </p:sp>
      <p:grpSp>
        <p:nvGrpSpPr>
          <p:cNvPr id="3" name="object 3"/>
          <p:cNvGrpSpPr/>
          <p:nvPr/>
        </p:nvGrpSpPr>
        <p:grpSpPr>
          <a:xfrm>
            <a:off x="300223" y="1161062"/>
            <a:ext cx="2897505" cy="660400"/>
            <a:chOff x="300223" y="1161062"/>
            <a:chExt cx="2897505" cy="660400"/>
          </a:xfrm>
        </p:grpSpPr>
        <p:pic>
          <p:nvPicPr>
            <p:cNvPr id="4" name="object 4"/>
            <p:cNvPicPr/>
            <p:nvPr/>
          </p:nvPicPr>
          <p:blipFill>
            <a:blip r:embed="rId2" cstate="print"/>
            <a:stretch>
              <a:fillRect/>
            </a:stretch>
          </p:blipFill>
          <p:spPr>
            <a:xfrm>
              <a:off x="300223" y="1161062"/>
              <a:ext cx="2897133" cy="660217"/>
            </a:xfrm>
            <a:prstGeom prst="rect">
              <a:avLst/>
            </a:prstGeom>
          </p:spPr>
        </p:pic>
        <p:pic>
          <p:nvPicPr>
            <p:cNvPr id="5" name="object 5"/>
            <p:cNvPicPr/>
            <p:nvPr/>
          </p:nvPicPr>
          <p:blipFill>
            <a:blip r:embed="rId3" cstate="print"/>
            <a:stretch>
              <a:fillRect/>
            </a:stretch>
          </p:blipFill>
          <p:spPr>
            <a:xfrm>
              <a:off x="1126235" y="1274025"/>
              <a:ext cx="1243596" cy="475526"/>
            </a:xfrm>
            <a:prstGeom prst="rect">
              <a:avLst/>
            </a:prstGeom>
          </p:spPr>
        </p:pic>
        <p:sp>
          <p:nvSpPr>
            <p:cNvPr id="6" name="object 6"/>
            <p:cNvSpPr/>
            <p:nvPr/>
          </p:nvSpPr>
          <p:spPr>
            <a:xfrm>
              <a:off x="331469" y="1183386"/>
              <a:ext cx="2784475" cy="556260"/>
            </a:xfrm>
            <a:custGeom>
              <a:avLst/>
              <a:gdLst/>
              <a:ahLst/>
              <a:cxnLst/>
              <a:rect l="l" t="t" r="r" b="b"/>
              <a:pathLst>
                <a:path w="2784475" h="556260">
                  <a:moveTo>
                    <a:pt x="2691638" y="0"/>
                  </a:moveTo>
                  <a:lnTo>
                    <a:pt x="92710" y="0"/>
                  </a:lnTo>
                  <a:lnTo>
                    <a:pt x="56621" y="7288"/>
                  </a:lnTo>
                  <a:lnTo>
                    <a:pt x="27152" y="27162"/>
                  </a:lnTo>
                  <a:lnTo>
                    <a:pt x="7285" y="56632"/>
                  </a:lnTo>
                  <a:lnTo>
                    <a:pt x="0" y="92710"/>
                  </a:lnTo>
                  <a:lnTo>
                    <a:pt x="0" y="463550"/>
                  </a:lnTo>
                  <a:lnTo>
                    <a:pt x="7285" y="499627"/>
                  </a:lnTo>
                  <a:lnTo>
                    <a:pt x="27152" y="529097"/>
                  </a:lnTo>
                  <a:lnTo>
                    <a:pt x="56621" y="548971"/>
                  </a:lnTo>
                  <a:lnTo>
                    <a:pt x="92710" y="556260"/>
                  </a:lnTo>
                  <a:lnTo>
                    <a:pt x="2691638" y="556260"/>
                  </a:lnTo>
                  <a:lnTo>
                    <a:pt x="2727715" y="548971"/>
                  </a:lnTo>
                  <a:lnTo>
                    <a:pt x="2757185" y="529097"/>
                  </a:lnTo>
                  <a:lnTo>
                    <a:pt x="2777059" y="499627"/>
                  </a:lnTo>
                  <a:lnTo>
                    <a:pt x="2784348" y="463550"/>
                  </a:lnTo>
                  <a:lnTo>
                    <a:pt x="2784348" y="92710"/>
                  </a:lnTo>
                  <a:lnTo>
                    <a:pt x="2777059" y="56632"/>
                  </a:lnTo>
                  <a:lnTo>
                    <a:pt x="2757185" y="27162"/>
                  </a:lnTo>
                  <a:lnTo>
                    <a:pt x="2727715" y="7288"/>
                  </a:lnTo>
                  <a:lnTo>
                    <a:pt x="2691638" y="0"/>
                  </a:lnTo>
                  <a:close/>
                </a:path>
              </a:pathLst>
            </a:custGeom>
            <a:solidFill>
              <a:srgbClr val="FFFFFF"/>
            </a:solidFill>
          </p:spPr>
          <p:txBody>
            <a:bodyPr wrap="square" lIns="0" tIns="0" rIns="0" bIns="0" rtlCol="0"/>
            <a:lstStyle/>
            <a:p>
              <a:endParaRPr>
                <a:latin typeface="Lucida Grande" panose="020B0600040502020204"/>
              </a:endParaRPr>
            </a:p>
          </p:txBody>
        </p:sp>
        <p:sp>
          <p:nvSpPr>
            <p:cNvPr id="7" name="object 7"/>
            <p:cNvSpPr/>
            <p:nvPr/>
          </p:nvSpPr>
          <p:spPr>
            <a:xfrm>
              <a:off x="331469" y="1183386"/>
              <a:ext cx="2784475" cy="556260"/>
            </a:xfrm>
            <a:custGeom>
              <a:avLst/>
              <a:gdLst/>
              <a:ahLst/>
              <a:cxnLst/>
              <a:rect l="l" t="t" r="r" b="b"/>
              <a:pathLst>
                <a:path w="2784475" h="556260">
                  <a:moveTo>
                    <a:pt x="0" y="92710"/>
                  </a:moveTo>
                  <a:lnTo>
                    <a:pt x="7285" y="56632"/>
                  </a:lnTo>
                  <a:lnTo>
                    <a:pt x="27152" y="27162"/>
                  </a:lnTo>
                  <a:lnTo>
                    <a:pt x="56621" y="7288"/>
                  </a:lnTo>
                  <a:lnTo>
                    <a:pt x="92710" y="0"/>
                  </a:lnTo>
                  <a:lnTo>
                    <a:pt x="2691638" y="0"/>
                  </a:lnTo>
                  <a:lnTo>
                    <a:pt x="2727715" y="7288"/>
                  </a:lnTo>
                  <a:lnTo>
                    <a:pt x="2757185" y="27162"/>
                  </a:lnTo>
                  <a:lnTo>
                    <a:pt x="2777059" y="56632"/>
                  </a:lnTo>
                  <a:lnTo>
                    <a:pt x="2784348" y="92710"/>
                  </a:lnTo>
                  <a:lnTo>
                    <a:pt x="2784348" y="463550"/>
                  </a:lnTo>
                  <a:lnTo>
                    <a:pt x="2777059" y="499627"/>
                  </a:lnTo>
                  <a:lnTo>
                    <a:pt x="2757185" y="529097"/>
                  </a:lnTo>
                  <a:lnTo>
                    <a:pt x="2727715" y="548971"/>
                  </a:lnTo>
                  <a:lnTo>
                    <a:pt x="2691638" y="556260"/>
                  </a:lnTo>
                  <a:lnTo>
                    <a:pt x="92710" y="556260"/>
                  </a:lnTo>
                  <a:lnTo>
                    <a:pt x="56621" y="548971"/>
                  </a:lnTo>
                  <a:lnTo>
                    <a:pt x="27152" y="529097"/>
                  </a:lnTo>
                  <a:lnTo>
                    <a:pt x="7285" y="499627"/>
                  </a:lnTo>
                  <a:lnTo>
                    <a:pt x="0" y="463550"/>
                  </a:lnTo>
                  <a:lnTo>
                    <a:pt x="0" y="92710"/>
                  </a:lnTo>
                  <a:close/>
                </a:path>
              </a:pathLst>
            </a:custGeom>
            <a:ln w="28956">
              <a:solidFill>
                <a:srgbClr val="5F4778"/>
              </a:solidFill>
            </a:ln>
          </p:spPr>
          <p:txBody>
            <a:bodyPr wrap="square" lIns="0" tIns="0" rIns="0" bIns="0" rtlCol="0"/>
            <a:lstStyle/>
            <a:p>
              <a:endParaRPr>
                <a:latin typeface="Lucida Grande" panose="020B0600040502020204"/>
              </a:endParaRPr>
            </a:p>
          </p:txBody>
        </p:sp>
      </p:grpSp>
      <p:sp>
        <p:nvSpPr>
          <p:cNvPr id="8" name="object 8"/>
          <p:cNvSpPr txBox="1"/>
          <p:nvPr/>
        </p:nvSpPr>
        <p:spPr>
          <a:xfrm>
            <a:off x="1246124" y="1329944"/>
            <a:ext cx="954405" cy="198131"/>
          </a:xfrm>
          <a:prstGeom prst="rect">
            <a:avLst/>
          </a:prstGeom>
        </p:spPr>
        <p:txBody>
          <a:bodyPr vert="horz" wrap="square" lIns="0" tIns="13335" rIns="0" bIns="0" rtlCol="0">
            <a:spAutoFit/>
          </a:bodyPr>
          <a:lstStyle/>
          <a:p>
            <a:pPr marL="12700">
              <a:lnSpc>
                <a:spcPct val="100000"/>
              </a:lnSpc>
              <a:spcBef>
                <a:spcPts val="105"/>
              </a:spcBef>
            </a:pPr>
            <a:r>
              <a:rPr sz="1200" dirty="0">
                <a:solidFill>
                  <a:srgbClr val="585858"/>
                </a:solidFill>
                <a:latin typeface="Lucida Grande" panose="020B0600040502020204"/>
                <a:cs typeface="Calibri"/>
              </a:rPr>
              <a:t>Elasticsearch</a:t>
            </a:r>
            <a:endParaRPr sz="1200" dirty="0">
              <a:latin typeface="Lucida Grande" panose="020B0600040502020204"/>
              <a:cs typeface="Calibri"/>
            </a:endParaRPr>
          </a:p>
        </p:txBody>
      </p:sp>
      <p:grpSp>
        <p:nvGrpSpPr>
          <p:cNvPr id="9" name="object 9"/>
          <p:cNvGrpSpPr/>
          <p:nvPr/>
        </p:nvGrpSpPr>
        <p:grpSpPr>
          <a:xfrm>
            <a:off x="300223" y="2110594"/>
            <a:ext cx="2897505" cy="668020"/>
            <a:chOff x="300223" y="2110594"/>
            <a:chExt cx="2897505" cy="668020"/>
          </a:xfrm>
        </p:grpSpPr>
        <p:pic>
          <p:nvPicPr>
            <p:cNvPr id="10" name="object 10"/>
            <p:cNvPicPr/>
            <p:nvPr/>
          </p:nvPicPr>
          <p:blipFill>
            <a:blip r:embed="rId4" cstate="print"/>
            <a:stretch>
              <a:fillRect/>
            </a:stretch>
          </p:blipFill>
          <p:spPr>
            <a:xfrm>
              <a:off x="300223" y="2110594"/>
              <a:ext cx="2897133" cy="667777"/>
            </a:xfrm>
            <a:prstGeom prst="rect">
              <a:avLst/>
            </a:prstGeom>
          </p:spPr>
        </p:pic>
        <p:pic>
          <p:nvPicPr>
            <p:cNvPr id="11" name="object 11"/>
            <p:cNvPicPr/>
            <p:nvPr/>
          </p:nvPicPr>
          <p:blipFill>
            <a:blip r:embed="rId5" cstate="print"/>
            <a:stretch>
              <a:fillRect/>
            </a:stretch>
          </p:blipFill>
          <p:spPr>
            <a:xfrm>
              <a:off x="1275588" y="2232621"/>
              <a:ext cx="943368" cy="475526"/>
            </a:xfrm>
            <a:prstGeom prst="rect">
              <a:avLst/>
            </a:prstGeom>
          </p:spPr>
        </p:pic>
        <p:sp>
          <p:nvSpPr>
            <p:cNvPr id="12" name="object 12"/>
            <p:cNvSpPr/>
            <p:nvPr/>
          </p:nvSpPr>
          <p:spPr>
            <a:xfrm>
              <a:off x="331469" y="2141982"/>
              <a:ext cx="2784475" cy="554990"/>
            </a:xfrm>
            <a:custGeom>
              <a:avLst/>
              <a:gdLst/>
              <a:ahLst/>
              <a:cxnLst/>
              <a:rect l="l" t="t" r="r" b="b"/>
              <a:pathLst>
                <a:path w="2784475" h="554989">
                  <a:moveTo>
                    <a:pt x="2691892" y="0"/>
                  </a:moveTo>
                  <a:lnTo>
                    <a:pt x="92456" y="0"/>
                  </a:lnTo>
                  <a:lnTo>
                    <a:pt x="56465" y="7266"/>
                  </a:lnTo>
                  <a:lnTo>
                    <a:pt x="27077" y="27082"/>
                  </a:lnTo>
                  <a:lnTo>
                    <a:pt x="7264" y="56471"/>
                  </a:lnTo>
                  <a:lnTo>
                    <a:pt x="0" y="92456"/>
                  </a:lnTo>
                  <a:lnTo>
                    <a:pt x="0" y="462280"/>
                  </a:lnTo>
                  <a:lnTo>
                    <a:pt x="7264" y="498264"/>
                  </a:lnTo>
                  <a:lnTo>
                    <a:pt x="27077" y="527653"/>
                  </a:lnTo>
                  <a:lnTo>
                    <a:pt x="56465" y="547469"/>
                  </a:lnTo>
                  <a:lnTo>
                    <a:pt x="92456" y="554736"/>
                  </a:lnTo>
                  <a:lnTo>
                    <a:pt x="2691892" y="554736"/>
                  </a:lnTo>
                  <a:lnTo>
                    <a:pt x="2727876" y="547469"/>
                  </a:lnTo>
                  <a:lnTo>
                    <a:pt x="2757265" y="527653"/>
                  </a:lnTo>
                  <a:lnTo>
                    <a:pt x="2777081" y="498264"/>
                  </a:lnTo>
                  <a:lnTo>
                    <a:pt x="2784348" y="462280"/>
                  </a:lnTo>
                  <a:lnTo>
                    <a:pt x="2784348" y="92456"/>
                  </a:lnTo>
                  <a:lnTo>
                    <a:pt x="2777081" y="56471"/>
                  </a:lnTo>
                  <a:lnTo>
                    <a:pt x="2757265" y="27082"/>
                  </a:lnTo>
                  <a:lnTo>
                    <a:pt x="2727876" y="7266"/>
                  </a:lnTo>
                  <a:lnTo>
                    <a:pt x="2691892" y="0"/>
                  </a:lnTo>
                  <a:close/>
                </a:path>
              </a:pathLst>
            </a:custGeom>
            <a:solidFill>
              <a:srgbClr val="FFFFFF"/>
            </a:solidFill>
          </p:spPr>
          <p:txBody>
            <a:bodyPr wrap="square" lIns="0" tIns="0" rIns="0" bIns="0" rtlCol="0"/>
            <a:lstStyle/>
            <a:p>
              <a:endParaRPr>
                <a:latin typeface="Lucida Grande" panose="020B0600040502020204"/>
              </a:endParaRPr>
            </a:p>
          </p:txBody>
        </p:sp>
        <p:sp>
          <p:nvSpPr>
            <p:cNvPr id="13" name="object 13"/>
            <p:cNvSpPr/>
            <p:nvPr/>
          </p:nvSpPr>
          <p:spPr>
            <a:xfrm>
              <a:off x="331469" y="2141982"/>
              <a:ext cx="2784475" cy="554990"/>
            </a:xfrm>
            <a:custGeom>
              <a:avLst/>
              <a:gdLst/>
              <a:ahLst/>
              <a:cxnLst/>
              <a:rect l="l" t="t" r="r" b="b"/>
              <a:pathLst>
                <a:path w="2784475" h="554989">
                  <a:moveTo>
                    <a:pt x="0" y="92456"/>
                  </a:moveTo>
                  <a:lnTo>
                    <a:pt x="7264" y="56471"/>
                  </a:lnTo>
                  <a:lnTo>
                    <a:pt x="27077" y="27082"/>
                  </a:lnTo>
                  <a:lnTo>
                    <a:pt x="56465" y="7266"/>
                  </a:lnTo>
                  <a:lnTo>
                    <a:pt x="92456" y="0"/>
                  </a:lnTo>
                  <a:lnTo>
                    <a:pt x="2691892" y="0"/>
                  </a:lnTo>
                  <a:lnTo>
                    <a:pt x="2727876" y="7266"/>
                  </a:lnTo>
                  <a:lnTo>
                    <a:pt x="2757265" y="27082"/>
                  </a:lnTo>
                  <a:lnTo>
                    <a:pt x="2777081" y="56471"/>
                  </a:lnTo>
                  <a:lnTo>
                    <a:pt x="2784348" y="92456"/>
                  </a:lnTo>
                  <a:lnTo>
                    <a:pt x="2784348" y="462280"/>
                  </a:lnTo>
                  <a:lnTo>
                    <a:pt x="2777081" y="498264"/>
                  </a:lnTo>
                  <a:lnTo>
                    <a:pt x="2757265" y="527653"/>
                  </a:lnTo>
                  <a:lnTo>
                    <a:pt x="2727876" y="547469"/>
                  </a:lnTo>
                  <a:lnTo>
                    <a:pt x="2691892" y="554736"/>
                  </a:lnTo>
                  <a:lnTo>
                    <a:pt x="92456" y="554736"/>
                  </a:lnTo>
                  <a:lnTo>
                    <a:pt x="56465" y="547469"/>
                  </a:lnTo>
                  <a:lnTo>
                    <a:pt x="27077" y="527653"/>
                  </a:lnTo>
                  <a:lnTo>
                    <a:pt x="7264" y="498264"/>
                  </a:lnTo>
                  <a:lnTo>
                    <a:pt x="0" y="462280"/>
                  </a:lnTo>
                  <a:lnTo>
                    <a:pt x="0" y="92456"/>
                  </a:lnTo>
                  <a:close/>
                </a:path>
              </a:pathLst>
            </a:custGeom>
            <a:ln w="28956">
              <a:solidFill>
                <a:srgbClr val="5F4778"/>
              </a:solidFill>
            </a:ln>
          </p:spPr>
          <p:txBody>
            <a:bodyPr wrap="square" lIns="0" tIns="0" rIns="0" bIns="0" rtlCol="0"/>
            <a:lstStyle/>
            <a:p>
              <a:endParaRPr>
                <a:latin typeface="Lucida Grande" panose="020B0600040502020204"/>
              </a:endParaRPr>
            </a:p>
          </p:txBody>
        </p:sp>
      </p:grpSp>
      <p:sp>
        <p:nvSpPr>
          <p:cNvPr id="14" name="object 14"/>
          <p:cNvSpPr txBox="1"/>
          <p:nvPr/>
        </p:nvSpPr>
        <p:spPr>
          <a:xfrm>
            <a:off x="1395475" y="2287905"/>
            <a:ext cx="654050"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585858"/>
                </a:solidFill>
                <a:latin typeface="Lucida Grande" panose="020B0600040502020204"/>
                <a:cs typeface="Calibri"/>
              </a:rPr>
              <a:t>Logstash</a:t>
            </a:r>
            <a:endParaRPr sz="1200">
              <a:latin typeface="Lucida Grande" panose="020B0600040502020204"/>
              <a:cs typeface="Calibri"/>
            </a:endParaRPr>
          </a:p>
        </p:txBody>
      </p:sp>
      <p:grpSp>
        <p:nvGrpSpPr>
          <p:cNvPr id="15" name="object 15"/>
          <p:cNvGrpSpPr/>
          <p:nvPr/>
        </p:nvGrpSpPr>
        <p:grpSpPr>
          <a:xfrm>
            <a:off x="300223" y="3076730"/>
            <a:ext cx="2897505" cy="660400"/>
            <a:chOff x="300223" y="3076730"/>
            <a:chExt cx="2897505" cy="660400"/>
          </a:xfrm>
        </p:grpSpPr>
        <p:pic>
          <p:nvPicPr>
            <p:cNvPr id="16" name="object 16"/>
            <p:cNvPicPr/>
            <p:nvPr/>
          </p:nvPicPr>
          <p:blipFill>
            <a:blip r:embed="rId2" cstate="print"/>
            <a:stretch>
              <a:fillRect/>
            </a:stretch>
          </p:blipFill>
          <p:spPr>
            <a:xfrm>
              <a:off x="300223" y="3076730"/>
              <a:ext cx="2897133" cy="660217"/>
            </a:xfrm>
            <a:prstGeom prst="rect">
              <a:avLst/>
            </a:prstGeom>
          </p:spPr>
        </p:pic>
        <p:pic>
          <p:nvPicPr>
            <p:cNvPr id="17" name="object 17"/>
            <p:cNvPicPr/>
            <p:nvPr/>
          </p:nvPicPr>
          <p:blipFill>
            <a:blip r:embed="rId6" cstate="print"/>
            <a:stretch>
              <a:fillRect/>
            </a:stretch>
          </p:blipFill>
          <p:spPr>
            <a:xfrm>
              <a:off x="1344168" y="3189693"/>
              <a:ext cx="806208" cy="475526"/>
            </a:xfrm>
            <a:prstGeom prst="rect">
              <a:avLst/>
            </a:prstGeom>
          </p:spPr>
        </p:pic>
        <p:sp>
          <p:nvSpPr>
            <p:cNvPr id="18" name="object 18"/>
            <p:cNvSpPr/>
            <p:nvPr/>
          </p:nvSpPr>
          <p:spPr>
            <a:xfrm>
              <a:off x="331469" y="3099054"/>
              <a:ext cx="2784475" cy="556260"/>
            </a:xfrm>
            <a:custGeom>
              <a:avLst/>
              <a:gdLst/>
              <a:ahLst/>
              <a:cxnLst/>
              <a:rect l="l" t="t" r="r" b="b"/>
              <a:pathLst>
                <a:path w="2784475" h="556260">
                  <a:moveTo>
                    <a:pt x="2691638" y="0"/>
                  </a:moveTo>
                  <a:lnTo>
                    <a:pt x="92710" y="0"/>
                  </a:lnTo>
                  <a:lnTo>
                    <a:pt x="56621" y="7288"/>
                  </a:lnTo>
                  <a:lnTo>
                    <a:pt x="27152" y="27162"/>
                  </a:lnTo>
                  <a:lnTo>
                    <a:pt x="7285" y="56632"/>
                  </a:lnTo>
                  <a:lnTo>
                    <a:pt x="0" y="92710"/>
                  </a:lnTo>
                  <a:lnTo>
                    <a:pt x="0" y="463550"/>
                  </a:lnTo>
                  <a:lnTo>
                    <a:pt x="7285" y="499627"/>
                  </a:lnTo>
                  <a:lnTo>
                    <a:pt x="27152" y="529097"/>
                  </a:lnTo>
                  <a:lnTo>
                    <a:pt x="56621" y="548971"/>
                  </a:lnTo>
                  <a:lnTo>
                    <a:pt x="92710" y="556260"/>
                  </a:lnTo>
                  <a:lnTo>
                    <a:pt x="2691638" y="556260"/>
                  </a:lnTo>
                  <a:lnTo>
                    <a:pt x="2727715" y="548971"/>
                  </a:lnTo>
                  <a:lnTo>
                    <a:pt x="2757185" y="529097"/>
                  </a:lnTo>
                  <a:lnTo>
                    <a:pt x="2777059" y="499627"/>
                  </a:lnTo>
                  <a:lnTo>
                    <a:pt x="2784348" y="463550"/>
                  </a:lnTo>
                  <a:lnTo>
                    <a:pt x="2784348" y="92710"/>
                  </a:lnTo>
                  <a:lnTo>
                    <a:pt x="2777059" y="56632"/>
                  </a:lnTo>
                  <a:lnTo>
                    <a:pt x="2757185" y="27162"/>
                  </a:lnTo>
                  <a:lnTo>
                    <a:pt x="2727715" y="7288"/>
                  </a:lnTo>
                  <a:lnTo>
                    <a:pt x="2691638" y="0"/>
                  </a:lnTo>
                  <a:close/>
                </a:path>
              </a:pathLst>
            </a:custGeom>
            <a:solidFill>
              <a:srgbClr val="FFFFFF"/>
            </a:solidFill>
          </p:spPr>
          <p:txBody>
            <a:bodyPr wrap="square" lIns="0" tIns="0" rIns="0" bIns="0" rtlCol="0"/>
            <a:lstStyle/>
            <a:p>
              <a:endParaRPr>
                <a:latin typeface="Lucida Grande" panose="020B0600040502020204"/>
              </a:endParaRPr>
            </a:p>
          </p:txBody>
        </p:sp>
        <p:sp>
          <p:nvSpPr>
            <p:cNvPr id="19" name="object 19"/>
            <p:cNvSpPr/>
            <p:nvPr/>
          </p:nvSpPr>
          <p:spPr>
            <a:xfrm>
              <a:off x="331469" y="3099054"/>
              <a:ext cx="2784475" cy="556260"/>
            </a:xfrm>
            <a:custGeom>
              <a:avLst/>
              <a:gdLst/>
              <a:ahLst/>
              <a:cxnLst/>
              <a:rect l="l" t="t" r="r" b="b"/>
              <a:pathLst>
                <a:path w="2784475" h="556260">
                  <a:moveTo>
                    <a:pt x="0" y="92710"/>
                  </a:moveTo>
                  <a:lnTo>
                    <a:pt x="7285" y="56632"/>
                  </a:lnTo>
                  <a:lnTo>
                    <a:pt x="27152" y="27162"/>
                  </a:lnTo>
                  <a:lnTo>
                    <a:pt x="56621" y="7288"/>
                  </a:lnTo>
                  <a:lnTo>
                    <a:pt x="92710" y="0"/>
                  </a:lnTo>
                  <a:lnTo>
                    <a:pt x="2691638" y="0"/>
                  </a:lnTo>
                  <a:lnTo>
                    <a:pt x="2727715" y="7288"/>
                  </a:lnTo>
                  <a:lnTo>
                    <a:pt x="2757185" y="27162"/>
                  </a:lnTo>
                  <a:lnTo>
                    <a:pt x="2777059" y="56632"/>
                  </a:lnTo>
                  <a:lnTo>
                    <a:pt x="2784348" y="92710"/>
                  </a:lnTo>
                  <a:lnTo>
                    <a:pt x="2784348" y="463550"/>
                  </a:lnTo>
                  <a:lnTo>
                    <a:pt x="2777059" y="499627"/>
                  </a:lnTo>
                  <a:lnTo>
                    <a:pt x="2757185" y="529097"/>
                  </a:lnTo>
                  <a:lnTo>
                    <a:pt x="2727715" y="548971"/>
                  </a:lnTo>
                  <a:lnTo>
                    <a:pt x="2691638" y="556260"/>
                  </a:lnTo>
                  <a:lnTo>
                    <a:pt x="92710" y="556260"/>
                  </a:lnTo>
                  <a:lnTo>
                    <a:pt x="56621" y="548971"/>
                  </a:lnTo>
                  <a:lnTo>
                    <a:pt x="27152" y="529097"/>
                  </a:lnTo>
                  <a:lnTo>
                    <a:pt x="7285" y="499627"/>
                  </a:lnTo>
                  <a:lnTo>
                    <a:pt x="0" y="463550"/>
                  </a:lnTo>
                  <a:lnTo>
                    <a:pt x="0" y="92710"/>
                  </a:lnTo>
                  <a:close/>
                </a:path>
              </a:pathLst>
            </a:custGeom>
            <a:ln w="28956">
              <a:solidFill>
                <a:srgbClr val="5F4778"/>
              </a:solidFill>
            </a:ln>
          </p:spPr>
          <p:txBody>
            <a:bodyPr wrap="square" lIns="0" tIns="0" rIns="0" bIns="0" rtlCol="0"/>
            <a:lstStyle/>
            <a:p>
              <a:endParaRPr>
                <a:latin typeface="Lucida Grande" panose="020B0600040502020204"/>
              </a:endParaRPr>
            </a:p>
          </p:txBody>
        </p:sp>
      </p:grpSp>
      <p:sp>
        <p:nvSpPr>
          <p:cNvPr id="20" name="object 20"/>
          <p:cNvSpPr txBox="1"/>
          <p:nvPr/>
        </p:nvSpPr>
        <p:spPr>
          <a:xfrm>
            <a:off x="1464055" y="3245561"/>
            <a:ext cx="516255" cy="198131"/>
          </a:xfrm>
          <a:prstGeom prst="rect">
            <a:avLst/>
          </a:prstGeom>
        </p:spPr>
        <p:txBody>
          <a:bodyPr vert="horz" wrap="square" lIns="0" tIns="13335" rIns="0" bIns="0" rtlCol="0">
            <a:spAutoFit/>
          </a:bodyPr>
          <a:lstStyle/>
          <a:p>
            <a:pPr marL="12700">
              <a:lnSpc>
                <a:spcPct val="100000"/>
              </a:lnSpc>
              <a:spcBef>
                <a:spcPts val="105"/>
              </a:spcBef>
            </a:pPr>
            <a:r>
              <a:rPr sz="1200" dirty="0">
                <a:solidFill>
                  <a:srgbClr val="585858"/>
                </a:solidFill>
                <a:latin typeface="Lucida Grande" panose="020B0600040502020204"/>
                <a:cs typeface="Calibri"/>
              </a:rPr>
              <a:t>Kibana</a:t>
            </a:r>
            <a:endParaRPr sz="1200">
              <a:latin typeface="Lucida Grande" panose="020B0600040502020204"/>
              <a:cs typeface="Calibri"/>
            </a:endParaRPr>
          </a:p>
        </p:txBody>
      </p:sp>
      <p:grpSp>
        <p:nvGrpSpPr>
          <p:cNvPr id="21" name="object 21"/>
          <p:cNvGrpSpPr/>
          <p:nvPr/>
        </p:nvGrpSpPr>
        <p:grpSpPr>
          <a:xfrm>
            <a:off x="211836" y="3938015"/>
            <a:ext cx="3043555" cy="806450"/>
            <a:chOff x="211836" y="3938015"/>
            <a:chExt cx="3043555" cy="806450"/>
          </a:xfrm>
        </p:grpSpPr>
        <p:pic>
          <p:nvPicPr>
            <p:cNvPr id="22" name="object 22"/>
            <p:cNvPicPr/>
            <p:nvPr/>
          </p:nvPicPr>
          <p:blipFill>
            <a:blip r:embed="rId7" cstate="print"/>
            <a:stretch>
              <a:fillRect/>
            </a:stretch>
          </p:blipFill>
          <p:spPr>
            <a:xfrm>
              <a:off x="242235" y="3977530"/>
              <a:ext cx="3013108" cy="766778"/>
            </a:xfrm>
            <a:prstGeom prst="rect">
              <a:avLst/>
            </a:prstGeom>
          </p:spPr>
        </p:pic>
        <p:pic>
          <p:nvPicPr>
            <p:cNvPr id="23" name="object 23"/>
            <p:cNvPicPr/>
            <p:nvPr/>
          </p:nvPicPr>
          <p:blipFill>
            <a:blip r:embed="rId8" cstate="print"/>
            <a:stretch>
              <a:fillRect/>
            </a:stretch>
          </p:blipFill>
          <p:spPr>
            <a:xfrm>
              <a:off x="1383791" y="4148327"/>
              <a:ext cx="726947" cy="475526"/>
            </a:xfrm>
            <a:prstGeom prst="rect">
              <a:avLst/>
            </a:prstGeom>
          </p:spPr>
        </p:pic>
        <p:pic>
          <p:nvPicPr>
            <p:cNvPr id="24" name="object 24"/>
            <p:cNvPicPr/>
            <p:nvPr/>
          </p:nvPicPr>
          <p:blipFill>
            <a:blip r:embed="rId9" cstate="print"/>
            <a:stretch>
              <a:fillRect/>
            </a:stretch>
          </p:blipFill>
          <p:spPr>
            <a:xfrm>
              <a:off x="211836" y="3938015"/>
              <a:ext cx="3019044" cy="790956"/>
            </a:xfrm>
            <a:prstGeom prst="rect">
              <a:avLst/>
            </a:prstGeom>
          </p:spPr>
        </p:pic>
        <p:sp>
          <p:nvSpPr>
            <p:cNvPr id="25" name="object 25"/>
            <p:cNvSpPr/>
            <p:nvPr/>
          </p:nvSpPr>
          <p:spPr>
            <a:xfrm>
              <a:off x="331470" y="4057649"/>
              <a:ext cx="2784475" cy="556260"/>
            </a:xfrm>
            <a:custGeom>
              <a:avLst/>
              <a:gdLst/>
              <a:ahLst/>
              <a:cxnLst/>
              <a:rect l="l" t="t" r="r" b="b"/>
              <a:pathLst>
                <a:path w="2784475" h="556260">
                  <a:moveTo>
                    <a:pt x="2691638" y="0"/>
                  </a:moveTo>
                  <a:lnTo>
                    <a:pt x="92710" y="0"/>
                  </a:lnTo>
                  <a:lnTo>
                    <a:pt x="56621" y="7285"/>
                  </a:lnTo>
                  <a:lnTo>
                    <a:pt x="27152" y="27152"/>
                  </a:lnTo>
                  <a:lnTo>
                    <a:pt x="7285" y="56621"/>
                  </a:lnTo>
                  <a:lnTo>
                    <a:pt x="0" y="92709"/>
                  </a:lnTo>
                  <a:lnTo>
                    <a:pt x="0" y="463550"/>
                  </a:lnTo>
                  <a:lnTo>
                    <a:pt x="7285" y="499638"/>
                  </a:lnTo>
                  <a:lnTo>
                    <a:pt x="27152" y="529107"/>
                  </a:lnTo>
                  <a:lnTo>
                    <a:pt x="56621" y="548974"/>
                  </a:lnTo>
                  <a:lnTo>
                    <a:pt x="92710" y="556260"/>
                  </a:lnTo>
                  <a:lnTo>
                    <a:pt x="2691638" y="556260"/>
                  </a:lnTo>
                  <a:lnTo>
                    <a:pt x="2727715" y="548974"/>
                  </a:lnTo>
                  <a:lnTo>
                    <a:pt x="2757185" y="529107"/>
                  </a:lnTo>
                  <a:lnTo>
                    <a:pt x="2777059" y="499638"/>
                  </a:lnTo>
                  <a:lnTo>
                    <a:pt x="2784348" y="463550"/>
                  </a:lnTo>
                  <a:lnTo>
                    <a:pt x="2784348" y="92709"/>
                  </a:lnTo>
                  <a:lnTo>
                    <a:pt x="2777059" y="56621"/>
                  </a:lnTo>
                  <a:lnTo>
                    <a:pt x="2757185" y="27152"/>
                  </a:lnTo>
                  <a:lnTo>
                    <a:pt x="2727715" y="7285"/>
                  </a:lnTo>
                  <a:lnTo>
                    <a:pt x="2691638" y="0"/>
                  </a:lnTo>
                  <a:close/>
                </a:path>
              </a:pathLst>
            </a:custGeom>
            <a:solidFill>
              <a:srgbClr val="FFFFFF"/>
            </a:solidFill>
          </p:spPr>
          <p:txBody>
            <a:bodyPr wrap="square" lIns="0" tIns="0" rIns="0" bIns="0" rtlCol="0"/>
            <a:lstStyle/>
            <a:p>
              <a:endParaRPr>
                <a:latin typeface="Lucida Grande" panose="020B0600040502020204"/>
              </a:endParaRPr>
            </a:p>
          </p:txBody>
        </p:sp>
        <p:sp>
          <p:nvSpPr>
            <p:cNvPr id="26" name="object 26"/>
            <p:cNvSpPr/>
            <p:nvPr/>
          </p:nvSpPr>
          <p:spPr>
            <a:xfrm>
              <a:off x="331470" y="4057649"/>
              <a:ext cx="2784475" cy="556260"/>
            </a:xfrm>
            <a:custGeom>
              <a:avLst/>
              <a:gdLst/>
              <a:ahLst/>
              <a:cxnLst/>
              <a:rect l="l" t="t" r="r" b="b"/>
              <a:pathLst>
                <a:path w="2784475" h="556260">
                  <a:moveTo>
                    <a:pt x="0" y="92709"/>
                  </a:moveTo>
                  <a:lnTo>
                    <a:pt x="7285" y="56621"/>
                  </a:lnTo>
                  <a:lnTo>
                    <a:pt x="27152" y="27152"/>
                  </a:lnTo>
                  <a:lnTo>
                    <a:pt x="56621" y="7285"/>
                  </a:lnTo>
                  <a:lnTo>
                    <a:pt x="92710" y="0"/>
                  </a:lnTo>
                  <a:lnTo>
                    <a:pt x="2691638" y="0"/>
                  </a:lnTo>
                  <a:lnTo>
                    <a:pt x="2727715" y="7285"/>
                  </a:lnTo>
                  <a:lnTo>
                    <a:pt x="2757185" y="27152"/>
                  </a:lnTo>
                  <a:lnTo>
                    <a:pt x="2777059" y="56621"/>
                  </a:lnTo>
                  <a:lnTo>
                    <a:pt x="2784348" y="92709"/>
                  </a:lnTo>
                  <a:lnTo>
                    <a:pt x="2784348" y="463550"/>
                  </a:lnTo>
                  <a:lnTo>
                    <a:pt x="2777059" y="499638"/>
                  </a:lnTo>
                  <a:lnTo>
                    <a:pt x="2757185" y="529107"/>
                  </a:lnTo>
                  <a:lnTo>
                    <a:pt x="2727715" y="548974"/>
                  </a:lnTo>
                  <a:lnTo>
                    <a:pt x="2691638" y="556260"/>
                  </a:lnTo>
                  <a:lnTo>
                    <a:pt x="92710" y="556260"/>
                  </a:lnTo>
                  <a:lnTo>
                    <a:pt x="56621" y="548974"/>
                  </a:lnTo>
                  <a:lnTo>
                    <a:pt x="27152" y="529107"/>
                  </a:lnTo>
                  <a:lnTo>
                    <a:pt x="7285" y="499638"/>
                  </a:lnTo>
                  <a:lnTo>
                    <a:pt x="0" y="463550"/>
                  </a:lnTo>
                  <a:lnTo>
                    <a:pt x="0" y="92709"/>
                  </a:lnTo>
                  <a:close/>
                </a:path>
              </a:pathLst>
            </a:custGeom>
            <a:ln w="28956">
              <a:solidFill>
                <a:srgbClr val="5F4778"/>
              </a:solidFill>
            </a:ln>
          </p:spPr>
          <p:txBody>
            <a:bodyPr wrap="square" lIns="0" tIns="0" rIns="0" bIns="0" rtlCol="0"/>
            <a:lstStyle/>
            <a:p>
              <a:endParaRPr>
                <a:latin typeface="Lucida Grande" panose="020B0600040502020204"/>
              </a:endParaRPr>
            </a:p>
          </p:txBody>
        </p:sp>
      </p:grpSp>
      <p:sp>
        <p:nvSpPr>
          <p:cNvPr id="27" name="object 27"/>
          <p:cNvSpPr txBox="1"/>
          <p:nvPr/>
        </p:nvSpPr>
        <p:spPr>
          <a:xfrm>
            <a:off x="1503680" y="4205122"/>
            <a:ext cx="436245" cy="197490"/>
          </a:xfrm>
          <a:prstGeom prst="rect">
            <a:avLst/>
          </a:prstGeom>
        </p:spPr>
        <p:txBody>
          <a:bodyPr vert="horz" wrap="square" lIns="0" tIns="12700" rIns="0" bIns="0" rtlCol="0">
            <a:spAutoFit/>
          </a:bodyPr>
          <a:lstStyle/>
          <a:p>
            <a:pPr marL="12700">
              <a:lnSpc>
                <a:spcPct val="100000"/>
              </a:lnSpc>
              <a:spcBef>
                <a:spcPts val="100"/>
              </a:spcBef>
            </a:pPr>
            <a:r>
              <a:rPr sz="1200" b="1" dirty="0">
                <a:latin typeface="Lucida Grande" panose="020B0600040502020204"/>
                <a:cs typeface="Calibri"/>
              </a:rPr>
              <a:t>Beats</a:t>
            </a:r>
            <a:endParaRPr sz="1200">
              <a:latin typeface="Lucida Grande" panose="020B0600040502020204"/>
              <a:cs typeface="Calibri"/>
            </a:endParaRPr>
          </a:p>
        </p:txBody>
      </p:sp>
      <p:grpSp>
        <p:nvGrpSpPr>
          <p:cNvPr id="28" name="object 28"/>
          <p:cNvGrpSpPr/>
          <p:nvPr/>
        </p:nvGrpSpPr>
        <p:grpSpPr>
          <a:xfrm>
            <a:off x="3806697" y="1074166"/>
            <a:ext cx="4857750" cy="3699510"/>
            <a:chOff x="3806697" y="1074166"/>
            <a:chExt cx="4857750" cy="3699510"/>
          </a:xfrm>
          <a:solidFill>
            <a:srgbClr val="FFFFFF"/>
          </a:solidFill>
        </p:grpSpPr>
        <p:sp>
          <p:nvSpPr>
            <p:cNvPr id="29" name="object 29"/>
            <p:cNvSpPr/>
            <p:nvPr/>
          </p:nvSpPr>
          <p:spPr>
            <a:xfrm>
              <a:off x="3813047" y="1080516"/>
              <a:ext cx="4845050" cy="3686810"/>
            </a:xfrm>
            <a:custGeom>
              <a:avLst/>
              <a:gdLst/>
              <a:ahLst/>
              <a:cxnLst/>
              <a:rect l="l" t="t" r="r" b="b"/>
              <a:pathLst>
                <a:path w="4845050" h="3686810">
                  <a:moveTo>
                    <a:pt x="0" y="614426"/>
                  </a:moveTo>
                  <a:lnTo>
                    <a:pt x="1848" y="566408"/>
                  </a:lnTo>
                  <a:lnTo>
                    <a:pt x="7303" y="519401"/>
                  </a:lnTo>
                  <a:lnTo>
                    <a:pt x="16227" y="473541"/>
                  </a:lnTo>
                  <a:lnTo>
                    <a:pt x="28483" y="428966"/>
                  </a:lnTo>
                  <a:lnTo>
                    <a:pt x="43937" y="385811"/>
                  </a:lnTo>
                  <a:lnTo>
                    <a:pt x="62449" y="344214"/>
                  </a:lnTo>
                  <a:lnTo>
                    <a:pt x="83885" y="304310"/>
                  </a:lnTo>
                  <a:lnTo>
                    <a:pt x="108108" y="266237"/>
                  </a:lnTo>
                  <a:lnTo>
                    <a:pt x="134980" y="230131"/>
                  </a:lnTo>
                  <a:lnTo>
                    <a:pt x="164366" y="196128"/>
                  </a:lnTo>
                  <a:lnTo>
                    <a:pt x="196128" y="164366"/>
                  </a:lnTo>
                  <a:lnTo>
                    <a:pt x="230131" y="134980"/>
                  </a:lnTo>
                  <a:lnTo>
                    <a:pt x="266237" y="108108"/>
                  </a:lnTo>
                  <a:lnTo>
                    <a:pt x="304310" y="83885"/>
                  </a:lnTo>
                  <a:lnTo>
                    <a:pt x="344214" y="62449"/>
                  </a:lnTo>
                  <a:lnTo>
                    <a:pt x="385811" y="43937"/>
                  </a:lnTo>
                  <a:lnTo>
                    <a:pt x="428966" y="28483"/>
                  </a:lnTo>
                  <a:lnTo>
                    <a:pt x="473541" y="16227"/>
                  </a:lnTo>
                  <a:lnTo>
                    <a:pt x="519401" y="7303"/>
                  </a:lnTo>
                  <a:lnTo>
                    <a:pt x="566408" y="1848"/>
                  </a:lnTo>
                  <a:lnTo>
                    <a:pt x="614426" y="0"/>
                  </a:lnTo>
                  <a:lnTo>
                    <a:pt x="4230370" y="0"/>
                  </a:lnTo>
                  <a:lnTo>
                    <a:pt x="4278387" y="1848"/>
                  </a:lnTo>
                  <a:lnTo>
                    <a:pt x="4325394" y="7303"/>
                  </a:lnTo>
                  <a:lnTo>
                    <a:pt x="4371254" y="16227"/>
                  </a:lnTo>
                  <a:lnTo>
                    <a:pt x="4415829" y="28483"/>
                  </a:lnTo>
                  <a:lnTo>
                    <a:pt x="4458984" y="43937"/>
                  </a:lnTo>
                  <a:lnTo>
                    <a:pt x="4500581" y="62449"/>
                  </a:lnTo>
                  <a:lnTo>
                    <a:pt x="4540485" y="83885"/>
                  </a:lnTo>
                  <a:lnTo>
                    <a:pt x="4578558" y="108108"/>
                  </a:lnTo>
                  <a:lnTo>
                    <a:pt x="4614664" y="134980"/>
                  </a:lnTo>
                  <a:lnTo>
                    <a:pt x="4648667" y="164366"/>
                  </a:lnTo>
                  <a:lnTo>
                    <a:pt x="4680429" y="196128"/>
                  </a:lnTo>
                  <a:lnTo>
                    <a:pt x="4709815" y="230131"/>
                  </a:lnTo>
                  <a:lnTo>
                    <a:pt x="4736687" y="266237"/>
                  </a:lnTo>
                  <a:lnTo>
                    <a:pt x="4760910" y="304310"/>
                  </a:lnTo>
                  <a:lnTo>
                    <a:pt x="4782346" y="344214"/>
                  </a:lnTo>
                  <a:lnTo>
                    <a:pt x="4800858" y="385811"/>
                  </a:lnTo>
                  <a:lnTo>
                    <a:pt x="4816312" y="428966"/>
                  </a:lnTo>
                  <a:lnTo>
                    <a:pt x="4828568" y="473541"/>
                  </a:lnTo>
                  <a:lnTo>
                    <a:pt x="4837492" y="519401"/>
                  </a:lnTo>
                  <a:lnTo>
                    <a:pt x="4842947" y="566408"/>
                  </a:lnTo>
                  <a:lnTo>
                    <a:pt x="4844796" y="614426"/>
                  </a:lnTo>
                  <a:lnTo>
                    <a:pt x="4844796" y="3072117"/>
                  </a:lnTo>
                  <a:lnTo>
                    <a:pt x="4842947" y="3120135"/>
                  </a:lnTo>
                  <a:lnTo>
                    <a:pt x="4837492" y="3167142"/>
                  </a:lnTo>
                  <a:lnTo>
                    <a:pt x="4828568" y="3213002"/>
                  </a:lnTo>
                  <a:lnTo>
                    <a:pt x="4816312" y="3257577"/>
                  </a:lnTo>
                  <a:lnTo>
                    <a:pt x="4800858" y="3300733"/>
                  </a:lnTo>
                  <a:lnTo>
                    <a:pt x="4782346" y="3342331"/>
                  </a:lnTo>
                  <a:lnTo>
                    <a:pt x="4760910" y="3382235"/>
                  </a:lnTo>
                  <a:lnTo>
                    <a:pt x="4736687" y="3420309"/>
                  </a:lnTo>
                  <a:lnTo>
                    <a:pt x="4709815" y="3456416"/>
                  </a:lnTo>
                  <a:lnTo>
                    <a:pt x="4680429" y="3490420"/>
                  </a:lnTo>
                  <a:lnTo>
                    <a:pt x="4648667" y="3522183"/>
                  </a:lnTo>
                  <a:lnTo>
                    <a:pt x="4614664" y="3551570"/>
                  </a:lnTo>
                  <a:lnTo>
                    <a:pt x="4578558" y="3578443"/>
                  </a:lnTo>
                  <a:lnTo>
                    <a:pt x="4540485" y="3602666"/>
                  </a:lnTo>
                  <a:lnTo>
                    <a:pt x="4500581" y="3624103"/>
                  </a:lnTo>
                  <a:lnTo>
                    <a:pt x="4458984" y="3642617"/>
                  </a:lnTo>
                  <a:lnTo>
                    <a:pt x="4415829" y="3658070"/>
                  </a:lnTo>
                  <a:lnTo>
                    <a:pt x="4371254" y="3670328"/>
                  </a:lnTo>
                  <a:lnTo>
                    <a:pt x="4325394" y="3679252"/>
                  </a:lnTo>
                  <a:lnTo>
                    <a:pt x="4278387" y="3684707"/>
                  </a:lnTo>
                  <a:lnTo>
                    <a:pt x="4230370" y="3686555"/>
                  </a:lnTo>
                  <a:lnTo>
                    <a:pt x="614426" y="3686555"/>
                  </a:lnTo>
                  <a:lnTo>
                    <a:pt x="566408" y="3684707"/>
                  </a:lnTo>
                  <a:lnTo>
                    <a:pt x="519401" y="3679252"/>
                  </a:lnTo>
                  <a:lnTo>
                    <a:pt x="473541" y="3670328"/>
                  </a:lnTo>
                  <a:lnTo>
                    <a:pt x="428966" y="3658070"/>
                  </a:lnTo>
                  <a:lnTo>
                    <a:pt x="385811" y="3642617"/>
                  </a:lnTo>
                  <a:lnTo>
                    <a:pt x="344214" y="3624103"/>
                  </a:lnTo>
                  <a:lnTo>
                    <a:pt x="304310" y="3602666"/>
                  </a:lnTo>
                  <a:lnTo>
                    <a:pt x="266237" y="3578443"/>
                  </a:lnTo>
                  <a:lnTo>
                    <a:pt x="230131" y="3551570"/>
                  </a:lnTo>
                  <a:lnTo>
                    <a:pt x="196128" y="3522183"/>
                  </a:lnTo>
                  <a:lnTo>
                    <a:pt x="164366" y="3490420"/>
                  </a:lnTo>
                  <a:lnTo>
                    <a:pt x="134980" y="3456416"/>
                  </a:lnTo>
                  <a:lnTo>
                    <a:pt x="108108" y="3420309"/>
                  </a:lnTo>
                  <a:lnTo>
                    <a:pt x="83885" y="3382235"/>
                  </a:lnTo>
                  <a:lnTo>
                    <a:pt x="62449" y="3342331"/>
                  </a:lnTo>
                  <a:lnTo>
                    <a:pt x="43937" y="3300733"/>
                  </a:lnTo>
                  <a:lnTo>
                    <a:pt x="28483" y="3257577"/>
                  </a:lnTo>
                  <a:lnTo>
                    <a:pt x="16227" y="3213002"/>
                  </a:lnTo>
                  <a:lnTo>
                    <a:pt x="7303" y="3167142"/>
                  </a:lnTo>
                  <a:lnTo>
                    <a:pt x="1848" y="3120135"/>
                  </a:lnTo>
                  <a:lnTo>
                    <a:pt x="0" y="3072117"/>
                  </a:lnTo>
                  <a:lnTo>
                    <a:pt x="0" y="614426"/>
                  </a:lnTo>
                  <a:close/>
                </a:path>
              </a:pathLst>
            </a:custGeom>
            <a:grpFill/>
            <a:ln w="12192">
              <a:solidFill>
                <a:srgbClr val="EF7E08"/>
              </a:solidFill>
            </a:ln>
          </p:spPr>
          <p:txBody>
            <a:bodyPr wrap="square" lIns="0" tIns="0" rIns="0" bIns="0" rtlCol="0"/>
            <a:lstStyle/>
            <a:p>
              <a:endParaRPr>
                <a:latin typeface="Lucida Grande" panose="020B0600040502020204"/>
              </a:endParaRPr>
            </a:p>
          </p:txBody>
        </p:sp>
        <p:pic>
          <p:nvPicPr>
            <p:cNvPr id="30" name="object 30"/>
            <p:cNvPicPr/>
            <p:nvPr/>
          </p:nvPicPr>
          <p:blipFill>
            <a:blip r:embed="rId10" cstate="print"/>
            <a:stretch>
              <a:fillRect/>
            </a:stretch>
          </p:blipFill>
          <p:spPr>
            <a:xfrm>
              <a:off x="5893859" y="3366855"/>
              <a:ext cx="715202" cy="938433"/>
            </a:xfrm>
            <a:prstGeom prst="rect">
              <a:avLst/>
            </a:prstGeom>
            <a:grpFill/>
          </p:spPr>
        </p:pic>
      </p:grpSp>
      <p:sp>
        <p:nvSpPr>
          <p:cNvPr id="31" name="object 31"/>
          <p:cNvSpPr txBox="1">
            <a:spLocks noGrp="1"/>
          </p:cNvSpPr>
          <p:nvPr>
            <p:ph type="body" idx="1"/>
          </p:nvPr>
        </p:nvSpPr>
        <p:spPr>
          <a:xfrm>
            <a:off x="4165853" y="1329309"/>
            <a:ext cx="4060825" cy="936795"/>
          </a:xfrm>
          <a:prstGeom prst="rect">
            <a:avLst/>
          </a:prstGeom>
        </p:spPr>
        <p:txBody>
          <a:bodyPr vert="horz" wrap="square" lIns="0" tIns="13335" rIns="0" bIns="0" rtlCol="0">
            <a:spAutoFit/>
          </a:bodyPr>
          <a:lstStyle/>
          <a:p>
            <a:pPr marL="12700" marR="5080" indent="-1905" algn="ctr">
              <a:lnSpc>
                <a:spcPct val="100000"/>
              </a:lnSpc>
              <a:spcBef>
                <a:spcPts val="105"/>
              </a:spcBef>
            </a:pPr>
            <a:r>
              <a:rPr sz="1200" dirty="0">
                <a:latin typeface="Lucida Grande" panose="020B0600040502020204"/>
              </a:rPr>
              <a:t>Beats is similar to Logstash in the fact that they both collect data that will be later stored and analyzed, but Beats differs in the method of collection. Beats is a set of multiple small software installed on different servers from where they collect the data and send it to Elasticsearch</a:t>
            </a:r>
          </a:p>
        </p:txBody>
      </p:sp>
      <p:grpSp>
        <p:nvGrpSpPr>
          <p:cNvPr id="32" name="object 32"/>
          <p:cNvGrpSpPr/>
          <p:nvPr/>
        </p:nvGrpSpPr>
        <p:grpSpPr>
          <a:xfrm>
            <a:off x="4374377" y="3196093"/>
            <a:ext cx="3702050" cy="1239520"/>
            <a:chOff x="4374377" y="3196093"/>
            <a:chExt cx="3702050" cy="1239520"/>
          </a:xfrm>
        </p:grpSpPr>
        <p:pic>
          <p:nvPicPr>
            <p:cNvPr id="33" name="object 33"/>
            <p:cNvPicPr/>
            <p:nvPr/>
          </p:nvPicPr>
          <p:blipFill>
            <a:blip r:embed="rId11" cstate="print"/>
            <a:stretch>
              <a:fillRect/>
            </a:stretch>
          </p:blipFill>
          <p:spPr>
            <a:xfrm>
              <a:off x="7124024" y="3196093"/>
              <a:ext cx="556086" cy="563103"/>
            </a:xfrm>
            <a:prstGeom prst="rect">
              <a:avLst/>
            </a:prstGeom>
          </p:spPr>
        </p:pic>
        <p:pic>
          <p:nvPicPr>
            <p:cNvPr id="34" name="object 34"/>
            <p:cNvPicPr/>
            <p:nvPr/>
          </p:nvPicPr>
          <p:blipFill>
            <a:blip r:embed="rId12" cstate="print"/>
            <a:stretch>
              <a:fillRect/>
            </a:stretch>
          </p:blipFill>
          <p:spPr>
            <a:xfrm>
              <a:off x="5031572" y="3850395"/>
              <a:ext cx="556086" cy="563226"/>
            </a:xfrm>
            <a:prstGeom prst="rect">
              <a:avLst/>
            </a:prstGeom>
          </p:spPr>
        </p:pic>
        <p:pic>
          <p:nvPicPr>
            <p:cNvPr id="35" name="object 35"/>
            <p:cNvPicPr/>
            <p:nvPr/>
          </p:nvPicPr>
          <p:blipFill>
            <a:blip r:embed="rId13" cstate="print"/>
            <a:stretch>
              <a:fillRect/>
            </a:stretch>
          </p:blipFill>
          <p:spPr>
            <a:xfrm>
              <a:off x="7516367" y="3872365"/>
              <a:ext cx="559786" cy="563226"/>
            </a:xfrm>
            <a:prstGeom prst="rect">
              <a:avLst/>
            </a:prstGeom>
          </p:spPr>
        </p:pic>
        <p:pic>
          <p:nvPicPr>
            <p:cNvPr id="36" name="object 36"/>
            <p:cNvPicPr/>
            <p:nvPr/>
          </p:nvPicPr>
          <p:blipFill>
            <a:blip r:embed="rId14" cstate="print"/>
            <a:stretch>
              <a:fillRect/>
            </a:stretch>
          </p:blipFill>
          <p:spPr>
            <a:xfrm>
              <a:off x="6797039" y="3865515"/>
              <a:ext cx="559984" cy="563209"/>
            </a:xfrm>
            <a:prstGeom prst="rect">
              <a:avLst/>
            </a:prstGeom>
          </p:spPr>
        </p:pic>
        <p:pic>
          <p:nvPicPr>
            <p:cNvPr id="37" name="object 37"/>
            <p:cNvPicPr/>
            <p:nvPr/>
          </p:nvPicPr>
          <p:blipFill>
            <a:blip r:embed="rId15" cstate="print"/>
            <a:stretch>
              <a:fillRect/>
            </a:stretch>
          </p:blipFill>
          <p:spPr>
            <a:xfrm>
              <a:off x="4374377" y="3864864"/>
              <a:ext cx="558700" cy="560693"/>
            </a:xfrm>
            <a:prstGeom prst="rect">
              <a:avLst/>
            </a:prstGeom>
          </p:spPr>
        </p:pic>
        <p:pic>
          <p:nvPicPr>
            <p:cNvPr id="38" name="object 38"/>
            <p:cNvPicPr/>
            <p:nvPr/>
          </p:nvPicPr>
          <p:blipFill>
            <a:blip r:embed="rId16" cstate="print"/>
            <a:stretch>
              <a:fillRect/>
            </a:stretch>
          </p:blipFill>
          <p:spPr>
            <a:xfrm>
              <a:off x="4700015" y="3202056"/>
              <a:ext cx="561210" cy="561750"/>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38" y="3578453"/>
            <a:ext cx="2193290" cy="566181"/>
          </a:xfrm>
          <a:prstGeom prst="rect">
            <a:avLst/>
          </a:prstGeom>
          <a:effectLst>
            <a:outerShdw blurRad="50800" dist="38100" dir="8100000" algn="tr" rotWithShape="0">
              <a:prstClr val="black">
                <a:alpha val="40000"/>
              </a:prstClr>
            </a:outerShdw>
          </a:effectLst>
        </p:spPr>
        <p:txBody>
          <a:bodyPr vert="horz" wrap="square" lIns="0" tIns="12065" rIns="0" bIns="0" rtlCol="0">
            <a:spAutoFit/>
          </a:bodyPr>
          <a:lstStyle/>
          <a:p>
            <a:pPr marL="12700">
              <a:lnSpc>
                <a:spcPct val="100000"/>
              </a:lnSpc>
              <a:spcBef>
                <a:spcPts val="95"/>
              </a:spcBef>
            </a:pPr>
            <a:r>
              <a:rPr sz="3600" b="0" dirty="0">
                <a:solidFill>
                  <a:srgbClr val="2F233B"/>
                </a:solidFill>
                <a:latin typeface="Lucida Grande" panose="020B0600040502020204" pitchFamily="34" charset="0"/>
              </a:rPr>
              <a:t>ELK Flow</a:t>
            </a:r>
          </a:p>
        </p:txBody>
      </p:sp>
      <p:pic>
        <p:nvPicPr>
          <p:cNvPr id="3" name="object 3"/>
          <p:cNvPicPr/>
          <p:nvPr/>
        </p:nvPicPr>
        <p:blipFill>
          <a:blip r:embed="rId2" cstate="print"/>
          <a:stretch>
            <a:fillRect/>
          </a:stretch>
        </p:blipFill>
        <p:spPr>
          <a:xfrm>
            <a:off x="6399827" y="2088225"/>
            <a:ext cx="715202" cy="939904"/>
          </a:xfrm>
          <a:prstGeom prst="rect">
            <a:avLst/>
          </a:prstGeom>
        </p:spPr>
      </p:pic>
      <p:pic>
        <p:nvPicPr>
          <p:cNvPr id="4" name="object 4"/>
          <p:cNvPicPr/>
          <p:nvPr/>
        </p:nvPicPr>
        <p:blipFill>
          <a:blip r:embed="rId3" cstate="print"/>
          <a:stretch>
            <a:fillRect/>
          </a:stretch>
        </p:blipFill>
        <p:spPr>
          <a:xfrm>
            <a:off x="1854762" y="2069893"/>
            <a:ext cx="907950" cy="1003713"/>
          </a:xfrm>
          <a:prstGeom prst="rect">
            <a:avLst/>
          </a:prstGeom>
        </p:spPr>
      </p:pic>
      <p:pic>
        <p:nvPicPr>
          <p:cNvPr id="5" name="object 5"/>
          <p:cNvPicPr/>
          <p:nvPr/>
        </p:nvPicPr>
        <p:blipFill>
          <a:blip r:embed="rId4" cstate="print"/>
          <a:stretch>
            <a:fillRect/>
          </a:stretch>
        </p:blipFill>
        <p:spPr>
          <a:xfrm>
            <a:off x="4962250" y="2101719"/>
            <a:ext cx="714414" cy="926304"/>
          </a:xfrm>
          <a:prstGeom prst="rect">
            <a:avLst/>
          </a:prstGeom>
        </p:spPr>
      </p:pic>
      <p:pic>
        <p:nvPicPr>
          <p:cNvPr id="6" name="object 6"/>
          <p:cNvPicPr/>
          <p:nvPr/>
        </p:nvPicPr>
        <p:blipFill>
          <a:blip r:embed="rId5" cstate="print"/>
          <a:stretch>
            <a:fillRect/>
          </a:stretch>
        </p:blipFill>
        <p:spPr>
          <a:xfrm>
            <a:off x="3462851" y="2054537"/>
            <a:ext cx="872777" cy="9810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86004" y="140665"/>
            <a:ext cx="8571991" cy="435376"/>
          </a:xfrm>
          <a:prstGeom prst="rect">
            <a:avLst/>
          </a:prstGeom>
        </p:spPr>
        <p:txBody>
          <a:bodyPr vert="horz" wrap="square" lIns="0" tIns="12065" rIns="0" bIns="0" rtlCol="0">
            <a:spAutoFit/>
          </a:bodyPr>
          <a:lstStyle/>
          <a:p>
            <a:pPr marL="12700">
              <a:lnSpc>
                <a:spcPct val="100000"/>
              </a:lnSpc>
              <a:spcBef>
                <a:spcPts val="95"/>
              </a:spcBef>
            </a:pPr>
            <a:r>
              <a:rPr sz="2750" dirty="0">
                <a:latin typeface="Lucida Grande" panose="020B0600040502020204" pitchFamily="34" charset="0"/>
              </a:rPr>
              <a:t>ELK Flow</a:t>
            </a:r>
          </a:p>
        </p:txBody>
      </p:sp>
      <p:grpSp>
        <p:nvGrpSpPr>
          <p:cNvPr id="3" name="object 3"/>
          <p:cNvGrpSpPr/>
          <p:nvPr/>
        </p:nvGrpSpPr>
        <p:grpSpPr>
          <a:xfrm>
            <a:off x="672080" y="2297976"/>
            <a:ext cx="7861300" cy="842010"/>
            <a:chOff x="672080" y="2297976"/>
            <a:chExt cx="7861300" cy="842010"/>
          </a:xfrm>
        </p:grpSpPr>
        <p:pic>
          <p:nvPicPr>
            <p:cNvPr id="4" name="object 4"/>
            <p:cNvPicPr/>
            <p:nvPr/>
          </p:nvPicPr>
          <p:blipFill>
            <a:blip r:embed="rId2" cstate="print"/>
            <a:stretch>
              <a:fillRect/>
            </a:stretch>
          </p:blipFill>
          <p:spPr>
            <a:xfrm>
              <a:off x="672080" y="2297976"/>
              <a:ext cx="7851655" cy="841558"/>
            </a:xfrm>
            <a:prstGeom prst="rect">
              <a:avLst/>
            </a:prstGeom>
          </p:spPr>
        </p:pic>
        <p:pic>
          <p:nvPicPr>
            <p:cNvPr id="5" name="object 5"/>
            <p:cNvPicPr/>
            <p:nvPr/>
          </p:nvPicPr>
          <p:blipFill>
            <a:blip r:embed="rId3" cstate="print"/>
            <a:stretch>
              <a:fillRect/>
            </a:stretch>
          </p:blipFill>
          <p:spPr>
            <a:xfrm>
              <a:off x="701039" y="2394191"/>
              <a:ext cx="7831835" cy="688860"/>
            </a:xfrm>
            <a:prstGeom prst="rect">
              <a:avLst/>
            </a:prstGeom>
          </p:spPr>
        </p:pic>
        <p:sp>
          <p:nvSpPr>
            <p:cNvPr id="6" name="object 6"/>
            <p:cNvSpPr/>
            <p:nvPr/>
          </p:nvSpPr>
          <p:spPr>
            <a:xfrm>
              <a:off x="703325" y="2320289"/>
              <a:ext cx="7739380" cy="737870"/>
            </a:xfrm>
            <a:custGeom>
              <a:avLst/>
              <a:gdLst/>
              <a:ahLst/>
              <a:cxnLst/>
              <a:rect l="l" t="t" r="r" b="b"/>
              <a:pathLst>
                <a:path w="7739380" h="737869">
                  <a:moveTo>
                    <a:pt x="7615935" y="0"/>
                  </a:moveTo>
                  <a:lnTo>
                    <a:pt x="122936" y="0"/>
                  </a:lnTo>
                  <a:lnTo>
                    <a:pt x="75084" y="9653"/>
                  </a:lnTo>
                  <a:lnTo>
                    <a:pt x="36007" y="35988"/>
                  </a:lnTo>
                  <a:lnTo>
                    <a:pt x="9661" y="75062"/>
                  </a:lnTo>
                  <a:lnTo>
                    <a:pt x="0" y="122936"/>
                  </a:lnTo>
                  <a:lnTo>
                    <a:pt x="0" y="614680"/>
                  </a:lnTo>
                  <a:lnTo>
                    <a:pt x="9661" y="662553"/>
                  </a:lnTo>
                  <a:lnTo>
                    <a:pt x="36007" y="701627"/>
                  </a:lnTo>
                  <a:lnTo>
                    <a:pt x="75084" y="727962"/>
                  </a:lnTo>
                  <a:lnTo>
                    <a:pt x="122936" y="737616"/>
                  </a:lnTo>
                  <a:lnTo>
                    <a:pt x="7615935" y="737616"/>
                  </a:lnTo>
                  <a:lnTo>
                    <a:pt x="7663809" y="727962"/>
                  </a:lnTo>
                  <a:lnTo>
                    <a:pt x="7702883" y="701627"/>
                  </a:lnTo>
                  <a:lnTo>
                    <a:pt x="7729218" y="662553"/>
                  </a:lnTo>
                  <a:lnTo>
                    <a:pt x="7738872" y="614680"/>
                  </a:lnTo>
                  <a:lnTo>
                    <a:pt x="7738872" y="122936"/>
                  </a:lnTo>
                  <a:lnTo>
                    <a:pt x="7729218" y="75062"/>
                  </a:lnTo>
                  <a:lnTo>
                    <a:pt x="7702883" y="35988"/>
                  </a:lnTo>
                  <a:lnTo>
                    <a:pt x="7663809" y="9653"/>
                  </a:lnTo>
                  <a:lnTo>
                    <a:pt x="7615935" y="0"/>
                  </a:lnTo>
                  <a:close/>
                </a:path>
              </a:pathLst>
            </a:custGeom>
            <a:solidFill>
              <a:srgbClr val="FFFFFF"/>
            </a:solidFill>
          </p:spPr>
          <p:txBody>
            <a:bodyPr wrap="square" lIns="0" tIns="0" rIns="0" bIns="0" rtlCol="0"/>
            <a:lstStyle/>
            <a:p>
              <a:endParaRPr/>
            </a:p>
          </p:txBody>
        </p:sp>
        <p:sp>
          <p:nvSpPr>
            <p:cNvPr id="7" name="object 7"/>
            <p:cNvSpPr/>
            <p:nvPr/>
          </p:nvSpPr>
          <p:spPr>
            <a:xfrm>
              <a:off x="703325" y="2320289"/>
              <a:ext cx="7739380" cy="737870"/>
            </a:xfrm>
            <a:custGeom>
              <a:avLst/>
              <a:gdLst/>
              <a:ahLst/>
              <a:cxnLst/>
              <a:rect l="l" t="t" r="r" b="b"/>
              <a:pathLst>
                <a:path w="7739380" h="737869">
                  <a:moveTo>
                    <a:pt x="0" y="122936"/>
                  </a:moveTo>
                  <a:lnTo>
                    <a:pt x="9661" y="75062"/>
                  </a:lnTo>
                  <a:lnTo>
                    <a:pt x="36007" y="35988"/>
                  </a:lnTo>
                  <a:lnTo>
                    <a:pt x="75084" y="9653"/>
                  </a:lnTo>
                  <a:lnTo>
                    <a:pt x="122936" y="0"/>
                  </a:lnTo>
                  <a:lnTo>
                    <a:pt x="7615935" y="0"/>
                  </a:lnTo>
                  <a:lnTo>
                    <a:pt x="7663809" y="9653"/>
                  </a:lnTo>
                  <a:lnTo>
                    <a:pt x="7702883" y="35988"/>
                  </a:lnTo>
                  <a:lnTo>
                    <a:pt x="7729218" y="75062"/>
                  </a:lnTo>
                  <a:lnTo>
                    <a:pt x="7738872" y="122936"/>
                  </a:lnTo>
                  <a:lnTo>
                    <a:pt x="7738872" y="614680"/>
                  </a:lnTo>
                  <a:lnTo>
                    <a:pt x="7729218" y="662553"/>
                  </a:lnTo>
                  <a:lnTo>
                    <a:pt x="7702883" y="701627"/>
                  </a:lnTo>
                  <a:lnTo>
                    <a:pt x="7663809" y="727962"/>
                  </a:lnTo>
                  <a:lnTo>
                    <a:pt x="7615935" y="737616"/>
                  </a:lnTo>
                  <a:lnTo>
                    <a:pt x="122936" y="737616"/>
                  </a:lnTo>
                  <a:lnTo>
                    <a:pt x="75084" y="727962"/>
                  </a:lnTo>
                  <a:lnTo>
                    <a:pt x="36007" y="701627"/>
                  </a:lnTo>
                  <a:lnTo>
                    <a:pt x="9661" y="662553"/>
                  </a:lnTo>
                  <a:lnTo>
                    <a:pt x="0" y="614680"/>
                  </a:lnTo>
                  <a:lnTo>
                    <a:pt x="0" y="122936"/>
                  </a:lnTo>
                  <a:close/>
                </a:path>
              </a:pathLst>
            </a:custGeom>
            <a:ln w="28956">
              <a:solidFill>
                <a:srgbClr val="5F4778"/>
              </a:solidFill>
            </a:ln>
          </p:spPr>
          <p:txBody>
            <a:bodyPr wrap="square" lIns="0" tIns="0" rIns="0" bIns="0" rtlCol="0"/>
            <a:lstStyle/>
            <a:p>
              <a:endParaRPr/>
            </a:p>
          </p:txBody>
        </p:sp>
      </p:grpSp>
      <p:sp>
        <p:nvSpPr>
          <p:cNvPr id="8" name="object 8"/>
          <p:cNvSpPr txBox="1"/>
          <p:nvPr/>
        </p:nvSpPr>
        <p:spPr>
          <a:xfrm>
            <a:off x="820102" y="2522263"/>
            <a:ext cx="7496175" cy="382156"/>
          </a:xfrm>
          <a:prstGeom prst="rect">
            <a:avLst/>
          </a:prstGeom>
        </p:spPr>
        <p:txBody>
          <a:bodyPr vert="horz" wrap="square" lIns="0" tIns="12700" rIns="0" bIns="0" rtlCol="0">
            <a:spAutoFit/>
          </a:bodyPr>
          <a:lstStyle/>
          <a:p>
            <a:pPr algn="ctr">
              <a:lnSpc>
                <a:spcPct val="100000"/>
              </a:lnSpc>
              <a:spcBef>
                <a:spcPts val="100"/>
              </a:spcBef>
            </a:pPr>
            <a:r>
              <a:rPr sz="1200" dirty="0">
                <a:latin typeface="Lucida Grande" panose="020B0600040502020204"/>
                <a:cs typeface="Calibri"/>
              </a:rPr>
              <a:t>After collecting all the data needed, they either ship the data to Logstash for filtration or directly send it</a:t>
            </a:r>
          </a:p>
          <a:p>
            <a:pPr marL="6350" algn="ctr">
              <a:lnSpc>
                <a:spcPct val="100000"/>
              </a:lnSpc>
              <a:spcBef>
                <a:spcPts val="5"/>
              </a:spcBef>
            </a:pPr>
            <a:r>
              <a:rPr sz="1200" dirty="0">
                <a:latin typeface="Lucida Grande" panose="020B0600040502020204"/>
                <a:cs typeface="Calibri"/>
              </a:rPr>
              <a:t>to Elasticsearch</a:t>
            </a:r>
          </a:p>
        </p:txBody>
      </p:sp>
      <p:grpSp>
        <p:nvGrpSpPr>
          <p:cNvPr id="9" name="object 9"/>
          <p:cNvGrpSpPr/>
          <p:nvPr/>
        </p:nvGrpSpPr>
        <p:grpSpPr>
          <a:xfrm>
            <a:off x="623310" y="1188504"/>
            <a:ext cx="7850505" cy="842010"/>
            <a:chOff x="623310" y="1188504"/>
            <a:chExt cx="7850505" cy="842010"/>
          </a:xfrm>
        </p:grpSpPr>
        <p:pic>
          <p:nvPicPr>
            <p:cNvPr id="10" name="object 10"/>
            <p:cNvPicPr/>
            <p:nvPr/>
          </p:nvPicPr>
          <p:blipFill>
            <a:blip r:embed="rId4" cstate="print"/>
            <a:stretch>
              <a:fillRect/>
            </a:stretch>
          </p:blipFill>
          <p:spPr>
            <a:xfrm>
              <a:off x="623310" y="1188504"/>
              <a:ext cx="7850134" cy="841558"/>
            </a:xfrm>
            <a:prstGeom prst="rect">
              <a:avLst/>
            </a:prstGeom>
          </p:spPr>
        </p:pic>
        <p:pic>
          <p:nvPicPr>
            <p:cNvPr id="11" name="object 11"/>
            <p:cNvPicPr/>
            <p:nvPr/>
          </p:nvPicPr>
          <p:blipFill>
            <a:blip r:embed="rId5" cstate="print"/>
            <a:stretch>
              <a:fillRect/>
            </a:stretch>
          </p:blipFill>
          <p:spPr>
            <a:xfrm>
              <a:off x="795528" y="1286243"/>
              <a:ext cx="7545324" cy="688860"/>
            </a:xfrm>
            <a:prstGeom prst="rect">
              <a:avLst/>
            </a:prstGeom>
          </p:spPr>
        </p:pic>
        <p:sp>
          <p:nvSpPr>
            <p:cNvPr id="12" name="object 12"/>
            <p:cNvSpPr/>
            <p:nvPr/>
          </p:nvSpPr>
          <p:spPr>
            <a:xfrm>
              <a:off x="654558" y="1210817"/>
              <a:ext cx="7737475" cy="737870"/>
            </a:xfrm>
            <a:custGeom>
              <a:avLst/>
              <a:gdLst/>
              <a:ahLst/>
              <a:cxnLst/>
              <a:rect l="l" t="t" r="r" b="b"/>
              <a:pathLst>
                <a:path w="7737475" h="737869">
                  <a:moveTo>
                    <a:pt x="7614411" y="0"/>
                  </a:moveTo>
                  <a:lnTo>
                    <a:pt x="122936" y="0"/>
                  </a:lnTo>
                  <a:lnTo>
                    <a:pt x="75084" y="9653"/>
                  </a:lnTo>
                  <a:lnTo>
                    <a:pt x="36007" y="35988"/>
                  </a:lnTo>
                  <a:lnTo>
                    <a:pt x="9661" y="75062"/>
                  </a:lnTo>
                  <a:lnTo>
                    <a:pt x="0" y="122936"/>
                  </a:lnTo>
                  <a:lnTo>
                    <a:pt x="0" y="614680"/>
                  </a:lnTo>
                  <a:lnTo>
                    <a:pt x="9661" y="662553"/>
                  </a:lnTo>
                  <a:lnTo>
                    <a:pt x="36007" y="701627"/>
                  </a:lnTo>
                  <a:lnTo>
                    <a:pt x="75084" y="727962"/>
                  </a:lnTo>
                  <a:lnTo>
                    <a:pt x="122936" y="737616"/>
                  </a:lnTo>
                  <a:lnTo>
                    <a:pt x="7614411" y="737616"/>
                  </a:lnTo>
                  <a:lnTo>
                    <a:pt x="7662285" y="727962"/>
                  </a:lnTo>
                  <a:lnTo>
                    <a:pt x="7701359" y="701627"/>
                  </a:lnTo>
                  <a:lnTo>
                    <a:pt x="7727694" y="662553"/>
                  </a:lnTo>
                  <a:lnTo>
                    <a:pt x="7737348" y="614680"/>
                  </a:lnTo>
                  <a:lnTo>
                    <a:pt x="7737348" y="122936"/>
                  </a:lnTo>
                  <a:lnTo>
                    <a:pt x="7727694" y="75062"/>
                  </a:lnTo>
                  <a:lnTo>
                    <a:pt x="7701359" y="35988"/>
                  </a:lnTo>
                  <a:lnTo>
                    <a:pt x="7662285" y="9653"/>
                  </a:lnTo>
                  <a:lnTo>
                    <a:pt x="7614411" y="0"/>
                  </a:lnTo>
                  <a:close/>
                </a:path>
              </a:pathLst>
            </a:custGeom>
            <a:solidFill>
              <a:srgbClr val="FFFFFF"/>
            </a:solidFill>
          </p:spPr>
          <p:txBody>
            <a:bodyPr wrap="square" lIns="0" tIns="0" rIns="0" bIns="0" rtlCol="0"/>
            <a:lstStyle/>
            <a:p>
              <a:endParaRPr/>
            </a:p>
          </p:txBody>
        </p:sp>
        <p:sp>
          <p:nvSpPr>
            <p:cNvPr id="13" name="object 13"/>
            <p:cNvSpPr/>
            <p:nvPr/>
          </p:nvSpPr>
          <p:spPr>
            <a:xfrm>
              <a:off x="654558" y="1210817"/>
              <a:ext cx="7737475" cy="737870"/>
            </a:xfrm>
            <a:custGeom>
              <a:avLst/>
              <a:gdLst/>
              <a:ahLst/>
              <a:cxnLst/>
              <a:rect l="l" t="t" r="r" b="b"/>
              <a:pathLst>
                <a:path w="7737475" h="737869">
                  <a:moveTo>
                    <a:pt x="0" y="122936"/>
                  </a:moveTo>
                  <a:lnTo>
                    <a:pt x="9661" y="75062"/>
                  </a:lnTo>
                  <a:lnTo>
                    <a:pt x="36007" y="35988"/>
                  </a:lnTo>
                  <a:lnTo>
                    <a:pt x="75084" y="9653"/>
                  </a:lnTo>
                  <a:lnTo>
                    <a:pt x="122936" y="0"/>
                  </a:lnTo>
                  <a:lnTo>
                    <a:pt x="7614411" y="0"/>
                  </a:lnTo>
                  <a:lnTo>
                    <a:pt x="7662285" y="9653"/>
                  </a:lnTo>
                  <a:lnTo>
                    <a:pt x="7701359" y="35988"/>
                  </a:lnTo>
                  <a:lnTo>
                    <a:pt x="7727694" y="75062"/>
                  </a:lnTo>
                  <a:lnTo>
                    <a:pt x="7737348" y="122936"/>
                  </a:lnTo>
                  <a:lnTo>
                    <a:pt x="7737348" y="614680"/>
                  </a:lnTo>
                  <a:lnTo>
                    <a:pt x="7727694" y="662553"/>
                  </a:lnTo>
                  <a:lnTo>
                    <a:pt x="7701359" y="701627"/>
                  </a:lnTo>
                  <a:lnTo>
                    <a:pt x="7662285" y="727962"/>
                  </a:lnTo>
                  <a:lnTo>
                    <a:pt x="7614411" y="737616"/>
                  </a:lnTo>
                  <a:lnTo>
                    <a:pt x="122936" y="737616"/>
                  </a:lnTo>
                  <a:lnTo>
                    <a:pt x="75084" y="727962"/>
                  </a:lnTo>
                  <a:lnTo>
                    <a:pt x="36007" y="701627"/>
                  </a:lnTo>
                  <a:lnTo>
                    <a:pt x="9661" y="662553"/>
                  </a:lnTo>
                  <a:lnTo>
                    <a:pt x="0" y="614680"/>
                  </a:lnTo>
                  <a:lnTo>
                    <a:pt x="0" y="122936"/>
                  </a:lnTo>
                  <a:close/>
                </a:path>
              </a:pathLst>
            </a:custGeom>
            <a:ln w="28956">
              <a:solidFill>
                <a:srgbClr val="5F4778"/>
              </a:solidFill>
            </a:ln>
          </p:spPr>
          <p:txBody>
            <a:bodyPr wrap="square" lIns="0" tIns="0" rIns="0" bIns="0" rtlCol="0"/>
            <a:lstStyle/>
            <a:p>
              <a:endParaRPr/>
            </a:p>
          </p:txBody>
        </p:sp>
      </p:grpSp>
      <p:sp>
        <p:nvSpPr>
          <p:cNvPr id="14" name="object 14"/>
          <p:cNvSpPr txBox="1"/>
          <p:nvPr/>
        </p:nvSpPr>
        <p:spPr>
          <a:xfrm>
            <a:off x="917130" y="1432542"/>
            <a:ext cx="7212330" cy="198131"/>
          </a:xfrm>
          <a:prstGeom prst="rect">
            <a:avLst/>
          </a:prstGeom>
        </p:spPr>
        <p:txBody>
          <a:bodyPr vert="horz" wrap="square" lIns="0" tIns="13335" rIns="0" bIns="0" rtlCol="0">
            <a:spAutoFit/>
          </a:bodyPr>
          <a:lstStyle/>
          <a:p>
            <a:pPr marL="3332479" marR="5080" indent="-3320415">
              <a:lnSpc>
                <a:spcPct val="100000"/>
              </a:lnSpc>
              <a:spcBef>
                <a:spcPts val="105"/>
              </a:spcBef>
            </a:pPr>
            <a:r>
              <a:rPr sz="1200" dirty="0">
                <a:latin typeface="Lucida Grande" panose="020B0600040502020204"/>
                <a:cs typeface="Calibri"/>
              </a:rPr>
              <a:t>First, Beats are attached to remote servers from where these Beats collect information from various sources</a:t>
            </a:r>
          </a:p>
        </p:txBody>
      </p:sp>
      <p:grpSp>
        <p:nvGrpSpPr>
          <p:cNvPr id="15" name="object 15"/>
          <p:cNvGrpSpPr/>
          <p:nvPr/>
        </p:nvGrpSpPr>
        <p:grpSpPr>
          <a:xfrm>
            <a:off x="672080" y="3405949"/>
            <a:ext cx="7851775" cy="842010"/>
            <a:chOff x="672080" y="3405949"/>
            <a:chExt cx="7851775" cy="842010"/>
          </a:xfrm>
        </p:grpSpPr>
        <p:pic>
          <p:nvPicPr>
            <p:cNvPr id="16" name="object 16"/>
            <p:cNvPicPr/>
            <p:nvPr/>
          </p:nvPicPr>
          <p:blipFill>
            <a:blip r:embed="rId2" cstate="print"/>
            <a:stretch>
              <a:fillRect/>
            </a:stretch>
          </p:blipFill>
          <p:spPr>
            <a:xfrm>
              <a:off x="672080" y="3405949"/>
              <a:ext cx="7851655" cy="841558"/>
            </a:xfrm>
            <a:prstGeom prst="rect">
              <a:avLst/>
            </a:prstGeom>
          </p:spPr>
        </p:pic>
        <p:pic>
          <p:nvPicPr>
            <p:cNvPr id="17" name="object 17"/>
            <p:cNvPicPr/>
            <p:nvPr/>
          </p:nvPicPr>
          <p:blipFill>
            <a:blip r:embed="rId6" cstate="print"/>
            <a:stretch>
              <a:fillRect/>
            </a:stretch>
          </p:blipFill>
          <p:spPr>
            <a:xfrm>
              <a:off x="850391" y="3503675"/>
              <a:ext cx="7528559" cy="688860"/>
            </a:xfrm>
            <a:prstGeom prst="rect">
              <a:avLst/>
            </a:prstGeom>
          </p:spPr>
        </p:pic>
        <p:sp>
          <p:nvSpPr>
            <p:cNvPr id="18" name="object 18"/>
            <p:cNvSpPr/>
            <p:nvPr/>
          </p:nvSpPr>
          <p:spPr>
            <a:xfrm>
              <a:off x="703325" y="3428237"/>
              <a:ext cx="7739380" cy="737870"/>
            </a:xfrm>
            <a:custGeom>
              <a:avLst/>
              <a:gdLst/>
              <a:ahLst/>
              <a:cxnLst/>
              <a:rect l="l" t="t" r="r" b="b"/>
              <a:pathLst>
                <a:path w="7739380" h="737870">
                  <a:moveTo>
                    <a:pt x="7615935" y="0"/>
                  </a:moveTo>
                  <a:lnTo>
                    <a:pt x="122936" y="0"/>
                  </a:lnTo>
                  <a:lnTo>
                    <a:pt x="75084" y="9653"/>
                  </a:lnTo>
                  <a:lnTo>
                    <a:pt x="36007" y="35988"/>
                  </a:lnTo>
                  <a:lnTo>
                    <a:pt x="9661" y="75062"/>
                  </a:lnTo>
                  <a:lnTo>
                    <a:pt x="0" y="122936"/>
                  </a:lnTo>
                  <a:lnTo>
                    <a:pt x="0" y="614680"/>
                  </a:lnTo>
                  <a:lnTo>
                    <a:pt x="9661" y="662531"/>
                  </a:lnTo>
                  <a:lnTo>
                    <a:pt x="36007" y="701608"/>
                  </a:lnTo>
                  <a:lnTo>
                    <a:pt x="75084" y="727954"/>
                  </a:lnTo>
                  <a:lnTo>
                    <a:pt x="122936" y="737616"/>
                  </a:lnTo>
                  <a:lnTo>
                    <a:pt x="7615935" y="737616"/>
                  </a:lnTo>
                  <a:lnTo>
                    <a:pt x="7663809" y="727954"/>
                  </a:lnTo>
                  <a:lnTo>
                    <a:pt x="7702883" y="701608"/>
                  </a:lnTo>
                  <a:lnTo>
                    <a:pt x="7729218" y="662531"/>
                  </a:lnTo>
                  <a:lnTo>
                    <a:pt x="7738872" y="614680"/>
                  </a:lnTo>
                  <a:lnTo>
                    <a:pt x="7738872" y="122936"/>
                  </a:lnTo>
                  <a:lnTo>
                    <a:pt x="7729218" y="75062"/>
                  </a:lnTo>
                  <a:lnTo>
                    <a:pt x="7702883" y="35988"/>
                  </a:lnTo>
                  <a:lnTo>
                    <a:pt x="7663809" y="9653"/>
                  </a:lnTo>
                  <a:lnTo>
                    <a:pt x="7615935" y="0"/>
                  </a:lnTo>
                  <a:close/>
                </a:path>
              </a:pathLst>
            </a:custGeom>
            <a:solidFill>
              <a:srgbClr val="FFFFFF"/>
            </a:solidFill>
          </p:spPr>
          <p:txBody>
            <a:bodyPr wrap="square" lIns="0" tIns="0" rIns="0" bIns="0" rtlCol="0"/>
            <a:lstStyle/>
            <a:p>
              <a:endParaRPr/>
            </a:p>
          </p:txBody>
        </p:sp>
        <p:sp>
          <p:nvSpPr>
            <p:cNvPr id="19" name="object 19"/>
            <p:cNvSpPr/>
            <p:nvPr/>
          </p:nvSpPr>
          <p:spPr>
            <a:xfrm>
              <a:off x="703325" y="3428237"/>
              <a:ext cx="7739380" cy="737870"/>
            </a:xfrm>
            <a:custGeom>
              <a:avLst/>
              <a:gdLst/>
              <a:ahLst/>
              <a:cxnLst/>
              <a:rect l="l" t="t" r="r" b="b"/>
              <a:pathLst>
                <a:path w="7739380" h="737870">
                  <a:moveTo>
                    <a:pt x="0" y="122936"/>
                  </a:moveTo>
                  <a:lnTo>
                    <a:pt x="9661" y="75062"/>
                  </a:lnTo>
                  <a:lnTo>
                    <a:pt x="36007" y="35988"/>
                  </a:lnTo>
                  <a:lnTo>
                    <a:pt x="75084" y="9653"/>
                  </a:lnTo>
                  <a:lnTo>
                    <a:pt x="122936" y="0"/>
                  </a:lnTo>
                  <a:lnTo>
                    <a:pt x="7615935" y="0"/>
                  </a:lnTo>
                  <a:lnTo>
                    <a:pt x="7663809" y="9653"/>
                  </a:lnTo>
                  <a:lnTo>
                    <a:pt x="7702883" y="35988"/>
                  </a:lnTo>
                  <a:lnTo>
                    <a:pt x="7729218" y="75062"/>
                  </a:lnTo>
                  <a:lnTo>
                    <a:pt x="7738872" y="122936"/>
                  </a:lnTo>
                  <a:lnTo>
                    <a:pt x="7738872" y="614680"/>
                  </a:lnTo>
                  <a:lnTo>
                    <a:pt x="7729218" y="662531"/>
                  </a:lnTo>
                  <a:lnTo>
                    <a:pt x="7702883" y="701608"/>
                  </a:lnTo>
                  <a:lnTo>
                    <a:pt x="7663809" y="727954"/>
                  </a:lnTo>
                  <a:lnTo>
                    <a:pt x="7615935" y="737616"/>
                  </a:lnTo>
                  <a:lnTo>
                    <a:pt x="122936" y="737616"/>
                  </a:lnTo>
                  <a:lnTo>
                    <a:pt x="75084" y="727954"/>
                  </a:lnTo>
                  <a:lnTo>
                    <a:pt x="36007" y="701608"/>
                  </a:lnTo>
                  <a:lnTo>
                    <a:pt x="9661" y="662531"/>
                  </a:lnTo>
                  <a:lnTo>
                    <a:pt x="0" y="614680"/>
                  </a:lnTo>
                  <a:lnTo>
                    <a:pt x="0" y="122936"/>
                  </a:lnTo>
                  <a:close/>
                </a:path>
              </a:pathLst>
            </a:custGeom>
            <a:ln w="28956">
              <a:solidFill>
                <a:srgbClr val="5F4778"/>
              </a:solidFill>
            </a:ln>
          </p:spPr>
          <p:txBody>
            <a:bodyPr wrap="square" lIns="0" tIns="0" rIns="0" bIns="0" rtlCol="0"/>
            <a:lstStyle/>
            <a:p>
              <a:endParaRPr/>
            </a:p>
          </p:txBody>
        </p:sp>
      </p:grpSp>
      <p:sp>
        <p:nvSpPr>
          <p:cNvPr id="20" name="object 20"/>
          <p:cNvSpPr txBox="1"/>
          <p:nvPr/>
        </p:nvSpPr>
        <p:spPr>
          <a:xfrm>
            <a:off x="970889" y="3559555"/>
            <a:ext cx="7197725" cy="382156"/>
          </a:xfrm>
          <a:prstGeom prst="rect">
            <a:avLst/>
          </a:prstGeom>
        </p:spPr>
        <p:txBody>
          <a:bodyPr vert="horz" wrap="square" lIns="0" tIns="12700" rIns="0" bIns="0" rtlCol="0">
            <a:spAutoFit/>
          </a:bodyPr>
          <a:lstStyle/>
          <a:p>
            <a:pPr algn="ctr">
              <a:lnSpc>
                <a:spcPct val="100000"/>
              </a:lnSpc>
              <a:spcBef>
                <a:spcPts val="100"/>
              </a:spcBef>
            </a:pPr>
            <a:r>
              <a:rPr sz="1200" dirty="0">
                <a:latin typeface="Lucida Grande" panose="020B0600040502020204"/>
                <a:cs typeface="Calibri"/>
              </a:rPr>
              <a:t>The data is then stored in Elasticsearch. From here, it will not be directly sent to Kibana. Kibana first</a:t>
            </a:r>
            <a:endParaRPr sz="1200">
              <a:latin typeface="Lucida Grande" panose="020B0600040502020204"/>
              <a:cs typeface="Calibri"/>
            </a:endParaRPr>
          </a:p>
          <a:p>
            <a:pPr algn="ctr">
              <a:lnSpc>
                <a:spcPct val="100000"/>
              </a:lnSpc>
              <a:spcBef>
                <a:spcPts val="5"/>
              </a:spcBef>
            </a:pPr>
            <a:r>
              <a:rPr sz="1200" dirty="0">
                <a:latin typeface="Lucida Grande" panose="020B0600040502020204"/>
                <a:cs typeface="Calibri"/>
              </a:rPr>
              <a:t>needs to find where Elastic is and then go and get the data by itself</a:t>
            </a:r>
            <a:endParaRPr sz="1200">
              <a:latin typeface="Lucida Grande" panose="020B0600040502020204"/>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sz="2750" dirty="0">
                <a:latin typeface="Lucida Grande" panose="020B0600040502020204" pitchFamily="34" charset="0"/>
              </a:rPr>
              <a:t>ELK Flow</a:t>
            </a:r>
          </a:p>
        </p:txBody>
      </p:sp>
      <p:pic>
        <p:nvPicPr>
          <p:cNvPr id="3" name="object 3"/>
          <p:cNvPicPr/>
          <p:nvPr/>
        </p:nvPicPr>
        <p:blipFill>
          <a:blip r:embed="rId2" cstate="print"/>
          <a:stretch>
            <a:fillRect/>
          </a:stretch>
        </p:blipFill>
        <p:spPr>
          <a:xfrm>
            <a:off x="592836" y="1222271"/>
            <a:ext cx="589788" cy="579072"/>
          </a:xfrm>
          <a:prstGeom prst="rect">
            <a:avLst/>
          </a:prstGeom>
        </p:spPr>
      </p:pic>
      <p:pic>
        <p:nvPicPr>
          <p:cNvPr id="4" name="object 4"/>
          <p:cNvPicPr/>
          <p:nvPr/>
        </p:nvPicPr>
        <p:blipFill>
          <a:blip r:embed="rId2" cstate="print"/>
          <a:stretch>
            <a:fillRect/>
          </a:stretch>
        </p:blipFill>
        <p:spPr>
          <a:xfrm>
            <a:off x="592836" y="2432339"/>
            <a:ext cx="589788" cy="580572"/>
          </a:xfrm>
          <a:prstGeom prst="rect">
            <a:avLst/>
          </a:prstGeom>
        </p:spPr>
      </p:pic>
      <p:pic>
        <p:nvPicPr>
          <p:cNvPr id="5" name="object 5"/>
          <p:cNvPicPr/>
          <p:nvPr/>
        </p:nvPicPr>
        <p:blipFill>
          <a:blip r:embed="rId2" cstate="print"/>
          <a:stretch>
            <a:fillRect/>
          </a:stretch>
        </p:blipFill>
        <p:spPr>
          <a:xfrm>
            <a:off x="592836" y="3721643"/>
            <a:ext cx="589788" cy="580572"/>
          </a:xfrm>
          <a:prstGeom prst="rect">
            <a:avLst/>
          </a:prstGeom>
        </p:spPr>
      </p:pic>
      <p:pic>
        <p:nvPicPr>
          <p:cNvPr id="6" name="object 6"/>
          <p:cNvPicPr/>
          <p:nvPr/>
        </p:nvPicPr>
        <p:blipFill>
          <a:blip r:embed="rId3" cstate="print"/>
          <a:stretch>
            <a:fillRect/>
          </a:stretch>
        </p:blipFill>
        <p:spPr>
          <a:xfrm>
            <a:off x="3698093" y="2411776"/>
            <a:ext cx="435705" cy="489864"/>
          </a:xfrm>
          <a:prstGeom prst="rect">
            <a:avLst/>
          </a:prstGeom>
        </p:spPr>
      </p:pic>
      <p:sp>
        <p:nvSpPr>
          <p:cNvPr id="7" name="object 7"/>
          <p:cNvSpPr txBox="1"/>
          <p:nvPr/>
        </p:nvSpPr>
        <p:spPr>
          <a:xfrm>
            <a:off x="3724783" y="3102355"/>
            <a:ext cx="47307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585858"/>
                </a:solidFill>
                <a:latin typeface="Calibri"/>
                <a:cs typeface="Calibri"/>
              </a:rPr>
              <a:t>Logstash</a:t>
            </a:r>
            <a:endParaRPr sz="1000">
              <a:latin typeface="Calibri"/>
              <a:cs typeface="Calibri"/>
            </a:endParaRPr>
          </a:p>
        </p:txBody>
      </p:sp>
      <p:pic>
        <p:nvPicPr>
          <p:cNvPr id="8" name="object 8"/>
          <p:cNvPicPr/>
          <p:nvPr/>
        </p:nvPicPr>
        <p:blipFill>
          <a:blip r:embed="rId4" cstate="print"/>
          <a:stretch>
            <a:fillRect/>
          </a:stretch>
        </p:blipFill>
        <p:spPr>
          <a:xfrm>
            <a:off x="5615967" y="2407233"/>
            <a:ext cx="453975" cy="501245"/>
          </a:xfrm>
          <a:prstGeom prst="rect">
            <a:avLst/>
          </a:prstGeom>
        </p:spPr>
      </p:pic>
      <p:sp>
        <p:nvSpPr>
          <p:cNvPr id="9" name="object 9"/>
          <p:cNvSpPr txBox="1"/>
          <p:nvPr/>
        </p:nvSpPr>
        <p:spPr>
          <a:xfrm>
            <a:off x="5720588" y="3100197"/>
            <a:ext cx="351790"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585858"/>
                </a:solidFill>
                <a:latin typeface="Calibri"/>
                <a:cs typeface="Calibri"/>
              </a:rPr>
              <a:t>Elastic</a:t>
            </a:r>
            <a:endParaRPr sz="1000">
              <a:latin typeface="Calibri"/>
              <a:cs typeface="Calibri"/>
            </a:endParaRPr>
          </a:p>
        </p:txBody>
      </p:sp>
      <p:pic>
        <p:nvPicPr>
          <p:cNvPr id="10" name="object 10"/>
          <p:cNvPicPr/>
          <p:nvPr/>
        </p:nvPicPr>
        <p:blipFill>
          <a:blip r:embed="rId5" cstate="print"/>
          <a:stretch>
            <a:fillRect/>
          </a:stretch>
        </p:blipFill>
        <p:spPr>
          <a:xfrm>
            <a:off x="7607861" y="2428524"/>
            <a:ext cx="357207" cy="462462"/>
          </a:xfrm>
          <a:prstGeom prst="rect">
            <a:avLst/>
          </a:prstGeom>
        </p:spPr>
      </p:pic>
      <p:sp>
        <p:nvSpPr>
          <p:cNvPr id="11" name="object 11"/>
          <p:cNvSpPr txBox="1"/>
          <p:nvPr/>
        </p:nvSpPr>
        <p:spPr>
          <a:xfrm>
            <a:off x="7656068" y="3100197"/>
            <a:ext cx="37528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585858"/>
                </a:solidFill>
                <a:latin typeface="Calibri"/>
                <a:cs typeface="Calibri"/>
              </a:rPr>
              <a:t>Kibana</a:t>
            </a:r>
            <a:endParaRPr sz="1000">
              <a:latin typeface="Calibri"/>
              <a:cs typeface="Calibri"/>
            </a:endParaRPr>
          </a:p>
        </p:txBody>
      </p:sp>
      <p:pic>
        <p:nvPicPr>
          <p:cNvPr id="12" name="object 12"/>
          <p:cNvPicPr/>
          <p:nvPr/>
        </p:nvPicPr>
        <p:blipFill>
          <a:blip r:embed="rId6" cstate="print"/>
          <a:stretch>
            <a:fillRect/>
          </a:stretch>
        </p:blipFill>
        <p:spPr>
          <a:xfrm>
            <a:off x="6374891" y="3965447"/>
            <a:ext cx="452628" cy="490727"/>
          </a:xfrm>
          <a:prstGeom prst="rect">
            <a:avLst/>
          </a:prstGeom>
        </p:spPr>
      </p:pic>
      <p:sp>
        <p:nvSpPr>
          <p:cNvPr id="13" name="object 13"/>
          <p:cNvSpPr txBox="1"/>
          <p:nvPr/>
        </p:nvSpPr>
        <p:spPr>
          <a:xfrm>
            <a:off x="6471030" y="4542840"/>
            <a:ext cx="284480"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585858"/>
                </a:solidFill>
                <a:latin typeface="Calibri"/>
                <a:cs typeface="Calibri"/>
              </a:rPr>
              <a:t>Slack</a:t>
            </a:r>
            <a:endParaRPr sz="1000">
              <a:latin typeface="Calibri"/>
              <a:cs typeface="Calibri"/>
            </a:endParaRPr>
          </a:p>
        </p:txBody>
      </p:sp>
      <p:pic>
        <p:nvPicPr>
          <p:cNvPr id="14" name="object 14"/>
          <p:cNvPicPr/>
          <p:nvPr/>
        </p:nvPicPr>
        <p:blipFill>
          <a:blip r:embed="rId7" cstate="print"/>
          <a:stretch>
            <a:fillRect/>
          </a:stretch>
        </p:blipFill>
        <p:spPr>
          <a:xfrm>
            <a:off x="1878605" y="1266613"/>
            <a:ext cx="357601" cy="469216"/>
          </a:xfrm>
          <a:prstGeom prst="rect">
            <a:avLst/>
          </a:prstGeom>
        </p:spPr>
      </p:pic>
      <p:sp>
        <p:nvSpPr>
          <p:cNvPr id="15" name="object 15"/>
          <p:cNvSpPr txBox="1"/>
          <p:nvPr/>
        </p:nvSpPr>
        <p:spPr>
          <a:xfrm>
            <a:off x="1911223" y="1900885"/>
            <a:ext cx="260350" cy="177800"/>
          </a:xfrm>
          <a:prstGeom prst="rect">
            <a:avLst/>
          </a:prstGeom>
        </p:spPr>
        <p:txBody>
          <a:bodyPr vert="horz" wrap="square" lIns="0" tIns="12065" rIns="0" bIns="0" rtlCol="0">
            <a:spAutoFit/>
          </a:bodyPr>
          <a:lstStyle/>
          <a:p>
            <a:pPr marL="12700">
              <a:lnSpc>
                <a:spcPct val="100000"/>
              </a:lnSpc>
              <a:spcBef>
                <a:spcPts val="95"/>
              </a:spcBef>
            </a:pPr>
            <a:r>
              <a:rPr sz="1000" spc="-20" dirty="0">
                <a:solidFill>
                  <a:srgbClr val="585858"/>
                </a:solidFill>
                <a:latin typeface="Calibri"/>
                <a:cs typeface="Calibri"/>
              </a:rPr>
              <a:t>Beat</a:t>
            </a:r>
            <a:endParaRPr sz="1000">
              <a:latin typeface="Calibri"/>
              <a:cs typeface="Calibri"/>
            </a:endParaRPr>
          </a:p>
        </p:txBody>
      </p:sp>
      <p:pic>
        <p:nvPicPr>
          <p:cNvPr id="16" name="object 16"/>
          <p:cNvPicPr/>
          <p:nvPr/>
        </p:nvPicPr>
        <p:blipFill>
          <a:blip r:embed="rId7" cstate="print"/>
          <a:stretch>
            <a:fillRect/>
          </a:stretch>
        </p:blipFill>
        <p:spPr>
          <a:xfrm>
            <a:off x="1878605" y="2446189"/>
            <a:ext cx="357601" cy="469216"/>
          </a:xfrm>
          <a:prstGeom prst="rect">
            <a:avLst/>
          </a:prstGeom>
        </p:spPr>
      </p:pic>
      <p:sp>
        <p:nvSpPr>
          <p:cNvPr id="17" name="object 17"/>
          <p:cNvSpPr txBox="1"/>
          <p:nvPr/>
        </p:nvSpPr>
        <p:spPr>
          <a:xfrm>
            <a:off x="1900173" y="3105403"/>
            <a:ext cx="259715" cy="177800"/>
          </a:xfrm>
          <a:prstGeom prst="rect">
            <a:avLst/>
          </a:prstGeom>
        </p:spPr>
        <p:txBody>
          <a:bodyPr vert="horz" wrap="square" lIns="0" tIns="12065" rIns="0" bIns="0" rtlCol="0">
            <a:spAutoFit/>
          </a:bodyPr>
          <a:lstStyle/>
          <a:p>
            <a:pPr marL="12700">
              <a:lnSpc>
                <a:spcPct val="100000"/>
              </a:lnSpc>
              <a:spcBef>
                <a:spcPts val="95"/>
              </a:spcBef>
            </a:pPr>
            <a:r>
              <a:rPr sz="1000" spc="-20" dirty="0">
                <a:solidFill>
                  <a:srgbClr val="585858"/>
                </a:solidFill>
                <a:latin typeface="Calibri"/>
                <a:cs typeface="Calibri"/>
              </a:rPr>
              <a:t>Beat</a:t>
            </a:r>
            <a:endParaRPr sz="1000">
              <a:latin typeface="Calibri"/>
              <a:cs typeface="Calibri"/>
            </a:endParaRPr>
          </a:p>
        </p:txBody>
      </p:sp>
      <p:pic>
        <p:nvPicPr>
          <p:cNvPr id="18" name="object 18"/>
          <p:cNvPicPr/>
          <p:nvPr/>
        </p:nvPicPr>
        <p:blipFill>
          <a:blip r:embed="rId7" cstate="print"/>
          <a:stretch>
            <a:fillRect/>
          </a:stretch>
        </p:blipFill>
        <p:spPr>
          <a:xfrm>
            <a:off x="1892321" y="3718729"/>
            <a:ext cx="357601" cy="469216"/>
          </a:xfrm>
          <a:prstGeom prst="rect">
            <a:avLst/>
          </a:prstGeom>
        </p:spPr>
      </p:pic>
      <p:sp>
        <p:nvSpPr>
          <p:cNvPr id="19" name="object 19"/>
          <p:cNvSpPr txBox="1"/>
          <p:nvPr/>
        </p:nvSpPr>
        <p:spPr>
          <a:xfrm>
            <a:off x="1929510" y="4363008"/>
            <a:ext cx="259715" cy="177800"/>
          </a:xfrm>
          <a:prstGeom prst="rect">
            <a:avLst/>
          </a:prstGeom>
        </p:spPr>
        <p:txBody>
          <a:bodyPr vert="horz" wrap="square" lIns="0" tIns="12065" rIns="0" bIns="0" rtlCol="0">
            <a:spAutoFit/>
          </a:bodyPr>
          <a:lstStyle/>
          <a:p>
            <a:pPr marL="12700">
              <a:lnSpc>
                <a:spcPct val="100000"/>
              </a:lnSpc>
              <a:spcBef>
                <a:spcPts val="95"/>
              </a:spcBef>
            </a:pPr>
            <a:r>
              <a:rPr sz="1000" spc="-20" dirty="0">
                <a:solidFill>
                  <a:srgbClr val="585858"/>
                </a:solidFill>
                <a:latin typeface="Calibri"/>
                <a:cs typeface="Calibri"/>
              </a:rPr>
              <a:t>Beat</a:t>
            </a:r>
            <a:endParaRPr sz="1000">
              <a:latin typeface="Calibri"/>
              <a:cs typeface="Calibri"/>
            </a:endParaRPr>
          </a:p>
        </p:txBody>
      </p:sp>
      <p:pic>
        <p:nvPicPr>
          <p:cNvPr id="20" name="object 20"/>
          <p:cNvPicPr/>
          <p:nvPr/>
        </p:nvPicPr>
        <p:blipFill>
          <a:blip r:embed="rId8" cstate="print"/>
          <a:stretch>
            <a:fillRect/>
          </a:stretch>
        </p:blipFill>
        <p:spPr>
          <a:xfrm>
            <a:off x="6548628" y="2608810"/>
            <a:ext cx="606551" cy="276398"/>
          </a:xfrm>
          <a:prstGeom prst="rect">
            <a:avLst/>
          </a:prstGeom>
        </p:spPr>
      </p:pic>
      <p:pic>
        <p:nvPicPr>
          <p:cNvPr id="21" name="object 21"/>
          <p:cNvPicPr/>
          <p:nvPr/>
        </p:nvPicPr>
        <p:blipFill>
          <a:blip r:embed="rId8" cstate="print"/>
          <a:stretch>
            <a:fillRect/>
          </a:stretch>
        </p:blipFill>
        <p:spPr>
          <a:xfrm>
            <a:off x="4585715" y="2608810"/>
            <a:ext cx="608076" cy="276398"/>
          </a:xfrm>
          <a:prstGeom prst="rect">
            <a:avLst/>
          </a:prstGeom>
        </p:spPr>
      </p:pic>
      <p:pic>
        <p:nvPicPr>
          <p:cNvPr id="22" name="object 22"/>
          <p:cNvPicPr/>
          <p:nvPr/>
        </p:nvPicPr>
        <p:blipFill>
          <a:blip r:embed="rId8" cstate="print"/>
          <a:stretch>
            <a:fillRect/>
          </a:stretch>
        </p:blipFill>
        <p:spPr>
          <a:xfrm>
            <a:off x="2599944" y="2573343"/>
            <a:ext cx="608076" cy="275705"/>
          </a:xfrm>
          <a:prstGeom prst="rect">
            <a:avLst/>
          </a:prstGeom>
        </p:spPr>
      </p:pic>
      <p:pic>
        <p:nvPicPr>
          <p:cNvPr id="23" name="object 23"/>
          <p:cNvPicPr/>
          <p:nvPr/>
        </p:nvPicPr>
        <p:blipFill>
          <a:blip r:embed="rId9" cstate="print"/>
          <a:stretch>
            <a:fillRect/>
          </a:stretch>
        </p:blipFill>
        <p:spPr>
          <a:xfrm>
            <a:off x="5885858" y="3540252"/>
            <a:ext cx="417247" cy="530352"/>
          </a:xfrm>
          <a:prstGeom prst="rect">
            <a:avLst/>
          </a:prstGeom>
        </p:spPr>
      </p:pic>
      <p:pic>
        <p:nvPicPr>
          <p:cNvPr id="24" name="object 24"/>
          <p:cNvPicPr/>
          <p:nvPr/>
        </p:nvPicPr>
        <p:blipFill>
          <a:blip r:embed="rId10" cstate="print"/>
          <a:stretch>
            <a:fillRect/>
          </a:stretch>
        </p:blipFill>
        <p:spPr>
          <a:xfrm>
            <a:off x="2631947" y="1446276"/>
            <a:ext cx="530352" cy="416051"/>
          </a:xfrm>
          <a:prstGeom prst="rect">
            <a:avLst/>
          </a:prstGeom>
        </p:spPr>
      </p:pic>
      <p:pic>
        <p:nvPicPr>
          <p:cNvPr id="25" name="object 25"/>
          <p:cNvPicPr/>
          <p:nvPr/>
        </p:nvPicPr>
        <p:blipFill>
          <a:blip r:embed="rId11" cstate="print"/>
          <a:stretch>
            <a:fillRect/>
          </a:stretch>
        </p:blipFill>
        <p:spPr>
          <a:xfrm>
            <a:off x="2680716" y="3612037"/>
            <a:ext cx="530351" cy="417247"/>
          </a:xfrm>
          <a:prstGeom prst="rect">
            <a:avLst/>
          </a:prstGeom>
        </p:spPr>
      </p:pic>
      <p:pic>
        <p:nvPicPr>
          <p:cNvPr id="26" name="object 26"/>
          <p:cNvPicPr/>
          <p:nvPr/>
        </p:nvPicPr>
        <p:blipFill>
          <a:blip r:embed="rId12" cstate="print"/>
          <a:stretch>
            <a:fillRect/>
          </a:stretch>
        </p:blipFill>
        <p:spPr>
          <a:xfrm>
            <a:off x="1321308" y="1364811"/>
            <a:ext cx="393191" cy="275705"/>
          </a:xfrm>
          <a:prstGeom prst="rect">
            <a:avLst/>
          </a:prstGeom>
        </p:spPr>
      </p:pic>
      <p:pic>
        <p:nvPicPr>
          <p:cNvPr id="27" name="object 27"/>
          <p:cNvPicPr/>
          <p:nvPr/>
        </p:nvPicPr>
        <p:blipFill>
          <a:blip r:embed="rId12" cstate="print"/>
          <a:stretch>
            <a:fillRect/>
          </a:stretch>
        </p:blipFill>
        <p:spPr>
          <a:xfrm>
            <a:off x="1321308" y="2593155"/>
            <a:ext cx="393191" cy="275705"/>
          </a:xfrm>
          <a:prstGeom prst="rect">
            <a:avLst/>
          </a:prstGeom>
        </p:spPr>
      </p:pic>
      <p:pic>
        <p:nvPicPr>
          <p:cNvPr id="28" name="object 28"/>
          <p:cNvPicPr/>
          <p:nvPr/>
        </p:nvPicPr>
        <p:blipFill>
          <a:blip r:embed="rId12" cstate="print"/>
          <a:stretch>
            <a:fillRect/>
          </a:stretch>
        </p:blipFill>
        <p:spPr>
          <a:xfrm>
            <a:off x="1319783" y="3865695"/>
            <a:ext cx="393191" cy="275705"/>
          </a:xfrm>
          <a:prstGeom prst="rect">
            <a:avLst/>
          </a:prstGeom>
        </p:spPr>
      </p:pic>
      <p:sp>
        <p:nvSpPr>
          <p:cNvPr id="29" name="object 29"/>
          <p:cNvSpPr txBox="1"/>
          <p:nvPr/>
        </p:nvSpPr>
        <p:spPr>
          <a:xfrm>
            <a:off x="699312" y="1899919"/>
            <a:ext cx="35369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585858"/>
                </a:solidFill>
                <a:latin typeface="Calibri"/>
                <a:cs typeface="Calibri"/>
              </a:rPr>
              <a:t>Server</a:t>
            </a:r>
            <a:endParaRPr sz="1000">
              <a:latin typeface="Calibri"/>
              <a:cs typeface="Calibri"/>
            </a:endParaRPr>
          </a:p>
        </p:txBody>
      </p:sp>
      <p:sp>
        <p:nvSpPr>
          <p:cNvPr id="30" name="object 30"/>
          <p:cNvSpPr txBox="1"/>
          <p:nvPr/>
        </p:nvSpPr>
        <p:spPr>
          <a:xfrm>
            <a:off x="699312" y="3105403"/>
            <a:ext cx="35369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585858"/>
                </a:solidFill>
                <a:latin typeface="Calibri"/>
                <a:cs typeface="Calibri"/>
              </a:rPr>
              <a:t>Server</a:t>
            </a:r>
            <a:endParaRPr sz="1000">
              <a:latin typeface="Calibri"/>
              <a:cs typeface="Calibri"/>
            </a:endParaRPr>
          </a:p>
        </p:txBody>
      </p:sp>
      <p:sp>
        <p:nvSpPr>
          <p:cNvPr id="31" name="object 31"/>
          <p:cNvSpPr txBox="1"/>
          <p:nvPr/>
        </p:nvSpPr>
        <p:spPr>
          <a:xfrm>
            <a:off x="734974" y="4363008"/>
            <a:ext cx="35369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585858"/>
                </a:solidFill>
                <a:latin typeface="Calibri"/>
                <a:cs typeface="Calibri"/>
              </a:rPr>
              <a:t>Server</a:t>
            </a:r>
            <a:endParaRPr sz="1000">
              <a:latin typeface="Calibri"/>
              <a:cs typeface="Calibri"/>
            </a:endParaRPr>
          </a:p>
        </p:txBody>
      </p:sp>
      <p:sp>
        <p:nvSpPr>
          <p:cNvPr id="32" name="object 32"/>
          <p:cNvSpPr txBox="1"/>
          <p:nvPr/>
        </p:nvSpPr>
        <p:spPr>
          <a:xfrm>
            <a:off x="1095552" y="935481"/>
            <a:ext cx="808355" cy="177800"/>
          </a:xfrm>
          <a:prstGeom prst="rect">
            <a:avLst/>
          </a:prstGeom>
        </p:spPr>
        <p:txBody>
          <a:bodyPr vert="horz" wrap="square" lIns="0" tIns="12065" rIns="0" bIns="0" rtlCol="0">
            <a:spAutoFit/>
          </a:bodyPr>
          <a:lstStyle/>
          <a:p>
            <a:pPr marL="12700">
              <a:lnSpc>
                <a:spcPct val="100000"/>
              </a:lnSpc>
              <a:spcBef>
                <a:spcPts val="95"/>
              </a:spcBef>
            </a:pPr>
            <a:r>
              <a:rPr sz="1000" dirty="0">
                <a:solidFill>
                  <a:srgbClr val="585858"/>
                </a:solidFill>
                <a:latin typeface="Calibri"/>
                <a:cs typeface="Calibri"/>
              </a:rPr>
              <a:t>Data</a:t>
            </a:r>
            <a:r>
              <a:rPr sz="1000" spc="-25" dirty="0">
                <a:solidFill>
                  <a:srgbClr val="585858"/>
                </a:solidFill>
                <a:latin typeface="Calibri"/>
                <a:cs typeface="Calibri"/>
              </a:rPr>
              <a:t> </a:t>
            </a:r>
            <a:r>
              <a:rPr sz="1000" spc="-10" dirty="0">
                <a:solidFill>
                  <a:srgbClr val="585858"/>
                </a:solidFill>
                <a:latin typeface="Calibri"/>
                <a:cs typeface="Calibri"/>
              </a:rPr>
              <a:t>Collection</a:t>
            </a:r>
            <a:endParaRPr sz="1000">
              <a:latin typeface="Calibri"/>
              <a:cs typeface="Calibri"/>
            </a:endParaRPr>
          </a:p>
        </p:txBody>
      </p:sp>
      <p:sp>
        <p:nvSpPr>
          <p:cNvPr id="33" name="object 33"/>
          <p:cNvSpPr txBox="1"/>
          <p:nvPr/>
        </p:nvSpPr>
        <p:spPr>
          <a:xfrm>
            <a:off x="1132433" y="2078888"/>
            <a:ext cx="1776730" cy="501650"/>
          </a:xfrm>
          <a:prstGeom prst="rect">
            <a:avLst/>
          </a:prstGeom>
        </p:spPr>
        <p:txBody>
          <a:bodyPr vert="horz" wrap="square" lIns="0" tIns="98425" rIns="0" bIns="0" rtlCol="0">
            <a:spAutoFit/>
          </a:bodyPr>
          <a:lstStyle/>
          <a:p>
            <a:pPr marL="12700">
              <a:lnSpc>
                <a:spcPct val="100000"/>
              </a:lnSpc>
              <a:spcBef>
                <a:spcPts val="775"/>
              </a:spcBef>
            </a:pPr>
            <a:r>
              <a:rPr sz="1000" dirty="0">
                <a:solidFill>
                  <a:srgbClr val="585858"/>
                </a:solidFill>
                <a:latin typeface="Calibri"/>
                <a:cs typeface="Calibri"/>
              </a:rPr>
              <a:t>Data</a:t>
            </a:r>
            <a:r>
              <a:rPr sz="1000" spc="-25" dirty="0">
                <a:solidFill>
                  <a:srgbClr val="585858"/>
                </a:solidFill>
                <a:latin typeface="Calibri"/>
                <a:cs typeface="Calibri"/>
              </a:rPr>
              <a:t> </a:t>
            </a:r>
            <a:r>
              <a:rPr sz="1000" spc="-10" dirty="0">
                <a:solidFill>
                  <a:srgbClr val="585858"/>
                </a:solidFill>
                <a:latin typeface="Calibri"/>
                <a:cs typeface="Calibri"/>
              </a:rPr>
              <a:t>Collection</a:t>
            </a:r>
            <a:endParaRPr sz="1000">
              <a:latin typeface="Calibri"/>
              <a:cs typeface="Calibri"/>
            </a:endParaRPr>
          </a:p>
          <a:p>
            <a:pPr marR="5080" algn="r">
              <a:lnSpc>
                <a:spcPct val="100000"/>
              </a:lnSpc>
              <a:spcBef>
                <a:spcPts val="670"/>
              </a:spcBef>
            </a:pPr>
            <a:r>
              <a:rPr sz="1000" spc="-20" dirty="0">
                <a:solidFill>
                  <a:srgbClr val="585858"/>
                </a:solidFill>
                <a:latin typeface="Calibri"/>
                <a:cs typeface="Calibri"/>
              </a:rPr>
              <a:t>Ship</a:t>
            </a:r>
            <a:endParaRPr sz="1000">
              <a:latin typeface="Calibri"/>
              <a:cs typeface="Calibri"/>
            </a:endParaRPr>
          </a:p>
        </p:txBody>
      </p:sp>
      <p:sp>
        <p:nvSpPr>
          <p:cNvPr id="34" name="object 34"/>
          <p:cNvSpPr txBox="1"/>
          <p:nvPr/>
        </p:nvSpPr>
        <p:spPr>
          <a:xfrm>
            <a:off x="1100429" y="3470275"/>
            <a:ext cx="808355" cy="177800"/>
          </a:xfrm>
          <a:prstGeom prst="rect">
            <a:avLst/>
          </a:prstGeom>
        </p:spPr>
        <p:txBody>
          <a:bodyPr vert="horz" wrap="square" lIns="0" tIns="12065" rIns="0" bIns="0" rtlCol="0">
            <a:spAutoFit/>
          </a:bodyPr>
          <a:lstStyle/>
          <a:p>
            <a:pPr marL="12700">
              <a:lnSpc>
                <a:spcPct val="100000"/>
              </a:lnSpc>
              <a:spcBef>
                <a:spcPts val="95"/>
              </a:spcBef>
            </a:pPr>
            <a:r>
              <a:rPr sz="1000" dirty="0">
                <a:solidFill>
                  <a:srgbClr val="585858"/>
                </a:solidFill>
                <a:latin typeface="Calibri"/>
                <a:cs typeface="Calibri"/>
              </a:rPr>
              <a:t>Data</a:t>
            </a:r>
            <a:r>
              <a:rPr sz="1000" spc="-25" dirty="0">
                <a:solidFill>
                  <a:srgbClr val="585858"/>
                </a:solidFill>
                <a:latin typeface="Calibri"/>
                <a:cs typeface="Calibri"/>
              </a:rPr>
              <a:t> </a:t>
            </a:r>
            <a:r>
              <a:rPr sz="1000" spc="-10" dirty="0">
                <a:solidFill>
                  <a:srgbClr val="585858"/>
                </a:solidFill>
                <a:latin typeface="Calibri"/>
                <a:cs typeface="Calibri"/>
              </a:rPr>
              <a:t>Collection</a:t>
            </a:r>
            <a:endParaRPr sz="1000">
              <a:latin typeface="Calibri"/>
              <a:cs typeface="Calibri"/>
            </a:endParaRPr>
          </a:p>
        </p:txBody>
      </p:sp>
      <p:sp>
        <p:nvSpPr>
          <p:cNvPr id="35" name="object 35"/>
          <p:cNvSpPr txBox="1"/>
          <p:nvPr/>
        </p:nvSpPr>
        <p:spPr>
          <a:xfrm>
            <a:off x="2655823" y="1223263"/>
            <a:ext cx="245745" cy="177800"/>
          </a:xfrm>
          <a:prstGeom prst="rect">
            <a:avLst/>
          </a:prstGeom>
        </p:spPr>
        <p:txBody>
          <a:bodyPr vert="horz" wrap="square" lIns="0" tIns="12065" rIns="0" bIns="0" rtlCol="0">
            <a:spAutoFit/>
          </a:bodyPr>
          <a:lstStyle/>
          <a:p>
            <a:pPr marL="12700">
              <a:lnSpc>
                <a:spcPct val="100000"/>
              </a:lnSpc>
              <a:spcBef>
                <a:spcPts val="95"/>
              </a:spcBef>
            </a:pPr>
            <a:r>
              <a:rPr sz="1000" spc="-20" dirty="0">
                <a:solidFill>
                  <a:srgbClr val="585858"/>
                </a:solidFill>
                <a:latin typeface="Calibri"/>
                <a:cs typeface="Calibri"/>
              </a:rPr>
              <a:t>Ship</a:t>
            </a:r>
            <a:endParaRPr sz="1000">
              <a:latin typeface="Calibri"/>
              <a:cs typeface="Calibri"/>
            </a:endParaRPr>
          </a:p>
        </p:txBody>
      </p:sp>
      <p:sp>
        <p:nvSpPr>
          <p:cNvPr id="36" name="object 36"/>
          <p:cNvSpPr txBox="1"/>
          <p:nvPr/>
        </p:nvSpPr>
        <p:spPr>
          <a:xfrm>
            <a:off x="2710942" y="4097832"/>
            <a:ext cx="245745" cy="177800"/>
          </a:xfrm>
          <a:prstGeom prst="rect">
            <a:avLst/>
          </a:prstGeom>
        </p:spPr>
        <p:txBody>
          <a:bodyPr vert="horz" wrap="square" lIns="0" tIns="12065" rIns="0" bIns="0" rtlCol="0">
            <a:spAutoFit/>
          </a:bodyPr>
          <a:lstStyle/>
          <a:p>
            <a:pPr marL="12700">
              <a:lnSpc>
                <a:spcPct val="100000"/>
              </a:lnSpc>
              <a:spcBef>
                <a:spcPts val="95"/>
              </a:spcBef>
            </a:pPr>
            <a:r>
              <a:rPr sz="1000" spc="-20" dirty="0">
                <a:solidFill>
                  <a:srgbClr val="585858"/>
                </a:solidFill>
                <a:latin typeface="Calibri"/>
                <a:cs typeface="Calibri"/>
              </a:rPr>
              <a:t>Ship</a:t>
            </a:r>
            <a:endParaRPr sz="1000">
              <a:latin typeface="Calibri"/>
              <a:cs typeface="Calibri"/>
            </a:endParaRPr>
          </a:p>
        </p:txBody>
      </p:sp>
      <p:pic>
        <p:nvPicPr>
          <p:cNvPr id="37" name="object 37"/>
          <p:cNvPicPr/>
          <p:nvPr/>
        </p:nvPicPr>
        <p:blipFill>
          <a:blip r:embed="rId13" cstate="print"/>
          <a:stretch>
            <a:fillRect/>
          </a:stretch>
        </p:blipFill>
        <p:spPr>
          <a:xfrm>
            <a:off x="3616452" y="1793748"/>
            <a:ext cx="428244" cy="428244"/>
          </a:xfrm>
          <a:prstGeom prst="rect">
            <a:avLst/>
          </a:prstGeom>
        </p:spPr>
      </p:pic>
      <p:sp>
        <p:nvSpPr>
          <p:cNvPr id="38" name="object 38"/>
          <p:cNvSpPr txBox="1"/>
          <p:nvPr/>
        </p:nvSpPr>
        <p:spPr>
          <a:xfrm>
            <a:off x="4143247" y="1831924"/>
            <a:ext cx="919480" cy="330835"/>
          </a:xfrm>
          <a:prstGeom prst="rect">
            <a:avLst/>
          </a:prstGeom>
        </p:spPr>
        <p:txBody>
          <a:bodyPr vert="horz" wrap="square" lIns="0" tIns="12065" rIns="0" bIns="0" rtlCol="0">
            <a:spAutoFit/>
          </a:bodyPr>
          <a:lstStyle/>
          <a:p>
            <a:pPr marL="12700">
              <a:lnSpc>
                <a:spcPct val="100000"/>
              </a:lnSpc>
              <a:spcBef>
                <a:spcPts val="95"/>
              </a:spcBef>
            </a:pPr>
            <a:r>
              <a:rPr sz="1000" dirty="0">
                <a:solidFill>
                  <a:srgbClr val="585858"/>
                </a:solidFill>
                <a:latin typeface="Calibri"/>
                <a:cs typeface="Calibri"/>
              </a:rPr>
              <a:t>Data</a:t>
            </a:r>
            <a:r>
              <a:rPr sz="1000" spc="-20" dirty="0">
                <a:solidFill>
                  <a:srgbClr val="585858"/>
                </a:solidFill>
                <a:latin typeface="Calibri"/>
                <a:cs typeface="Calibri"/>
              </a:rPr>
              <a:t> </a:t>
            </a:r>
            <a:r>
              <a:rPr sz="1000" spc="-10" dirty="0">
                <a:solidFill>
                  <a:srgbClr val="585858"/>
                </a:solidFill>
                <a:latin typeface="Calibri"/>
                <a:cs typeface="Calibri"/>
              </a:rPr>
              <a:t>Aggregation</a:t>
            </a:r>
            <a:endParaRPr sz="1000">
              <a:latin typeface="Calibri"/>
              <a:cs typeface="Calibri"/>
            </a:endParaRPr>
          </a:p>
          <a:p>
            <a:pPr marL="12700">
              <a:lnSpc>
                <a:spcPct val="100000"/>
              </a:lnSpc>
              <a:spcBef>
                <a:spcPts val="5"/>
              </a:spcBef>
            </a:pPr>
            <a:r>
              <a:rPr sz="1000" dirty="0">
                <a:solidFill>
                  <a:srgbClr val="585858"/>
                </a:solidFill>
                <a:latin typeface="Calibri"/>
                <a:cs typeface="Calibri"/>
              </a:rPr>
              <a:t>and</a:t>
            </a:r>
            <a:r>
              <a:rPr sz="1000" spc="-20" dirty="0">
                <a:solidFill>
                  <a:srgbClr val="585858"/>
                </a:solidFill>
                <a:latin typeface="Calibri"/>
                <a:cs typeface="Calibri"/>
              </a:rPr>
              <a:t> </a:t>
            </a:r>
            <a:r>
              <a:rPr sz="1000" spc="-10" dirty="0">
                <a:solidFill>
                  <a:srgbClr val="585858"/>
                </a:solidFill>
                <a:latin typeface="Calibri"/>
                <a:cs typeface="Calibri"/>
              </a:rPr>
              <a:t>Processing</a:t>
            </a:r>
            <a:endParaRPr sz="1000">
              <a:latin typeface="Calibri"/>
              <a:cs typeface="Calibri"/>
            </a:endParaRPr>
          </a:p>
        </p:txBody>
      </p:sp>
      <p:pic>
        <p:nvPicPr>
          <p:cNvPr id="39" name="object 39"/>
          <p:cNvPicPr/>
          <p:nvPr/>
        </p:nvPicPr>
        <p:blipFill>
          <a:blip r:embed="rId13" cstate="print"/>
          <a:stretch>
            <a:fillRect/>
          </a:stretch>
        </p:blipFill>
        <p:spPr>
          <a:xfrm>
            <a:off x="5608320" y="1789176"/>
            <a:ext cx="428244" cy="428244"/>
          </a:xfrm>
          <a:prstGeom prst="rect">
            <a:avLst/>
          </a:prstGeom>
        </p:spPr>
      </p:pic>
      <p:sp>
        <p:nvSpPr>
          <p:cNvPr id="40" name="object 40"/>
          <p:cNvSpPr txBox="1"/>
          <p:nvPr/>
        </p:nvSpPr>
        <p:spPr>
          <a:xfrm>
            <a:off x="6126860" y="1885568"/>
            <a:ext cx="687070" cy="3302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585858"/>
                </a:solidFill>
                <a:latin typeface="Calibri"/>
                <a:cs typeface="Calibri"/>
              </a:rPr>
              <a:t>Indexing</a:t>
            </a:r>
            <a:r>
              <a:rPr sz="1000" spc="15" dirty="0">
                <a:solidFill>
                  <a:srgbClr val="585858"/>
                </a:solidFill>
                <a:latin typeface="Calibri"/>
                <a:cs typeface="Calibri"/>
              </a:rPr>
              <a:t> </a:t>
            </a:r>
            <a:r>
              <a:rPr sz="1000" spc="-25" dirty="0">
                <a:solidFill>
                  <a:srgbClr val="585858"/>
                </a:solidFill>
                <a:latin typeface="Calibri"/>
                <a:cs typeface="Calibri"/>
              </a:rPr>
              <a:t>and</a:t>
            </a:r>
            <a:endParaRPr sz="1000">
              <a:latin typeface="Calibri"/>
              <a:cs typeface="Calibri"/>
            </a:endParaRPr>
          </a:p>
          <a:p>
            <a:pPr marL="12700">
              <a:lnSpc>
                <a:spcPct val="100000"/>
              </a:lnSpc>
            </a:pPr>
            <a:r>
              <a:rPr sz="1000" spc="-10" dirty="0">
                <a:solidFill>
                  <a:srgbClr val="585858"/>
                </a:solidFill>
                <a:latin typeface="Calibri"/>
                <a:cs typeface="Calibri"/>
              </a:rPr>
              <a:t>Storing</a:t>
            </a:r>
            <a:endParaRPr sz="1000">
              <a:latin typeface="Calibri"/>
              <a:cs typeface="Calibri"/>
            </a:endParaRPr>
          </a:p>
        </p:txBody>
      </p:sp>
      <p:pic>
        <p:nvPicPr>
          <p:cNvPr id="41" name="object 41"/>
          <p:cNvPicPr/>
          <p:nvPr/>
        </p:nvPicPr>
        <p:blipFill>
          <a:blip r:embed="rId13" cstate="print"/>
          <a:stretch>
            <a:fillRect/>
          </a:stretch>
        </p:blipFill>
        <p:spPr>
          <a:xfrm>
            <a:off x="7545323" y="1789176"/>
            <a:ext cx="428244" cy="428244"/>
          </a:xfrm>
          <a:prstGeom prst="rect">
            <a:avLst/>
          </a:prstGeom>
        </p:spPr>
      </p:pic>
      <p:sp>
        <p:nvSpPr>
          <p:cNvPr id="42" name="object 42"/>
          <p:cNvSpPr txBox="1"/>
          <p:nvPr/>
        </p:nvSpPr>
        <p:spPr>
          <a:xfrm>
            <a:off x="8062976" y="1831924"/>
            <a:ext cx="676275" cy="330835"/>
          </a:xfrm>
          <a:prstGeom prst="rect">
            <a:avLst/>
          </a:prstGeom>
        </p:spPr>
        <p:txBody>
          <a:bodyPr vert="horz" wrap="square" lIns="0" tIns="12065" rIns="0" bIns="0" rtlCol="0">
            <a:spAutoFit/>
          </a:bodyPr>
          <a:lstStyle/>
          <a:p>
            <a:pPr marL="12700">
              <a:lnSpc>
                <a:spcPct val="100000"/>
              </a:lnSpc>
              <a:spcBef>
                <a:spcPts val="95"/>
              </a:spcBef>
            </a:pPr>
            <a:r>
              <a:rPr sz="1000" dirty="0">
                <a:solidFill>
                  <a:srgbClr val="585858"/>
                </a:solidFill>
                <a:latin typeface="Calibri"/>
                <a:cs typeface="Calibri"/>
              </a:rPr>
              <a:t>Analysis</a:t>
            </a:r>
            <a:r>
              <a:rPr sz="1000" spc="-35" dirty="0">
                <a:solidFill>
                  <a:srgbClr val="585858"/>
                </a:solidFill>
                <a:latin typeface="Calibri"/>
                <a:cs typeface="Calibri"/>
              </a:rPr>
              <a:t> </a:t>
            </a:r>
            <a:r>
              <a:rPr sz="1000" spc="-25" dirty="0">
                <a:solidFill>
                  <a:srgbClr val="585858"/>
                </a:solidFill>
                <a:latin typeface="Calibri"/>
                <a:cs typeface="Calibri"/>
              </a:rPr>
              <a:t>and</a:t>
            </a:r>
            <a:endParaRPr sz="1000">
              <a:latin typeface="Calibri"/>
              <a:cs typeface="Calibri"/>
            </a:endParaRPr>
          </a:p>
          <a:p>
            <a:pPr marL="12700">
              <a:lnSpc>
                <a:spcPct val="100000"/>
              </a:lnSpc>
              <a:spcBef>
                <a:spcPts val="5"/>
              </a:spcBef>
            </a:pPr>
            <a:r>
              <a:rPr sz="1000" spc="-10" dirty="0">
                <a:solidFill>
                  <a:srgbClr val="585858"/>
                </a:solidFill>
                <a:latin typeface="Calibri"/>
                <a:cs typeface="Calibri"/>
              </a:rPr>
              <a:t>Visualization</a:t>
            </a:r>
            <a:endParaRPr sz="1000">
              <a:latin typeface="Calibri"/>
              <a:cs typeface="Calibri"/>
            </a:endParaRPr>
          </a:p>
        </p:txBody>
      </p:sp>
      <p:sp>
        <p:nvSpPr>
          <p:cNvPr id="43" name="object 43"/>
          <p:cNvSpPr txBox="1"/>
          <p:nvPr/>
        </p:nvSpPr>
        <p:spPr>
          <a:xfrm>
            <a:off x="6059551" y="3546475"/>
            <a:ext cx="632460"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585858"/>
                </a:solidFill>
                <a:latin typeface="Calibri"/>
                <a:cs typeface="Calibri"/>
              </a:rPr>
              <a:t>Notification</a:t>
            </a:r>
            <a:endParaRPr sz="10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p:nvPr/>
        </p:nvSpPr>
        <p:spPr>
          <a:xfrm>
            <a:off x="2971800" y="3409950"/>
            <a:ext cx="3753485" cy="566181"/>
          </a:xfrm>
          <a:prstGeom prst="rect">
            <a:avLst/>
          </a:prstGeom>
          <a:effectLst>
            <a:outerShdw blurRad="50800" dist="38100" dir="8100000" algn="tr" rotWithShape="0">
              <a:prstClr val="black">
                <a:alpha val="40000"/>
              </a:prstClr>
            </a:outerShdw>
          </a:effectLst>
        </p:spPr>
        <p:txBody>
          <a:bodyPr vert="horz" wrap="square" lIns="0" tIns="12065" rIns="0" bIns="0" rtlCol="0">
            <a:spAutoFit/>
          </a:bodyPr>
          <a:lstStyle/>
          <a:p>
            <a:pPr marL="12700">
              <a:lnSpc>
                <a:spcPct val="100000"/>
              </a:lnSpc>
              <a:spcBef>
                <a:spcPts val="95"/>
              </a:spcBef>
            </a:pPr>
            <a:r>
              <a:rPr sz="3600" dirty="0">
                <a:solidFill>
                  <a:srgbClr val="2F233B"/>
                </a:solidFill>
                <a:latin typeface="Lucida Grande" panose="020B0600040502020204" pitchFamily="34" charset="0"/>
                <a:ea typeface="+mj-ea"/>
              </a:rPr>
              <a:t>Features of ELK</a:t>
            </a:r>
          </a:p>
        </p:txBody>
      </p:sp>
      <p:pic>
        <p:nvPicPr>
          <p:cNvPr id="3" name="object 3"/>
          <p:cNvPicPr/>
          <p:nvPr/>
        </p:nvPicPr>
        <p:blipFill>
          <a:blip r:embed="rId2" cstate="print"/>
          <a:stretch>
            <a:fillRect/>
          </a:stretch>
        </p:blipFill>
        <p:spPr>
          <a:xfrm>
            <a:off x="3348228" y="688848"/>
            <a:ext cx="2447544" cy="24475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86004" y="140665"/>
            <a:ext cx="8571991" cy="435376"/>
          </a:xfrm>
          <a:prstGeom prst="rect">
            <a:avLst/>
          </a:prstGeom>
        </p:spPr>
        <p:txBody>
          <a:bodyPr vert="horz" wrap="square" lIns="0" tIns="12065" rIns="0" bIns="0" rtlCol="0">
            <a:spAutoFit/>
          </a:bodyPr>
          <a:lstStyle/>
          <a:p>
            <a:pPr marL="12700">
              <a:lnSpc>
                <a:spcPct val="100000"/>
              </a:lnSpc>
              <a:spcBef>
                <a:spcPts val="95"/>
              </a:spcBef>
            </a:pPr>
            <a:r>
              <a:rPr sz="2750" dirty="0">
                <a:latin typeface="Lucida Grande" panose="020B0600040502020204" pitchFamily="34" charset="0"/>
              </a:rPr>
              <a:t>Features of ELK</a:t>
            </a:r>
          </a:p>
        </p:txBody>
      </p:sp>
      <p:sp>
        <p:nvSpPr>
          <p:cNvPr id="3" name="object 3"/>
          <p:cNvSpPr/>
          <p:nvPr/>
        </p:nvSpPr>
        <p:spPr>
          <a:xfrm>
            <a:off x="2444495" y="1296924"/>
            <a:ext cx="4201795" cy="538480"/>
          </a:xfrm>
          <a:custGeom>
            <a:avLst/>
            <a:gdLst/>
            <a:ahLst/>
            <a:cxnLst/>
            <a:rect l="l" t="t" r="r" b="b"/>
            <a:pathLst>
              <a:path w="4201795" h="538480">
                <a:moveTo>
                  <a:pt x="4112005" y="0"/>
                </a:moveTo>
                <a:lnTo>
                  <a:pt x="0" y="0"/>
                </a:lnTo>
                <a:lnTo>
                  <a:pt x="0" y="537972"/>
                </a:lnTo>
                <a:lnTo>
                  <a:pt x="4112005" y="537972"/>
                </a:lnTo>
                <a:lnTo>
                  <a:pt x="4146911" y="530927"/>
                </a:lnTo>
                <a:lnTo>
                  <a:pt x="4175410" y="511714"/>
                </a:lnTo>
                <a:lnTo>
                  <a:pt x="4194623" y="483215"/>
                </a:lnTo>
                <a:lnTo>
                  <a:pt x="4201668" y="448310"/>
                </a:lnTo>
                <a:lnTo>
                  <a:pt x="4201668" y="89662"/>
                </a:lnTo>
                <a:lnTo>
                  <a:pt x="4194623" y="54756"/>
                </a:lnTo>
                <a:lnTo>
                  <a:pt x="4175410" y="26257"/>
                </a:lnTo>
                <a:lnTo>
                  <a:pt x="4146911" y="7044"/>
                </a:lnTo>
                <a:lnTo>
                  <a:pt x="4112005" y="0"/>
                </a:lnTo>
                <a:close/>
              </a:path>
            </a:pathLst>
          </a:custGeom>
          <a:solidFill>
            <a:schemeClr val="accent1">
              <a:lumMod val="60000"/>
              <a:lumOff val="40000"/>
            </a:schemeClr>
          </a:solidFill>
        </p:spPr>
        <p:txBody>
          <a:bodyPr wrap="square" lIns="0" tIns="0" rIns="0" bIns="0" rtlCol="0"/>
          <a:lstStyle/>
          <a:p>
            <a:endParaRPr/>
          </a:p>
        </p:txBody>
      </p:sp>
      <p:sp>
        <p:nvSpPr>
          <p:cNvPr id="4" name="object 4"/>
          <p:cNvSpPr txBox="1"/>
          <p:nvPr/>
        </p:nvSpPr>
        <p:spPr>
          <a:xfrm>
            <a:off x="3375405" y="1452752"/>
            <a:ext cx="2414905" cy="198131"/>
          </a:xfrm>
          <a:prstGeom prst="rect">
            <a:avLst/>
          </a:prstGeom>
        </p:spPr>
        <p:txBody>
          <a:bodyPr vert="horz" wrap="square" lIns="0" tIns="13335" rIns="0" bIns="0" rtlCol="0">
            <a:spAutoFit/>
          </a:bodyPr>
          <a:lstStyle/>
          <a:p>
            <a:pPr marL="12700">
              <a:lnSpc>
                <a:spcPct val="100000"/>
              </a:lnSpc>
              <a:spcBef>
                <a:spcPts val="105"/>
              </a:spcBef>
            </a:pPr>
            <a:r>
              <a:rPr sz="1200" b="1" dirty="0">
                <a:solidFill>
                  <a:srgbClr val="404040"/>
                </a:solidFill>
                <a:latin typeface="Lucida Grande" panose="020B0600040502020204"/>
                <a:cs typeface="Calibri"/>
              </a:rPr>
              <a:t>System Performance Monitoring</a:t>
            </a:r>
            <a:endParaRPr sz="1200" dirty="0">
              <a:latin typeface="Lucida Grande" panose="020B0600040502020204"/>
              <a:cs typeface="Calibri"/>
            </a:endParaRPr>
          </a:p>
        </p:txBody>
      </p:sp>
      <p:grpSp>
        <p:nvGrpSpPr>
          <p:cNvPr id="5" name="object 5"/>
          <p:cNvGrpSpPr/>
          <p:nvPr/>
        </p:nvGrpSpPr>
        <p:grpSpPr>
          <a:xfrm>
            <a:off x="1359408" y="1036319"/>
            <a:ext cx="1198245" cy="1122045"/>
            <a:chOff x="1359408" y="1036319"/>
            <a:chExt cx="1198245" cy="1122045"/>
          </a:xfrm>
        </p:grpSpPr>
        <p:sp>
          <p:nvSpPr>
            <p:cNvPr id="6" name="object 6"/>
            <p:cNvSpPr/>
            <p:nvPr/>
          </p:nvSpPr>
          <p:spPr>
            <a:xfrm>
              <a:off x="1373886" y="1050797"/>
              <a:ext cx="1169035" cy="1092835"/>
            </a:xfrm>
            <a:custGeom>
              <a:avLst/>
              <a:gdLst/>
              <a:ahLst/>
              <a:cxnLst/>
              <a:rect l="l" t="t" r="r" b="b"/>
              <a:pathLst>
                <a:path w="1169035" h="1092835">
                  <a:moveTo>
                    <a:pt x="584454" y="0"/>
                  </a:moveTo>
                  <a:lnTo>
                    <a:pt x="534018" y="2005"/>
                  </a:lnTo>
                  <a:lnTo>
                    <a:pt x="484774" y="7912"/>
                  </a:lnTo>
                  <a:lnTo>
                    <a:pt x="436899" y="17556"/>
                  </a:lnTo>
                  <a:lnTo>
                    <a:pt x="390568" y="30774"/>
                  </a:lnTo>
                  <a:lnTo>
                    <a:pt x="345954" y="47401"/>
                  </a:lnTo>
                  <a:lnTo>
                    <a:pt x="303235" y="67274"/>
                  </a:lnTo>
                  <a:lnTo>
                    <a:pt x="262585" y="90228"/>
                  </a:lnTo>
                  <a:lnTo>
                    <a:pt x="224180" y="116100"/>
                  </a:lnTo>
                  <a:lnTo>
                    <a:pt x="188194" y="144725"/>
                  </a:lnTo>
                  <a:lnTo>
                    <a:pt x="154804" y="175941"/>
                  </a:lnTo>
                  <a:lnTo>
                    <a:pt x="124184" y="209581"/>
                  </a:lnTo>
                  <a:lnTo>
                    <a:pt x="96510" y="245484"/>
                  </a:lnTo>
                  <a:lnTo>
                    <a:pt x="71957" y="283484"/>
                  </a:lnTo>
                  <a:lnTo>
                    <a:pt x="50700" y="323418"/>
                  </a:lnTo>
                  <a:lnTo>
                    <a:pt x="32916" y="365121"/>
                  </a:lnTo>
                  <a:lnTo>
                    <a:pt x="18778" y="408431"/>
                  </a:lnTo>
                  <a:lnTo>
                    <a:pt x="8462" y="453182"/>
                  </a:lnTo>
                  <a:lnTo>
                    <a:pt x="2144" y="499211"/>
                  </a:lnTo>
                  <a:lnTo>
                    <a:pt x="0" y="546353"/>
                  </a:lnTo>
                  <a:lnTo>
                    <a:pt x="2144" y="593496"/>
                  </a:lnTo>
                  <a:lnTo>
                    <a:pt x="8462" y="639525"/>
                  </a:lnTo>
                  <a:lnTo>
                    <a:pt x="18778" y="684276"/>
                  </a:lnTo>
                  <a:lnTo>
                    <a:pt x="32916" y="727586"/>
                  </a:lnTo>
                  <a:lnTo>
                    <a:pt x="50700" y="769289"/>
                  </a:lnTo>
                  <a:lnTo>
                    <a:pt x="71957" y="809223"/>
                  </a:lnTo>
                  <a:lnTo>
                    <a:pt x="96510" y="847223"/>
                  </a:lnTo>
                  <a:lnTo>
                    <a:pt x="124184" y="883126"/>
                  </a:lnTo>
                  <a:lnTo>
                    <a:pt x="154804" y="916766"/>
                  </a:lnTo>
                  <a:lnTo>
                    <a:pt x="188194" y="947982"/>
                  </a:lnTo>
                  <a:lnTo>
                    <a:pt x="224180" y="976607"/>
                  </a:lnTo>
                  <a:lnTo>
                    <a:pt x="262585" y="1002479"/>
                  </a:lnTo>
                  <a:lnTo>
                    <a:pt x="303235" y="1025433"/>
                  </a:lnTo>
                  <a:lnTo>
                    <a:pt x="345954" y="1045306"/>
                  </a:lnTo>
                  <a:lnTo>
                    <a:pt x="390568" y="1061933"/>
                  </a:lnTo>
                  <a:lnTo>
                    <a:pt x="436899" y="1075151"/>
                  </a:lnTo>
                  <a:lnTo>
                    <a:pt x="484774" y="1084795"/>
                  </a:lnTo>
                  <a:lnTo>
                    <a:pt x="534018" y="1090702"/>
                  </a:lnTo>
                  <a:lnTo>
                    <a:pt x="584454" y="1092708"/>
                  </a:lnTo>
                  <a:lnTo>
                    <a:pt x="634889" y="1090702"/>
                  </a:lnTo>
                  <a:lnTo>
                    <a:pt x="684133" y="1084795"/>
                  </a:lnTo>
                  <a:lnTo>
                    <a:pt x="732008" y="1075151"/>
                  </a:lnTo>
                  <a:lnTo>
                    <a:pt x="778339" y="1061933"/>
                  </a:lnTo>
                  <a:lnTo>
                    <a:pt x="822953" y="1045306"/>
                  </a:lnTo>
                  <a:lnTo>
                    <a:pt x="865672" y="1025433"/>
                  </a:lnTo>
                  <a:lnTo>
                    <a:pt x="906322" y="1002479"/>
                  </a:lnTo>
                  <a:lnTo>
                    <a:pt x="944727" y="976607"/>
                  </a:lnTo>
                  <a:lnTo>
                    <a:pt x="980713" y="947982"/>
                  </a:lnTo>
                  <a:lnTo>
                    <a:pt x="1014103" y="916766"/>
                  </a:lnTo>
                  <a:lnTo>
                    <a:pt x="1044723" y="883126"/>
                  </a:lnTo>
                  <a:lnTo>
                    <a:pt x="1072397" y="847223"/>
                  </a:lnTo>
                  <a:lnTo>
                    <a:pt x="1096950" y="809223"/>
                  </a:lnTo>
                  <a:lnTo>
                    <a:pt x="1118207" y="769289"/>
                  </a:lnTo>
                  <a:lnTo>
                    <a:pt x="1135991" y="727586"/>
                  </a:lnTo>
                  <a:lnTo>
                    <a:pt x="1150129" y="684276"/>
                  </a:lnTo>
                  <a:lnTo>
                    <a:pt x="1160445" y="639525"/>
                  </a:lnTo>
                  <a:lnTo>
                    <a:pt x="1166763" y="593496"/>
                  </a:lnTo>
                  <a:lnTo>
                    <a:pt x="1168908" y="546353"/>
                  </a:lnTo>
                  <a:lnTo>
                    <a:pt x="1166763" y="499211"/>
                  </a:lnTo>
                  <a:lnTo>
                    <a:pt x="1160445" y="453182"/>
                  </a:lnTo>
                  <a:lnTo>
                    <a:pt x="1150129" y="408431"/>
                  </a:lnTo>
                  <a:lnTo>
                    <a:pt x="1135991" y="365121"/>
                  </a:lnTo>
                  <a:lnTo>
                    <a:pt x="1118207" y="323418"/>
                  </a:lnTo>
                  <a:lnTo>
                    <a:pt x="1096950" y="283484"/>
                  </a:lnTo>
                  <a:lnTo>
                    <a:pt x="1072397" y="245484"/>
                  </a:lnTo>
                  <a:lnTo>
                    <a:pt x="1044723" y="209581"/>
                  </a:lnTo>
                  <a:lnTo>
                    <a:pt x="1014103" y="175941"/>
                  </a:lnTo>
                  <a:lnTo>
                    <a:pt x="980713" y="144725"/>
                  </a:lnTo>
                  <a:lnTo>
                    <a:pt x="944727" y="116100"/>
                  </a:lnTo>
                  <a:lnTo>
                    <a:pt x="906322" y="90228"/>
                  </a:lnTo>
                  <a:lnTo>
                    <a:pt x="865672" y="67274"/>
                  </a:lnTo>
                  <a:lnTo>
                    <a:pt x="822953" y="47401"/>
                  </a:lnTo>
                  <a:lnTo>
                    <a:pt x="778339" y="30774"/>
                  </a:lnTo>
                  <a:lnTo>
                    <a:pt x="732008" y="17556"/>
                  </a:lnTo>
                  <a:lnTo>
                    <a:pt x="684133" y="7912"/>
                  </a:lnTo>
                  <a:lnTo>
                    <a:pt x="634889" y="2005"/>
                  </a:lnTo>
                  <a:lnTo>
                    <a:pt x="584454" y="0"/>
                  </a:lnTo>
                  <a:close/>
                </a:path>
              </a:pathLst>
            </a:custGeom>
            <a:solidFill>
              <a:srgbClr val="FFFFFF"/>
            </a:solidFill>
          </p:spPr>
          <p:txBody>
            <a:bodyPr wrap="square" lIns="0" tIns="0" rIns="0" bIns="0" rtlCol="0"/>
            <a:lstStyle/>
            <a:p>
              <a:endParaRPr/>
            </a:p>
          </p:txBody>
        </p:sp>
        <p:sp>
          <p:nvSpPr>
            <p:cNvPr id="7" name="object 7"/>
            <p:cNvSpPr/>
            <p:nvPr/>
          </p:nvSpPr>
          <p:spPr>
            <a:xfrm>
              <a:off x="1373886" y="1050797"/>
              <a:ext cx="1169035" cy="1092835"/>
            </a:xfrm>
            <a:custGeom>
              <a:avLst/>
              <a:gdLst/>
              <a:ahLst/>
              <a:cxnLst/>
              <a:rect l="l" t="t" r="r" b="b"/>
              <a:pathLst>
                <a:path w="1169035" h="1092835">
                  <a:moveTo>
                    <a:pt x="0" y="546353"/>
                  </a:moveTo>
                  <a:lnTo>
                    <a:pt x="2144" y="499211"/>
                  </a:lnTo>
                  <a:lnTo>
                    <a:pt x="8462" y="453182"/>
                  </a:lnTo>
                  <a:lnTo>
                    <a:pt x="18778" y="408431"/>
                  </a:lnTo>
                  <a:lnTo>
                    <a:pt x="32916" y="365121"/>
                  </a:lnTo>
                  <a:lnTo>
                    <a:pt x="50700" y="323418"/>
                  </a:lnTo>
                  <a:lnTo>
                    <a:pt x="71957" y="283484"/>
                  </a:lnTo>
                  <a:lnTo>
                    <a:pt x="96510" y="245484"/>
                  </a:lnTo>
                  <a:lnTo>
                    <a:pt x="124184" y="209581"/>
                  </a:lnTo>
                  <a:lnTo>
                    <a:pt x="154804" y="175941"/>
                  </a:lnTo>
                  <a:lnTo>
                    <a:pt x="188194" y="144725"/>
                  </a:lnTo>
                  <a:lnTo>
                    <a:pt x="224180" y="116100"/>
                  </a:lnTo>
                  <a:lnTo>
                    <a:pt x="262585" y="90228"/>
                  </a:lnTo>
                  <a:lnTo>
                    <a:pt x="303235" y="67274"/>
                  </a:lnTo>
                  <a:lnTo>
                    <a:pt x="345954" y="47401"/>
                  </a:lnTo>
                  <a:lnTo>
                    <a:pt x="390568" y="30774"/>
                  </a:lnTo>
                  <a:lnTo>
                    <a:pt x="436899" y="17556"/>
                  </a:lnTo>
                  <a:lnTo>
                    <a:pt x="484774" y="7912"/>
                  </a:lnTo>
                  <a:lnTo>
                    <a:pt x="534018" y="2005"/>
                  </a:lnTo>
                  <a:lnTo>
                    <a:pt x="584454" y="0"/>
                  </a:lnTo>
                  <a:lnTo>
                    <a:pt x="634889" y="2005"/>
                  </a:lnTo>
                  <a:lnTo>
                    <a:pt x="684133" y="7912"/>
                  </a:lnTo>
                  <a:lnTo>
                    <a:pt x="732008" y="17556"/>
                  </a:lnTo>
                  <a:lnTo>
                    <a:pt x="778339" y="30774"/>
                  </a:lnTo>
                  <a:lnTo>
                    <a:pt x="822953" y="47401"/>
                  </a:lnTo>
                  <a:lnTo>
                    <a:pt x="865672" y="67274"/>
                  </a:lnTo>
                  <a:lnTo>
                    <a:pt x="906322" y="90228"/>
                  </a:lnTo>
                  <a:lnTo>
                    <a:pt x="944727" y="116100"/>
                  </a:lnTo>
                  <a:lnTo>
                    <a:pt x="980713" y="144725"/>
                  </a:lnTo>
                  <a:lnTo>
                    <a:pt x="1014103" y="175941"/>
                  </a:lnTo>
                  <a:lnTo>
                    <a:pt x="1044723" y="209581"/>
                  </a:lnTo>
                  <a:lnTo>
                    <a:pt x="1072397" y="245484"/>
                  </a:lnTo>
                  <a:lnTo>
                    <a:pt x="1096950" y="283484"/>
                  </a:lnTo>
                  <a:lnTo>
                    <a:pt x="1118207" y="323418"/>
                  </a:lnTo>
                  <a:lnTo>
                    <a:pt x="1135991" y="365121"/>
                  </a:lnTo>
                  <a:lnTo>
                    <a:pt x="1150129" y="408431"/>
                  </a:lnTo>
                  <a:lnTo>
                    <a:pt x="1160445" y="453182"/>
                  </a:lnTo>
                  <a:lnTo>
                    <a:pt x="1166763" y="499211"/>
                  </a:lnTo>
                  <a:lnTo>
                    <a:pt x="1168908" y="546353"/>
                  </a:lnTo>
                  <a:lnTo>
                    <a:pt x="1166763" y="593496"/>
                  </a:lnTo>
                  <a:lnTo>
                    <a:pt x="1160445" y="639525"/>
                  </a:lnTo>
                  <a:lnTo>
                    <a:pt x="1150129" y="684276"/>
                  </a:lnTo>
                  <a:lnTo>
                    <a:pt x="1135991" y="727586"/>
                  </a:lnTo>
                  <a:lnTo>
                    <a:pt x="1118207" y="769289"/>
                  </a:lnTo>
                  <a:lnTo>
                    <a:pt x="1096950" y="809223"/>
                  </a:lnTo>
                  <a:lnTo>
                    <a:pt x="1072397" y="847223"/>
                  </a:lnTo>
                  <a:lnTo>
                    <a:pt x="1044723" y="883126"/>
                  </a:lnTo>
                  <a:lnTo>
                    <a:pt x="1014103" y="916766"/>
                  </a:lnTo>
                  <a:lnTo>
                    <a:pt x="980713" y="947982"/>
                  </a:lnTo>
                  <a:lnTo>
                    <a:pt x="944727" y="976607"/>
                  </a:lnTo>
                  <a:lnTo>
                    <a:pt x="906322" y="1002479"/>
                  </a:lnTo>
                  <a:lnTo>
                    <a:pt x="865672" y="1025433"/>
                  </a:lnTo>
                  <a:lnTo>
                    <a:pt x="822953" y="1045306"/>
                  </a:lnTo>
                  <a:lnTo>
                    <a:pt x="778339" y="1061933"/>
                  </a:lnTo>
                  <a:lnTo>
                    <a:pt x="732008" y="1075151"/>
                  </a:lnTo>
                  <a:lnTo>
                    <a:pt x="684133" y="1084795"/>
                  </a:lnTo>
                  <a:lnTo>
                    <a:pt x="634889" y="1090702"/>
                  </a:lnTo>
                  <a:lnTo>
                    <a:pt x="584454" y="1092708"/>
                  </a:lnTo>
                  <a:lnTo>
                    <a:pt x="534018" y="1090702"/>
                  </a:lnTo>
                  <a:lnTo>
                    <a:pt x="484774" y="1084795"/>
                  </a:lnTo>
                  <a:lnTo>
                    <a:pt x="436899" y="1075151"/>
                  </a:lnTo>
                  <a:lnTo>
                    <a:pt x="390568" y="1061933"/>
                  </a:lnTo>
                  <a:lnTo>
                    <a:pt x="345954" y="1045306"/>
                  </a:lnTo>
                  <a:lnTo>
                    <a:pt x="303235" y="1025433"/>
                  </a:lnTo>
                  <a:lnTo>
                    <a:pt x="262585" y="1002479"/>
                  </a:lnTo>
                  <a:lnTo>
                    <a:pt x="224180" y="976607"/>
                  </a:lnTo>
                  <a:lnTo>
                    <a:pt x="188194" y="947982"/>
                  </a:lnTo>
                  <a:lnTo>
                    <a:pt x="154804" y="916766"/>
                  </a:lnTo>
                  <a:lnTo>
                    <a:pt x="124184" y="883126"/>
                  </a:lnTo>
                  <a:lnTo>
                    <a:pt x="96510" y="847223"/>
                  </a:lnTo>
                  <a:lnTo>
                    <a:pt x="71957" y="809223"/>
                  </a:lnTo>
                  <a:lnTo>
                    <a:pt x="50700" y="769289"/>
                  </a:lnTo>
                  <a:lnTo>
                    <a:pt x="32916" y="727586"/>
                  </a:lnTo>
                  <a:lnTo>
                    <a:pt x="18778" y="684276"/>
                  </a:lnTo>
                  <a:lnTo>
                    <a:pt x="8462" y="639525"/>
                  </a:lnTo>
                  <a:lnTo>
                    <a:pt x="2144" y="593496"/>
                  </a:lnTo>
                  <a:lnTo>
                    <a:pt x="0" y="546353"/>
                  </a:lnTo>
                  <a:close/>
                </a:path>
              </a:pathLst>
            </a:custGeom>
            <a:ln w="28956">
              <a:solidFill>
                <a:srgbClr val="000000"/>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667256" y="1251203"/>
              <a:ext cx="612648" cy="612648"/>
            </a:xfrm>
            <a:prstGeom prst="rect">
              <a:avLst/>
            </a:prstGeom>
          </p:spPr>
        </p:pic>
      </p:grpSp>
      <p:grpSp>
        <p:nvGrpSpPr>
          <p:cNvPr id="9" name="object 9"/>
          <p:cNvGrpSpPr/>
          <p:nvPr/>
        </p:nvGrpSpPr>
        <p:grpSpPr>
          <a:xfrm>
            <a:off x="2514600" y="2263013"/>
            <a:ext cx="5218430" cy="1123950"/>
            <a:chOff x="2514600" y="2263013"/>
            <a:chExt cx="5218430" cy="1123950"/>
          </a:xfrm>
          <a:solidFill>
            <a:schemeClr val="accent4">
              <a:lumMod val="60000"/>
              <a:lumOff val="40000"/>
            </a:schemeClr>
          </a:solidFill>
        </p:grpSpPr>
        <p:sp>
          <p:nvSpPr>
            <p:cNvPr id="10" name="object 10"/>
            <p:cNvSpPr/>
            <p:nvPr/>
          </p:nvSpPr>
          <p:spPr>
            <a:xfrm>
              <a:off x="2514600" y="2558796"/>
              <a:ext cx="4203700" cy="538480"/>
            </a:xfrm>
            <a:custGeom>
              <a:avLst/>
              <a:gdLst/>
              <a:ahLst/>
              <a:cxnLst/>
              <a:rect l="l" t="t" r="r" b="b"/>
              <a:pathLst>
                <a:path w="4203700" h="538480">
                  <a:moveTo>
                    <a:pt x="4203192" y="0"/>
                  </a:moveTo>
                  <a:lnTo>
                    <a:pt x="89662" y="0"/>
                  </a:lnTo>
                  <a:lnTo>
                    <a:pt x="54756" y="7044"/>
                  </a:lnTo>
                  <a:lnTo>
                    <a:pt x="26257" y="26257"/>
                  </a:lnTo>
                  <a:lnTo>
                    <a:pt x="7044" y="54756"/>
                  </a:lnTo>
                  <a:lnTo>
                    <a:pt x="0" y="89661"/>
                  </a:lnTo>
                  <a:lnTo>
                    <a:pt x="0" y="448309"/>
                  </a:lnTo>
                  <a:lnTo>
                    <a:pt x="7044" y="483215"/>
                  </a:lnTo>
                  <a:lnTo>
                    <a:pt x="26257" y="511714"/>
                  </a:lnTo>
                  <a:lnTo>
                    <a:pt x="54756" y="530927"/>
                  </a:lnTo>
                  <a:lnTo>
                    <a:pt x="89662" y="537971"/>
                  </a:lnTo>
                  <a:lnTo>
                    <a:pt x="4203192" y="537971"/>
                  </a:lnTo>
                  <a:lnTo>
                    <a:pt x="4203192" y="0"/>
                  </a:lnTo>
                  <a:close/>
                </a:path>
              </a:pathLst>
            </a:custGeom>
            <a:grpFill/>
          </p:spPr>
          <p:txBody>
            <a:bodyPr wrap="square" lIns="0" tIns="0" rIns="0" bIns="0" rtlCol="0"/>
            <a:lstStyle/>
            <a:p>
              <a:endParaRPr/>
            </a:p>
          </p:txBody>
        </p:sp>
        <p:sp>
          <p:nvSpPr>
            <p:cNvPr id="11" name="object 11"/>
            <p:cNvSpPr/>
            <p:nvPr/>
          </p:nvSpPr>
          <p:spPr>
            <a:xfrm>
              <a:off x="6549390" y="2277618"/>
              <a:ext cx="1169035" cy="1094740"/>
            </a:xfrm>
            <a:custGeom>
              <a:avLst/>
              <a:gdLst/>
              <a:ahLst/>
              <a:cxnLst/>
              <a:rect l="l" t="t" r="r" b="b"/>
              <a:pathLst>
                <a:path w="1169034" h="1094739">
                  <a:moveTo>
                    <a:pt x="584453" y="0"/>
                  </a:moveTo>
                  <a:lnTo>
                    <a:pt x="534018" y="2008"/>
                  </a:lnTo>
                  <a:lnTo>
                    <a:pt x="484774" y="7924"/>
                  </a:lnTo>
                  <a:lnTo>
                    <a:pt x="436899" y="17583"/>
                  </a:lnTo>
                  <a:lnTo>
                    <a:pt x="390568" y="30821"/>
                  </a:lnTo>
                  <a:lnTo>
                    <a:pt x="345954" y="47473"/>
                  </a:lnTo>
                  <a:lnTo>
                    <a:pt x="303235" y="67376"/>
                  </a:lnTo>
                  <a:lnTo>
                    <a:pt x="262585" y="90364"/>
                  </a:lnTo>
                  <a:lnTo>
                    <a:pt x="224180" y="116274"/>
                  </a:lnTo>
                  <a:lnTo>
                    <a:pt x="188194" y="144941"/>
                  </a:lnTo>
                  <a:lnTo>
                    <a:pt x="154804" y="176202"/>
                  </a:lnTo>
                  <a:lnTo>
                    <a:pt x="124184" y="209890"/>
                  </a:lnTo>
                  <a:lnTo>
                    <a:pt x="96510" y="245844"/>
                  </a:lnTo>
                  <a:lnTo>
                    <a:pt x="71957" y="283897"/>
                  </a:lnTo>
                  <a:lnTo>
                    <a:pt x="50700" y="323886"/>
                  </a:lnTo>
                  <a:lnTo>
                    <a:pt x="32916" y="365646"/>
                  </a:lnTo>
                  <a:lnTo>
                    <a:pt x="18778" y="409014"/>
                  </a:lnTo>
                  <a:lnTo>
                    <a:pt x="8462" y="453824"/>
                  </a:lnTo>
                  <a:lnTo>
                    <a:pt x="2144" y="499913"/>
                  </a:lnTo>
                  <a:lnTo>
                    <a:pt x="0" y="547116"/>
                  </a:lnTo>
                  <a:lnTo>
                    <a:pt x="2144" y="594318"/>
                  </a:lnTo>
                  <a:lnTo>
                    <a:pt x="8462" y="640407"/>
                  </a:lnTo>
                  <a:lnTo>
                    <a:pt x="18778" y="685217"/>
                  </a:lnTo>
                  <a:lnTo>
                    <a:pt x="32916" y="728585"/>
                  </a:lnTo>
                  <a:lnTo>
                    <a:pt x="50700" y="770345"/>
                  </a:lnTo>
                  <a:lnTo>
                    <a:pt x="71957" y="810334"/>
                  </a:lnTo>
                  <a:lnTo>
                    <a:pt x="96510" y="848387"/>
                  </a:lnTo>
                  <a:lnTo>
                    <a:pt x="124184" y="884341"/>
                  </a:lnTo>
                  <a:lnTo>
                    <a:pt x="154804" y="918029"/>
                  </a:lnTo>
                  <a:lnTo>
                    <a:pt x="188194" y="949290"/>
                  </a:lnTo>
                  <a:lnTo>
                    <a:pt x="224180" y="977957"/>
                  </a:lnTo>
                  <a:lnTo>
                    <a:pt x="262585" y="1003867"/>
                  </a:lnTo>
                  <a:lnTo>
                    <a:pt x="303235" y="1026855"/>
                  </a:lnTo>
                  <a:lnTo>
                    <a:pt x="345954" y="1046758"/>
                  </a:lnTo>
                  <a:lnTo>
                    <a:pt x="390568" y="1063410"/>
                  </a:lnTo>
                  <a:lnTo>
                    <a:pt x="436899" y="1076648"/>
                  </a:lnTo>
                  <a:lnTo>
                    <a:pt x="484774" y="1086307"/>
                  </a:lnTo>
                  <a:lnTo>
                    <a:pt x="534018" y="1092223"/>
                  </a:lnTo>
                  <a:lnTo>
                    <a:pt x="584453" y="1094232"/>
                  </a:lnTo>
                  <a:lnTo>
                    <a:pt x="634889" y="1092223"/>
                  </a:lnTo>
                  <a:lnTo>
                    <a:pt x="684133" y="1086307"/>
                  </a:lnTo>
                  <a:lnTo>
                    <a:pt x="732008" y="1076648"/>
                  </a:lnTo>
                  <a:lnTo>
                    <a:pt x="778339" y="1063410"/>
                  </a:lnTo>
                  <a:lnTo>
                    <a:pt x="822953" y="1046758"/>
                  </a:lnTo>
                  <a:lnTo>
                    <a:pt x="865672" y="1026855"/>
                  </a:lnTo>
                  <a:lnTo>
                    <a:pt x="906322" y="1003867"/>
                  </a:lnTo>
                  <a:lnTo>
                    <a:pt x="944727" y="977957"/>
                  </a:lnTo>
                  <a:lnTo>
                    <a:pt x="980713" y="949290"/>
                  </a:lnTo>
                  <a:lnTo>
                    <a:pt x="1014103" y="918029"/>
                  </a:lnTo>
                  <a:lnTo>
                    <a:pt x="1044723" y="884341"/>
                  </a:lnTo>
                  <a:lnTo>
                    <a:pt x="1072397" y="848387"/>
                  </a:lnTo>
                  <a:lnTo>
                    <a:pt x="1096950" y="810334"/>
                  </a:lnTo>
                  <a:lnTo>
                    <a:pt x="1118207" y="770345"/>
                  </a:lnTo>
                  <a:lnTo>
                    <a:pt x="1135991" y="728585"/>
                  </a:lnTo>
                  <a:lnTo>
                    <a:pt x="1150129" y="685217"/>
                  </a:lnTo>
                  <a:lnTo>
                    <a:pt x="1160445" y="640407"/>
                  </a:lnTo>
                  <a:lnTo>
                    <a:pt x="1166763" y="594318"/>
                  </a:lnTo>
                  <a:lnTo>
                    <a:pt x="1168907" y="547116"/>
                  </a:lnTo>
                  <a:lnTo>
                    <a:pt x="1166763" y="499913"/>
                  </a:lnTo>
                  <a:lnTo>
                    <a:pt x="1160445" y="453824"/>
                  </a:lnTo>
                  <a:lnTo>
                    <a:pt x="1150129" y="409014"/>
                  </a:lnTo>
                  <a:lnTo>
                    <a:pt x="1135991" y="365646"/>
                  </a:lnTo>
                  <a:lnTo>
                    <a:pt x="1118207" y="323886"/>
                  </a:lnTo>
                  <a:lnTo>
                    <a:pt x="1096950" y="283897"/>
                  </a:lnTo>
                  <a:lnTo>
                    <a:pt x="1072397" y="245844"/>
                  </a:lnTo>
                  <a:lnTo>
                    <a:pt x="1044723" y="209890"/>
                  </a:lnTo>
                  <a:lnTo>
                    <a:pt x="1014103" y="176202"/>
                  </a:lnTo>
                  <a:lnTo>
                    <a:pt x="980713" y="144941"/>
                  </a:lnTo>
                  <a:lnTo>
                    <a:pt x="944727" y="116274"/>
                  </a:lnTo>
                  <a:lnTo>
                    <a:pt x="906322" y="90364"/>
                  </a:lnTo>
                  <a:lnTo>
                    <a:pt x="865672" y="67376"/>
                  </a:lnTo>
                  <a:lnTo>
                    <a:pt x="822953" y="47473"/>
                  </a:lnTo>
                  <a:lnTo>
                    <a:pt x="778339" y="30821"/>
                  </a:lnTo>
                  <a:lnTo>
                    <a:pt x="732008" y="17583"/>
                  </a:lnTo>
                  <a:lnTo>
                    <a:pt x="684133" y="7924"/>
                  </a:lnTo>
                  <a:lnTo>
                    <a:pt x="634889" y="2008"/>
                  </a:lnTo>
                  <a:lnTo>
                    <a:pt x="584453" y="0"/>
                  </a:lnTo>
                  <a:close/>
                </a:path>
              </a:pathLst>
            </a:custGeom>
            <a:grpFill/>
          </p:spPr>
          <p:txBody>
            <a:bodyPr wrap="square" lIns="0" tIns="0" rIns="0" bIns="0" rtlCol="0"/>
            <a:lstStyle/>
            <a:p>
              <a:endParaRPr/>
            </a:p>
          </p:txBody>
        </p:sp>
        <p:sp>
          <p:nvSpPr>
            <p:cNvPr id="12" name="object 12"/>
            <p:cNvSpPr/>
            <p:nvPr/>
          </p:nvSpPr>
          <p:spPr>
            <a:xfrm>
              <a:off x="6549390" y="2277618"/>
              <a:ext cx="1169035" cy="1094740"/>
            </a:xfrm>
            <a:custGeom>
              <a:avLst/>
              <a:gdLst/>
              <a:ahLst/>
              <a:cxnLst/>
              <a:rect l="l" t="t" r="r" b="b"/>
              <a:pathLst>
                <a:path w="1169034" h="1094739">
                  <a:moveTo>
                    <a:pt x="1168907" y="547116"/>
                  </a:moveTo>
                  <a:lnTo>
                    <a:pt x="1166763" y="499913"/>
                  </a:lnTo>
                  <a:lnTo>
                    <a:pt x="1160445" y="453824"/>
                  </a:lnTo>
                  <a:lnTo>
                    <a:pt x="1150129" y="409014"/>
                  </a:lnTo>
                  <a:lnTo>
                    <a:pt x="1135991" y="365646"/>
                  </a:lnTo>
                  <a:lnTo>
                    <a:pt x="1118207" y="323886"/>
                  </a:lnTo>
                  <a:lnTo>
                    <a:pt x="1096950" y="283897"/>
                  </a:lnTo>
                  <a:lnTo>
                    <a:pt x="1072397" y="245844"/>
                  </a:lnTo>
                  <a:lnTo>
                    <a:pt x="1044723" y="209890"/>
                  </a:lnTo>
                  <a:lnTo>
                    <a:pt x="1014103" y="176202"/>
                  </a:lnTo>
                  <a:lnTo>
                    <a:pt x="980713" y="144941"/>
                  </a:lnTo>
                  <a:lnTo>
                    <a:pt x="944727" y="116274"/>
                  </a:lnTo>
                  <a:lnTo>
                    <a:pt x="906322" y="90364"/>
                  </a:lnTo>
                  <a:lnTo>
                    <a:pt x="865672" y="67376"/>
                  </a:lnTo>
                  <a:lnTo>
                    <a:pt x="822953" y="47473"/>
                  </a:lnTo>
                  <a:lnTo>
                    <a:pt x="778339" y="30821"/>
                  </a:lnTo>
                  <a:lnTo>
                    <a:pt x="732008" y="17583"/>
                  </a:lnTo>
                  <a:lnTo>
                    <a:pt x="684133" y="7924"/>
                  </a:lnTo>
                  <a:lnTo>
                    <a:pt x="634889" y="2008"/>
                  </a:lnTo>
                  <a:lnTo>
                    <a:pt x="584453" y="0"/>
                  </a:lnTo>
                  <a:lnTo>
                    <a:pt x="534018" y="2008"/>
                  </a:lnTo>
                  <a:lnTo>
                    <a:pt x="484774" y="7924"/>
                  </a:lnTo>
                  <a:lnTo>
                    <a:pt x="436899" y="17583"/>
                  </a:lnTo>
                  <a:lnTo>
                    <a:pt x="390568" y="30821"/>
                  </a:lnTo>
                  <a:lnTo>
                    <a:pt x="345954" y="47473"/>
                  </a:lnTo>
                  <a:lnTo>
                    <a:pt x="303235" y="67376"/>
                  </a:lnTo>
                  <a:lnTo>
                    <a:pt x="262585" y="90364"/>
                  </a:lnTo>
                  <a:lnTo>
                    <a:pt x="224180" y="116274"/>
                  </a:lnTo>
                  <a:lnTo>
                    <a:pt x="188194" y="144941"/>
                  </a:lnTo>
                  <a:lnTo>
                    <a:pt x="154804" y="176202"/>
                  </a:lnTo>
                  <a:lnTo>
                    <a:pt x="124184" y="209890"/>
                  </a:lnTo>
                  <a:lnTo>
                    <a:pt x="96510" y="245844"/>
                  </a:lnTo>
                  <a:lnTo>
                    <a:pt x="71957" y="283897"/>
                  </a:lnTo>
                  <a:lnTo>
                    <a:pt x="50700" y="323886"/>
                  </a:lnTo>
                  <a:lnTo>
                    <a:pt x="32916" y="365646"/>
                  </a:lnTo>
                  <a:lnTo>
                    <a:pt x="18778" y="409014"/>
                  </a:lnTo>
                  <a:lnTo>
                    <a:pt x="8462" y="453824"/>
                  </a:lnTo>
                  <a:lnTo>
                    <a:pt x="2144" y="499913"/>
                  </a:lnTo>
                  <a:lnTo>
                    <a:pt x="0" y="547116"/>
                  </a:lnTo>
                  <a:lnTo>
                    <a:pt x="2144" y="594318"/>
                  </a:lnTo>
                  <a:lnTo>
                    <a:pt x="8462" y="640407"/>
                  </a:lnTo>
                  <a:lnTo>
                    <a:pt x="18778" y="685217"/>
                  </a:lnTo>
                  <a:lnTo>
                    <a:pt x="32916" y="728585"/>
                  </a:lnTo>
                  <a:lnTo>
                    <a:pt x="50700" y="770345"/>
                  </a:lnTo>
                  <a:lnTo>
                    <a:pt x="71957" y="810334"/>
                  </a:lnTo>
                  <a:lnTo>
                    <a:pt x="96510" y="848387"/>
                  </a:lnTo>
                  <a:lnTo>
                    <a:pt x="124184" y="884341"/>
                  </a:lnTo>
                  <a:lnTo>
                    <a:pt x="154804" y="918029"/>
                  </a:lnTo>
                  <a:lnTo>
                    <a:pt x="188194" y="949290"/>
                  </a:lnTo>
                  <a:lnTo>
                    <a:pt x="224180" y="977957"/>
                  </a:lnTo>
                  <a:lnTo>
                    <a:pt x="262585" y="1003867"/>
                  </a:lnTo>
                  <a:lnTo>
                    <a:pt x="303235" y="1026855"/>
                  </a:lnTo>
                  <a:lnTo>
                    <a:pt x="345954" y="1046758"/>
                  </a:lnTo>
                  <a:lnTo>
                    <a:pt x="390568" y="1063410"/>
                  </a:lnTo>
                  <a:lnTo>
                    <a:pt x="436899" y="1076648"/>
                  </a:lnTo>
                  <a:lnTo>
                    <a:pt x="484774" y="1086307"/>
                  </a:lnTo>
                  <a:lnTo>
                    <a:pt x="534018" y="1092223"/>
                  </a:lnTo>
                  <a:lnTo>
                    <a:pt x="584453" y="1094232"/>
                  </a:lnTo>
                  <a:lnTo>
                    <a:pt x="634889" y="1092223"/>
                  </a:lnTo>
                  <a:lnTo>
                    <a:pt x="684133" y="1086307"/>
                  </a:lnTo>
                  <a:lnTo>
                    <a:pt x="732008" y="1076648"/>
                  </a:lnTo>
                  <a:lnTo>
                    <a:pt x="778339" y="1063410"/>
                  </a:lnTo>
                  <a:lnTo>
                    <a:pt x="822953" y="1046758"/>
                  </a:lnTo>
                  <a:lnTo>
                    <a:pt x="865672" y="1026855"/>
                  </a:lnTo>
                  <a:lnTo>
                    <a:pt x="906322" y="1003867"/>
                  </a:lnTo>
                  <a:lnTo>
                    <a:pt x="944727" y="977957"/>
                  </a:lnTo>
                  <a:lnTo>
                    <a:pt x="980713" y="949290"/>
                  </a:lnTo>
                  <a:lnTo>
                    <a:pt x="1014103" y="918029"/>
                  </a:lnTo>
                  <a:lnTo>
                    <a:pt x="1044723" y="884341"/>
                  </a:lnTo>
                  <a:lnTo>
                    <a:pt x="1072397" y="848387"/>
                  </a:lnTo>
                  <a:lnTo>
                    <a:pt x="1096950" y="810334"/>
                  </a:lnTo>
                  <a:lnTo>
                    <a:pt x="1118207" y="770345"/>
                  </a:lnTo>
                  <a:lnTo>
                    <a:pt x="1135991" y="728585"/>
                  </a:lnTo>
                  <a:lnTo>
                    <a:pt x="1150129" y="685217"/>
                  </a:lnTo>
                  <a:lnTo>
                    <a:pt x="1160445" y="640407"/>
                  </a:lnTo>
                  <a:lnTo>
                    <a:pt x="1166763" y="594318"/>
                  </a:lnTo>
                  <a:lnTo>
                    <a:pt x="1168907" y="547116"/>
                  </a:lnTo>
                  <a:close/>
                </a:path>
              </a:pathLst>
            </a:custGeom>
            <a:grpFill/>
            <a:ln w="28956">
              <a:solidFill>
                <a:srgbClr val="000000"/>
              </a:solidFill>
            </a:ln>
          </p:spPr>
          <p:txBody>
            <a:bodyPr wrap="square" lIns="0" tIns="0" rIns="0" bIns="0" rtlCol="0"/>
            <a:lstStyle/>
            <a:p>
              <a:endParaRPr/>
            </a:p>
          </p:txBody>
        </p:sp>
      </p:grpSp>
      <p:sp>
        <p:nvSpPr>
          <p:cNvPr id="13" name="object 13"/>
          <p:cNvSpPr txBox="1"/>
          <p:nvPr/>
        </p:nvSpPr>
        <p:spPr>
          <a:xfrm>
            <a:off x="3920997" y="2691206"/>
            <a:ext cx="1309370" cy="198131"/>
          </a:xfrm>
          <a:prstGeom prst="rect">
            <a:avLst/>
          </a:prstGeom>
        </p:spPr>
        <p:txBody>
          <a:bodyPr vert="horz" wrap="square" lIns="0" tIns="13335" rIns="0" bIns="0" rtlCol="0">
            <a:spAutoFit/>
          </a:bodyPr>
          <a:lstStyle/>
          <a:p>
            <a:pPr marL="12700">
              <a:lnSpc>
                <a:spcPct val="100000"/>
              </a:lnSpc>
              <a:spcBef>
                <a:spcPts val="105"/>
              </a:spcBef>
            </a:pPr>
            <a:r>
              <a:rPr sz="1200" b="1" dirty="0">
                <a:solidFill>
                  <a:srgbClr val="404040"/>
                </a:solidFill>
                <a:latin typeface="Lucida Grande" panose="020B0600040502020204"/>
                <a:cs typeface="Calibri"/>
              </a:rPr>
              <a:t>Log Management</a:t>
            </a:r>
            <a:endParaRPr sz="1200">
              <a:latin typeface="Lucida Grande" panose="020B0600040502020204"/>
              <a:cs typeface="Calibri"/>
            </a:endParaRPr>
          </a:p>
        </p:txBody>
      </p:sp>
      <p:pic>
        <p:nvPicPr>
          <p:cNvPr id="14" name="object 14"/>
          <p:cNvPicPr/>
          <p:nvPr/>
        </p:nvPicPr>
        <p:blipFill>
          <a:blip r:embed="rId3" cstate="print"/>
          <a:stretch>
            <a:fillRect/>
          </a:stretch>
        </p:blipFill>
        <p:spPr>
          <a:xfrm>
            <a:off x="6888480" y="2506979"/>
            <a:ext cx="632459" cy="633984"/>
          </a:xfrm>
          <a:prstGeom prst="rect">
            <a:avLst/>
          </a:prstGeom>
        </p:spPr>
      </p:pic>
      <p:sp>
        <p:nvSpPr>
          <p:cNvPr id="15" name="object 15"/>
          <p:cNvSpPr/>
          <p:nvPr/>
        </p:nvSpPr>
        <p:spPr>
          <a:xfrm>
            <a:off x="2400300" y="3796284"/>
            <a:ext cx="4201795" cy="538480"/>
          </a:xfrm>
          <a:custGeom>
            <a:avLst/>
            <a:gdLst/>
            <a:ahLst/>
            <a:cxnLst/>
            <a:rect l="l" t="t" r="r" b="b"/>
            <a:pathLst>
              <a:path w="4201795" h="538479">
                <a:moveTo>
                  <a:pt x="4112005" y="0"/>
                </a:moveTo>
                <a:lnTo>
                  <a:pt x="0" y="0"/>
                </a:lnTo>
                <a:lnTo>
                  <a:pt x="0" y="537971"/>
                </a:lnTo>
                <a:lnTo>
                  <a:pt x="4112005" y="537971"/>
                </a:lnTo>
                <a:lnTo>
                  <a:pt x="4146911" y="530925"/>
                </a:lnTo>
                <a:lnTo>
                  <a:pt x="4175410" y="511709"/>
                </a:lnTo>
                <a:lnTo>
                  <a:pt x="4194623" y="483209"/>
                </a:lnTo>
                <a:lnTo>
                  <a:pt x="4201668" y="448309"/>
                </a:lnTo>
                <a:lnTo>
                  <a:pt x="4201668" y="89661"/>
                </a:lnTo>
                <a:lnTo>
                  <a:pt x="4194623" y="54756"/>
                </a:lnTo>
                <a:lnTo>
                  <a:pt x="4175410" y="26257"/>
                </a:lnTo>
                <a:lnTo>
                  <a:pt x="4146911" y="7044"/>
                </a:lnTo>
                <a:lnTo>
                  <a:pt x="4112005" y="0"/>
                </a:lnTo>
                <a:close/>
              </a:path>
            </a:pathLst>
          </a:custGeom>
          <a:solidFill>
            <a:schemeClr val="accent6">
              <a:lumMod val="60000"/>
              <a:lumOff val="40000"/>
            </a:schemeClr>
          </a:solidFill>
        </p:spPr>
        <p:txBody>
          <a:bodyPr wrap="square" lIns="0" tIns="0" rIns="0" bIns="0" rtlCol="0"/>
          <a:lstStyle/>
          <a:p>
            <a:endParaRPr/>
          </a:p>
        </p:txBody>
      </p:sp>
      <p:sp>
        <p:nvSpPr>
          <p:cNvPr id="16" name="object 16"/>
          <p:cNvSpPr txBox="1"/>
          <p:nvPr/>
        </p:nvSpPr>
        <p:spPr>
          <a:xfrm>
            <a:off x="3294634" y="3927449"/>
            <a:ext cx="2730500"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404040"/>
                </a:solidFill>
                <a:latin typeface="Lucida Grande" panose="020B0600040502020204"/>
                <a:cs typeface="Calibri"/>
              </a:rPr>
              <a:t>Application Performance Monitoring</a:t>
            </a:r>
            <a:endParaRPr sz="1200" dirty="0">
              <a:latin typeface="Lucida Grande" panose="020B0600040502020204"/>
              <a:cs typeface="Calibri"/>
            </a:endParaRPr>
          </a:p>
        </p:txBody>
      </p:sp>
      <p:grpSp>
        <p:nvGrpSpPr>
          <p:cNvPr id="17" name="object 17"/>
          <p:cNvGrpSpPr/>
          <p:nvPr/>
        </p:nvGrpSpPr>
        <p:grpSpPr>
          <a:xfrm>
            <a:off x="1359408" y="3499103"/>
            <a:ext cx="1198245" cy="1122045"/>
            <a:chOff x="1359408" y="3499103"/>
            <a:chExt cx="1198245" cy="1122045"/>
          </a:xfrm>
        </p:grpSpPr>
        <p:sp>
          <p:nvSpPr>
            <p:cNvPr id="18" name="object 18"/>
            <p:cNvSpPr/>
            <p:nvPr/>
          </p:nvSpPr>
          <p:spPr>
            <a:xfrm>
              <a:off x="1373886" y="3513581"/>
              <a:ext cx="1169035" cy="1092835"/>
            </a:xfrm>
            <a:custGeom>
              <a:avLst/>
              <a:gdLst/>
              <a:ahLst/>
              <a:cxnLst/>
              <a:rect l="l" t="t" r="r" b="b"/>
              <a:pathLst>
                <a:path w="1169035" h="1092835">
                  <a:moveTo>
                    <a:pt x="584454" y="0"/>
                  </a:moveTo>
                  <a:lnTo>
                    <a:pt x="534018" y="2005"/>
                  </a:lnTo>
                  <a:lnTo>
                    <a:pt x="484774" y="7912"/>
                  </a:lnTo>
                  <a:lnTo>
                    <a:pt x="436899" y="17556"/>
                  </a:lnTo>
                  <a:lnTo>
                    <a:pt x="390568" y="30774"/>
                  </a:lnTo>
                  <a:lnTo>
                    <a:pt x="345954" y="47401"/>
                  </a:lnTo>
                  <a:lnTo>
                    <a:pt x="303235" y="67274"/>
                  </a:lnTo>
                  <a:lnTo>
                    <a:pt x="262585" y="90228"/>
                  </a:lnTo>
                  <a:lnTo>
                    <a:pt x="224180" y="116100"/>
                  </a:lnTo>
                  <a:lnTo>
                    <a:pt x="188194" y="144725"/>
                  </a:lnTo>
                  <a:lnTo>
                    <a:pt x="154804" y="175941"/>
                  </a:lnTo>
                  <a:lnTo>
                    <a:pt x="124184" y="209581"/>
                  </a:lnTo>
                  <a:lnTo>
                    <a:pt x="96510" y="245484"/>
                  </a:lnTo>
                  <a:lnTo>
                    <a:pt x="71957" y="283484"/>
                  </a:lnTo>
                  <a:lnTo>
                    <a:pt x="50700" y="323418"/>
                  </a:lnTo>
                  <a:lnTo>
                    <a:pt x="32916" y="365121"/>
                  </a:lnTo>
                  <a:lnTo>
                    <a:pt x="18778" y="408431"/>
                  </a:lnTo>
                  <a:lnTo>
                    <a:pt x="8462" y="453182"/>
                  </a:lnTo>
                  <a:lnTo>
                    <a:pt x="2144" y="499211"/>
                  </a:lnTo>
                  <a:lnTo>
                    <a:pt x="0" y="546354"/>
                  </a:lnTo>
                  <a:lnTo>
                    <a:pt x="2144" y="593494"/>
                  </a:lnTo>
                  <a:lnTo>
                    <a:pt x="8462" y="639522"/>
                  </a:lnTo>
                  <a:lnTo>
                    <a:pt x="18778" y="684272"/>
                  </a:lnTo>
                  <a:lnTo>
                    <a:pt x="32916" y="727581"/>
                  </a:lnTo>
                  <a:lnTo>
                    <a:pt x="50700" y="769284"/>
                  </a:lnTo>
                  <a:lnTo>
                    <a:pt x="71957" y="809218"/>
                  </a:lnTo>
                  <a:lnTo>
                    <a:pt x="96510" y="847218"/>
                  </a:lnTo>
                  <a:lnTo>
                    <a:pt x="124184" y="883120"/>
                  </a:lnTo>
                  <a:lnTo>
                    <a:pt x="154804" y="916761"/>
                  </a:lnTo>
                  <a:lnTo>
                    <a:pt x="188194" y="947977"/>
                  </a:lnTo>
                  <a:lnTo>
                    <a:pt x="224180" y="976603"/>
                  </a:lnTo>
                  <a:lnTo>
                    <a:pt x="262585" y="1002476"/>
                  </a:lnTo>
                  <a:lnTo>
                    <a:pt x="303235" y="1025431"/>
                  </a:lnTo>
                  <a:lnTo>
                    <a:pt x="345954" y="1045304"/>
                  </a:lnTo>
                  <a:lnTo>
                    <a:pt x="390568" y="1061932"/>
                  </a:lnTo>
                  <a:lnTo>
                    <a:pt x="436899" y="1075150"/>
                  </a:lnTo>
                  <a:lnTo>
                    <a:pt x="484774" y="1084795"/>
                  </a:lnTo>
                  <a:lnTo>
                    <a:pt x="534018" y="1090702"/>
                  </a:lnTo>
                  <a:lnTo>
                    <a:pt x="584454" y="1092708"/>
                  </a:lnTo>
                  <a:lnTo>
                    <a:pt x="634889" y="1090702"/>
                  </a:lnTo>
                  <a:lnTo>
                    <a:pt x="684133" y="1084795"/>
                  </a:lnTo>
                  <a:lnTo>
                    <a:pt x="732008" y="1075150"/>
                  </a:lnTo>
                  <a:lnTo>
                    <a:pt x="778339" y="1061932"/>
                  </a:lnTo>
                  <a:lnTo>
                    <a:pt x="822953" y="1045304"/>
                  </a:lnTo>
                  <a:lnTo>
                    <a:pt x="865672" y="1025431"/>
                  </a:lnTo>
                  <a:lnTo>
                    <a:pt x="906322" y="1002476"/>
                  </a:lnTo>
                  <a:lnTo>
                    <a:pt x="944727" y="976603"/>
                  </a:lnTo>
                  <a:lnTo>
                    <a:pt x="980713" y="947977"/>
                  </a:lnTo>
                  <a:lnTo>
                    <a:pt x="1014103" y="916761"/>
                  </a:lnTo>
                  <a:lnTo>
                    <a:pt x="1044723" y="883120"/>
                  </a:lnTo>
                  <a:lnTo>
                    <a:pt x="1072397" y="847218"/>
                  </a:lnTo>
                  <a:lnTo>
                    <a:pt x="1096950" y="809218"/>
                  </a:lnTo>
                  <a:lnTo>
                    <a:pt x="1118207" y="769284"/>
                  </a:lnTo>
                  <a:lnTo>
                    <a:pt x="1135991" y="727581"/>
                  </a:lnTo>
                  <a:lnTo>
                    <a:pt x="1150129" y="684272"/>
                  </a:lnTo>
                  <a:lnTo>
                    <a:pt x="1160445" y="639522"/>
                  </a:lnTo>
                  <a:lnTo>
                    <a:pt x="1166763" y="593494"/>
                  </a:lnTo>
                  <a:lnTo>
                    <a:pt x="1168908" y="546354"/>
                  </a:lnTo>
                  <a:lnTo>
                    <a:pt x="1166763" y="499211"/>
                  </a:lnTo>
                  <a:lnTo>
                    <a:pt x="1160445" y="453182"/>
                  </a:lnTo>
                  <a:lnTo>
                    <a:pt x="1150129" y="408431"/>
                  </a:lnTo>
                  <a:lnTo>
                    <a:pt x="1135991" y="365121"/>
                  </a:lnTo>
                  <a:lnTo>
                    <a:pt x="1118207" y="323418"/>
                  </a:lnTo>
                  <a:lnTo>
                    <a:pt x="1096950" y="283484"/>
                  </a:lnTo>
                  <a:lnTo>
                    <a:pt x="1072397" y="245484"/>
                  </a:lnTo>
                  <a:lnTo>
                    <a:pt x="1044723" y="209581"/>
                  </a:lnTo>
                  <a:lnTo>
                    <a:pt x="1014103" y="175941"/>
                  </a:lnTo>
                  <a:lnTo>
                    <a:pt x="980713" y="144725"/>
                  </a:lnTo>
                  <a:lnTo>
                    <a:pt x="944727" y="116100"/>
                  </a:lnTo>
                  <a:lnTo>
                    <a:pt x="906322" y="90228"/>
                  </a:lnTo>
                  <a:lnTo>
                    <a:pt x="865672" y="67274"/>
                  </a:lnTo>
                  <a:lnTo>
                    <a:pt x="822953" y="47401"/>
                  </a:lnTo>
                  <a:lnTo>
                    <a:pt x="778339" y="30774"/>
                  </a:lnTo>
                  <a:lnTo>
                    <a:pt x="732008" y="17556"/>
                  </a:lnTo>
                  <a:lnTo>
                    <a:pt x="684133" y="7912"/>
                  </a:lnTo>
                  <a:lnTo>
                    <a:pt x="634889" y="2005"/>
                  </a:lnTo>
                  <a:lnTo>
                    <a:pt x="584454" y="0"/>
                  </a:lnTo>
                  <a:close/>
                </a:path>
              </a:pathLst>
            </a:custGeom>
            <a:solidFill>
              <a:srgbClr val="FFFFFF"/>
            </a:solidFill>
          </p:spPr>
          <p:txBody>
            <a:bodyPr wrap="square" lIns="0" tIns="0" rIns="0" bIns="0" rtlCol="0"/>
            <a:lstStyle/>
            <a:p>
              <a:endParaRPr/>
            </a:p>
          </p:txBody>
        </p:sp>
        <p:sp>
          <p:nvSpPr>
            <p:cNvPr id="19" name="object 19"/>
            <p:cNvSpPr/>
            <p:nvPr/>
          </p:nvSpPr>
          <p:spPr>
            <a:xfrm>
              <a:off x="1373886" y="3513581"/>
              <a:ext cx="1169035" cy="1092835"/>
            </a:xfrm>
            <a:custGeom>
              <a:avLst/>
              <a:gdLst/>
              <a:ahLst/>
              <a:cxnLst/>
              <a:rect l="l" t="t" r="r" b="b"/>
              <a:pathLst>
                <a:path w="1169035" h="1092835">
                  <a:moveTo>
                    <a:pt x="0" y="546354"/>
                  </a:moveTo>
                  <a:lnTo>
                    <a:pt x="2144" y="499211"/>
                  </a:lnTo>
                  <a:lnTo>
                    <a:pt x="8462" y="453182"/>
                  </a:lnTo>
                  <a:lnTo>
                    <a:pt x="18778" y="408431"/>
                  </a:lnTo>
                  <a:lnTo>
                    <a:pt x="32916" y="365121"/>
                  </a:lnTo>
                  <a:lnTo>
                    <a:pt x="50700" y="323418"/>
                  </a:lnTo>
                  <a:lnTo>
                    <a:pt x="71957" y="283484"/>
                  </a:lnTo>
                  <a:lnTo>
                    <a:pt x="96510" y="245484"/>
                  </a:lnTo>
                  <a:lnTo>
                    <a:pt x="124184" y="209581"/>
                  </a:lnTo>
                  <a:lnTo>
                    <a:pt x="154804" y="175941"/>
                  </a:lnTo>
                  <a:lnTo>
                    <a:pt x="188194" y="144725"/>
                  </a:lnTo>
                  <a:lnTo>
                    <a:pt x="224180" y="116100"/>
                  </a:lnTo>
                  <a:lnTo>
                    <a:pt x="262585" y="90228"/>
                  </a:lnTo>
                  <a:lnTo>
                    <a:pt x="303235" y="67274"/>
                  </a:lnTo>
                  <a:lnTo>
                    <a:pt x="345954" y="47401"/>
                  </a:lnTo>
                  <a:lnTo>
                    <a:pt x="390568" y="30774"/>
                  </a:lnTo>
                  <a:lnTo>
                    <a:pt x="436899" y="17556"/>
                  </a:lnTo>
                  <a:lnTo>
                    <a:pt x="484774" y="7912"/>
                  </a:lnTo>
                  <a:lnTo>
                    <a:pt x="534018" y="2005"/>
                  </a:lnTo>
                  <a:lnTo>
                    <a:pt x="584454" y="0"/>
                  </a:lnTo>
                  <a:lnTo>
                    <a:pt x="634889" y="2005"/>
                  </a:lnTo>
                  <a:lnTo>
                    <a:pt x="684133" y="7912"/>
                  </a:lnTo>
                  <a:lnTo>
                    <a:pt x="732008" y="17556"/>
                  </a:lnTo>
                  <a:lnTo>
                    <a:pt x="778339" y="30774"/>
                  </a:lnTo>
                  <a:lnTo>
                    <a:pt x="822953" y="47401"/>
                  </a:lnTo>
                  <a:lnTo>
                    <a:pt x="865672" y="67274"/>
                  </a:lnTo>
                  <a:lnTo>
                    <a:pt x="906322" y="90228"/>
                  </a:lnTo>
                  <a:lnTo>
                    <a:pt x="944727" y="116100"/>
                  </a:lnTo>
                  <a:lnTo>
                    <a:pt x="980713" y="144725"/>
                  </a:lnTo>
                  <a:lnTo>
                    <a:pt x="1014103" y="175941"/>
                  </a:lnTo>
                  <a:lnTo>
                    <a:pt x="1044723" y="209581"/>
                  </a:lnTo>
                  <a:lnTo>
                    <a:pt x="1072397" y="245484"/>
                  </a:lnTo>
                  <a:lnTo>
                    <a:pt x="1096950" y="283484"/>
                  </a:lnTo>
                  <a:lnTo>
                    <a:pt x="1118207" y="323418"/>
                  </a:lnTo>
                  <a:lnTo>
                    <a:pt x="1135991" y="365121"/>
                  </a:lnTo>
                  <a:lnTo>
                    <a:pt x="1150129" y="408431"/>
                  </a:lnTo>
                  <a:lnTo>
                    <a:pt x="1160445" y="453182"/>
                  </a:lnTo>
                  <a:lnTo>
                    <a:pt x="1166763" y="499211"/>
                  </a:lnTo>
                  <a:lnTo>
                    <a:pt x="1168908" y="546354"/>
                  </a:lnTo>
                  <a:lnTo>
                    <a:pt x="1166763" y="593494"/>
                  </a:lnTo>
                  <a:lnTo>
                    <a:pt x="1160445" y="639522"/>
                  </a:lnTo>
                  <a:lnTo>
                    <a:pt x="1150129" y="684272"/>
                  </a:lnTo>
                  <a:lnTo>
                    <a:pt x="1135991" y="727581"/>
                  </a:lnTo>
                  <a:lnTo>
                    <a:pt x="1118207" y="769284"/>
                  </a:lnTo>
                  <a:lnTo>
                    <a:pt x="1096950" y="809218"/>
                  </a:lnTo>
                  <a:lnTo>
                    <a:pt x="1072397" y="847218"/>
                  </a:lnTo>
                  <a:lnTo>
                    <a:pt x="1044723" y="883120"/>
                  </a:lnTo>
                  <a:lnTo>
                    <a:pt x="1014103" y="916761"/>
                  </a:lnTo>
                  <a:lnTo>
                    <a:pt x="980713" y="947977"/>
                  </a:lnTo>
                  <a:lnTo>
                    <a:pt x="944727" y="976603"/>
                  </a:lnTo>
                  <a:lnTo>
                    <a:pt x="906322" y="1002476"/>
                  </a:lnTo>
                  <a:lnTo>
                    <a:pt x="865672" y="1025431"/>
                  </a:lnTo>
                  <a:lnTo>
                    <a:pt x="822953" y="1045304"/>
                  </a:lnTo>
                  <a:lnTo>
                    <a:pt x="778339" y="1061932"/>
                  </a:lnTo>
                  <a:lnTo>
                    <a:pt x="732008" y="1075150"/>
                  </a:lnTo>
                  <a:lnTo>
                    <a:pt x="684133" y="1084795"/>
                  </a:lnTo>
                  <a:lnTo>
                    <a:pt x="634889" y="1090702"/>
                  </a:lnTo>
                  <a:lnTo>
                    <a:pt x="584454" y="1092708"/>
                  </a:lnTo>
                  <a:lnTo>
                    <a:pt x="534018" y="1090702"/>
                  </a:lnTo>
                  <a:lnTo>
                    <a:pt x="484774" y="1084795"/>
                  </a:lnTo>
                  <a:lnTo>
                    <a:pt x="436899" y="1075150"/>
                  </a:lnTo>
                  <a:lnTo>
                    <a:pt x="390568" y="1061932"/>
                  </a:lnTo>
                  <a:lnTo>
                    <a:pt x="345954" y="1045304"/>
                  </a:lnTo>
                  <a:lnTo>
                    <a:pt x="303235" y="1025431"/>
                  </a:lnTo>
                  <a:lnTo>
                    <a:pt x="262585" y="1002476"/>
                  </a:lnTo>
                  <a:lnTo>
                    <a:pt x="224180" y="976603"/>
                  </a:lnTo>
                  <a:lnTo>
                    <a:pt x="188194" y="947977"/>
                  </a:lnTo>
                  <a:lnTo>
                    <a:pt x="154804" y="916761"/>
                  </a:lnTo>
                  <a:lnTo>
                    <a:pt x="124184" y="883120"/>
                  </a:lnTo>
                  <a:lnTo>
                    <a:pt x="96510" y="847218"/>
                  </a:lnTo>
                  <a:lnTo>
                    <a:pt x="71957" y="809218"/>
                  </a:lnTo>
                  <a:lnTo>
                    <a:pt x="50700" y="769284"/>
                  </a:lnTo>
                  <a:lnTo>
                    <a:pt x="32916" y="727581"/>
                  </a:lnTo>
                  <a:lnTo>
                    <a:pt x="18778" y="684272"/>
                  </a:lnTo>
                  <a:lnTo>
                    <a:pt x="8462" y="639522"/>
                  </a:lnTo>
                  <a:lnTo>
                    <a:pt x="2144" y="593494"/>
                  </a:lnTo>
                  <a:lnTo>
                    <a:pt x="0" y="546354"/>
                  </a:lnTo>
                  <a:close/>
                </a:path>
              </a:pathLst>
            </a:custGeom>
            <a:ln w="28956">
              <a:solidFill>
                <a:srgbClr val="000000"/>
              </a:solidFill>
            </a:ln>
          </p:spPr>
          <p:txBody>
            <a:bodyPr wrap="square" lIns="0" tIns="0" rIns="0" bIns="0" rtlCol="0"/>
            <a:lstStyle/>
            <a:p>
              <a:endParaRPr/>
            </a:p>
          </p:txBody>
        </p:sp>
        <p:pic>
          <p:nvPicPr>
            <p:cNvPr id="20" name="object 20"/>
            <p:cNvPicPr/>
            <p:nvPr/>
          </p:nvPicPr>
          <p:blipFill>
            <a:blip r:embed="rId4" cstate="print"/>
            <a:stretch>
              <a:fillRect/>
            </a:stretch>
          </p:blipFill>
          <p:spPr>
            <a:xfrm>
              <a:off x="1633728" y="3764279"/>
              <a:ext cx="589788" cy="589788"/>
            </a:xfrm>
            <a:prstGeom prst="rect">
              <a:avLst/>
            </a:prstGeom>
          </p:spPr>
        </p:pic>
        <p:pic>
          <p:nvPicPr>
            <p:cNvPr id="21" name="object 21"/>
            <p:cNvPicPr/>
            <p:nvPr/>
          </p:nvPicPr>
          <p:blipFill>
            <a:blip r:embed="rId5" cstate="print"/>
            <a:stretch>
              <a:fillRect/>
            </a:stretch>
          </p:blipFill>
          <p:spPr>
            <a:xfrm>
              <a:off x="1883663" y="4119371"/>
              <a:ext cx="359663" cy="361188"/>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86004" y="140665"/>
            <a:ext cx="8571991" cy="435376"/>
          </a:xfrm>
          <a:prstGeom prst="rect">
            <a:avLst/>
          </a:prstGeom>
        </p:spPr>
        <p:txBody>
          <a:bodyPr vert="horz" wrap="square" lIns="0" tIns="12065" rIns="0" bIns="0" rtlCol="0">
            <a:spAutoFit/>
          </a:bodyPr>
          <a:lstStyle/>
          <a:p>
            <a:pPr marL="12700">
              <a:lnSpc>
                <a:spcPct val="100000"/>
              </a:lnSpc>
              <a:spcBef>
                <a:spcPts val="95"/>
              </a:spcBef>
            </a:pPr>
            <a:r>
              <a:rPr sz="2750" dirty="0">
                <a:latin typeface="Lucida Grande" panose="020B0600040502020204" pitchFamily="34" charset="0"/>
              </a:rPr>
              <a:t>Features of ELK</a:t>
            </a:r>
          </a:p>
        </p:txBody>
      </p:sp>
      <p:sp>
        <p:nvSpPr>
          <p:cNvPr id="3" name="object 3"/>
          <p:cNvSpPr/>
          <p:nvPr/>
        </p:nvSpPr>
        <p:spPr>
          <a:xfrm>
            <a:off x="2444495" y="1325880"/>
            <a:ext cx="4201795" cy="538480"/>
          </a:xfrm>
          <a:custGeom>
            <a:avLst/>
            <a:gdLst/>
            <a:ahLst/>
            <a:cxnLst/>
            <a:rect l="l" t="t" r="r" b="b"/>
            <a:pathLst>
              <a:path w="4201795" h="538480">
                <a:moveTo>
                  <a:pt x="4201668" y="0"/>
                </a:moveTo>
                <a:lnTo>
                  <a:pt x="89662" y="0"/>
                </a:lnTo>
                <a:lnTo>
                  <a:pt x="54756" y="7044"/>
                </a:lnTo>
                <a:lnTo>
                  <a:pt x="26257" y="26257"/>
                </a:lnTo>
                <a:lnTo>
                  <a:pt x="7044" y="54756"/>
                </a:lnTo>
                <a:lnTo>
                  <a:pt x="0" y="89662"/>
                </a:lnTo>
                <a:lnTo>
                  <a:pt x="0" y="448310"/>
                </a:lnTo>
                <a:lnTo>
                  <a:pt x="7044" y="483215"/>
                </a:lnTo>
                <a:lnTo>
                  <a:pt x="26257" y="511714"/>
                </a:lnTo>
                <a:lnTo>
                  <a:pt x="54756" y="530927"/>
                </a:lnTo>
                <a:lnTo>
                  <a:pt x="89662" y="537972"/>
                </a:lnTo>
                <a:lnTo>
                  <a:pt x="4201668" y="537972"/>
                </a:lnTo>
                <a:lnTo>
                  <a:pt x="4201668" y="0"/>
                </a:lnTo>
                <a:close/>
              </a:path>
            </a:pathLst>
          </a:custGeom>
          <a:solidFill>
            <a:srgbClr val="FFCE3C"/>
          </a:solidFill>
        </p:spPr>
        <p:txBody>
          <a:bodyPr wrap="square" lIns="0" tIns="0" rIns="0" bIns="0" rtlCol="0"/>
          <a:lstStyle/>
          <a:p>
            <a:endParaRPr/>
          </a:p>
        </p:txBody>
      </p:sp>
      <p:sp>
        <p:nvSpPr>
          <p:cNvPr id="4" name="object 4"/>
          <p:cNvSpPr txBox="1"/>
          <p:nvPr/>
        </p:nvSpPr>
        <p:spPr>
          <a:xfrm>
            <a:off x="3699128" y="1461896"/>
            <a:ext cx="1899285" cy="198131"/>
          </a:xfrm>
          <a:prstGeom prst="rect">
            <a:avLst/>
          </a:prstGeom>
        </p:spPr>
        <p:txBody>
          <a:bodyPr vert="horz" wrap="square" lIns="0" tIns="13335" rIns="0" bIns="0" rtlCol="0">
            <a:spAutoFit/>
          </a:bodyPr>
          <a:lstStyle/>
          <a:p>
            <a:pPr marL="12700">
              <a:lnSpc>
                <a:spcPct val="100000"/>
              </a:lnSpc>
              <a:spcBef>
                <a:spcPts val="105"/>
              </a:spcBef>
            </a:pPr>
            <a:r>
              <a:rPr sz="1200" b="1" dirty="0">
                <a:solidFill>
                  <a:srgbClr val="404040"/>
                </a:solidFill>
                <a:latin typeface="Lucida Grande" panose="020B0600040502020204"/>
                <a:cs typeface="Calibri"/>
              </a:rPr>
              <a:t>Application Data Analysis</a:t>
            </a:r>
            <a:endParaRPr sz="1200" dirty="0">
              <a:latin typeface="Lucida Grande" panose="020B0600040502020204"/>
              <a:cs typeface="Calibri"/>
            </a:endParaRPr>
          </a:p>
        </p:txBody>
      </p:sp>
      <p:grpSp>
        <p:nvGrpSpPr>
          <p:cNvPr id="5" name="object 5"/>
          <p:cNvGrpSpPr/>
          <p:nvPr/>
        </p:nvGrpSpPr>
        <p:grpSpPr>
          <a:xfrm>
            <a:off x="6534911" y="1063752"/>
            <a:ext cx="1198245" cy="1123315"/>
            <a:chOff x="6534911" y="1063752"/>
            <a:chExt cx="1198245" cy="1123315"/>
          </a:xfrm>
        </p:grpSpPr>
        <p:sp>
          <p:nvSpPr>
            <p:cNvPr id="6" name="object 6"/>
            <p:cNvSpPr/>
            <p:nvPr/>
          </p:nvSpPr>
          <p:spPr>
            <a:xfrm>
              <a:off x="6549389" y="1078230"/>
              <a:ext cx="1169035" cy="1094740"/>
            </a:xfrm>
            <a:custGeom>
              <a:avLst/>
              <a:gdLst/>
              <a:ahLst/>
              <a:cxnLst/>
              <a:rect l="l" t="t" r="r" b="b"/>
              <a:pathLst>
                <a:path w="1169034" h="1094739">
                  <a:moveTo>
                    <a:pt x="584453" y="0"/>
                  </a:moveTo>
                  <a:lnTo>
                    <a:pt x="534018" y="2008"/>
                  </a:lnTo>
                  <a:lnTo>
                    <a:pt x="484774" y="7924"/>
                  </a:lnTo>
                  <a:lnTo>
                    <a:pt x="436899" y="17583"/>
                  </a:lnTo>
                  <a:lnTo>
                    <a:pt x="390568" y="30821"/>
                  </a:lnTo>
                  <a:lnTo>
                    <a:pt x="345954" y="47473"/>
                  </a:lnTo>
                  <a:lnTo>
                    <a:pt x="303235" y="67376"/>
                  </a:lnTo>
                  <a:lnTo>
                    <a:pt x="262585" y="90364"/>
                  </a:lnTo>
                  <a:lnTo>
                    <a:pt x="224180" y="116274"/>
                  </a:lnTo>
                  <a:lnTo>
                    <a:pt x="188194" y="144941"/>
                  </a:lnTo>
                  <a:lnTo>
                    <a:pt x="154804" y="176202"/>
                  </a:lnTo>
                  <a:lnTo>
                    <a:pt x="124184" y="209890"/>
                  </a:lnTo>
                  <a:lnTo>
                    <a:pt x="96510" y="245844"/>
                  </a:lnTo>
                  <a:lnTo>
                    <a:pt x="71957" y="283897"/>
                  </a:lnTo>
                  <a:lnTo>
                    <a:pt x="50700" y="323886"/>
                  </a:lnTo>
                  <a:lnTo>
                    <a:pt x="32916" y="365646"/>
                  </a:lnTo>
                  <a:lnTo>
                    <a:pt x="18778" y="409014"/>
                  </a:lnTo>
                  <a:lnTo>
                    <a:pt x="8462" y="453824"/>
                  </a:lnTo>
                  <a:lnTo>
                    <a:pt x="2144" y="499913"/>
                  </a:lnTo>
                  <a:lnTo>
                    <a:pt x="0" y="547115"/>
                  </a:lnTo>
                  <a:lnTo>
                    <a:pt x="2144" y="594318"/>
                  </a:lnTo>
                  <a:lnTo>
                    <a:pt x="8462" y="640407"/>
                  </a:lnTo>
                  <a:lnTo>
                    <a:pt x="18778" y="685217"/>
                  </a:lnTo>
                  <a:lnTo>
                    <a:pt x="32916" y="728585"/>
                  </a:lnTo>
                  <a:lnTo>
                    <a:pt x="50700" y="770345"/>
                  </a:lnTo>
                  <a:lnTo>
                    <a:pt x="71957" y="810334"/>
                  </a:lnTo>
                  <a:lnTo>
                    <a:pt x="96510" y="848387"/>
                  </a:lnTo>
                  <a:lnTo>
                    <a:pt x="124184" y="884341"/>
                  </a:lnTo>
                  <a:lnTo>
                    <a:pt x="154804" y="918029"/>
                  </a:lnTo>
                  <a:lnTo>
                    <a:pt x="188194" y="949290"/>
                  </a:lnTo>
                  <a:lnTo>
                    <a:pt x="224180" y="977957"/>
                  </a:lnTo>
                  <a:lnTo>
                    <a:pt x="262585" y="1003867"/>
                  </a:lnTo>
                  <a:lnTo>
                    <a:pt x="303235" y="1026855"/>
                  </a:lnTo>
                  <a:lnTo>
                    <a:pt x="345954" y="1046758"/>
                  </a:lnTo>
                  <a:lnTo>
                    <a:pt x="390568" y="1063410"/>
                  </a:lnTo>
                  <a:lnTo>
                    <a:pt x="436899" y="1076648"/>
                  </a:lnTo>
                  <a:lnTo>
                    <a:pt x="484774" y="1086307"/>
                  </a:lnTo>
                  <a:lnTo>
                    <a:pt x="534018" y="1092223"/>
                  </a:lnTo>
                  <a:lnTo>
                    <a:pt x="584453" y="1094231"/>
                  </a:lnTo>
                  <a:lnTo>
                    <a:pt x="634889" y="1092223"/>
                  </a:lnTo>
                  <a:lnTo>
                    <a:pt x="684133" y="1086307"/>
                  </a:lnTo>
                  <a:lnTo>
                    <a:pt x="732008" y="1076648"/>
                  </a:lnTo>
                  <a:lnTo>
                    <a:pt x="778339" y="1063410"/>
                  </a:lnTo>
                  <a:lnTo>
                    <a:pt x="822953" y="1046758"/>
                  </a:lnTo>
                  <a:lnTo>
                    <a:pt x="865672" y="1026855"/>
                  </a:lnTo>
                  <a:lnTo>
                    <a:pt x="906322" y="1003867"/>
                  </a:lnTo>
                  <a:lnTo>
                    <a:pt x="944727" y="977957"/>
                  </a:lnTo>
                  <a:lnTo>
                    <a:pt x="980713" y="949290"/>
                  </a:lnTo>
                  <a:lnTo>
                    <a:pt x="1014103" y="918029"/>
                  </a:lnTo>
                  <a:lnTo>
                    <a:pt x="1044723" y="884341"/>
                  </a:lnTo>
                  <a:lnTo>
                    <a:pt x="1072397" y="848387"/>
                  </a:lnTo>
                  <a:lnTo>
                    <a:pt x="1096950" y="810334"/>
                  </a:lnTo>
                  <a:lnTo>
                    <a:pt x="1118207" y="770345"/>
                  </a:lnTo>
                  <a:lnTo>
                    <a:pt x="1135991" y="728585"/>
                  </a:lnTo>
                  <a:lnTo>
                    <a:pt x="1150129" y="685217"/>
                  </a:lnTo>
                  <a:lnTo>
                    <a:pt x="1160445" y="640407"/>
                  </a:lnTo>
                  <a:lnTo>
                    <a:pt x="1166763" y="594318"/>
                  </a:lnTo>
                  <a:lnTo>
                    <a:pt x="1168907" y="547115"/>
                  </a:lnTo>
                  <a:lnTo>
                    <a:pt x="1166763" y="499913"/>
                  </a:lnTo>
                  <a:lnTo>
                    <a:pt x="1160445" y="453824"/>
                  </a:lnTo>
                  <a:lnTo>
                    <a:pt x="1150129" y="409014"/>
                  </a:lnTo>
                  <a:lnTo>
                    <a:pt x="1135991" y="365646"/>
                  </a:lnTo>
                  <a:lnTo>
                    <a:pt x="1118207" y="323886"/>
                  </a:lnTo>
                  <a:lnTo>
                    <a:pt x="1096950" y="283897"/>
                  </a:lnTo>
                  <a:lnTo>
                    <a:pt x="1072397" y="245844"/>
                  </a:lnTo>
                  <a:lnTo>
                    <a:pt x="1044723" y="209890"/>
                  </a:lnTo>
                  <a:lnTo>
                    <a:pt x="1014103" y="176202"/>
                  </a:lnTo>
                  <a:lnTo>
                    <a:pt x="980713" y="144941"/>
                  </a:lnTo>
                  <a:lnTo>
                    <a:pt x="944727" y="116274"/>
                  </a:lnTo>
                  <a:lnTo>
                    <a:pt x="906322" y="90364"/>
                  </a:lnTo>
                  <a:lnTo>
                    <a:pt x="865672" y="67376"/>
                  </a:lnTo>
                  <a:lnTo>
                    <a:pt x="822953" y="47473"/>
                  </a:lnTo>
                  <a:lnTo>
                    <a:pt x="778339" y="30821"/>
                  </a:lnTo>
                  <a:lnTo>
                    <a:pt x="732008" y="17583"/>
                  </a:lnTo>
                  <a:lnTo>
                    <a:pt x="684133" y="7924"/>
                  </a:lnTo>
                  <a:lnTo>
                    <a:pt x="634889" y="2008"/>
                  </a:lnTo>
                  <a:lnTo>
                    <a:pt x="584453" y="0"/>
                  </a:lnTo>
                  <a:close/>
                </a:path>
              </a:pathLst>
            </a:custGeom>
            <a:solidFill>
              <a:srgbClr val="FFFFFF"/>
            </a:solidFill>
          </p:spPr>
          <p:txBody>
            <a:bodyPr wrap="square" lIns="0" tIns="0" rIns="0" bIns="0" rtlCol="0"/>
            <a:lstStyle/>
            <a:p>
              <a:endParaRPr/>
            </a:p>
          </p:txBody>
        </p:sp>
        <p:sp>
          <p:nvSpPr>
            <p:cNvPr id="7" name="object 7"/>
            <p:cNvSpPr/>
            <p:nvPr/>
          </p:nvSpPr>
          <p:spPr>
            <a:xfrm>
              <a:off x="6549389" y="1078230"/>
              <a:ext cx="1169035" cy="1094740"/>
            </a:xfrm>
            <a:custGeom>
              <a:avLst/>
              <a:gdLst/>
              <a:ahLst/>
              <a:cxnLst/>
              <a:rect l="l" t="t" r="r" b="b"/>
              <a:pathLst>
                <a:path w="1169034" h="1094739">
                  <a:moveTo>
                    <a:pt x="1168907" y="547115"/>
                  </a:moveTo>
                  <a:lnTo>
                    <a:pt x="1166763" y="499913"/>
                  </a:lnTo>
                  <a:lnTo>
                    <a:pt x="1160445" y="453824"/>
                  </a:lnTo>
                  <a:lnTo>
                    <a:pt x="1150129" y="409014"/>
                  </a:lnTo>
                  <a:lnTo>
                    <a:pt x="1135991" y="365646"/>
                  </a:lnTo>
                  <a:lnTo>
                    <a:pt x="1118207" y="323886"/>
                  </a:lnTo>
                  <a:lnTo>
                    <a:pt x="1096950" y="283897"/>
                  </a:lnTo>
                  <a:lnTo>
                    <a:pt x="1072397" y="245844"/>
                  </a:lnTo>
                  <a:lnTo>
                    <a:pt x="1044723" y="209890"/>
                  </a:lnTo>
                  <a:lnTo>
                    <a:pt x="1014103" y="176202"/>
                  </a:lnTo>
                  <a:lnTo>
                    <a:pt x="980713" y="144941"/>
                  </a:lnTo>
                  <a:lnTo>
                    <a:pt x="944727" y="116274"/>
                  </a:lnTo>
                  <a:lnTo>
                    <a:pt x="906322" y="90364"/>
                  </a:lnTo>
                  <a:lnTo>
                    <a:pt x="865672" y="67376"/>
                  </a:lnTo>
                  <a:lnTo>
                    <a:pt x="822953" y="47473"/>
                  </a:lnTo>
                  <a:lnTo>
                    <a:pt x="778339" y="30821"/>
                  </a:lnTo>
                  <a:lnTo>
                    <a:pt x="732008" y="17583"/>
                  </a:lnTo>
                  <a:lnTo>
                    <a:pt x="684133" y="7924"/>
                  </a:lnTo>
                  <a:lnTo>
                    <a:pt x="634889" y="2008"/>
                  </a:lnTo>
                  <a:lnTo>
                    <a:pt x="584453" y="0"/>
                  </a:lnTo>
                  <a:lnTo>
                    <a:pt x="534018" y="2008"/>
                  </a:lnTo>
                  <a:lnTo>
                    <a:pt x="484774" y="7924"/>
                  </a:lnTo>
                  <a:lnTo>
                    <a:pt x="436899" y="17583"/>
                  </a:lnTo>
                  <a:lnTo>
                    <a:pt x="390568" y="30821"/>
                  </a:lnTo>
                  <a:lnTo>
                    <a:pt x="345954" y="47473"/>
                  </a:lnTo>
                  <a:lnTo>
                    <a:pt x="303235" y="67376"/>
                  </a:lnTo>
                  <a:lnTo>
                    <a:pt x="262585" y="90364"/>
                  </a:lnTo>
                  <a:lnTo>
                    <a:pt x="224180" y="116274"/>
                  </a:lnTo>
                  <a:lnTo>
                    <a:pt x="188194" y="144941"/>
                  </a:lnTo>
                  <a:lnTo>
                    <a:pt x="154804" y="176202"/>
                  </a:lnTo>
                  <a:lnTo>
                    <a:pt x="124184" y="209890"/>
                  </a:lnTo>
                  <a:lnTo>
                    <a:pt x="96510" y="245844"/>
                  </a:lnTo>
                  <a:lnTo>
                    <a:pt x="71957" y="283897"/>
                  </a:lnTo>
                  <a:lnTo>
                    <a:pt x="50700" y="323886"/>
                  </a:lnTo>
                  <a:lnTo>
                    <a:pt x="32916" y="365646"/>
                  </a:lnTo>
                  <a:lnTo>
                    <a:pt x="18778" y="409014"/>
                  </a:lnTo>
                  <a:lnTo>
                    <a:pt x="8462" y="453824"/>
                  </a:lnTo>
                  <a:lnTo>
                    <a:pt x="2144" y="499913"/>
                  </a:lnTo>
                  <a:lnTo>
                    <a:pt x="0" y="547115"/>
                  </a:lnTo>
                  <a:lnTo>
                    <a:pt x="2144" y="594318"/>
                  </a:lnTo>
                  <a:lnTo>
                    <a:pt x="8462" y="640407"/>
                  </a:lnTo>
                  <a:lnTo>
                    <a:pt x="18778" y="685217"/>
                  </a:lnTo>
                  <a:lnTo>
                    <a:pt x="32916" y="728585"/>
                  </a:lnTo>
                  <a:lnTo>
                    <a:pt x="50700" y="770345"/>
                  </a:lnTo>
                  <a:lnTo>
                    <a:pt x="71957" y="810334"/>
                  </a:lnTo>
                  <a:lnTo>
                    <a:pt x="96510" y="848387"/>
                  </a:lnTo>
                  <a:lnTo>
                    <a:pt x="124184" y="884341"/>
                  </a:lnTo>
                  <a:lnTo>
                    <a:pt x="154804" y="918029"/>
                  </a:lnTo>
                  <a:lnTo>
                    <a:pt x="188194" y="949290"/>
                  </a:lnTo>
                  <a:lnTo>
                    <a:pt x="224180" y="977957"/>
                  </a:lnTo>
                  <a:lnTo>
                    <a:pt x="262585" y="1003867"/>
                  </a:lnTo>
                  <a:lnTo>
                    <a:pt x="303235" y="1026855"/>
                  </a:lnTo>
                  <a:lnTo>
                    <a:pt x="345954" y="1046758"/>
                  </a:lnTo>
                  <a:lnTo>
                    <a:pt x="390568" y="1063410"/>
                  </a:lnTo>
                  <a:lnTo>
                    <a:pt x="436899" y="1076648"/>
                  </a:lnTo>
                  <a:lnTo>
                    <a:pt x="484774" y="1086307"/>
                  </a:lnTo>
                  <a:lnTo>
                    <a:pt x="534018" y="1092223"/>
                  </a:lnTo>
                  <a:lnTo>
                    <a:pt x="584453" y="1094231"/>
                  </a:lnTo>
                  <a:lnTo>
                    <a:pt x="634889" y="1092223"/>
                  </a:lnTo>
                  <a:lnTo>
                    <a:pt x="684133" y="1086307"/>
                  </a:lnTo>
                  <a:lnTo>
                    <a:pt x="732008" y="1076648"/>
                  </a:lnTo>
                  <a:lnTo>
                    <a:pt x="778339" y="1063410"/>
                  </a:lnTo>
                  <a:lnTo>
                    <a:pt x="822953" y="1046758"/>
                  </a:lnTo>
                  <a:lnTo>
                    <a:pt x="865672" y="1026855"/>
                  </a:lnTo>
                  <a:lnTo>
                    <a:pt x="906322" y="1003867"/>
                  </a:lnTo>
                  <a:lnTo>
                    <a:pt x="944727" y="977957"/>
                  </a:lnTo>
                  <a:lnTo>
                    <a:pt x="980713" y="949290"/>
                  </a:lnTo>
                  <a:lnTo>
                    <a:pt x="1014103" y="918029"/>
                  </a:lnTo>
                  <a:lnTo>
                    <a:pt x="1044723" y="884341"/>
                  </a:lnTo>
                  <a:lnTo>
                    <a:pt x="1072397" y="848387"/>
                  </a:lnTo>
                  <a:lnTo>
                    <a:pt x="1096950" y="810334"/>
                  </a:lnTo>
                  <a:lnTo>
                    <a:pt x="1118207" y="770345"/>
                  </a:lnTo>
                  <a:lnTo>
                    <a:pt x="1135991" y="728585"/>
                  </a:lnTo>
                  <a:lnTo>
                    <a:pt x="1150129" y="685217"/>
                  </a:lnTo>
                  <a:lnTo>
                    <a:pt x="1160445" y="640407"/>
                  </a:lnTo>
                  <a:lnTo>
                    <a:pt x="1166763" y="594318"/>
                  </a:lnTo>
                  <a:lnTo>
                    <a:pt x="1168907" y="547115"/>
                  </a:lnTo>
                  <a:close/>
                </a:path>
              </a:pathLst>
            </a:custGeom>
            <a:ln w="28956">
              <a:solidFill>
                <a:srgbClr val="000000"/>
              </a:solidFill>
            </a:ln>
          </p:spPr>
          <p:txBody>
            <a:bodyPr wrap="square" lIns="0" tIns="0" rIns="0" bIns="0" rtlCol="0"/>
            <a:lstStyle/>
            <a:p>
              <a:endParaRPr/>
            </a:p>
          </p:txBody>
        </p:sp>
        <p:pic>
          <p:nvPicPr>
            <p:cNvPr id="8" name="object 8"/>
            <p:cNvPicPr/>
            <p:nvPr/>
          </p:nvPicPr>
          <p:blipFill>
            <a:blip r:embed="rId2" cstate="print"/>
            <a:stretch>
              <a:fillRect/>
            </a:stretch>
          </p:blipFill>
          <p:spPr>
            <a:xfrm>
              <a:off x="6854951" y="1316736"/>
              <a:ext cx="600455" cy="600456"/>
            </a:xfrm>
            <a:prstGeom prst="rect">
              <a:avLst/>
            </a:prstGeom>
          </p:spPr>
        </p:pic>
      </p:grpSp>
      <p:grpSp>
        <p:nvGrpSpPr>
          <p:cNvPr id="9" name="object 9"/>
          <p:cNvGrpSpPr/>
          <p:nvPr/>
        </p:nvGrpSpPr>
        <p:grpSpPr>
          <a:xfrm>
            <a:off x="1261744" y="2287397"/>
            <a:ext cx="5217160" cy="1122045"/>
            <a:chOff x="1261744" y="2287397"/>
            <a:chExt cx="5217160" cy="1122045"/>
          </a:xfrm>
          <a:solidFill>
            <a:schemeClr val="accent2">
              <a:lumMod val="60000"/>
              <a:lumOff val="40000"/>
            </a:schemeClr>
          </a:solidFill>
        </p:grpSpPr>
        <p:sp>
          <p:nvSpPr>
            <p:cNvPr id="10" name="object 10"/>
            <p:cNvSpPr/>
            <p:nvPr/>
          </p:nvSpPr>
          <p:spPr>
            <a:xfrm>
              <a:off x="2275331" y="2583180"/>
              <a:ext cx="4203700" cy="536575"/>
            </a:xfrm>
            <a:custGeom>
              <a:avLst/>
              <a:gdLst/>
              <a:ahLst/>
              <a:cxnLst/>
              <a:rect l="l" t="t" r="r" b="b"/>
              <a:pathLst>
                <a:path w="4203700" h="536575">
                  <a:moveTo>
                    <a:pt x="4113783" y="0"/>
                  </a:moveTo>
                  <a:lnTo>
                    <a:pt x="0" y="0"/>
                  </a:lnTo>
                  <a:lnTo>
                    <a:pt x="0" y="536448"/>
                  </a:lnTo>
                  <a:lnTo>
                    <a:pt x="4113783" y="536448"/>
                  </a:lnTo>
                  <a:lnTo>
                    <a:pt x="4148595" y="529425"/>
                  </a:lnTo>
                  <a:lnTo>
                    <a:pt x="4177014" y="510270"/>
                  </a:lnTo>
                  <a:lnTo>
                    <a:pt x="4196169" y="481851"/>
                  </a:lnTo>
                  <a:lnTo>
                    <a:pt x="4203192" y="447040"/>
                  </a:lnTo>
                  <a:lnTo>
                    <a:pt x="4203192" y="89408"/>
                  </a:lnTo>
                  <a:lnTo>
                    <a:pt x="4196169" y="54596"/>
                  </a:lnTo>
                  <a:lnTo>
                    <a:pt x="4177014" y="26177"/>
                  </a:lnTo>
                  <a:lnTo>
                    <a:pt x="4148595" y="7022"/>
                  </a:lnTo>
                  <a:lnTo>
                    <a:pt x="4113783" y="0"/>
                  </a:lnTo>
                  <a:close/>
                </a:path>
              </a:pathLst>
            </a:custGeom>
            <a:grpFill/>
          </p:spPr>
          <p:txBody>
            <a:bodyPr wrap="square" lIns="0" tIns="0" rIns="0" bIns="0" rtlCol="0"/>
            <a:lstStyle/>
            <a:p>
              <a:endParaRPr dirty="0"/>
            </a:p>
          </p:txBody>
        </p:sp>
        <p:sp>
          <p:nvSpPr>
            <p:cNvPr id="11" name="object 11"/>
            <p:cNvSpPr/>
            <p:nvPr/>
          </p:nvSpPr>
          <p:spPr>
            <a:xfrm>
              <a:off x="1276349" y="2302002"/>
              <a:ext cx="1169035" cy="1092835"/>
            </a:xfrm>
            <a:custGeom>
              <a:avLst/>
              <a:gdLst/>
              <a:ahLst/>
              <a:cxnLst/>
              <a:rect l="l" t="t" r="r" b="b"/>
              <a:pathLst>
                <a:path w="1169035" h="1092835">
                  <a:moveTo>
                    <a:pt x="584454" y="0"/>
                  </a:moveTo>
                  <a:lnTo>
                    <a:pt x="534018" y="2005"/>
                  </a:lnTo>
                  <a:lnTo>
                    <a:pt x="484774" y="7912"/>
                  </a:lnTo>
                  <a:lnTo>
                    <a:pt x="436899" y="17556"/>
                  </a:lnTo>
                  <a:lnTo>
                    <a:pt x="390568" y="30774"/>
                  </a:lnTo>
                  <a:lnTo>
                    <a:pt x="345954" y="47401"/>
                  </a:lnTo>
                  <a:lnTo>
                    <a:pt x="303235" y="67274"/>
                  </a:lnTo>
                  <a:lnTo>
                    <a:pt x="262585" y="90228"/>
                  </a:lnTo>
                  <a:lnTo>
                    <a:pt x="224180" y="116100"/>
                  </a:lnTo>
                  <a:lnTo>
                    <a:pt x="188194" y="144725"/>
                  </a:lnTo>
                  <a:lnTo>
                    <a:pt x="154804" y="175941"/>
                  </a:lnTo>
                  <a:lnTo>
                    <a:pt x="124184" y="209581"/>
                  </a:lnTo>
                  <a:lnTo>
                    <a:pt x="96510" y="245484"/>
                  </a:lnTo>
                  <a:lnTo>
                    <a:pt x="71957" y="283484"/>
                  </a:lnTo>
                  <a:lnTo>
                    <a:pt x="50700" y="323418"/>
                  </a:lnTo>
                  <a:lnTo>
                    <a:pt x="32916" y="365121"/>
                  </a:lnTo>
                  <a:lnTo>
                    <a:pt x="18778" y="408431"/>
                  </a:lnTo>
                  <a:lnTo>
                    <a:pt x="8462" y="453182"/>
                  </a:lnTo>
                  <a:lnTo>
                    <a:pt x="2144" y="499211"/>
                  </a:lnTo>
                  <a:lnTo>
                    <a:pt x="0" y="546354"/>
                  </a:lnTo>
                  <a:lnTo>
                    <a:pt x="2144" y="593496"/>
                  </a:lnTo>
                  <a:lnTo>
                    <a:pt x="8462" y="639525"/>
                  </a:lnTo>
                  <a:lnTo>
                    <a:pt x="18778" y="684276"/>
                  </a:lnTo>
                  <a:lnTo>
                    <a:pt x="32916" y="727586"/>
                  </a:lnTo>
                  <a:lnTo>
                    <a:pt x="50700" y="769289"/>
                  </a:lnTo>
                  <a:lnTo>
                    <a:pt x="71957" y="809223"/>
                  </a:lnTo>
                  <a:lnTo>
                    <a:pt x="96510" y="847223"/>
                  </a:lnTo>
                  <a:lnTo>
                    <a:pt x="124184" y="883126"/>
                  </a:lnTo>
                  <a:lnTo>
                    <a:pt x="154804" y="916766"/>
                  </a:lnTo>
                  <a:lnTo>
                    <a:pt x="188194" y="947982"/>
                  </a:lnTo>
                  <a:lnTo>
                    <a:pt x="224180" y="976607"/>
                  </a:lnTo>
                  <a:lnTo>
                    <a:pt x="262585" y="1002479"/>
                  </a:lnTo>
                  <a:lnTo>
                    <a:pt x="303235" y="1025433"/>
                  </a:lnTo>
                  <a:lnTo>
                    <a:pt x="345954" y="1045306"/>
                  </a:lnTo>
                  <a:lnTo>
                    <a:pt x="390568" y="1061933"/>
                  </a:lnTo>
                  <a:lnTo>
                    <a:pt x="436899" y="1075151"/>
                  </a:lnTo>
                  <a:lnTo>
                    <a:pt x="484774" y="1084795"/>
                  </a:lnTo>
                  <a:lnTo>
                    <a:pt x="534018" y="1090702"/>
                  </a:lnTo>
                  <a:lnTo>
                    <a:pt x="584454" y="1092708"/>
                  </a:lnTo>
                  <a:lnTo>
                    <a:pt x="634889" y="1090702"/>
                  </a:lnTo>
                  <a:lnTo>
                    <a:pt x="684133" y="1084795"/>
                  </a:lnTo>
                  <a:lnTo>
                    <a:pt x="732008" y="1075151"/>
                  </a:lnTo>
                  <a:lnTo>
                    <a:pt x="778339" y="1061933"/>
                  </a:lnTo>
                  <a:lnTo>
                    <a:pt x="822953" y="1045306"/>
                  </a:lnTo>
                  <a:lnTo>
                    <a:pt x="865672" y="1025433"/>
                  </a:lnTo>
                  <a:lnTo>
                    <a:pt x="906322" y="1002479"/>
                  </a:lnTo>
                  <a:lnTo>
                    <a:pt x="944727" y="976607"/>
                  </a:lnTo>
                  <a:lnTo>
                    <a:pt x="980713" y="947982"/>
                  </a:lnTo>
                  <a:lnTo>
                    <a:pt x="1014103" y="916766"/>
                  </a:lnTo>
                  <a:lnTo>
                    <a:pt x="1044723" y="883126"/>
                  </a:lnTo>
                  <a:lnTo>
                    <a:pt x="1072397" y="847223"/>
                  </a:lnTo>
                  <a:lnTo>
                    <a:pt x="1096950" y="809223"/>
                  </a:lnTo>
                  <a:lnTo>
                    <a:pt x="1118207" y="769289"/>
                  </a:lnTo>
                  <a:lnTo>
                    <a:pt x="1135991" y="727586"/>
                  </a:lnTo>
                  <a:lnTo>
                    <a:pt x="1150129" y="684276"/>
                  </a:lnTo>
                  <a:lnTo>
                    <a:pt x="1160445" y="639525"/>
                  </a:lnTo>
                  <a:lnTo>
                    <a:pt x="1166763" y="593496"/>
                  </a:lnTo>
                  <a:lnTo>
                    <a:pt x="1168908" y="546354"/>
                  </a:lnTo>
                  <a:lnTo>
                    <a:pt x="1166763" y="499211"/>
                  </a:lnTo>
                  <a:lnTo>
                    <a:pt x="1160445" y="453182"/>
                  </a:lnTo>
                  <a:lnTo>
                    <a:pt x="1150129" y="408431"/>
                  </a:lnTo>
                  <a:lnTo>
                    <a:pt x="1135991" y="365121"/>
                  </a:lnTo>
                  <a:lnTo>
                    <a:pt x="1118207" y="323418"/>
                  </a:lnTo>
                  <a:lnTo>
                    <a:pt x="1096950" y="283484"/>
                  </a:lnTo>
                  <a:lnTo>
                    <a:pt x="1072397" y="245484"/>
                  </a:lnTo>
                  <a:lnTo>
                    <a:pt x="1044723" y="209581"/>
                  </a:lnTo>
                  <a:lnTo>
                    <a:pt x="1014103" y="175941"/>
                  </a:lnTo>
                  <a:lnTo>
                    <a:pt x="980713" y="144725"/>
                  </a:lnTo>
                  <a:lnTo>
                    <a:pt x="944727" y="116100"/>
                  </a:lnTo>
                  <a:lnTo>
                    <a:pt x="906322" y="90228"/>
                  </a:lnTo>
                  <a:lnTo>
                    <a:pt x="865672" y="67274"/>
                  </a:lnTo>
                  <a:lnTo>
                    <a:pt x="822953" y="47401"/>
                  </a:lnTo>
                  <a:lnTo>
                    <a:pt x="778339" y="30774"/>
                  </a:lnTo>
                  <a:lnTo>
                    <a:pt x="732008" y="17556"/>
                  </a:lnTo>
                  <a:lnTo>
                    <a:pt x="684133" y="7912"/>
                  </a:lnTo>
                  <a:lnTo>
                    <a:pt x="634889" y="2005"/>
                  </a:lnTo>
                  <a:lnTo>
                    <a:pt x="584454" y="0"/>
                  </a:lnTo>
                  <a:close/>
                </a:path>
              </a:pathLst>
            </a:custGeom>
            <a:grpFill/>
          </p:spPr>
          <p:txBody>
            <a:bodyPr wrap="square" lIns="0" tIns="0" rIns="0" bIns="0" rtlCol="0"/>
            <a:lstStyle/>
            <a:p>
              <a:endParaRPr/>
            </a:p>
          </p:txBody>
        </p:sp>
        <p:sp>
          <p:nvSpPr>
            <p:cNvPr id="12" name="object 12"/>
            <p:cNvSpPr/>
            <p:nvPr/>
          </p:nvSpPr>
          <p:spPr>
            <a:xfrm>
              <a:off x="1276349" y="2302002"/>
              <a:ext cx="1169035" cy="1092835"/>
            </a:xfrm>
            <a:custGeom>
              <a:avLst/>
              <a:gdLst/>
              <a:ahLst/>
              <a:cxnLst/>
              <a:rect l="l" t="t" r="r" b="b"/>
              <a:pathLst>
                <a:path w="1169035" h="1092835">
                  <a:moveTo>
                    <a:pt x="0" y="546354"/>
                  </a:moveTo>
                  <a:lnTo>
                    <a:pt x="2144" y="499211"/>
                  </a:lnTo>
                  <a:lnTo>
                    <a:pt x="8462" y="453182"/>
                  </a:lnTo>
                  <a:lnTo>
                    <a:pt x="18778" y="408431"/>
                  </a:lnTo>
                  <a:lnTo>
                    <a:pt x="32916" y="365121"/>
                  </a:lnTo>
                  <a:lnTo>
                    <a:pt x="50700" y="323418"/>
                  </a:lnTo>
                  <a:lnTo>
                    <a:pt x="71957" y="283484"/>
                  </a:lnTo>
                  <a:lnTo>
                    <a:pt x="96510" y="245484"/>
                  </a:lnTo>
                  <a:lnTo>
                    <a:pt x="124184" y="209581"/>
                  </a:lnTo>
                  <a:lnTo>
                    <a:pt x="154804" y="175941"/>
                  </a:lnTo>
                  <a:lnTo>
                    <a:pt x="188194" y="144725"/>
                  </a:lnTo>
                  <a:lnTo>
                    <a:pt x="224180" y="116100"/>
                  </a:lnTo>
                  <a:lnTo>
                    <a:pt x="262585" y="90228"/>
                  </a:lnTo>
                  <a:lnTo>
                    <a:pt x="303235" y="67274"/>
                  </a:lnTo>
                  <a:lnTo>
                    <a:pt x="345954" y="47401"/>
                  </a:lnTo>
                  <a:lnTo>
                    <a:pt x="390568" y="30774"/>
                  </a:lnTo>
                  <a:lnTo>
                    <a:pt x="436899" y="17556"/>
                  </a:lnTo>
                  <a:lnTo>
                    <a:pt x="484774" y="7912"/>
                  </a:lnTo>
                  <a:lnTo>
                    <a:pt x="534018" y="2005"/>
                  </a:lnTo>
                  <a:lnTo>
                    <a:pt x="584454" y="0"/>
                  </a:lnTo>
                  <a:lnTo>
                    <a:pt x="634889" y="2005"/>
                  </a:lnTo>
                  <a:lnTo>
                    <a:pt x="684133" y="7912"/>
                  </a:lnTo>
                  <a:lnTo>
                    <a:pt x="732008" y="17556"/>
                  </a:lnTo>
                  <a:lnTo>
                    <a:pt x="778339" y="30774"/>
                  </a:lnTo>
                  <a:lnTo>
                    <a:pt x="822953" y="47401"/>
                  </a:lnTo>
                  <a:lnTo>
                    <a:pt x="865672" y="67274"/>
                  </a:lnTo>
                  <a:lnTo>
                    <a:pt x="906322" y="90228"/>
                  </a:lnTo>
                  <a:lnTo>
                    <a:pt x="944727" y="116100"/>
                  </a:lnTo>
                  <a:lnTo>
                    <a:pt x="980713" y="144725"/>
                  </a:lnTo>
                  <a:lnTo>
                    <a:pt x="1014103" y="175941"/>
                  </a:lnTo>
                  <a:lnTo>
                    <a:pt x="1044723" y="209581"/>
                  </a:lnTo>
                  <a:lnTo>
                    <a:pt x="1072397" y="245484"/>
                  </a:lnTo>
                  <a:lnTo>
                    <a:pt x="1096950" y="283484"/>
                  </a:lnTo>
                  <a:lnTo>
                    <a:pt x="1118207" y="323418"/>
                  </a:lnTo>
                  <a:lnTo>
                    <a:pt x="1135991" y="365121"/>
                  </a:lnTo>
                  <a:lnTo>
                    <a:pt x="1150129" y="408431"/>
                  </a:lnTo>
                  <a:lnTo>
                    <a:pt x="1160445" y="453182"/>
                  </a:lnTo>
                  <a:lnTo>
                    <a:pt x="1166763" y="499211"/>
                  </a:lnTo>
                  <a:lnTo>
                    <a:pt x="1168908" y="546354"/>
                  </a:lnTo>
                  <a:lnTo>
                    <a:pt x="1166763" y="593496"/>
                  </a:lnTo>
                  <a:lnTo>
                    <a:pt x="1160445" y="639525"/>
                  </a:lnTo>
                  <a:lnTo>
                    <a:pt x="1150129" y="684276"/>
                  </a:lnTo>
                  <a:lnTo>
                    <a:pt x="1135991" y="727586"/>
                  </a:lnTo>
                  <a:lnTo>
                    <a:pt x="1118207" y="769289"/>
                  </a:lnTo>
                  <a:lnTo>
                    <a:pt x="1096950" y="809223"/>
                  </a:lnTo>
                  <a:lnTo>
                    <a:pt x="1072397" y="847223"/>
                  </a:lnTo>
                  <a:lnTo>
                    <a:pt x="1044723" y="883126"/>
                  </a:lnTo>
                  <a:lnTo>
                    <a:pt x="1014103" y="916766"/>
                  </a:lnTo>
                  <a:lnTo>
                    <a:pt x="980713" y="947982"/>
                  </a:lnTo>
                  <a:lnTo>
                    <a:pt x="944727" y="976607"/>
                  </a:lnTo>
                  <a:lnTo>
                    <a:pt x="906322" y="1002479"/>
                  </a:lnTo>
                  <a:lnTo>
                    <a:pt x="865672" y="1025433"/>
                  </a:lnTo>
                  <a:lnTo>
                    <a:pt x="822953" y="1045306"/>
                  </a:lnTo>
                  <a:lnTo>
                    <a:pt x="778339" y="1061933"/>
                  </a:lnTo>
                  <a:lnTo>
                    <a:pt x="732008" y="1075151"/>
                  </a:lnTo>
                  <a:lnTo>
                    <a:pt x="684133" y="1084795"/>
                  </a:lnTo>
                  <a:lnTo>
                    <a:pt x="634889" y="1090702"/>
                  </a:lnTo>
                  <a:lnTo>
                    <a:pt x="584454" y="1092708"/>
                  </a:lnTo>
                  <a:lnTo>
                    <a:pt x="534018" y="1090702"/>
                  </a:lnTo>
                  <a:lnTo>
                    <a:pt x="484774" y="1084795"/>
                  </a:lnTo>
                  <a:lnTo>
                    <a:pt x="436899" y="1075151"/>
                  </a:lnTo>
                  <a:lnTo>
                    <a:pt x="390568" y="1061933"/>
                  </a:lnTo>
                  <a:lnTo>
                    <a:pt x="345954" y="1045306"/>
                  </a:lnTo>
                  <a:lnTo>
                    <a:pt x="303235" y="1025433"/>
                  </a:lnTo>
                  <a:lnTo>
                    <a:pt x="262585" y="1002479"/>
                  </a:lnTo>
                  <a:lnTo>
                    <a:pt x="224180" y="976607"/>
                  </a:lnTo>
                  <a:lnTo>
                    <a:pt x="188194" y="947982"/>
                  </a:lnTo>
                  <a:lnTo>
                    <a:pt x="154804" y="916766"/>
                  </a:lnTo>
                  <a:lnTo>
                    <a:pt x="124184" y="883126"/>
                  </a:lnTo>
                  <a:lnTo>
                    <a:pt x="96510" y="847223"/>
                  </a:lnTo>
                  <a:lnTo>
                    <a:pt x="71957" y="809223"/>
                  </a:lnTo>
                  <a:lnTo>
                    <a:pt x="50700" y="769289"/>
                  </a:lnTo>
                  <a:lnTo>
                    <a:pt x="32916" y="727586"/>
                  </a:lnTo>
                  <a:lnTo>
                    <a:pt x="18778" y="684276"/>
                  </a:lnTo>
                  <a:lnTo>
                    <a:pt x="8462" y="639525"/>
                  </a:lnTo>
                  <a:lnTo>
                    <a:pt x="2144" y="593496"/>
                  </a:lnTo>
                  <a:lnTo>
                    <a:pt x="0" y="546354"/>
                  </a:lnTo>
                  <a:close/>
                </a:path>
              </a:pathLst>
            </a:custGeom>
            <a:grpFill/>
            <a:ln w="28956">
              <a:solidFill>
                <a:srgbClr val="000000"/>
              </a:solidFill>
            </a:ln>
          </p:spPr>
          <p:txBody>
            <a:bodyPr wrap="square" lIns="0" tIns="0" rIns="0" bIns="0" rtlCol="0"/>
            <a:lstStyle/>
            <a:p>
              <a:endParaRPr/>
            </a:p>
          </p:txBody>
        </p:sp>
      </p:grpSp>
      <p:sp>
        <p:nvSpPr>
          <p:cNvPr id="13" name="object 13"/>
          <p:cNvSpPr txBox="1"/>
          <p:nvPr/>
        </p:nvSpPr>
        <p:spPr>
          <a:xfrm>
            <a:off x="3115436" y="2715514"/>
            <a:ext cx="2444115"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404040"/>
                </a:solidFill>
                <a:latin typeface="Lucida Grande" panose="020B0600040502020204"/>
                <a:cs typeface="Calibri"/>
              </a:rPr>
              <a:t>Security Monitoring and Alerting</a:t>
            </a:r>
            <a:endParaRPr sz="1200" dirty="0">
              <a:latin typeface="Lucida Grande" panose="020B0600040502020204"/>
              <a:cs typeface="Calibri"/>
            </a:endParaRPr>
          </a:p>
        </p:txBody>
      </p:sp>
      <p:pic>
        <p:nvPicPr>
          <p:cNvPr id="14" name="object 14"/>
          <p:cNvPicPr/>
          <p:nvPr/>
        </p:nvPicPr>
        <p:blipFill>
          <a:blip r:embed="rId3" cstate="print"/>
          <a:stretch>
            <a:fillRect/>
          </a:stretch>
        </p:blipFill>
        <p:spPr>
          <a:xfrm>
            <a:off x="1543811" y="2502407"/>
            <a:ext cx="632460" cy="630936"/>
          </a:xfrm>
          <a:prstGeom prst="rect">
            <a:avLst/>
          </a:prstGeom>
        </p:spPr>
      </p:pic>
      <p:grpSp>
        <p:nvGrpSpPr>
          <p:cNvPr id="15" name="object 15"/>
          <p:cNvGrpSpPr/>
          <p:nvPr/>
        </p:nvGrpSpPr>
        <p:grpSpPr>
          <a:xfrm>
            <a:off x="2444495" y="3468496"/>
            <a:ext cx="5244465" cy="1122045"/>
            <a:chOff x="2444495" y="3468496"/>
            <a:chExt cx="5244465" cy="1122045"/>
          </a:xfrm>
        </p:grpSpPr>
        <p:sp>
          <p:nvSpPr>
            <p:cNvPr id="16" name="object 16"/>
            <p:cNvSpPr/>
            <p:nvPr/>
          </p:nvSpPr>
          <p:spPr>
            <a:xfrm>
              <a:off x="2444495" y="3802379"/>
              <a:ext cx="4215765" cy="538480"/>
            </a:xfrm>
            <a:custGeom>
              <a:avLst/>
              <a:gdLst/>
              <a:ahLst/>
              <a:cxnLst/>
              <a:rect l="l" t="t" r="r" b="b"/>
              <a:pathLst>
                <a:path w="4215765" h="538479">
                  <a:moveTo>
                    <a:pt x="4215384" y="0"/>
                  </a:moveTo>
                  <a:lnTo>
                    <a:pt x="89662" y="0"/>
                  </a:lnTo>
                  <a:lnTo>
                    <a:pt x="54756" y="7044"/>
                  </a:lnTo>
                  <a:lnTo>
                    <a:pt x="26257" y="26254"/>
                  </a:lnTo>
                  <a:lnTo>
                    <a:pt x="7044" y="54746"/>
                  </a:lnTo>
                  <a:lnTo>
                    <a:pt x="0" y="89636"/>
                  </a:lnTo>
                  <a:lnTo>
                    <a:pt x="0" y="448297"/>
                  </a:lnTo>
                  <a:lnTo>
                    <a:pt x="7044" y="483204"/>
                  </a:lnTo>
                  <a:lnTo>
                    <a:pt x="26257" y="511708"/>
                  </a:lnTo>
                  <a:lnTo>
                    <a:pt x="54756" y="530925"/>
                  </a:lnTo>
                  <a:lnTo>
                    <a:pt x="89662" y="537972"/>
                  </a:lnTo>
                  <a:lnTo>
                    <a:pt x="4215384" y="537972"/>
                  </a:lnTo>
                  <a:lnTo>
                    <a:pt x="4215384" y="0"/>
                  </a:lnTo>
                  <a:close/>
                </a:path>
              </a:pathLst>
            </a:custGeom>
            <a:solidFill>
              <a:schemeClr val="accent4">
                <a:lumMod val="60000"/>
                <a:lumOff val="40000"/>
              </a:schemeClr>
            </a:solidFill>
          </p:spPr>
          <p:txBody>
            <a:bodyPr wrap="square" lIns="0" tIns="0" rIns="0" bIns="0" rtlCol="0"/>
            <a:lstStyle/>
            <a:p>
              <a:endParaRPr/>
            </a:p>
          </p:txBody>
        </p:sp>
        <p:sp>
          <p:nvSpPr>
            <p:cNvPr id="17" name="object 17"/>
            <p:cNvSpPr/>
            <p:nvPr/>
          </p:nvSpPr>
          <p:spPr>
            <a:xfrm>
              <a:off x="6505193" y="3483101"/>
              <a:ext cx="1169035" cy="1092835"/>
            </a:xfrm>
            <a:custGeom>
              <a:avLst/>
              <a:gdLst/>
              <a:ahLst/>
              <a:cxnLst/>
              <a:rect l="l" t="t" r="r" b="b"/>
              <a:pathLst>
                <a:path w="1169034" h="1092835">
                  <a:moveTo>
                    <a:pt x="584453" y="0"/>
                  </a:moveTo>
                  <a:lnTo>
                    <a:pt x="534018" y="2005"/>
                  </a:lnTo>
                  <a:lnTo>
                    <a:pt x="484774" y="7912"/>
                  </a:lnTo>
                  <a:lnTo>
                    <a:pt x="436899" y="17556"/>
                  </a:lnTo>
                  <a:lnTo>
                    <a:pt x="390568" y="30774"/>
                  </a:lnTo>
                  <a:lnTo>
                    <a:pt x="345954" y="47401"/>
                  </a:lnTo>
                  <a:lnTo>
                    <a:pt x="303235" y="67274"/>
                  </a:lnTo>
                  <a:lnTo>
                    <a:pt x="262585" y="90228"/>
                  </a:lnTo>
                  <a:lnTo>
                    <a:pt x="224180" y="116100"/>
                  </a:lnTo>
                  <a:lnTo>
                    <a:pt x="188194" y="144725"/>
                  </a:lnTo>
                  <a:lnTo>
                    <a:pt x="154804" y="175941"/>
                  </a:lnTo>
                  <a:lnTo>
                    <a:pt x="124184" y="209581"/>
                  </a:lnTo>
                  <a:lnTo>
                    <a:pt x="96510" y="245484"/>
                  </a:lnTo>
                  <a:lnTo>
                    <a:pt x="71957" y="283484"/>
                  </a:lnTo>
                  <a:lnTo>
                    <a:pt x="50700" y="323418"/>
                  </a:lnTo>
                  <a:lnTo>
                    <a:pt x="32916" y="365121"/>
                  </a:lnTo>
                  <a:lnTo>
                    <a:pt x="18778" y="408431"/>
                  </a:lnTo>
                  <a:lnTo>
                    <a:pt x="8462" y="453182"/>
                  </a:lnTo>
                  <a:lnTo>
                    <a:pt x="2144" y="499211"/>
                  </a:lnTo>
                  <a:lnTo>
                    <a:pt x="0" y="546354"/>
                  </a:lnTo>
                  <a:lnTo>
                    <a:pt x="2144" y="593494"/>
                  </a:lnTo>
                  <a:lnTo>
                    <a:pt x="8462" y="639522"/>
                  </a:lnTo>
                  <a:lnTo>
                    <a:pt x="18778" y="684272"/>
                  </a:lnTo>
                  <a:lnTo>
                    <a:pt x="32916" y="727581"/>
                  </a:lnTo>
                  <a:lnTo>
                    <a:pt x="50700" y="769284"/>
                  </a:lnTo>
                  <a:lnTo>
                    <a:pt x="71957" y="809218"/>
                  </a:lnTo>
                  <a:lnTo>
                    <a:pt x="96510" y="847218"/>
                  </a:lnTo>
                  <a:lnTo>
                    <a:pt x="124184" y="883120"/>
                  </a:lnTo>
                  <a:lnTo>
                    <a:pt x="154804" y="916761"/>
                  </a:lnTo>
                  <a:lnTo>
                    <a:pt x="188194" y="947977"/>
                  </a:lnTo>
                  <a:lnTo>
                    <a:pt x="224180" y="976603"/>
                  </a:lnTo>
                  <a:lnTo>
                    <a:pt x="262585" y="1002476"/>
                  </a:lnTo>
                  <a:lnTo>
                    <a:pt x="303235" y="1025431"/>
                  </a:lnTo>
                  <a:lnTo>
                    <a:pt x="345954" y="1045304"/>
                  </a:lnTo>
                  <a:lnTo>
                    <a:pt x="390568" y="1061932"/>
                  </a:lnTo>
                  <a:lnTo>
                    <a:pt x="436899" y="1075150"/>
                  </a:lnTo>
                  <a:lnTo>
                    <a:pt x="484774" y="1084795"/>
                  </a:lnTo>
                  <a:lnTo>
                    <a:pt x="534018" y="1090702"/>
                  </a:lnTo>
                  <a:lnTo>
                    <a:pt x="584453" y="1092708"/>
                  </a:lnTo>
                  <a:lnTo>
                    <a:pt x="634889" y="1090702"/>
                  </a:lnTo>
                  <a:lnTo>
                    <a:pt x="684133" y="1084795"/>
                  </a:lnTo>
                  <a:lnTo>
                    <a:pt x="732008" y="1075150"/>
                  </a:lnTo>
                  <a:lnTo>
                    <a:pt x="778339" y="1061932"/>
                  </a:lnTo>
                  <a:lnTo>
                    <a:pt x="822953" y="1045304"/>
                  </a:lnTo>
                  <a:lnTo>
                    <a:pt x="865672" y="1025431"/>
                  </a:lnTo>
                  <a:lnTo>
                    <a:pt x="906322" y="1002476"/>
                  </a:lnTo>
                  <a:lnTo>
                    <a:pt x="944727" y="976603"/>
                  </a:lnTo>
                  <a:lnTo>
                    <a:pt x="980713" y="947977"/>
                  </a:lnTo>
                  <a:lnTo>
                    <a:pt x="1014103" y="916761"/>
                  </a:lnTo>
                  <a:lnTo>
                    <a:pt x="1044723" y="883120"/>
                  </a:lnTo>
                  <a:lnTo>
                    <a:pt x="1072397" y="847218"/>
                  </a:lnTo>
                  <a:lnTo>
                    <a:pt x="1096950" y="809218"/>
                  </a:lnTo>
                  <a:lnTo>
                    <a:pt x="1118207" y="769284"/>
                  </a:lnTo>
                  <a:lnTo>
                    <a:pt x="1135991" y="727581"/>
                  </a:lnTo>
                  <a:lnTo>
                    <a:pt x="1150129" y="684272"/>
                  </a:lnTo>
                  <a:lnTo>
                    <a:pt x="1160445" y="639522"/>
                  </a:lnTo>
                  <a:lnTo>
                    <a:pt x="1166763" y="593494"/>
                  </a:lnTo>
                  <a:lnTo>
                    <a:pt x="1168907" y="546354"/>
                  </a:lnTo>
                  <a:lnTo>
                    <a:pt x="1166763" y="499211"/>
                  </a:lnTo>
                  <a:lnTo>
                    <a:pt x="1160445" y="453182"/>
                  </a:lnTo>
                  <a:lnTo>
                    <a:pt x="1150129" y="408431"/>
                  </a:lnTo>
                  <a:lnTo>
                    <a:pt x="1135991" y="365121"/>
                  </a:lnTo>
                  <a:lnTo>
                    <a:pt x="1118207" y="323418"/>
                  </a:lnTo>
                  <a:lnTo>
                    <a:pt x="1096950" y="283484"/>
                  </a:lnTo>
                  <a:lnTo>
                    <a:pt x="1072397" y="245484"/>
                  </a:lnTo>
                  <a:lnTo>
                    <a:pt x="1044723" y="209581"/>
                  </a:lnTo>
                  <a:lnTo>
                    <a:pt x="1014103" y="175941"/>
                  </a:lnTo>
                  <a:lnTo>
                    <a:pt x="980713" y="144725"/>
                  </a:lnTo>
                  <a:lnTo>
                    <a:pt x="944727" y="116100"/>
                  </a:lnTo>
                  <a:lnTo>
                    <a:pt x="906322" y="90228"/>
                  </a:lnTo>
                  <a:lnTo>
                    <a:pt x="865672" y="67274"/>
                  </a:lnTo>
                  <a:lnTo>
                    <a:pt x="822953" y="47401"/>
                  </a:lnTo>
                  <a:lnTo>
                    <a:pt x="778339" y="30774"/>
                  </a:lnTo>
                  <a:lnTo>
                    <a:pt x="732008" y="17556"/>
                  </a:lnTo>
                  <a:lnTo>
                    <a:pt x="684133" y="7912"/>
                  </a:lnTo>
                  <a:lnTo>
                    <a:pt x="634889" y="2005"/>
                  </a:lnTo>
                  <a:lnTo>
                    <a:pt x="584453" y="0"/>
                  </a:lnTo>
                  <a:close/>
                </a:path>
              </a:pathLst>
            </a:custGeom>
            <a:solidFill>
              <a:srgbClr val="FFFFFF"/>
            </a:solidFill>
          </p:spPr>
          <p:txBody>
            <a:bodyPr wrap="square" lIns="0" tIns="0" rIns="0" bIns="0" rtlCol="0"/>
            <a:lstStyle/>
            <a:p>
              <a:endParaRPr/>
            </a:p>
          </p:txBody>
        </p:sp>
        <p:sp>
          <p:nvSpPr>
            <p:cNvPr id="18" name="object 18"/>
            <p:cNvSpPr/>
            <p:nvPr/>
          </p:nvSpPr>
          <p:spPr>
            <a:xfrm>
              <a:off x="6505193" y="3483101"/>
              <a:ext cx="1169035" cy="1092835"/>
            </a:xfrm>
            <a:custGeom>
              <a:avLst/>
              <a:gdLst/>
              <a:ahLst/>
              <a:cxnLst/>
              <a:rect l="l" t="t" r="r" b="b"/>
              <a:pathLst>
                <a:path w="1169034" h="1092835">
                  <a:moveTo>
                    <a:pt x="1168907" y="546354"/>
                  </a:moveTo>
                  <a:lnTo>
                    <a:pt x="1166763" y="499211"/>
                  </a:lnTo>
                  <a:lnTo>
                    <a:pt x="1160445" y="453182"/>
                  </a:lnTo>
                  <a:lnTo>
                    <a:pt x="1150129" y="408431"/>
                  </a:lnTo>
                  <a:lnTo>
                    <a:pt x="1135991" y="365121"/>
                  </a:lnTo>
                  <a:lnTo>
                    <a:pt x="1118207" y="323418"/>
                  </a:lnTo>
                  <a:lnTo>
                    <a:pt x="1096950" y="283484"/>
                  </a:lnTo>
                  <a:lnTo>
                    <a:pt x="1072397" y="245484"/>
                  </a:lnTo>
                  <a:lnTo>
                    <a:pt x="1044723" y="209581"/>
                  </a:lnTo>
                  <a:lnTo>
                    <a:pt x="1014103" y="175941"/>
                  </a:lnTo>
                  <a:lnTo>
                    <a:pt x="980713" y="144725"/>
                  </a:lnTo>
                  <a:lnTo>
                    <a:pt x="944727" y="116100"/>
                  </a:lnTo>
                  <a:lnTo>
                    <a:pt x="906322" y="90228"/>
                  </a:lnTo>
                  <a:lnTo>
                    <a:pt x="865672" y="67274"/>
                  </a:lnTo>
                  <a:lnTo>
                    <a:pt x="822953" y="47401"/>
                  </a:lnTo>
                  <a:lnTo>
                    <a:pt x="778339" y="30774"/>
                  </a:lnTo>
                  <a:lnTo>
                    <a:pt x="732008" y="17556"/>
                  </a:lnTo>
                  <a:lnTo>
                    <a:pt x="684133" y="7912"/>
                  </a:lnTo>
                  <a:lnTo>
                    <a:pt x="634889" y="2005"/>
                  </a:lnTo>
                  <a:lnTo>
                    <a:pt x="584453" y="0"/>
                  </a:lnTo>
                  <a:lnTo>
                    <a:pt x="534018" y="2005"/>
                  </a:lnTo>
                  <a:lnTo>
                    <a:pt x="484774" y="7912"/>
                  </a:lnTo>
                  <a:lnTo>
                    <a:pt x="436899" y="17556"/>
                  </a:lnTo>
                  <a:lnTo>
                    <a:pt x="390568" y="30774"/>
                  </a:lnTo>
                  <a:lnTo>
                    <a:pt x="345954" y="47401"/>
                  </a:lnTo>
                  <a:lnTo>
                    <a:pt x="303235" y="67274"/>
                  </a:lnTo>
                  <a:lnTo>
                    <a:pt x="262585" y="90228"/>
                  </a:lnTo>
                  <a:lnTo>
                    <a:pt x="224180" y="116100"/>
                  </a:lnTo>
                  <a:lnTo>
                    <a:pt x="188194" y="144725"/>
                  </a:lnTo>
                  <a:lnTo>
                    <a:pt x="154804" y="175941"/>
                  </a:lnTo>
                  <a:lnTo>
                    <a:pt x="124184" y="209581"/>
                  </a:lnTo>
                  <a:lnTo>
                    <a:pt x="96510" y="245484"/>
                  </a:lnTo>
                  <a:lnTo>
                    <a:pt x="71957" y="283484"/>
                  </a:lnTo>
                  <a:lnTo>
                    <a:pt x="50700" y="323418"/>
                  </a:lnTo>
                  <a:lnTo>
                    <a:pt x="32916" y="365121"/>
                  </a:lnTo>
                  <a:lnTo>
                    <a:pt x="18778" y="408431"/>
                  </a:lnTo>
                  <a:lnTo>
                    <a:pt x="8462" y="453182"/>
                  </a:lnTo>
                  <a:lnTo>
                    <a:pt x="2144" y="499211"/>
                  </a:lnTo>
                  <a:lnTo>
                    <a:pt x="0" y="546354"/>
                  </a:lnTo>
                  <a:lnTo>
                    <a:pt x="2144" y="593494"/>
                  </a:lnTo>
                  <a:lnTo>
                    <a:pt x="8462" y="639522"/>
                  </a:lnTo>
                  <a:lnTo>
                    <a:pt x="18778" y="684272"/>
                  </a:lnTo>
                  <a:lnTo>
                    <a:pt x="32916" y="727581"/>
                  </a:lnTo>
                  <a:lnTo>
                    <a:pt x="50700" y="769284"/>
                  </a:lnTo>
                  <a:lnTo>
                    <a:pt x="71957" y="809218"/>
                  </a:lnTo>
                  <a:lnTo>
                    <a:pt x="96510" y="847218"/>
                  </a:lnTo>
                  <a:lnTo>
                    <a:pt x="124184" y="883120"/>
                  </a:lnTo>
                  <a:lnTo>
                    <a:pt x="154804" y="916761"/>
                  </a:lnTo>
                  <a:lnTo>
                    <a:pt x="188194" y="947977"/>
                  </a:lnTo>
                  <a:lnTo>
                    <a:pt x="224180" y="976603"/>
                  </a:lnTo>
                  <a:lnTo>
                    <a:pt x="262585" y="1002476"/>
                  </a:lnTo>
                  <a:lnTo>
                    <a:pt x="303235" y="1025431"/>
                  </a:lnTo>
                  <a:lnTo>
                    <a:pt x="345954" y="1045304"/>
                  </a:lnTo>
                  <a:lnTo>
                    <a:pt x="390568" y="1061932"/>
                  </a:lnTo>
                  <a:lnTo>
                    <a:pt x="436899" y="1075150"/>
                  </a:lnTo>
                  <a:lnTo>
                    <a:pt x="484774" y="1084795"/>
                  </a:lnTo>
                  <a:lnTo>
                    <a:pt x="534018" y="1090702"/>
                  </a:lnTo>
                  <a:lnTo>
                    <a:pt x="584453" y="1092708"/>
                  </a:lnTo>
                  <a:lnTo>
                    <a:pt x="634889" y="1090702"/>
                  </a:lnTo>
                  <a:lnTo>
                    <a:pt x="684133" y="1084795"/>
                  </a:lnTo>
                  <a:lnTo>
                    <a:pt x="732008" y="1075150"/>
                  </a:lnTo>
                  <a:lnTo>
                    <a:pt x="778339" y="1061932"/>
                  </a:lnTo>
                  <a:lnTo>
                    <a:pt x="822953" y="1045304"/>
                  </a:lnTo>
                  <a:lnTo>
                    <a:pt x="865672" y="1025431"/>
                  </a:lnTo>
                  <a:lnTo>
                    <a:pt x="906322" y="1002476"/>
                  </a:lnTo>
                  <a:lnTo>
                    <a:pt x="944727" y="976603"/>
                  </a:lnTo>
                  <a:lnTo>
                    <a:pt x="980713" y="947977"/>
                  </a:lnTo>
                  <a:lnTo>
                    <a:pt x="1014103" y="916761"/>
                  </a:lnTo>
                  <a:lnTo>
                    <a:pt x="1044723" y="883120"/>
                  </a:lnTo>
                  <a:lnTo>
                    <a:pt x="1072397" y="847218"/>
                  </a:lnTo>
                  <a:lnTo>
                    <a:pt x="1096950" y="809218"/>
                  </a:lnTo>
                  <a:lnTo>
                    <a:pt x="1118207" y="769284"/>
                  </a:lnTo>
                  <a:lnTo>
                    <a:pt x="1135991" y="727581"/>
                  </a:lnTo>
                  <a:lnTo>
                    <a:pt x="1150129" y="684272"/>
                  </a:lnTo>
                  <a:lnTo>
                    <a:pt x="1160445" y="639522"/>
                  </a:lnTo>
                  <a:lnTo>
                    <a:pt x="1166763" y="593494"/>
                  </a:lnTo>
                  <a:lnTo>
                    <a:pt x="1168907" y="546354"/>
                  </a:lnTo>
                  <a:close/>
                </a:path>
              </a:pathLst>
            </a:custGeom>
            <a:ln w="28956">
              <a:solidFill>
                <a:srgbClr val="000000"/>
              </a:solidFill>
            </a:ln>
          </p:spPr>
          <p:txBody>
            <a:bodyPr wrap="square" lIns="0" tIns="0" rIns="0" bIns="0" rtlCol="0"/>
            <a:lstStyle/>
            <a:p>
              <a:endParaRPr/>
            </a:p>
          </p:txBody>
        </p:sp>
      </p:grpSp>
      <p:sp>
        <p:nvSpPr>
          <p:cNvPr id="19" name="object 19"/>
          <p:cNvSpPr txBox="1"/>
          <p:nvPr/>
        </p:nvSpPr>
        <p:spPr>
          <a:xfrm>
            <a:off x="3861053" y="3939032"/>
            <a:ext cx="1359535"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404040"/>
                </a:solidFill>
                <a:latin typeface="Lucida Grande" panose="020B0600040502020204"/>
                <a:cs typeface="Calibri"/>
              </a:rPr>
              <a:t>Data Visualization</a:t>
            </a:r>
            <a:endParaRPr sz="1200">
              <a:latin typeface="Lucida Grande" panose="020B0600040502020204"/>
              <a:cs typeface="Calibri"/>
            </a:endParaRPr>
          </a:p>
        </p:txBody>
      </p:sp>
      <p:pic>
        <p:nvPicPr>
          <p:cNvPr id="20" name="object 20"/>
          <p:cNvPicPr/>
          <p:nvPr/>
        </p:nvPicPr>
        <p:blipFill>
          <a:blip r:embed="rId4" cstate="print"/>
          <a:stretch>
            <a:fillRect/>
          </a:stretch>
        </p:blipFill>
        <p:spPr>
          <a:xfrm>
            <a:off x="6793992" y="3771900"/>
            <a:ext cx="589787" cy="58826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903347" y="3689705"/>
            <a:ext cx="3552190" cy="566181"/>
          </a:xfrm>
          <a:prstGeom prst="rect">
            <a:avLst/>
          </a:prstGeom>
          <a:effectLst>
            <a:outerShdw blurRad="50800" dist="38100" dir="8100000" algn="tr" rotWithShape="0">
              <a:prstClr val="black">
                <a:alpha val="40000"/>
              </a:prstClr>
            </a:outerShdw>
          </a:effectLst>
        </p:spPr>
        <p:txBody>
          <a:bodyPr vert="horz" wrap="square" lIns="0" tIns="12065" rIns="0" bIns="0" rtlCol="0">
            <a:spAutoFit/>
          </a:bodyPr>
          <a:lstStyle/>
          <a:p>
            <a:pPr marL="12700">
              <a:lnSpc>
                <a:spcPct val="100000"/>
              </a:lnSpc>
              <a:spcBef>
                <a:spcPts val="95"/>
              </a:spcBef>
            </a:pPr>
            <a:r>
              <a:rPr sz="3600" b="0" dirty="0">
                <a:solidFill>
                  <a:srgbClr val="2F233B"/>
                </a:solidFill>
                <a:latin typeface="Lucida Grande" panose="020B0600040502020204" pitchFamily="34" charset="0"/>
              </a:rPr>
              <a:t>ELK Installation</a:t>
            </a:r>
          </a:p>
        </p:txBody>
      </p:sp>
      <p:grpSp>
        <p:nvGrpSpPr>
          <p:cNvPr id="3" name="object 3"/>
          <p:cNvGrpSpPr/>
          <p:nvPr/>
        </p:nvGrpSpPr>
        <p:grpSpPr>
          <a:xfrm>
            <a:off x="3200828" y="272795"/>
            <a:ext cx="2742565" cy="3124200"/>
            <a:chOff x="3200828" y="272795"/>
            <a:chExt cx="2742565" cy="3124200"/>
          </a:xfrm>
        </p:grpSpPr>
        <p:pic>
          <p:nvPicPr>
            <p:cNvPr id="4" name="object 4"/>
            <p:cNvPicPr/>
            <p:nvPr/>
          </p:nvPicPr>
          <p:blipFill>
            <a:blip r:embed="rId2" cstate="print"/>
            <a:stretch>
              <a:fillRect/>
            </a:stretch>
          </p:blipFill>
          <p:spPr>
            <a:xfrm>
              <a:off x="3200828" y="654224"/>
              <a:ext cx="2742342" cy="2742342"/>
            </a:xfrm>
            <a:prstGeom prst="rect">
              <a:avLst/>
            </a:prstGeom>
          </p:spPr>
        </p:pic>
        <p:pic>
          <p:nvPicPr>
            <p:cNvPr id="5" name="object 5"/>
            <p:cNvPicPr/>
            <p:nvPr/>
          </p:nvPicPr>
          <p:blipFill>
            <a:blip r:embed="rId3" cstate="print"/>
            <a:stretch>
              <a:fillRect/>
            </a:stretch>
          </p:blipFill>
          <p:spPr>
            <a:xfrm>
              <a:off x="4213860" y="272795"/>
              <a:ext cx="716279" cy="717803"/>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86004" y="140665"/>
            <a:ext cx="2761996" cy="435376"/>
          </a:xfrm>
          <a:prstGeom prst="rect">
            <a:avLst/>
          </a:prstGeom>
        </p:spPr>
        <p:txBody>
          <a:bodyPr vert="horz" wrap="square" lIns="0" tIns="12065" rIns="0" bIns="0" rtlCol="0">
            <a:spAutoFit/>
          </a:bodyPr>
          <a:lstStyle/>
          <a:p>
            <a:pPr marL="12700">
              <a:lnSpc>
                <a:spcPct val="100000"/>
              </a:lnSpc>
              <a:spcBef>
                <a:spcPts val="95"/>
              </a:spcBef>
            </a:pPr>
            <a:r>
              <a:rPr sz="2750" dirty="0">
                <a:latin typeface="Lucida Grande" panose="020B0600040502020204" pitchFamily="34" charset="0"/>
              </a:rPr>
              <a:t>ELK Installation</a:t>
            </a:r>
          </a:p>
        </p:txBody>
      </p:sp>
      <p:grpSp>
        <p:nvGrpSpPr>
          <p:cNvPr id="3" name="object 3"/>
          <p:cNvGrpSpPr/>
          <p:nvPr/>
        </p:nvGrpSpPr>
        <p:grpSpPr>
          <a:xfrm>
            <a:off x="470910" y="1100318"/>
            <a:ext cx="7850505" cy="1242695"/>
            <a:chOff x="470910" y="1100318"/>
            <a:chExt cx="7850505" cy="1242695"/>
          </a:xfrm>
        </p:grpSpPr>
        <p:pic>
          <p:nvPicPr>
            <p:cNvPr id="4" name="object 4"/>
            <p:cNvPicPr/>
            <p:nvPr/>
          </p:nvPicPr>
          <p:blipFill>
            <a:blip r:embed="rId2" cstate="print"/>
            <a:stretch>
              <a:fillRect/>
            </a:stretch>
          </p:blipFill>
          <p:spPr>
            <a:xfrm>
              <a:off x="470910" y="1100318"/>
              <a:ext cx="7850134" cy="1232936"/>
            </a:xfrm>
            <a:prstGeom prst="rect">
              <a:avLst/>
            </a:prstGeom>
          </p:spPr>
        </p:pic>
        <p:pic>
          <p:nvPicPr>
            <p:cNvPr id="5" name="object 5"/>
            <p:cNvPicPr/>
            <p:nvPr/>
          </p:nvPicPr>
          <p:blipFill>
            <a:blip r:embed="rId3" cstate="print"/>
            <a:stretch>
              <a:fillRect/>
            </a:stretch>
          </p:blipFill>
          <p:spPr>
            <a:xfrm>
              <a:off x="3489959" y="1118628"/>
              <a:ext cx="1813560" cy="1223759"/>
            </a:xfrm>
            <a:prstGeom prst="rect">
              <a:avLst/>
            </a:prstGeom>
          </p:spPr>
        </p:pic>
        <p:sp>
          <p:nvSpPr>
            <p:cNvPr id="6" name="object 6"/>
            <p:cNvSpPr/>
            <p:nvPr/>
          </p:nvSpPr>
          <p:spPr>
            <a:xfrm>
              <a:off x="502158" y="1122425"/>
              <a:ext cx="7737475" cy="1129665"/>
            </a:xfrm>
            <a:custGeom>
              <a:avLst/>
              <a:gdLst/>
              <a:ahLst/>
              <a:cxnLst/>
              <a:rect l="l" t="t" r="r" b="b"/>
              <a:pathLst>
                <a:path w="7737475" h="1129664">
                  <a:moveTo>
                    <a:pt x="7549133" y="0"/>
                  </a:moveTo>
                  <a:lnTo>
                    <a:pt x="188214" y="0"/>
                  </a:lnTo>
                  <a:lnTo>
                    <a:pt x="138178" y="6727"/>
                  </a:lnTo>
                  <a:lnTo>
                    <a:pt x="93217" y="25710"/>
                  </a:lnTo>
                  <a:lnTo>
                    <a:pt x="55125" y="55149"/>
                  </a:lnTo>
                  <a:lnTo>
                    <a:pt x="25696" y="93246"/>
                  </a:lnTo>
                  <a:lnTo>
                    <a:pt x="6723" y="138200"/>
                  </a:lnTo>
                  <a:lnTo>
                    <a:pt x="0" y="188213"/>
                  </a:lnTo>
                  <a:lnTo>
                    <a:pt x="0" y="941069"/>
                  </a:lnTo>
                  <a:lnTo>
                    <a:pt x="6723" y="991083"/>
                  </a:lnTo>
                  <a:lnTo>
                    <a:pt x="25696" y="1036037"/>
                  </a:lnTo>
                  <a:lnTo>
                    <a:pt x="55125" y="1074134"/>
                  </a:lnTo>
                  <a:lnTo>
                    <a:pt x="93218" y="1103573"/>
                  </a:lnTo>
                  <a:lnTo>
                    <a:pt x="138178" y="1122556"/>
                  </a:lnTo>
                  <a:lnTo>
                    <a:pt x="188214" y="1129283"/>
                  </a:lnTo>
                  <a:lnTo>
                    <a:pt x="7549133" y="1129283"/>
                  </a:lnTo>
                  <a:lnTo>
                    <a:pt x="7599147" y="1122556"/>
                  </a:lnTo>
                  <a:lnTo>
                    <a:pt x="7644101" y="1103573"/>
                  </a:lnTo>
                  <a:lnTo>
                    <a:pt x="7682198" y="1074134"/>
                  </a:lnTo>
                  <a:lnTo>
                    <a:pt x="7711637" y="1036037"/>
                  </a:lnTo>
                  <a:lnTo>
                    <a:pt x="7730620" y="991083"/>
                  </a:lnTo>
                  <a:lnTo>
                    <a:pt x="7737348" y="941069"/>
                  </a:lnTo>
                  <a:lnTo>
                    <a:pt x="7737348" y="188213"/>
                  </a:lnTo>
                  <a:lnTo>
                    <a:pt x="7730620" y="138200"/>
                  </a:lnTo>
                  <a:lnTo>
                    <a:pt x="7711637" y="93246"/>
                  </a:lnTo>
                  <a:lnTo>
                    <a:pt x="7682198" y="55149"/>
                  </a:lnTo>
                  <a:lnTo>
                    <a:pt x="7644101" y="25710"/>
                  </a:lnTo>
                  <a:lnTo>
                    <a:pt x="7599147" y="6727"/>
                  </a:lnTo>
                  <a:lnTo>
                    <a:pt x="7549133" y="0"/>
                  </a:lnTo>
                  <a:close/>
                </a:path>
              </a:pathLst>
            </a:custGeom>
            <a:solidFill>
              <a:srgbClr val="FFFFFF"/>
            </a:solidFill>
          </p:spPr>
          <p:txBody>
            <a:bodyPr wrap="square" lIns="0" tIns="0" rIns="0" bIns="0" rtlCol="0"/>
            <a:lstStyle/>
            <a:p>
              <a:endParaRPr/>
            </a:p>
          </p:txBody>
        </p:sp>
        <p:sp>
          <p:nvSpPr>
            <p:cNvPr id="7" name="object 7"/>
            <p:cNvSpPr/>
            <p:nvPr/>
          </p:nvSpPr>
          <p:spPr>
            <a:xfrm>
              <a:off x="502158" y="1122425"/>
              <a:ext cx="7737475" cy="1129665"/>
            </a:xfrm>
            <a:custGeom>
              <a:avLst/>
              <a:gdLst/>
              <a:ahLst/>
              <a:cxnLst/>
              <a:rect l="l" t="t" r="r" b="b"/>
              <a:pathLst>
                <a:path w="7737475" h="1129664">
                  <a:moveTo>
                    <a:pt x="0" y="188213"/>
                  </a:moveTo>
                  <a:lnTo>
                    <a:pt x="6723" y="138200"/>
                  </a:lnTo>
                  <a:lnTo>
                    <a:pt x="25696" y="93246"/>
                  </a:lnTo>
                  <a:lnTo>
                    <a:pt x="55125" y="55149"/>
                  </a:lnTo>
                  <a:lnTo>
                    <a:pt x="93217" y="25710"/>
                  </a:lnTo>
                  <a:lnTo>
                    <a:pt x="138178" y="6727"/>
                  </a:lnTo>
                  <a:lnTo>
                    <a:pt x="188214" y="0"/>
                  </a:lnTo>
                  <a:lnTo>
                    <a:pt x="7549133" y="0"/>
                  </a:lnTo>
                  <a:lnTo>
                    <a:pt x="7599147" y="6727"/>
                  </a:lnTo>
                  <a:lnTo>
                    <a:pt x="7644101" y="25710"/>
                  </a:lnTo>
                  <a:lnTo>
                    <a:pt x="7682198" y="55149"/>
                  </a:lnTo>
                  <a:lnTo>
                    <a:pt x="7711637" y="93246"/>
                  </a:lnTo>
                  <a:lnTo>
                    <a:pt x="7730620" y="138200"/>
                  </a:lnTo>
                  <a:lnTo>
                    <a:pt x="7737348" y="188213"/>
                  </a:lnTo>
                  <a:lnTo>
                    <a:pt x="7737348" y="941069"/>
                  </a:lnTo>
                  <a:lnTo>
                    <a:pt x="7730620" y="991083"/>
                  </a:lnTo>
                  <a:lnTo>
                    <a:pt x="7711637" y="1036037"/>
                  </a:lnTo>
                  <a:lnTo>
                    <a:pt x="7682198" y="1074134"/>
                  </a:lnTo>
                  <a:lnTo>
                    <a:pt x="7644101" y="1103573"/>
                  </a:lnTo>
                  <a:lnTo>
                    <a:pt x="7599147" y="1122556"/>
                  </a:lnTo>
                  <a:lnTo>
                    <a:pt x="7549133" y="1129283"/>
                  </a:lnTo>
                  <a:lnTo>
                    <a:pt x="188214" y="1129283"/>
                  </a:lnTo>
                  <a:lnTo>
                    <a:pt x="138178" y="1122556"/>
                  </a:lnTo>
                  <a:lnTo>
                    <a:pt x="93218" y="1103573"/>
                  </a:lnTo>
                  <a:lnTo>
                    <a:pt x="55125" y="1074134"/>
                  </a:lnTo>
                  <a:lnTo>
                    <a:pt x="25696" y="1036037"/>
                  </a:lnTo>
                  <a:lnTo>
                    <a:pt x="6723" y="991083"/>
                  </a:lnTo>
                  <a:lnTo>
                    <a:pt x="0" y="941069"/>
                  </a:lnTo>
                  <a:lnTo>
                    <a:pt x="0" y="188213"/>
                  </a:lnTo>
                  <a:close/>
                </a:path>
              </a:pathLst>
            </a:custGeom>
            <a:ln w="28955">
              <a:solidFill>
                <a:srgbClr val="5F4778"/>
              </a:solidFill>
            </a:ln>
          </p:spPr>
          <p:txBody>
            <a:bodyPr wrap="square" lIns="0" tIns="0" rIns="0" bIns="0" rtlCol="0"/>
            <a:lstStyle/>
            <a:p>
              <a:endParaRPr/>
            </a:p>
          </p:txBody>
        </p:sp>
      </p:grpSp>
      <p:sp>
        <p:nvSpPr>
          <p:cNvPr id="8" name="object 8"/>
          <p:cNvSpPr txBox="1"/>
          <p:nvPr/>
        </p:nvSpPr>
        <p:spPr>
          <a:xfrm>
            <a:off x="3589782" y="1174241"/>
            <a:ext cx="1813560" cy="1000915"/>
          </a:xfrm>
          <a:prstGeom prst="rect">
            <a:avLst/>
          </a:prstGeom>
        </p:spPr>
        <p:txBody>
          <a:bodyPr vert="horz" wrap="square" lIns="0" tIns="13335" rIns="0" bIns="0" rtlCol="0">
            <a:spAutoFit/>
          </a:bodyPr>
          <a:lstStyle/>
          <a:p>
            <a:pPr marL="269875">
              <a:lnSpc>
                <a:spcPct val="100000"/>
              </a:lnSpc>
              <a:spcBef>
                <a:spcPts val="105"/>
              </a:spcBef>
            </a:pPr>
            <a:r>
              <a:rPr sz="1400" b="1" dirty="0">
                <a:latin typeface="Lucida Grande" panose="020B0600040502020204"/>
                <a:cs typeface="Calibri"/>
              </a:rPr>
              <a:t>Prerequisites:</a:t>
            </a:r>
            <a:endParaRPr sz="1400" dirty="0">
              <a:latin typeface="Lucida Grande" panose="020B0600040502020204"/>
              <a:cs typeface="Calibri"/>
            </a:endParaRPr>
          </a:p>
          <a:p>
            <a:pPr marL="222250" indent="-173355">
              <a:lnSpc>
                <a:spcPct val="100000"/>
              </a:lnSpc>
              <a:spcBef>
                <a:spcPts val="1700"/>
              </a:spcBef>
              <a:buFont typeface="Arial"/>
              <a:buChar char="•"/>
              <a:tabLst>
                <a:tab pos="222250" algn="l"/>
              </a:tabLst>
            </a:pPr>
            <a:r>
              <a:rPr sz="1200" dirty="0">
                <a:solidFill>
                  <a:srgbClr val="585858"/>
                </a:solidFill>
                <a:latin typeface="Lucida Grande" panose="020B0600040502020204"/>
                <a:cs typeface="Calibri"/>
              </a:rPr>
              <a:t>At least 2 GB of RAM</a:t>
            </a:r>
            <a:endParaRPr sz="1200" dirty="0">
              <a:latin typeface="Lucida Grande" panose="020B0600040502020204"/>
              <a:cs typeface="Calibri"/>
            </a:endParaRPr>
          </a:p>
          <a:p>
            <a:pPr marL="186055" indent="-173355">
              <a:lnSpc>
                <a:spcPct val="100000"/>
              </a:lnSpc>
              <a:buFont typeface="Arial"/>
              <a:buChar char="•"/>
              <a:tabLst>
                <a:tab pos="186055" algn="l"/>
              </a:tabLst>
            </a:pPr>
            <a:r>
              <a:rPr sz="1200" dirty="0">
                <a:solidFill>
                  <a:srgbClr val="585858"/>
                </a:solidFill>
                <a:latin typeface="Lucida Grande" panose="020B0600040502020204"/>
                <a:cs typeface="Calibri"/>
              </a:rPr>
              <a:t>At least 20 GB storage</a:t>
            </a:r>
            <a:endParaRPr sz="1200" dirty="0">
              <a:latin typeface="Lucida Grande" panose="020B0600040502020204"/>
              <a:cs typeface="Calibri"/>
            </a:endParaRPr>
          </a:p>
          <a:p>
            <a:pPr marL="719455" lvl="1" indent="-173355">
              <a:lnSpc>
                <a:spcPct val="100000"/>
              </a:lnSpc>
              <a:buFont typeface="Arial"/>
              <a:buChar char="•"/>
              <a:tabLst>
                <a:tab pos="719455" algn="l"/>
              </a:tabLst>
            </a:pPr>
            <a:r>
              <a:rPr sz="1200" dirty="0">
                <a:solidFill>
                  <a:srgbClr val="585858"/>
                </a:solidFill>
                <a:latin typeface="Lucida Grande" panose="020B0600040502020204"/>
                <a:cs typeface="Calibri"/>
              </a:rPr>
              <a:t>JAVA</a:t>
            </a:r>
            <a:endParaRPr sz="1200" dirty="0">
              <a:latin typeface="Lucida Grande" panose="020B0600040502020204"/>
              <a:cs typeface="Calibri"/>
            </a:endParaRPr>
          </a:p>
        </p:txBody>
      </p:sp>
      <p:pic>
        <p:nvPicPr>
          <p:cNvPr id="9" name="object 9"/>
          <p:cNvPicPr/>
          <p:nvPr/>
        </p:nvPicPr>
        <p:blipFill>
          <a:blip r:embed="rId4" cstate="print"/>
          <a:stretch>
            <a:fillRect/>
          </a:stretch>
        </p:blipFill>
        <p:spPr>
          <a:xfrm>
            <a:off x="3893915" y="3005435"/>
            <a:ext cx="1356169" cy="135766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p:nvPr/>
        </p:nvSpPr>
        <p:spPr>
          <a:xfrm>
            <a:off x="621791" y="1825751"/>
            <a:ext cx="548640" cy="548640"/>
          </a:xfrm>
          <a:prstGeom prst="rect">
            <a:avLst/>
          </a:prstGeom>
          <a:solidFill>
            <a:srgbClr val="EF7E08"/>
          </a:solidFill>
        </p:spPr>
        <p:txBody>
          <a:bodyPr vert="horz" wrap="square" lIns="0" tIns="131445" rIns="0" bIns="0" rtlCol="0">
            <a:spAutoFit/>
          </a:bodyPr>
          <a:lstStyle/>
          <a:p>
            <a:pPr marL="140970">
              <a:lnSpc>
                <a:spcPct val="100000"/>
              </a:lnSpc>
              <a:spcBef>
                <a:spcPts val="1035"/>
              </a:spcBef>
            </a:pPr>
            <a:r>
              <a:rPr sz="1800" b="1" spc="-25" dirty="0">
                <a:solidFill>
                  <a:srgbClr val="FFFFFF"/>
                </a:solidFill>
                <a:latin typeface="Trebuchet MS"/>
                <a:cs typeface="Trebuchet MS"/>
              </a:rPr>
              <a:t>01</a:t>
            </a:r>
            <a:endParaRPr sz="1800">
              <a:latin typeface="Trebuchet MS"/>
              <a:cs typeface="Trebuchet MS"/>
            </a:endParaRPr>
          </a:p>
        </p:txBody>
      </p:sp>
      <p:sp>
        <p:nvSpPr>
          <p:cNvPr id="3" name="object 3"/>
          <p:cNvSpPr txBox="1"/>
          <p:nvPr/>
        </p:nvSpPr>
        <p:spPr>
          <a:xfrm>
            <a:off x="1277238" y="1976120"/>
            <a:ext cx="1152525" cy="243656"/>
          </a:xfrm>
          <a:prstGeom prst="rect">
            <a:avLst/>
          </a:prstGeom>
        </p:spPr>
        <p:txBody>
          <a:bodyPr vert="horz" wrap="square" lIns="0" tIns="12700" rIns="0" bIns="0" rtlCol="0">
            <a:spAutoFit/>
          </a:bodyPr>
          <a:lstStyle/>
          <a:p>
            <a:pPr marL="12700">
              <a:lnSpc>
                <a:spcPct val="100000"/>
              </a:lnSpc>
              <a:spcBef>
                <a:spcPts val="100"/>
              </a:spcBef>
            </a:pPr>
            <a:r>
              <a:rPr sz="1500" b="1" dirty="0">
                <a:solidFill>
                  <a:schemeClr val="tx1"/>
                </a:solidFill>
                <a:latin typeface="Lucida Grande" panose="020B0600040502020204"/>
                <a:cs typeface="Trebuchet MS"/>
              </a:rPr>
              <a:t>What is ELK?</a:t>
            </a:r>
            <a:endParaRPr sz="1500" dirty="0">
              <a:solidFill>
                <a:schemeClr val="tx1"/>
              </a:solidFill>
              <a:latin typeface="Lucida Grande" panose="020B0600040502020204"/>
              <a:cs typeface="Trebuchet MS"/>
            </a:endParaRPr>
          </a:p>
        </p:txBody>
      </p:sp>
      <p:sp>
        <p:nvSpPr>
          <p:cNvPr id="4" name="object 4"/>
          <p:cNvSpPr txBox="1"/>
          <p:nvPr/>
        </p:nvSpPr>
        <p:spPr>
          <a:xfrm>
            <a:off x="621791" y="3259835"/>
            <a:ext cx="548640" cy="548640"/>
          </a:xfrm>
          <a:prstGeom prst="rect">
            <a:avLst/>
          </a:prstGeom>
          <a:solidFill>
            <a:srgbClr val="00AFEF"/>
          </a:solidFill>
        </p:spPr>
        <p:txBody>
          <a:bodyPr vert="horz" wrap="square" lIns="0" tIns="131445" rIns="0" bIns="0" rtlCol="0">
            <a:spAutoFit/>
          </a:bodyPr>
          <a:lstStyle/>
          <a:p>
            <a:pPr marL="140970">
              <a:lnSpc>
                <a:spcPct val="100000"/>
              </a:lnSpc>
              <a:spcBef>
                <a:spcPts val="1035"/>
              </a:spcBef>
            </a:pPr>
            <a:r>
              <a:rPr sz="1800" b="1" spc="-25" dirty="0">
                <a:solidFill>
                  <a:srgbClr val="FFFFFF"/>
                </a:solidFill>
                <a:latin typeface="Trebuchet MS"/>
                <a:cs typeface="Trebuchet MS"/>
              </a:rPr>
              <a:t>04</a:t>
            </a:r>
            <a:endParaRPr sz="1800">
              <a:latin typeface="Trebuchet MS"/>
              <a:cs typeface="Trebuchet MS"/>
            </a:endParaRPr>
          </a:p>
        </p:txBody>
      </p:sp>
      <p:sp>
        <p:nvSpPr>
          <p:cNvPr id="5" name="object 5"/>
          <p:cNvSpPr txBox="1"/>
          <p:nvPr/>
        </p:nvSpPr>
        <p:spPr>
          <a:xfrm>
            <a:off x="1243990" y="3399282"/>
            <a:ext cx="1423670" cy="243656"/>
          </a:xfrm>
          <a:prstGeom prst="rect">
            <a:avLst/>
          </a:prstGeom>
        </p:spPr>
        <p:txBody>
          <a:bodyPr vert="horz" wrap="square" lIns="0" tIns="12700" rIns="0" bIns="0" rtlCol="0">
            <a:spAutoFit/>
          </a:bodyPr>
          <a:lstStyle/>
          <a:p>
            <a:pPr marL="12700">
              <a:lnSpc>
                <a:spcPct val="100000"/>
              </a:lnSpc>
              <a:spcBef>
                <a:spcPts val="100"/>
              </a:spcBef>
            </a:pPr>
            <a:r>
              <a:rPr sz="1500" b="1" dirty="0">
                <a:solidFill>
                  <a:schemeClr val="tx1"/>
                </a:solidFill>
                <a:latin typeface="Lucida Grande" panose="020B0600040502020204"/>
                <a:cs typeface="Trebuchet MS"/>
              </a:rPr>
              <a:t>Features of ELK</a:t>
            </a:r>
            <a:endParaRPr sz="1500">
              <a:solidFill>
                <a:schemeClr val="tx1"/>
              </a:solidFill>
              <a:latin typeface="Lucida Grande" panose="020B0600040502020204"/>
              <a:cs typeface="Trebuchet MS"/>
            </a:endParaRPr>
          </a:p>
        </p:txBody>
      </p:sp>
      <p:sp>
        <p:nvSpPr>
          <p:cNvPr id="6" name="object 6"/>
          <p:cNvSpPr txBox="1"/>
          <p:nvPr/>
        </p:nvSpPr>
        <p:spPr>
          <a:xfrm>
            <a:off x="3558540" y="1825751"/>
            <a:ext cx="548640" cy="548640"/>
          </a:xfrm>
          <a:prstGeom prst="rect">
            <a:avLst/>
          </a:prstGeom>
          <a:solidFill>
            <a:srgbClr val="6B9F24"/>
          </a:solidFill>
        </p:spPr>
        <p:txBody>
          <a:bodyPr vert="horz" wrap="square" lIns="0" tIns="131445" rIns="0" bIns="0" rtlCol="0">
            <a:spAutoFit/>
          </a:bodyPr>
          <a:lstStyle/>
          <a:p>
            <a:pPr marL="140335">
              <a:lnSpc>
                <a:spcPct val="100000"/>
              </a:lnSpc>
              <a:spcBef>
                <a:spcPts val="1035"/>
              </a:spcBef>
            </a:pPr>
            <a:r>
              <a:rPr sz="1800" b="1" spc="-25" dirty="0">
                <a:solidFill>
                  <a:srgbClr val="FFFFFF"/>
                </a:solidFill>
                <a:latin typeface="Trebuchet MS"/>
                <a:cs typeface="Trebuchet MS"/>
              </a:rPr>
              <a:t>02</a:t>
            </a:r>
            <a:endParaRPr sz="1800">
              <a:latin typeface="Trebuchet MS"/>
              <a:cs typeface="Trebuchet MS"/>
            </a:endParaRPr>
          </a:p>
        </p:txBody>
      </p:sp>
      <p:sp>
        <p:nvSpPr>
          <p:cNvPr id="7" name="object 7"/>
          <p:cNvSpPr txBox="1"/>
          <p:nvPr/>
        </p:nvSpPr>
        <p:spPr>
          <a:xfrm>
            <a:off x="4205096" y="1863344"/>
            <a:ext cx="1811655" cy="705321"/>
          </a:xfrm>
          <a:prstGeom prst="rect">
            <a:avLst/>
          </a:prstGeom>
        </p:spPr>
        <p:txBody>
          <a:bodyPr vert="horz" wrap="square" lIns="0" tIns="12700" rIns="0" bIns="0" rtlCol="0">
            <a:spAutoFit/>
          </a:bodyPr>
          <a:lstStyle/>
          <a:p>
            <a:pPr marL="12700" marR="5080">
              <a:lnSpc>
                <a:spcPct val="100000"/>
              </a:lnSpc>
              <a:spcBef>
                <a:spcPts val="100"/>
              </a:spcBef>
            </a:pPr>
            <a:r>
              <a:rPr sz="1500" b="1" dirty="0">
                <a:solidFill>
                  <a:schemeClr val="tx1"/>
                </a:solidFill>
                <a:latin typeface="Lucida Grande" panose="020B0600040502020204"/>
                <a:cs typeface="Trebuchet MS"/>
              </a:rPr>
              <a:t>What are the components of ELK?</a:t>
            </a:r>
            <a:endParaRPr sz="1500">
              <a:solidFill>
                <a:schemeClr val="tx1"/>
              </a:solidFill>
              <a:latin typeface="Lucida Grande" panose="020B0600040502020204"/>
              <a:cs typeface="Trebuchet MS"/>
            </a:endParaRPr>
          </a:p>
        </p:txBody>
      </p:sp>
      <p:sp>
        <p:nvSpPr>
          <p:cNvPr id="8" name="object 8"/>
          <p:cNvSpPr txBox="1"/>
          <p:nvPr/>
        </p:nvSpPr>
        <p:spPr>
          <a:xfrm>
            <a:off x="3564635" y="3264408"/>
            <a:ext cx="548640" cy="548640"/>
          </a:xfrm>
          <a:prstGeom prst="rect">
            <a:avLst/>
          </a:prstGeom>
          <a:solidFill>
            <a:srgbClr val="1B577B"/>
          </a:solidFill>
        </p:spPr>
        <p:txBody>
          <a:bodyPr vert="horz" wrap="square" lIns="0" tIns="132080" rIns="0" bIns="0" rtlCol="0">
            <a:spAutoFit/>
          </a:bodyPr>
          <a:lstStyle/>
          <a:p>
            <a:pPr marL="141605">
              <a:lnSpc>
                <a:spcPct val="100000"/>
              </a:lnSpc>
              <a:spcBef>
                <a:spcPts val="1040"/>
              </a:spcBef>
            </a:pPr>
            <a:r>
              <a:rPr sz="1800" b="1" spc="-25" dirty="0">
                <a:solidFill>
                  <a:srgbClr val="FFFFFF"/>
                </a:solidFill>
                <a:latin typeface="Trebuchet MS"/>
                <a:cs typeface="Trebuchet MS"/>
              </a:rPr>
              <a:t>05</a:t>
            </a:r>
            <a:endParaRPr sz="1800">
              <a:latin typeface="Trebuchet MS"/>
              <a:cs typeface="Trebuchet MS"/>
            </a:endParaRPr>
          </a:p>
        </p:txBody>
      </p:sp>
      <p:sp>
        <p:nvSpPr>
          <p:cNvPr id="9" name="object 9"/>
          <p:cNvSpPr txBox="1"/>
          <p:nvPr/>
        </p:nvSpPr>
        <p:spPr>
          <a:xfrm>
            <a:off x="4200905" y="3403168"/>
            <a:ext cx="1407160" cy="243656"/>
          </a:xfrm>
          <a:prstGeom prst="rect">
            <a:avLst/>
          </a:prstGeom>
        </p:spPr>
        <p:txBody>
          <a:bodyPr vert="horz" wrap="square" lIns="0" tIns="12700" rIns="0" bIns="0" rtlCol="0">
            <a:spAutoFit/>
          </a:bodyPr>
          <a:lstStyle/>
          <a:p>
            <a:pPr marL="12700">
              <a:lnSpc>
                <a:spcPct val="100000"/>
              </a:lnSpc>
              <a:spcBef>
                <a:spcPts val="100"/>
              </a:spcBef>
            </a:pPr>
            <a:r>
              <a:rPr sz="1500" b="1" dirty="0">
                <a:solidFill>
                  <a:schemeClr val="tx1"/>
                </a:solidFill>
                <a:latin typeface="Lucida Grande" panose="020B0600040502020204"/>
                <a:cs typeface="Trebuchet MS"/>
              </a:rPr>
              <a:t>ELK Installation</a:t>
            </a:r>
            <a:endParaRPr sz="1500">
              <a:solidFill>
                <a:schemeClr val="tx1"/>
              </a:solidFill>
              <a:latin typeface="Lucida Grande" panose="020B0600040502020204"/>
              <a:cs typeface="Trebuchet MS"/>
            </a:endParaRPr>
          </a:p>
        </p:txBody>
      </p:sp>
      <p:sp>
        <p:nvSpPr>
          <p:cNvPr id="10" name="object 10"/>
          <p:cNvSpPr txBox="1"/>
          <p:nvPr/>
        </p:nvSpPr>
        <p:spPr>
          <a:xfrm>
            <a:off x="6714743" y="1836420"/>
            <a:ext cx="548640" cy="548640"/>
          </a:xfrm>
          <a:prstGeom prst="rect">
            <a:avLst/>
          </a:prstGeom>
          <a:solidFill>
            <a:srgbClr val="5F4778"/>
          </a:solidFill>
        </p:spPr>
        <p:txBody>
          <a:bodyPr vert="horz" wrap="square" lIns="0" tIns="130810" rIns="0" bIns="0" rtlCol="0">
            <a:spAutoFit/>
          </a:bodyPr>
          <a:lstStyle/>
          <a:p>
            <a:pPr marL="140970">
              <a:lnSpc>
                <a:spcPct val="100000"/>
              </a:lnSpc>
              <a:spcBef>
                <a:spcPts val="1030"/>
              </a:spcBef>
            </a:pPr>
            <a:r>
              <a:rPr sz="1800" b="1" spc="-25" dirty="0">
                <a:solidFill>
                  <a:srgbClr val="FFFFFF"/>
                </a:solidFill>
                <a:latin typeface="Trebuchet MS"/>
                <a:cs typeface="Trebuchet MS"/>
              </a:rPr>
              <a:t>03</a:t>
            </a:r>
            <a:endParaRPr sz="1800">
              <a:latin typeface="Trebuchet MS"/>
              <a:cs typeface="Trebuchet MS"/>
            </a:endParaRPr>
          </a:p>
        </p:txBody>
      </p:sp>
      <p:sp>
        <p:nvSpPr>
          <p:cNvPr id="11" name="object 11"/>
          <p:cNvSpPr txBox="1"/>
          <p:nvPr/>
        </p:nvSpPr>
        <p:spPr>
          <a:xfrm>
            <a:off x="7354061" y="1966086"/>
            <a:ext cx="837565" cy="243656"/>
          </a:xfrm>
          <a:prstGeom prst="rect">
            <a:avLst/>
          </a:prstGeom>
        </p:spPr>
        <p:txBody>
          <a:bodyPr vert="horz" wrap="square" lIns="0" tIns="12700" rIns="0" bIns="0" rtlCol="0">
            <a:spAutoFit/>
          </a:bodyPr>
          <a:lstStyle/>
          <a:p>
            <a:pPr marL="12700">
              <a:lnSpc>
                <a:spcPct val="100000"/>
              </a:lnSpc>
              <a:spcBef>
                <a:spcPts val="100"/>
              </a:spcBef>
            </a:pPr>
            <a:r>
              <a:rPr sz="1500" b="1" dirty="0">
                <a:solidFill>
                  <a:schemeClr val="tx1"/>
                </a:solidFill>
                <a:latin typeface="Lucida Grande" panose="020B0600040502020204"/>
                <a:cs typeface="Trebuchet MS"/>
              </a:rPr>
              <a:t>ELK Flow</a:t>
            </a:r>
            <a:endParaRPr sz="1500">
              <a:solidFill>
                <a:schemeClr val="tx1"/>
              </a:solidFill>
              <a:latin typeface="Lucida Grande" panose="020B0600040502020204"/>
              <a:cs typeface="Trebuchet MS"/>
            </a:endParaRPr>
          </a:p>
        </p:txBody>
      </p:sp>
      <p:sp>
        <p:nvSpPr>
          <p:cNvPr id="12" name="object 12"/>
          <p:cNvSpPr txBox="1"/>
          <p:nvPr/>
        </p:nvSpPr>
        <p:spPr>
          <a:xfrm>
            <a:off x="6714743" y="3259835"/>
            <a:ext cx="548640" cy="548640"/>
          </a:xfrm>
          <a:prstGeom prst="rect">
            <a:avLst/>
          </a:prstGeom>
          <a:solidFill>
            <a:srgbClr val="7E7E7E"/>
          </a:solidFill>
        </p:spPr>
        <p:txBody>
          <a:bodyPr vert="horz" wrap="square" lIns="0" tIns="131445" rIns="0" bIns="0" rtlCol="0">
            <a:spAutoFit/>
          </a:bodyPr>
          <a:lstStyle/>
          <a:p>
            <a:pPr marL="140970">
              <a:lnSpc>
                <a:spcPct val="100000"/>
              </a:lnSpc>
              <a:spcBef>
                <a:spcPts val="1035"/>
              </a:spcBef>
            </a:pPr>
            <a:r>
              <a:rPr sz="1800" b="1" spc="-25" dirty="0">
                <a:solidFill>
                  <a:srgbClr val="FFFFFF"/>
                </a:solidFill>
                <a:latin typeface="Trebuchet MS"/>
                <a:cs typeface="Trebuchet MS"/>
              </a:rPr>
              <a:t>06</a:t>
            </a:r>
            <a:endParaRPr sz="1800">
              <a:latin typeface="Trebuchet MS"/>
              <a:cs typeface="Trebuchet MS"/>
            </a:endParaRPr>
          </a:p>
        </p:txBody>
      </p:sp>
      <p:sp>
        <p:nvSpPr>
          <p:cNvPr id="13" name="object 13"/>
          <p:cNvSpPr txBox="1"/>
          <p:nvPr/>
        </p:nvSpPr>
        <p:spPr>
          <a:xfrm>
            <a:off x="7354061" y="3399282"/>
            <a:ext cx="1242060" cy="474489"/>
          </a:xfrm>
          <a:prstGeom prst="rect">
            <a:avLst/>
          </a:prstGeom>
        </p:spPr>
        <p:txBody>
          <a:bodyPr vert="horz" wrap="square" lIns="0" tIns="12700" rIns="0" bIns="0" rtlCol="0">
            <a:spAutoFit/>
          </a:bodyPr>
          <a:lstStyle/>
          <a:p>
            <a:pPr marL="12700">
              <a:lnSpc>
                <a:spcPct val="100000"/>
              </a:lnSpc>
              <a:spcBef>
                <a:spcPts val="100"/>
              </a:spcBef>
            </a:pPr>
            <a:r>
              <a:rPr sz="1500" b="1" dirty="0">
                <a:solidFill>
                  <a:schemeClr val="tx1"/>
                </a:solidFill>
                <a:latin typeface="Lucida Grande" panose="020B0600040502020204"/>
                <a:cs typeface="Trebuchet MS"/>
              </a:rPr>
              <a:t>ELK Hands-on</a:t>
            </a:r>
            <a:endParaRPr sz="1500">
              <a:solidFill>
                <a:schemeClr val="tx1"/>
              </a:solidFill>
              <a:latin typeface="Lucida Grande" panose="020B0600040502020204"/>
              <a:cs typeface="Trebuchet MS"/>
            </a:endParaRPr>
          </a:p>
        </p:txBody>
      </p:sp>
      <p:sp>
        <p:nvSpPr>
          <p:cNvPr id="14" name="object 14"/>
          <p:cNvSpPr txBox="1">
            <a:spLocks noGrp="1"/>
          </p:cNvSpPr>
          <p:nvPr>
            <p:ph type="title"/>
          </p:nvPr>
        </p:nvSpPr>
        <p:spPr>
          <a:prstGeom prst="rect">
            <a:avLst/>
          </a:prstGeom>
        </p:spPr>
        <p:txBody>
          <a:bodyPr vert="horz" wrap="square" lIns="0" tIns="202565" rIns="0" bIns="0" rtlCol="0">
            <a:spAutoFit/>
          </a:bodyPr>
          <a:lstStyle/>
          <a:p>
            <a:pPr marL="3418840">
              <a:lnSpc>
                <a:spcPct val="100000"/>
              </a:lnSpc>
              <a:spcBef>
                <a:spcPts val="95"/>
              </a:spcBef>
            </a:pPr>
            <a:r>
              <a:rPr sz="3950" b="0" spc="-10" dirty="0">
                <a:solidFill>
                  <a:schemeClr val="tx1"/>
                </a:solidFill>
                <a:latin typeface="Lucida Grande" panose="020B0600040502020204" pitchFamily="34" charset="0"/>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86004" y="140665"/>
            <a:ext cx="2903473" cy="435376"/>
          </a:xfrm>
          <a:prstGeom prst="rect">
            <a:avLst/>
          </a:prstGeom>
        </p:spPr>
        <p:txBody>
          <a:bodyPr vert="horz" wrap="square" lIns="0" tIns="12065" rIns="0" bIns="0" rtlCol="0">
            <a:spAutoFit/>
          </a:bodyPr>
          <a:lstStyle/>
          <a:p>
            <a:pPr marL="12700">
              <a:lnSpc>
                <a:spcPct val="100000"/>
              </a:lnSpc>
              <a:spcBef>
                <a:spcPts val="95"/>
              </a:spcBef>
            </a:pPr>
            <a:r>
              <a:rPr sz="2750" dirty="0">
                <a:latin typeface="Lucida Grande" panose="020B0600040502020204" pitchFamily="34" charset="0"/>
              </a:rPr>
              <a:t>ELK Installation</a:t>
            </a:r>
          </a:p>
        </p:txBody>
      </p:sp>
      <p:grpSp>
        <p:nvGrpSpPr>
          <p:cNvPr id="3" name="object 3"/>
          <p:cNvGrpSpPr/>
          <p:nvPr/>
        </p:nvGrpSpPr>
        <p:grpSpPr>
          <a:xfrm>
            <a:off x="470910" y="1100318"/>
            <a:ext cx="7850505" cy="1214755"/>
            <a:chOff x="470910" y="1100318"/>
            <a:chExt cx="7850505" cy="1214755"/>
          </a:xfrm>
        </p:grpSpPr>
        <p:pic>
          <p:nvPicPr>
            <p:cNvPr id="4" name="object 4"/>
            <p:cNvPicPr/>
            <p:nvPr/>
          </p:nvPicPr>
          <p:blipFill>
            <a:blip r:embed="rId2" cstate="print"/>
            <a:stretch>
              <a:fillRect/>
            </a:stretch>
          </p:blipFill>
          <p:spPr>
            <a:xfrm>
              <a:off x="470910" y="1100318"/>
              <a:ext cx="7850134" cy="1214649"/>
            </a:xfrm>
            <a:prstGeom prst="rect">
              <a:avLst/>
            </a:prstGeom>
          </p:spPr>
        </p:pic>
        <p:pic>
          <p:nvPicPr>
            <p:cNvPr id="5" name="object 5"/>
            <p:cNvPicPr/>
            <p:nvPr/>
          </p:nvPicPr>
          <p:blipFill>
            <a:blip r:embed="rId3" cstate="print"/>
            <a:stretch>
              <a:fillRect/>
            </a:stretch>
          </p:blipFill>
          <p:spPr>
            <a:xfrm>
              <a:off x="3084575" y="1200924"/>
              <a:ext cx="2621279" cy="1040879"/>
            </a:xfrm>
            <a:prstGeom prst="rect">
              <a:avLst/>
            </a:prstGeom>
          </p:spPr>
        </p:pic>
        <p:sp>
          <p:nvSpPr>
            <p:cNvPr id="6" name="object 6"/>
            <p:cNvSpPr/>
            <p:nvPr/>
          </p:nvSpPr>
          <p:spPr>
            <a:xfrm>
              <a:off x="502158" y="1122426"/>
              <a:ext cx="7737475" cy="1111250"/>
            </a:xfrm>
            <a:custGeom>
              <a:avLst/>
              <a:gdLst/>
              <a:ahLst/>
              <a:cxnLst/>
              <a:rect l="l" t="t" r="r" b="b"/>
              <a:pathLst>
                <a:path w="7737475" h="1111250">
                  <a:moveTo>
                    <a:pt x="7552182" y="0"/>
                  </a:moveTo>
                  <a:lnTo>
                    <a:pt x="185166" y="0"/>
                  </a:lnTo>
                  <a:lnTo>
                    <a:pt x="135942" y="6616"/>
                  </a:lnTo>
                  <a:lnTo>
                    <a:pt x="91710" y="25287"/>
                  </a:lnTo>
                  <a:lnTo>
                    <a:pt x="54235" y="54244"/>
                  </a:lnTo>
                  <a:lnTo>
                    <a:pt x="25281" y="91722"/>
                  </a:lnTo>
                  <a:lnTo>
                    <a:pt x="6614" y="135951"/>
                  </a:lnTo>
                  <a:lnTo>
                    <a:pt x="0" y="185165"/>
                  </a:lnTo>
                  <a:lnTo>
                    <a:pt x="0" y="925829"/>
                  </a:lnTo>
                  <a:lnTo>
                    <a:pt x="6614" y="975044"/>
                  </a:lnTo>
                  <a:lnTo>
                    <a:pt x="25281" y="1019273"/>
                  </a:lnTo>
                  <a:lnTo>
                    <a:pt x="54235" y="1056751"/>
                  </a:lnTo>
                  <a:lnTo>
                    <a:pt x="91710" y="1085708"/>
                  </a:lnTo>
                  <a:lnTo>
                    <a:pt x="135942" y="1104379"/>
                  </a:lnTo>
                  <a:lnTo>
                    <a:pt x="185166" y="1110995"/>
                  </a:lnTo>
                  <a:lnTo>
                    <a:pt x="7552182" y="1110995"/>
                  </a:lnTo>
                  <a:lnTo>
                    <a:pt x="7601396" y="1104379"/>
                  </a:lnTo>
                  <a:lnTo>
                    <a:pt x="7645625" y="1085708"/>
                  </a:lnTo>
                  <a:lnTo>
                    <a:pt x="7683103" y="1056751"/>
                  </a:lnTo>
                  <a:lnTo>
                    <a:pt x="7712060" y="1019273"/>
                  </a:lnTo>
                  <a:lnTo>
                    <a:pt x="7730731" y="975044"/>
                  </a:lnTo>
                  <a:lnTo>
                    <a:pt x="7737348" y="925829"/>
                  </a:lnTo>
                  <a:lnTo>
                    <a:pt x="7737348" y="185165"/>
                  </a:lnTo>
                  <a:lnTo>
                    <a:pt x="7730731" y="135951"/>
                  </a:lnTo>
                  <a:lnTo>
                    <a:pt x="7712060" y="91722"/>
                  </a:lnTo>
                  <a:lnTo>
                    <a:pt x="7683103" y="54244"/>
                  </a:lnTo>
                  <a:lnTo>
                    <a:pt x="7645625" y="25287"/>
                  </a:lnTo>
                  <a:lnTo>
                    <a:pt x="7601396" y="6616"/>
                  </a:lnTo>
                  <a:lnTo>
                    <a:pt x="7552182" y="0"/>
                  </a:lnTo>
                  <a:close/>
                </a:path>
              </a:pathLst>
            </a:custGeom>
            <a:solidFill>
              <a:srgbClr val="FFFFFF"/>
            </a:solidFill>
          </p:spPr>
          <p:txBody>
            <a:bodyPr wrap="square" lIns="0" tIns="0" rIns="0" bIns="0" rtlCol="0"/>
            <a:lstStyle/>
            <a:p>
              <a:endParaRPr/>
            </a:p>
          </p:txBody>
        </p:sp>
        <p:sp>
          <p:nvSpPr>
            <p:cNvPr id="7" name="object 7"/>
            <p:cNvSpPr/>
            <p:nvPr/>
          </p:nvSpPr>
          <p:spPr>
            <a:xfrm>
              <a:off x="502158" y="1122426"/>
              <a:ext cx="7737475" cy="1111250"/>
            </a:xfrm>
            <a:custGeom>
              <a:avLst/>
              <a:gdLst/>
              <a:ahLst/>
              <a:cxnLst/>
              <a:rect l="l" t="t" r="r" b="b"/>
              <a:pathLst>
                <a:path w="7737475" h="1111250">
                  <a:moveTo>
                    <a:pt x="0" y="185165"/>
                  </a:moveTo>
                  <a:lnTo>
                    <a:pt x="6614" y="135951"/>
                  </a:lnTo>
                  <a:lnTo>
                    <a:pt x="25281" y="91722"/>
                  </a:lnTo>
                  <a:lnTo>
                    <a:pt x="54235" y="54244"/>
                  </a:lnTo>
                  <a:lnTo>
                    <a:pt x="91710" y="25287"/>
                  </a:lnTo>
                  <a:lnTo>
                    <a:pt x="135942" y="6616"/>
                  </a:lnTo>
                  <a:lnTo>
                    <a:pt x="185166" y="0"/>
                  </a:lnTo>
                  <a:lnTo>
                    <a:pt x="7552182" y="0"/>
                  </a:lnTo>
                  <a:lnTo>
                    <a:pt x="7601396" y="6616"/>
                  </a:lnTo>
                  <a:lnTo>
                    <a:pt x="7645625" y="25287"/>
                  </a:lnTo>
                  <a:lnTo>
                    <a:pt x="7683103" y="54244"/>
                  </a:lnTo>
                  <a:lnTo>
                    <a:pt x="7712060" y="91722"/>
                  </a:lnTo>
                  <a:lnTo>
                    <a:pt x="7730731" y="135951"/>
                  </a:lnTo>
                  <a:lnTo>
                    <a:pt x="7737348" y="185165"/>
                  </a:lnTo>
                  <a:lnTo>
                    <a:pt x="7737348" y="925829"/>
                  </a:lnTo>
                  <a:lnTo>
                    <a:pt x="7730731" y="975044"/>
                  </a:lnTo>
                  <a:lnTo>
                    <a:pt x="7712060" y="1019273"/>
                  </a:lnTo>
                  <a:lnTo>
                    <a:pt x="7683103" y="1056751"/>
                  </a:lnTo>
                  <a:lnTo>
                    <a:pt x="7645625" y="1085708"/>
                  </a:lnTo>
                  <a:lnTo>
                    <a:pt x="7601396" y="1104379"/>
                  </a:lnTo>
                  <a:lnTo>
                    <a:pt x="7552182" y="1110995"/>
                  </a:lnTo>
                  <a:lnTo>
                    <a:pt x="185166" y="1110995"/>
                  </a:lnTo>
                  <a:lnTo>
                    <a:pt x="135942" y="1104379"/>
                  </a:lnTo>
                  <a:lnTo>
                    <a:pt x="91710" y="1085708"/>
                  </a:lnTo>
                  <a:lnTo>
                    <a:pt x="54235" y="1056751"/>
                  </a:lnTo>
                  <a:lnTo>
                    <a:pt x="25281" y="1019273"/>
                  </a:lnTo>
                  <a:lnTo>
                    <a:pt x="6614" y="975044"/>
                  </a:lnTo>
                  <a:lnTo>
                    <a:pt x="0" y="925829"/>
                  </a:lnTo>
                  <a:lnTo>
                    <a:pt x="0" y="185165"/>
                  </a:lnTo>
                  <a:close/>
                </a:path>
              </a:pathLst>
            </a:custGeom>
            <a:ln w="28956">
              <a:solidFill>
                <a:srgbClr val="5F4778"/>
              </a:solidFill>
            </a:ln>
          </p:spPr>
          <p:txBody>
            <a:bodyPr wrap="square" lIns="0" tIns="0" rIns="0" bIns="0" rtlCol="0"/>
            <a:lstStyle/>
            <a:p>
              <a:endParaRPr/>
            </a:p>
          </p:txBody>
        </p:sp>
      </p:grpSp>
      <p:sp>
        <p:nvSpPr>
          <p:cNvPr id="8" name="object 8"/>
          <p:cNvSpPr txBox="1"/>
          <p:nvPr/>
        </p:nvSpPr>
        <p:spPr>
          <a:xfrm>
            <a:off x="3189477" y="1255902"/>
            <a:ext cx="2754123" cy="816249"/>
          </a:xfrm>
          <a:prstGeom prst="rect">
            <a:avLst/>
          </a:prstGeom>
        </p:spPr>
        <p:txBody>
          <a:bodyPr vert="horz" wrap="square" lIns="0" tIns="13335" rIns="0" bIns="0" rtlCol="0">
            <a:spAutoFit/>
          </a:bodyPr>
          <a:lstStyle/>
          <a:p>
            <a:pPr algn="ctr">
              <a:lnSpc>
                <a:spcPct val="100000"/>
              </a:lnSpc>
              <a:spcBef>
                <a:spcPts val="105"/>
              </a:spcBef>
            </a:pPr>
            <a:r>
              <a:rPr sz="1400" b="1" dirty="0">
                <a:latin typeface="Lucida Grande" panose="020B0600040502020204"/>
                <a:cs typeface="Calibri"/>
              </a:rPr>
              <a:t>Installing JAVA on the instance:</a:t>
            </a:r>
            <a:endParaRPr sz="1400" dirty="0">
              <a:latin typeface="Lucida Grande" panose="020B0600040502020204"/>
              <a:cs typeface="Calibri"/>
            </a:endParaRPr>
          </a:p>
          <a:p>
            <a:pPr algn="ctr">
              <a:lnSpc>
                <a:spcPct val="100000"/>
              </a:lnSpc>
              <a:spcBef>
                <a:spcPts val="1700"/>
              </a:spcBef>
            </a:pPr>
            <a:r>
              <a:rPr sz="1200" dirty="0">
                <a:solidFill>
                  <a:srgbClr val="585858"/>
                </a:solidFill>
                <a:latin typeface="Lucida Grande" panose="020B0600040502020204"/>
                <a:cs typeface="Calibri"/>
              </a:rPr>
              <a:t>$ sudo apt-get update</a:t>
            </a:r>
            <a:endParaRPr sz="1200" dirty="0">
              <a:latin typeface="Lucida Grande" panose="020B0600040502020204"/>
              <a:cs typeface="Calibri"/>
            </a:endParaRPr>
          </a:p>
          <a:p>
            <a:pPr algn="ctr">
              <a:lnSpc>
                <a:spcPct val="100000"/>
              </a:lnSpc>
            </a:pPr>
            <a:r>
              <a:rPr sz="1200" dirty="0">
                <a:solidFill>
                  <a:srgbClr val="585858"/>
                </a:solidFill>
                <a:latin typeface="Lucida Grande" panose="020B0600040502020204"/>
                <a:cs typeface="Calibri"/>
              </a:rPr>
              <a:t>$ sudo apt-get install -y openjdk-8-jdk</a:t>
            </a:r>
            <a:endParaRPr sz="1200" dirty="0">
              <a:latin typeface="Lucida Grande" panose="020B0600040502020204"/>
              <a:cs typeface="Calibri"/>
            </a:endParaRPr>
          </a:p>
        </p:txBody>
      </p:sp>
      <p:pic>
        <p:nvPicPr>
          <p:cNvPr id="9" name="object 9"/>
          <p:cNvPicPr/>
          <p:nvPr/>
        </p:nvPicPr>
        <p:blipFill>
          <a:blip r:embed="rId4" cstate="print"/>
          <a:stretch>
            <a:fillRect/>
          </a:stretch>
        </p:blipFill>
        <p:spPr>
          <a:xfrm>
            <a:off x="3893915" y="3005435"/>
            <a:ext cx="1356169" cy="135766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86004" y="140665"/>
            <a:ext cx="8571991" cy="435376"/>
          </a:xfrm>
          <a:prstGeom prst="rect">
            <a:avLst/>
          </a:prstGeom>
        </p:spPr>
        <p:txBody>
          <a:bodyPr vert="horz" wrap="square" lIns="0" tIns="12065" rIns="0" bIns="0" rtlCol="0">
            <a:spAutoFit/>
          </a:bodyPr>
          <a:lstStyle/>
          <a:p>
            <a:pPr marL="12700">
              <a:lnSpc>
                <a:spcPct val="100000"/>
              </a:lnSpc>
              <a:spcBef>
                <a:spcPts val="95"/>
              </a:spcBef>
            </a:pPr>
            <a:r>
              <a:rPr sz="2750" dirty="0">
                <a:latin typeface="Lucida Grande" panose="020B0600040502020204" pitchFamily="34" charset="0"/>
              </a:rPr>
              <a:t>ELK Installation</a:t>
            </a:r>
          </a:p>
        </p:txBody>
      </p:sp>
      <p:grpSp>
        <p:nvGrpSpPr>
          <p:cNvPr id="3" name="object 3"/>
          <p:cNvGrpSpPr/>
          <p:nvPr/>
        </p:nvGrpSpPr>
        <p:grpSpPr>
          <a:xfrm>
            <a:off x="470910" y="1100209"/>
            <a:ext cx="7850505" cy="1372235"/>
            <a:chOff x="470910" y="1100209"/>
            <a:chExt cx="7850505" cy="1372235"/>
          </a:xfrm>
        </p:grpSpPr>
        <p:pic>
          <p:nvPicPr>
            <p:cNvPr id="4" name="object 4"/>
            <p:cNvPicPr/>
            <p:nvPr/>
          </p:nvPicPr>
          <p:blipFill>
            <a:blip r:embed="rId2" cstate="print"/>
            <a:stretch>
              <a:fillRect/>
            </a:stretch>
          </p:blipFill>
          <p:spPr>
            <a:xfrm>
              <a:off x="470910" y="1100209"/>
              <a:ext cx="7850134" cy="1371778"/>
            </a:xfrm>
            <a:prstGeom prst="rect">
              <a:avLst/>
            </a:prstGeom>
          </p:spPr>
        </p:pic>
        <p:pic>
          <p:nvPicPr>
            <p:cNvPr id="5" name="object 5"/>
            <p:cNvPicPr/>
            <p:nvPr/>
          </p:nvPicPr>
          <p:blipFill>
            <a:blip r:embed="rId3" cstate="print"/>
            <a:stretch>
              <a:fillRect/>
            </a:stretch>
          </p:blipFill>
          <p:spPr>
            <a:xfrm>
              <a:off x="3069336" y="1187208"/>
              <a:ext cx="2650236" cy="1223759"/>
            </a:xfrm>
            <a:prstGeom prst="rect">
              <a:avLst/>
            </a:prstGeom>
          </p:spPr>
        </p:pic>
        <p:sp>
          <p:nvSpPr>
            <p:cNvPr id="6" name="object 6"/>
            <p:cNvSpPr/>
            <p:nvPr/>
          </p:nvSpPr>
          <p:spPr>
            <a:xfrm>
              <a:off x="502158" y="1122425"/>
              <a:ext cx="7737475" cy="1268095"/>
            </a:xfrm>
            <a:custGeom>
              <a:avLst/>
              <a:gdLst/>
              <a:ahLst/>
              <a:cxnLst/>
              <a:rect l="l" t="t" r="r" b="b"/>
              <a:pathLst>
                <a:path w="7737475" h="1268095">
                  <a:moveTo>
                    <a:pt x="7526020" y="0"/>
                  </a:moveTo>
                  <a:lnTo>
                    <a:pt x="211328" y="0"/>
                  </a:lnTo>
                  <a:lnTo>
                    <a:pt x="162872" y="5581"/>
                  </a:lnTo>
                  <a:lnTo>
                    <a:pt x="118391" y="21479"/>
                  </a:lnTo>
                  <a:lnTo>
                    <a:pt x="79153" y="46426"/>
                  </a:lnTo>
                  <a:lnTo>
                    <a:pt x="46426" y="79153"/>
                  </a:lnTo>
                  <a:lnTo>
                    <a:pt x="21479" y="118391"/>
                  </a:lnTo>
                  <a:lnTo>
                    <a:pt x="5581" y="162872"/>
                  </a:lnTo>
                  <a:lnTo>
                    <a:pt x="0" y="211327"/>
                  </a:lnTo>
                  <a:lnTo>
                    <a:pt x="0" y="1056639"/>
                  </a:lnTo>
                  <a:lnTo>
                    <a:pt x="5581" y="1105095"/>
                  </a:lnTo>
                  <a:lnTo>
                    <a:pt x="21479" y="1149576"/>
                  </a:lnTo>
                  <a:lnTo>
                    <a:pt x="46426" y="1188814"/>
                  </a:lnTo>
                  <a:lnTo>
                    <a:pt x="79153" y="1221541"/>
                  </a:lnTo>
                  <a:lnTo>
                    <a:pt x="118391" y="1246488"/>
                  </a:lnTo>
                  <a:lnTo>
                    <a:pt x="162872" y="1262386"/>
                  </a:lnTo>
                  <a:lnTo>
                    <a:pt x="211328" y="1267967"/>
                  </a:lnTo>
                  <a:lnTo>
                    <a:pt x="7526020" y="1267967"/>
                  </a:lnTo>
                  <a:lnTo>
                    <a:pt x="7574475" y="1262386"/>
                  </a:lnTo>
                  <a:lnTo>
                    <a:pt x="7618956" y="1246488"/>
                  </a:lnTo>
                  <a:lnTo>
                    <a:pt x="7658194" y="1221541"/>
                  </a:lnTo>
                  <a:lnTo>
                    <a:pt x="7690921" y="1188814"/>
                  </a:lnTo>
                  <a:lnTo>
                    <a:pt x="7715868" y="1149576"/>
                  </a:lnTo>
                  <a:lnTo>
                    <a:pt x="7731766" y="1105095"/>
                  </a:lnTo>
                  <a:lnTo>
                    <a:pt x="7737348" y="1056639"/>
                  </a:lnTo>
                  <a:lnTo>
                    <a:pt x="7737348" y="211327"/>
                  </a:lnTo>
                  <a:lnTo>
                    <a:pt x="7731766" y="162872"/>
                  </a:lnTo>
                  <a:lnTo>
                    <a:pt x="7715868" y="118391"/>
                  </a:lnTo>
                  <a:lnTo>
                    <a:pt x="7690921" y="79153"/>
                  </a:lnTo>
                  <a:lnTo>
                    <a:pt x="7658194" y="46426"/>
                  </a:lnTo>
                  <a:lnTo>
                    <a:pt x="7618956" y="21479"/>
                  </a:lnTo>
                  <a:lnTo>
                    <a:pt x="7574475" y="5581"/>
                  </a:lnTo>
                  <a:lnTo>
                    <a:pt x="7526020" y="0"/>
                  </a:lnTo>
                  <a:close/>
                </a:path>
              </a:pathLst>
            </a:custGeom>
            <a:solidFill>
              <a:srgbClr val="FFFFFF"/>
            </a:solidFill>
          </p:spPr>
          <p:txBody>
            <a:bodyPr wrap="square" lIns="0" tIns="0" rIns="0" bIns="0" rtlCol="0"/>
            <a:lstStyle/>
            <a:p>
              <a:endParaRPr/>
            </a:p>
          </p:txBody>
        </p:sp>
        <p:sp>
          <p:nvSpPr>
            <p:cNvPr id="7" name="object 7"/>
            <p:cNvSpPr/>
            <p:nvPr/>
          </p:nvSpPr>
          <p:spPr>
            <a:xfrm>
              <a:off x="502158" y="1122425"/>
              <a:ext cx="7737475" cy="1268095"/>
            </a:xfrm>
            <a:custGeom>
              <a:avLst/>
              <a:gdLst/>
              <a:ahLst/>
              <a:cxnLst/>
              <a:rect l="l" t="t" r="r" b="b"/>
              <a:pathLst>
                <a:path w="7737475" h="1268095">
                  <a:moveTo>
                    <a:pt x="0" y="211327"/>
                  </a:moveTo>
                  <a:lnTo>
                    <a:pt x="5581" y="162872"/>
                  </a:lnTo>
                  <a:lnTo>
                    <a:pt x="21479" y="118391"/>
                  </a:lnTo>
                  <a:lnTo>
                    <a:pt x="46426" y="79153"/>
                  </a:lnTo>
                  <a:lnTo>
                    <a:pt x="79153" y="46426"/>
                  </a:lnTo>
                  <a:lnTo>
                    <a:pt x="118391" y="21479"/>
                  </a:lnTo>
                  <a:lnTo>
                    <a:pt x="162872" y="5581"/>
                  </a:lnTo>
                  <a:lnTo>
                    <a:pt x="211328" y="0"/>
                  </a:lnTo>
                  <a:lnTo>
                    <a:pt x="7526020" y="0"/>
                  </a:lnTo>
                  <a:lnTo>
                    <a:pt x="7574475" y="5581"/>
                  </a:lnTo>
                  <a:lnTo>
                    <a:pt x="7618956" y="21479"/>
                  </a:lnTo>
                  <a:lnTo>
                    <a:pt x="7658194" y="46426"/>
                  </a:lnTo>
                  <a:lnTo>
                    <a:pt x="7690921" y="79153"/>
                  </a:lnTo>
                  <a:lnTo>
                    <a:pt x="7715868" y="118391"/>
                  </a:lnTo>
                  <a:lnTo>
                    <a:pt x="7731766" y="162872"/>
                  </a:lnTo>
                  <a:lnTo>
                    <a:pt x="7737348" y="211327"/>
                  </a:lnTo>
                  <a:lnTo>
                    <a:pt x="7737348" y="1056639"/>
                  </a:lnTo>
                  <a:lnTo>
                    <a:pt x="7731766" y="1105095"/>
                  </a:lnTo>
                  <a:lnTo>
                    <a:pt x="7715868" y="1149576"/>
                  </a:lnTo>
                  <a:lnTo>
                    <a:pt x="7690921" y="1188814"/>
                  </a:lnTo>
                  <a:lnTo>
                    <a:pt x="7658194" y="1221541"/>
                  </a:lnTo>
                  <a:lnTo>
                    <a:pt x="7618956" y="1246488"/>
                  </a:lnTo>
                  <a:lnTo>
                    <a:pt x="7574475" y="1262386"/>
                  </a:lnTo>
                  <a:lnTo>
                    <a:pt x="7526020" y="1267967"/>
                  </a:lnTo>
                  <a:lnTo>
                    <a:pt x="211328" y="1267967"/>
                  </a:lnTo>
                  <a:lnTo>
                    <a:pt x="162872" y="1262386"/>
                  </a:lnTo>
                  <a:lnTo>
                    <a:pt x="118391" y="1246488"/>
                  </a:lnTo>
                  <a:lnTo>
                    <a:pt x="79153" y="1221541"/>
                  </a:lnTo>
                  <a:lnTo>
                    <a:pt x="46426" y="1188814"/>
                  </a:lnTo>
                  <a:lnTo>
                    <a:pt x="21479" y="1149576"/>
                  </a:lnTo>
                  <a:lnTo>
                    <a:pt x="5581" y="1105095"/>
                  </a:lnTo>
                  <a:lnTo>
                    <a:pt x="0" y="1056639"/>
                  </a:lnTo>
                  <a:lnTo>
                    <a:pt x="0" y="211327"/>
                  </a:lnTo>
                  <a:close/>
                </a:path>
              </a:pathLst>
            </a:custGeom>
            <a:ln w="28956">
              <a:solidFill>
                <a:srgbClr val="5F4778"/>
              </a:solidFill>
            </a:ln>
          </p:spPr>
          <p:txBody>
            <a:bodyPr wrap="square" lIns="0" tIns="0" rIns="0" bIns="0" rtlCol="0"/>
            <a:lstStyle/>
            <a:p>
              <a:endParaRPr/>
            </a:p>
          </p:txBody>
        </p:sp>
      </p:grpSp>
      <p:sp>
        <p:nvSpPr>
          <p:cNvPr id="8" name="object 8"/>
          <p:cNvSpPr txBox="1"/>
          <p:nvPr/>
        </p:nvSpPr>
        <p:spPr>
          <a:xfrm>
            <a:off x="3190494" y="1243076"/>
            <a:ext cx="2753106" cy="1000915"/>
          </a:xfrm>
          <a:prstGeom prst="rect">
            <a:avLst/>
          </a:prstGeom>
        </p:spPr>
        <p:txBody>
          <a:bodyPr vert="horz" wrap="square" lIns="0" tIns="13335" rIns="0" bIns="0" rtlCol="0">
            <a:spAutoFit/>
          </a:bodyPr>
          <a:lstStyle/>
          <a:p>
            <a:pPr algn="ctr">
              <a:lnSpc>
                <a:spcPct val="100000"/>
              </a:lnSpc>
              <a:spcBef>
                <a:spcPts val="105"/>
              </a:spcBef>
            </a:pPr>
            <a:r>
              <a:rPr sz="1400" b="1" dirty="0">
                <a:latin typeface="Lucida Grande" panose="020B0600040502020204"/>
                <a:cs typeface="Calibri"/>
              </a:rPr>
              <a:t>Installing nginx on the instance:</a:t>
            </a:r>
            <a:endParaRPr sz="1400" dirty="0">
              <a:latin typeface="Lucida Grande" panose="020B0600040502020204"/>
              <a:cs typeface="Calibri"/>
            </a:endParaRPr>
          </a:p>
          <a:p>
            <a:pPr algn="ctr">
              <a:lnSpc>
                <a:spcPct val="100000"/>
              </a:lnSpc>
              <a:spcBef>
                <a:spcPts val="1695"/>
              </a:spcBef>
            </a:pPr>
            <a:r>
              <a:rPr sz="1200" dirty="0">
                <a:solidFill>
                  <a:srgbClr val="585858"/>
                </a:solidFill>
                <a:latin typeface="Lucida Grande" panose="020B0600040502020204"/>
                <a:cs typeface="Calibri"/>
              </a:rPr>
              <a:t>$ sudo apt-get update</a:t>
            </a:r>
            <a:endParaRPr sz="1200" dirty="0">
              <a:latin typeface="Lucida Grande" panose="020B0600040502020204"/>
              <a:cs typeface="Calibri"/>
            </a:endParaRPr>
          </a:p>
          <a:p>
            <a:pPr algn="ctr">
              <a:lnSpc>
                <a:spcPct val="100000"/>
              </a:lnSpc>
              <a:spcBef>
                <a:spcPts val="5"/>
              </a:spcBef>
            </a:pPr>
            <a:r>
              <a:rPr sz="1200" dirty="0">
                <a:solidFill>
                  <a:srgbClr val="585858"/>
                </a:solidFill>
                <a:latin typeface="Lucida Grande" panose="020B0600040502020204"/>
                <a:cs typeface="Calibri"/>
              </a:rPr>
              <a:t>$ sudo apt-get -y install nginx</a:t>
            </a:r>
            <a:endParaRPr sz="1200" dirty="0">
              <a:latin typeface="Lucida Grande" panose="020B0600040502020204"/>
              <a:cs typeface="Calibri"/>
            </a:endParaRPr>
          </a:p>
          <a:p>
            <a:pPr algn="ctr">
              <a:lnSpc>
                <a:spcPct val="100000"/>
              </a:lnSpc>
            </a:pPr>
            <a:r>
              <a:rPr sz="1200" dirty="0">
                <a:solidFill>
                  <a:srgbClr val="585858"/>
                </a:solidFill>
                <a:latin typeface="Lucida Grande" panose="020B0600040502020204"/>
                <a:cs typeface="Calibri"/>
              </a:rPr>
              <a:t>$ sudo systemctl enable nginx</a:t>
            </a:r>
            <a:endParaRPr sz="1200" dirty="0">
              <a:latin typeface="Lucida Grande" panose="020B0600040502020204"/>
              <a:cs typeface="Calibri"/>
            </a:endParaRPr>
          </a:p>
        </p:txBody>
      </p:sp>
      <p:pic>
        <p:nvPicPr>
          <p:cNvPr id="9" name="object 9"/>
          <p:cNvPicPr/>
          <p:nvPr/>
        </p:nvPicPr>
        <p:blipFill>
          <a:blip r:embed="rId4" cstate="print"/>
          <a:stretch>
            <a:fillRect/>
          </a:stretch>
        </p:blipFill>
        <p:spPr>
          <a:xfrm>
            <a:off x="3893915" y="3005435"/>
            <a:ext cx="1356169" cy="135766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86004" y="140665"/>
            <a:ext cx="2685796" cy="435376"/>
          </a:xfrm>
          <a:prstGeom prst="rect">
            <a:avLst/>
          </a:prstGeom>
        </p:spPr>
        <p:txBody>
          <a:bodyPr vert="horz" wrap="square" lIns="0" tIns="12065" rIns="0" bIns="0" rtlCol="0">
            <a:spAutoFit/>
          </a:bodyPr>
          <a:lstStyle/>
          <a:p>
            <a:pPr marL="12700">
              <a:lnSpc>
                <a:spcPct val="100000"/>
              </a:lnSpc>
              <a:spcBef>
                <a:spcPts val="95"/>
              </a:spcBef>
            </a:pPr>
            <a:r>
              <a:rPr sz="2750" dirty="0">
                <a:latin typeface="Lucida Grande" panose="020B0600040502020204" pitchFamily="34" charset="0"/>
              </a:rPr>
              <a:t>ELK Installation</a:t>
            </a:r>
          </a:p>
        </p:txBody>
      </p:sp>
      <p:grpSp>
        <p:nvGrpSpPr>
          <p:cNvPr id="3" name="object 3"/>
          <p:cNvGrpSpPr/>
          <p:nvPr/>
        </p:nvGrpSpPr>
        <p:grpSpPr>
          <a:xfrm>
            <a:off x="470910" y="1100292"/>
            <a:ext cx="7850505" cy="1130935"/>
            <a:chOff x="470910" y="1100292"/>
            <a:chExt cx="7850505" cy="1130935"/>
          </a:xfrm>
        </p:grpSpPr>
        <p:pic>
          <p:nvPicPr>
            <p:cNvPr id="4" name="object 4"/>
            <p:cNvPicPr/>
            <p:nvPr/>
          </p:nvPicPr>
          <p:blipFill>
            <a:blip r:embed="rId2" cstate="print"/>
            <a:stretch>
              <a:fillRect/>
            </a:stretch>
          </p:blipFill>
          <p:spPr>
            <a:xfrm>
              <a:off x="470910" y="1100292"/>
              <a:ext cx="7850134" cy="1130867"/>
            </a:xfrm>
            <a:prstGeom prst="rect">
              <a:avLst/>
            </a:prstGeom>
          </p:spPr>
        </p:pic>
        <p:pic>
          <p:nvPicPr>
            <p:cNvPr id="5" name="object 5"/>
            <p:cNvPicPr/>
            <p:nvPr/>
          </p:nvPicPr>
          <p:blipFill>
            <a:blip r:embed="rId3" cstate="print"/>
            <a:stretch>
              <a:fillRect/>
            </a:stretch>
          </p:blipFill>
          <p:spPr>
            <a:xfrm>
              <a:off x="1453896" y="1159776"/>
              <a:ext cx="5881115" cy="1040879"/>
            </a:xfrm>
            <a:prstGeom prst="rect">
              <a:avLst/>
            </a:prstGeom>
          </p:spPr>
        </p:pic>
        <p:sp>
          <p:nvSpPr>
            <p:cNvPr id="6" name="object 6"/>
            <p:cNvSpPr/>
            <p:nvPr/>
          </p:nvSpPr>
          <p:spPr>
            <a:xfrm>
              <a:off x="502158" y="1122426"/>
              <a:ext cx="7737475" cy="1027430"/>
            </a:xfrm>
            <a:custGeom>
              <a:avLst/>
              <a:gdLst/>
              <a:ahLst/>
              <a:cxnLst/>
              <a:rect l="l" t="t" r="r" b="b"/>
              <a:pathLst>
                <a:path w="7737475" h="1027430">
                  <a:moveTo>
                    <a:pt x="7566152" y="0"/>
                  </a:moveTo>
                  <a:lnTo>
                    <a:pt x="171196" y="0"/>
                  </a:lnTo>
                  <a:lnTo>
                    <a:pt x="125684" y="6119"/>
                  </a:lnTo>
                  <a:lnTo>
                    <a:pt x="84788" y="23386"/>
                  </a:lnTo>
                  <a:lnTo>
                    <a:pt x="50141" y="50165"/>
                  </a:lnTo>
                  <a:lnTo>
                    <a:pt x="23372" y="84817"/>
                  </a:lnTo>
                  <a:lnTo>
                    <a:pt x="6115" y="125706"/>
                  </a:lnTo>
                  <a:lnTo>
                    <a:pt x="0" y="171196"/>
                  </a:lnTo>
                  <a:lnTo>
                    <a:pt x="0" y="855980"/>
                  </a:lnTo>
                  <a:lnTo>
                    <a:pt x="6115" y="901469"/>
                  </a:lnTo>
                  <a:lnTo>
                    <a:pt x="23372" y="942358"/>
                  </a:lnTo>
                  <a:lnTo>
                    <a:pt x="50141" y="977011"/>
                  </a:lnTo>
                  <a:lnTo>
                    <a:pt x="84788" y="1003789"/>
                  </a:lnTo>
                  <a:lnTo>
                    <a:pt x="125684" y="1021056"/>
                  </a:lnTo>
                  <a:lnTo>
                    <a:pt x="171196" y="1027176"/>
                  </a:lnTo>
                  <a:lnTo>
                    <a:pt x="7566152" y="1027176"/>
                  </a:lnTo>
                  <a:lnTo>
                    <a:pt x="7611641" y="1021056"/>
                  </a:lnTo>
                  <a:lnTo>
                    <a:pt x="7652530" y="1003789"/>
                  </a:lnTo>
                  <a:lnTo>
                    <a:pt x="7687183" y="977011"/>
                  </a:lnTo>
                  <a:lnTo>
                    <a:pt x="7713961" y="942358"/>
                  </a:lnTo>
                  <a:lnTo>
                    <a:pt x="7731228" y="901469"/>
                  </a:lnTo>
                  <a:lnTo>
                    <a:pt x="7737348" y="855980"/>
                  </a:lnTo>
                  <a:lnTo>
                    <a:pt x="7737348" y="171196"/>
                  </a:lnTo>
                  <a:lnTo>
                    <a:pt x="7731228" y="125706"/>
                  </a:lnTo>
                  <a:lnTo>
                    <a:pt x="7713961" y="84817"/>
                  </a:lnTo>
                  <a:lnTo>
                    <a:pt x="7687183" y="50165"/>
                  </a:lnTo>
                  <a:lnTo>
                    <a:pt x="7652530" y="23386"/>
                  </a:lnTo>
                  <a:lnTo>
                    <a:pt x="7611641" y="6119"/>
                  </a:lnTo>
                  <a:lnTo>
                    <a:pt x="7566152" y="0"/>
                  </a:lnTo>
                  <a:close/>
                </a:path>
              </a:pathLst>
            </a:custGeom>
            <a:solidFill>
              <a:srgbClr val="FFFFFF"/>
            </a:solidFill>
          </p:spPr>
          <p:txBody>
            <a:bodyPr wrap="square" lIns="0" tIns="0" rIns="0" bIns="0" rtlCol="0"/>
            <a:lstStyle/>
            <a:p>
              <a:endParaRPr/>
            </a:p>
          </p:txBody>
        </p:sp>
        <p:sp>
          <p:nvSpPr>
            <p:cNvPr id="7" name="object 7"/>
            <p:cNvSpPr/>
            <p:nvPr/>
          </p:nvSpPr>
          <p:spPr>
            <a:xfrm>
              <a:off x="502158" y="1122426"/>
              <a:ext cx="7737475" cy="1027430"/>
            </a:xfrm>
            <a:custGeom>
              <a:avLst/>
              <a:gdLst/>
              <a:ahLst/>
              <a:cxnLst/>
              <a:rect l="l" t="t" r="r" b="b"/>
              <a:pathLst>
                <a:path w="7737475" h="1027430">
                  <a:moveTo>
                    <a:pt x="0" y="171196"/>
                  </a:moveTo>
                  <a:lnTo>
                    <a:pt x="6115" y="125706"/>
                  </a:lnTo>
                  <a:lnTo>
                    <a:pt x="23372" y="84817"/>
                  </a:lnTo>
                  <a:lnTo>
                    <a:pt x="50141" y="50165"/>
                  </a:lnTo>
                  <a:lnTo>
                    <a:pt x="84788" y="23386"/>
                  </a:lnTo>
                  <a:lnTo>
                    <a:pt x="125684" y="6119"/>
                  </a:lnTo>
                  <a:lnTo>
                    <a:pt x="171196" y="0"/>
                  </a:lnTo>
                  <a:lnTo>
                    <a:pt x="7566152" y="0"/>
                  </a:lnTo>
                  <a:lnTo>
                    <a:pt x="7611641" y="6119"/>
                  </a:lnTo>
                  <a:lnTo>
                    <a:pt x="7652530" y="23386"/>
                  </a:lnTo>
                  <a:lnTo>
                    <a:pt x="7687183" y="50165"/>
                  </a:lnTo>
                  <a:lnTo>
                    <a:pt x="7713961" y="84817"/>
                  </a:lnTo>
                  <a:lnTo>
                    <a:pt x="7731228" y="125706"/>
                  </a:lnTo>
                  <a:lnTo>
                    <a:pt x="7737348" y="171196"/>
                  </a:lnTo>
                  <a:lnTo>
                    <a:pt x="7737348" y="855980"/>
                  </a:lnTo>
                  <a:lnTo>
                    <a:pt x="7731228" y="901469"/>
                  </a:lnTo>
                  <a:lnTo>
                    <a:pt x="7713961" y="942358"/>
                  </a:lnTo>
                  <a:lnTo>
                    <a:pt x="7687183" y="977011"/>
                  </a:lnTo>
                  <a:lnTo>
                    <a:pt x="7652530" y="1003789"/>
                  </a:lnTo>
                  <a:lnTo>
                    <a:pt x="7611641" y="1021056"/>
                  </a:lnTo>
                  <a:lnTo>
                    <a:pt x="7566152" y="1027176"/>
                  </a:lnTo>
                  <a:lnTo>
                    <a:pt x="171196" y="1027176"/>
                  </a:lnTo>
                  <a:lnTo>
                    <a:pt x="125684" y="1021056"/>
                  </a:lnTo>
                  <a:lnTo>
                    <a:pt x="84788" y="1003789"/>
                  </a:lnTo>
                  <a:lnTo>
                    <a:pt x="50141" y="977011"/>
                  </a:lnTo>
                  <a:lnTo>
                    <a:pt x="23372" y="942358"/>
                  </a:lnTo>
                  <a:lnTo>
                    <a:pt x="6115" y="901469"/>
                  </a:lnTo>
                  <a:lnTo>
                    <a:pt x="0" y="855980"/>
                  </a:lnTo>
                  <a:lnTo>
                    <a:pt x="0" y="171196"/>
                  </a:lnTo>
                  <a:close/>
                </a:path>
              </a:pathLst>
            </a:custGeom>
            <a:ln w="28956">
              <a:solidFill>
                <a:srgbClr val="5F4778"/>
              </a:solidFill>
            </a:ln>
          </p:spPr>
          <p:txBody>
            <a:bodyPr wrap="square" lIns="0" tIns="0" rIns="0" bIns="0" rtlCol="0"/>
            <a:lstStyle/>
            <a:p>
              <a:endParaRPr/>
            </a:p>
          </p:txBody>
        </p:sp>
      </p:grpSp>
      <p:sp>
        <p:nvSpPr>
          <p:cNvPr id="8" name="object 8"/>
          <p:cNvSpPr txBox="1"/>
          <p:nvPr/>
        </p:nvSpPr>
        <p:spPr>
          <a:xfrm>
            <a:off x="1121789" y="1228016"/>
            <a:ext cx="6213222" cy="816249"/>
          </a:xfrm>
          <a:prstGeom prst="rect">
            <a:avLst/>
          </a:prstGeom>
        </p:spPr>
        <p:txBody>
          <a:bodyPr vert="horz" wrap="square" lIns="0" tIns="13335" rIns="0" bIns="0" rtlCol="0">
            <a:spAutoFit/>
          </a:bodyPr>
          <a:lstStyle/>
          <a:p>
            <a:pPr algn="ctr">
              <a:lnSpc>
                <a:spcPct val="100000"/>
              </a:lnSpc>
              <a:spcBef>
                <a:spcPts val="105"/>
              </a:spcBef>
            </a:pPr>
            <a:r>
              <a:rPr sz="1400" b="1" dirty="0">
                <a:latin typeface="Lucida Grande" panose="020B0600040502020204"/>
                <a:cs typeface="Calibri"/>
              </a:rPr>
              <a:t>Downloading and installing Elasticsearch:</a:t>
            </a:r>
            <a:endParaRPr sz="1400" dirty="0">
              <a:latin typeface="Lucida Grande" panose="020B0600040502020204"/>
              <a:cs typeface="Calibri"/>
            </a:endParaRPr>
          </a:p>
          <a:p>
            <a:pPr algn="ctr">
              <a:lnSpc>
                <a:spcPct val="100000"/>
              </a:lnSpc>
              <a:spcBef>
                <a:spcPts val="1700"/>
              </a:spcBef>
            </a:pPr>
            <a:r>
              <a:rPr sz="1200" dirty="0">
                <a:solidFill>
                  <a:srgbClr val="585858"/>
                </a:solidFill>
                <a:latin typeface="Lucida Grande" panose="020B0600040502020204"/>
                <a:cs typeface="Calibri"/>
              </a:rPr>
              <a:t>$ wget https://artifacts.elastic.co/downloads/elasticsearch/elasticsearch-7.2.0-amd64.deb</a:t>
            </a:r>
            <a:endParaRPr sz="1200" dirty="0">
              <a:latin typeface="Lucida Grande" panose="020B0600040502020204"/>
              <a:cs typeface="Calibri"/>
            </a:endParaRPr>
          </a:p>
          <a:p>
            <a:pPr marL="1270" algn="ctr">
              <a:lnSpc>
                <a:spcPct val="100000"/>
              </a:lnSpc>
            </a:pPr>
            <a:r>
              <a:rPr sz="1200" dirty="0">
                <a:solidFill>
                  <a:srgbClr val="585858"/>
                </a:solidFill>
                <a:latin typeface="Lucida Grande" panose="020B0600040502020204"/>
                <a:cs typeface="Calibri"/>
              </a:rPr>
              <a:t>$ sudo dpkg -i elasticsearch-7.2.0-amd64.deb</a:t>
            </a:r>
            <a:endParaRPr sz="1200" dirty="0">
              <a:latin typeface="Lucida Grande" panose="020B0600040502020204"/>
              <a:cs typeface="Calibri"/>
            </a:endParaRPr>
          </a:p>
        </p:txBody>
      </p:sp>
      <p:pic>
        <p:nvPicPr>
          <p:cNvPr id="9" name="object 9"/>
          <p:cNvPicPr/>
          <p:nvPr/>
        </p:nvPicPr>
        <p:blipFill>
          <a:blip r:embed="rId4" cstate="print"/>
          <a:stretch>
            <a:fillRect/>
          </a:stretch>
        </p:blipFill>
        <p:spPr>
          <a:xfrm>
            <a:off x="3893915" y="3005435"/>
            <a:ext cx="1356169" cy="135766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86004" y="140665"/>
            <a:ext cx="2761996" cy="435376"/>
          </a:xfrm>
          <a:prstGeom prst="rect">
            <a:avLst/>
          </a:prstGeom>
        </p:spPr>
        <p:txBody>
          <a:bodyPr vert="horz" wrap="square" lIns="0" tIns="12065" rIns="0" bIns="0" rtlCol="0">
            <a:spAutoFit/>
          </a:bodyPr>
          <a:lstStyle/>
          <a:p>
            <a:pPr marL="12700">
              <a:lnSpc>
                <a:spcPct val="100000"/>
              </a:lnSpc>
              <a:spcBef>
                <a:spcPts val="95"/>
              </a:spcBef>
            </a:pPr>
            <a:r>
              <a:rPr sz="2750" dirty="0">
                <a:latin typeface="Lucida Grande" panose="020B0600040502020204" pitchFamily="34" charset="0"/>
              </a:rPr>
              <a:t>ELK Installation</a:t>
            </a:r>
          </a:p>
        </p:txBody>
      </p:sp>
      <p:grpSp>
        <p:nvGrpSpPr>
          <p:cNvPr id="3" name="object 3"/>
          <p:cNvGrpSpPr/>
          <p:nvPr/>
        </p:nvGrpSpPr>
        <p:grpSpPr>
          <a:xfrm>
            <a:off x="470910" y="1100292"/>
            <a:ext cx="7850505" cy="1130935"/>
            <a:chOff x="470910" y="1100292"/>
            <a:chExt cx="7850505" cy="1130935"/>
          </a:xfrm>
        </p:grpSpPr>
        <p:pic>
          <p:nvPicPr>
            <p:cNvPr id="4" name="object 4"/>
            <p:cNvPicPr/>
            <p:nvPr/>
          </p:nvPicPr>
          <p:blipFill>
            <a:blip r:embed="rId2" cstate="print"/>
            <a:stretch>
              <a:fillRect/>
            </a:stretch>
          </p:blipFill>
          <p:spPr>
            <a:xfrm>
              <a:off x="470910" y="1100292"/>
              <a:ext cx="7850134" cy="1130867"/>
            </a:xfrm>
            <a:prstGeom prst="rect">
              <a:avLst/>
            </a:prstGeom>
          </p:spPr>
        </p:pic>
        <p:pic>
          <p:nvPicPr>
            <p:cNvPr id="5" name="object 5"/>
            <p:cNvPicPr/>
            <p:nvPr/>
          </p:nvPicPr>
          <p:blipFill>
            <a:blip r:embed="rId3" cstate="print"/>
            <a:stretch>
              <a:fillRect/>
            </a:stretch>
          </p:blipFill>
          <p:spPr>
            <a:xfrm>
              <a:off x="1839468" y="1159776"/>
              <a:ext cx="5109972" cy="1040879"/>
            </a:xfrm>
            <a:prstGeom prst="rect">
              <a:avLst/>
            </a:prstGeom>
          </p:spPr>
        </p:pic>
        <p:sp>
          <p:nvSpPr>
            <p:cNvPr id="6" name="object 6"/>
            <p:cNvSpPr/>
            <p:nvPr/>
          </p:nvSpPr>
          <p:spPr>
            <a:xfrm>
              <a:off x="502158" y="1122426"/>
              <a:ext cx="7737475" cy="1027430"/>
            </a:xfrm>
            <a:custGeom>
              <a:avLst/>
              <a:gdLst/>
              <a:ahLst/>
              <a:cxnLst/>
              <a:rect l="l" t="t" r="r" b="b"/>
              <a:pathLst>
                <a:path w="7737475" h="1027430">
                  <a:moveTo>
                    <a:pt x="7566152" y="0"/>
                  </a:moveTo>
                  <a:lnTo>
                    <a:pt x="171196" y="0"/>
                  </a:lnTo>
                  <a:lnTo>
                    <a:pt x="125684" y="6119"/>
                  </a:lnTo>
                  <a:lnTo>
                    <a:pt x="84788" y="23386"/>
                  </a:lnTo>
                  <a:lnTo>
                    <a:pt x="50141" y="50165"/>
                  </a:lnTo>
                  <a:lnTo>
                    <a:pt x="23372" y="84817"/>
                  </a:lnTo>
                  <a:lnTo>
                    <a:pt x="6115" y="125706"/>
                  </a:lnTo>
                  <a:lnTo>
                    <a:pt x="0" y="171196"/>
                  </a:lnTo>
                  <a:lnTo>
                    <a:pt x="0" y="855980"/>
                  </a:lnTo>
                  <a:lnTo>
                    <a:pt x="6115" y="901469"/>
                  </a:lnTo>
                  <a:lnTo>
                    <a:pt x="23372" y="942358"/>
                  </a:lnTo>
                  <a:lnTo>
                    <a:pt x="50141" y="977011"/>
                  </a:lnTo>
                  <a:lnTo>
                    <a:pt x="84788" y="1003789"/>
                  </a:lnTo>
                  <a:lnTo>
                    <a:pt x="125684" y="1021056"/>
                  </a:lnTo>
                  <a:lnTo>
                    <a:pt x="171196" y="1027176"/>
                  </a:lnTo>
                  <a:lnTo>
                    <a:pt x="7566152" y="1027176"/>
                  </a:lnTo>
                  <a:lnTo>
                    <a:pt x="7611641" y="1021056"/>
                  </a:lnTo>
                  <a:lnTo>
                    <a:pt x="7652530" y="1003789"/>
                  </a:lnTo>
                  <a:lnTo>
                    <a:pt x="7687183" y="977011"/>
                  </a:lnTo>
                  <a:lnTo>
                    <a:pt x="7713961" y="942358"/>
                  </a:lnTo>
                  <a:lnTo>
                    <a:pt x="7731228" y="901469"/>
                  </a:lnTo>
                  <a:lnTo>
                    <a:pt x="7737348" y="855980"/>
                  </a:lnTo>
                  <a:lnTo>
                    <a:pt x="7737348" y="171196"/>
                  </a:lnTo>
                  <a:lnTo>
                    <a:pt x="7731228" y="125706"/>
                  </a:lnTo>
                  <a:lnTo>
                    <a:pt x="7713961" y="84817"/>
                  </a:lnTo>
                  <a:lnTo>
                    <a:pt x="7687183" y="50165"/>
                  </a:lnTo>
                  <a:lnTo>
                    <a:pt x="7652530" y="23386"/>
                  </a:lnTo>
                  <a:lnTo>
                    <a:pt x="7611641" y="6119"/>
                  </a:lnTo>
                  <a:lnTo>
                    <a:pt x="7566152" y="0"/>
                  </a:lnTo>
                  <a:close/>
                </a:path>
              </a:pathLst>
            </a:custGeom>
            <a:solidFill>
              <a:srgbClr val="FFFFFF"/>
            </a:solidFill>
          </p:spPr>
          <p:txBody>
            <a:bodyPr wrap="square" lIns="0" tIns="0" rIns="0" bIns="0" rtlCol="0"/>
            <a:lstStyle/>
            <a:p>
              <a:endParaRPr/>
            </a:p>
          </p:txBody>
        </p:sp>
        <p:sp>
          <p:nvSpPr>
            <p:cNvPr id="7" name="object 7"/>
            <p:cNvSpPr/>
            <p:nvPr/>
          </p:nvSpPr>
          <p:spPr>
            <a:xfrm>
              <a:off x="502158" y="1122426"/>
              <a:ext cx="7737475" cy="1027430"/>
            </a:xfrm>
            <a:custGeom>
              <a:avLst/>
              <a:gdLst/>
              <a:ahLst/>
              <a:cxnLst/>
              <a:rect l="l" t="t" r="r" b="b"/>
              <a:pathLst>
                <a:path w="7737475" h="1027430">
                  <a:moveTo>
                    <a:pt x="0" y="171196"/>
                  </a:moveTo>
                  <a:lnTo>
                    <a:pt x="6115" y="125706"/>
                  </a:lnTo>
                  <a:lnTo>
                    <a:pt x="23372" y="84817"/>
                  </a:lnTo>
                  <a:lnTo>
                    <a:pt x="50141" y="50165"/>
                  </a:lnTo>
                  <a:lnTo>
                    <a:pt x="84788" y="23386"/>
                  </a:lnTo>
                  <a:lnTo>
                    <a:pt x="125684" y="6119"/>
                  </a:lnTo>
                  <a:lnTo>
                    <a:pt x="171196" y="0"/>
                  </a:lnTo>
                  <a:lnTo>
                    <a:pt x="7566152" y="0"/>
                  </a:lnTo>
                  <a:lnTo>
                    <a:pt x="7611641" y="6119"/>
                  </a:lnTo>
                  <a:lnTo>
                    <a:pt x="7652530" y="23386"/>
                  </a:lnTo>
                  <a:lnTo>
                    <a:pt x="7687183" y="50165"/>
                  </a:lnTo>
                  <a:lnTo>
                    <a:pt x="7713961" y="84817"/>
                  </a:lnTo>
                  <a:lnTo>
                    <a:pt x="7731228" y="125706"/>
                  </a:lnTo>
                  <a:lnTo>
                    <a:pt x="7737348" y="171196"/>
                  </a:lnTo>
                  <a:lnTo>
                    <a:pt x="7737348" y="855980"/>
                  </a:lnTo>
                  <a:lnTo>
                    <a:pt x="7731228" y="901469"/>
                  </a:lnTo>
                  <a:lnTo>
                    <a:pt x="7713961" y="942358"/>
                  </a:lnTo>
                  <a:lnTo>
                    <a:pt x="7687183" y="977011"/>
                  </a:lnTo>
                  <a:lnTo>
                    <a:pt x="7652530" y="1003789"/>
                  </a:lnTo>
                  <a:lnTo>
                    <a:pt x="7611641" y="1021056"/>
                  </a:lnTo>
                  <a:lnTo>
                    <a:pt x="7566152" y="1027176"/>
                  </a:lnTo>
                  <a:lnTo>
                    <a:pt x="171196" y="1027176"/>
                  </a:lnTo>
                  <a:lnTo>
                    <a:pt x="125684" y="1021056"/>
                  </a:lnTo>
                  <a:lnTo>
                    <a:pt x="84788" y="1003789"/>
                  </a:lnTo>
                  <a:lnTo>
                    <a:pt x="50141" y="977011"/>
                  </a:lnTo>
                  <a:lnTo>
                    <a:pt x="23372" y="942358"/>
                  </a:lnTo>
                  <a:lnTo>
                    <a:pt x="6115" y="901469"/>
                  </a:lnTo>
                  <a:lnTo>
                    <a:pt x="0" y="855980"/>
                  </a:lnTo>
                  <a:lnTo>
                    <a:pt x="0" y="171196"/>
                  </a:lnTo>
                  <a:close/>
                </a:path>
              </a:pathLst>
            </a:custGeom>
            <a:ln w="28956">
              <a:solidFill>
                <a:srgbClr val="5F4778"/>
              </a:solidFill>
            </a:ln>
          </p:spPr>
          <p:txBody>
            <a:bodyPr wrap="square" lIns="0" tIns="0" rIns="0" bIns="0" rtlCol="0"/>
            <a:lstStyle/>
            <a:p>
              <a:endParaRPr/>
            </a:p>
          </p:txBody>
        </p:sp>
      </p:grpSp>
      <p:sp>
        <p:nvSpPr>
          <p:cNvPr id="8" name="object 8"/>
          <p:cNvSpPr txBox="1"/>
          <p:nvPr/>
        </p:nvSpPr>
        <p:spPr>
          <a:xfrm>
            <a:off x="1426590" y="1228016"/>
            <a:ext cx="5522850" cy="816249"/>
          </a:xfrm>
          <a:prstGeom prst="rect">
            <a:avLst/>
          </a:prstGeom>
        </p:spPr>
        <p:txBody>
          <a:bodyPr vert="horz" wrap="square" lIns="0" tIns="13335" rIns="0" bIns="0" rtlCol="0">
            <a:spAutoFit/>
          </a:bodyPr>
          <a:lstStyle/>
          <a:p>
            <a:pPr algn="ctr">
              <a:lnSpc>
                <a:spcPct val="100000"/>
              </a:lnSpc>
              <a:spcBef>
                <a:spcPts val="105"/>
              </a:spcBef>
            </a:pPr>
            <a:r>
              <a:rPr sz="1400" b="1" dirty="0">
                <a:latin typeface="Lucida Grande" panose="020B0600040502020204"/>
                <a:cs typeface="Calibri"/>
              </a:rPr>
              <a:t>Downloading and installing Kibana:</a:t>
            </a:r>
            <a:endParaRPr sz="1400" dirty="0">
              <a:latin typeface="Lucida Grande" panose="020B0600040502020204"/>
              <a:cs typeface="Calibri"/>
            </a:endParaRPr>
          </a:p>
          <a:p>
            <a:pPr algn="ctr">
              <a:lnSpc>
                <a:spcPct val="100000"/>
              </a:lnSpc>
              <a:spcBef>
                <a:spcPts val="1700"/>
              </a:spcBef>
            </a:pPr>
            <a:r>
              <a:rPr sz="1200" dirty="0">
                <a:solidFill>
                  <a:srgbClr val="585858"/>
                </a:solidFill>
                <a:latin typeface="Lucida Grande" panose="020B0600040502020204"/>
                <a:cs typeface="Calibri"/>
              </a:rPr>
              <a:t>$ wget https://artifacts.elastic.co/downloads/kibana/kibana-7.2.0-amd64.deb</a:t>
            </a:r>
            <a:endParaRPr sz="1200" dirty="0">
              <a:latin typeface="Lucida Grande" panose="020B0600040502020204"/>
              <a:cs typeface="Calibri"/>
            </a:endParaRPr>
          </a:p>
          <a:p>
            <a:pPr algn="ctr">
              <a:lnSpc>
                <a:spcPct val="100000"/>
              </a:lnSpc>
            </a:pPr>
            <a:r>
              <a:rPr sz="1200" dirty="0">
                <a:solidFill>
                  <a:srgbClr val="585858"/>
                </a:solidFill>
                <a:latin typeface="Lucida Grande" panose="020B0600040502020204"/>
                <a:cs typeface="Calibri"/>
              </a:rPr>
              <a:t>$ sudo dpkg -i kibana-7.2.0-amd64.deb</a:t>
            </a:r>
            <a:endParaRPr sz="1200" dirty="0">
              <a:latin typeface="Lucida Grande" panose="020B0600040502020204"/>
              <a:cs typeface="Calibri"/>
            </a:endParaRPr>
          </a:p>
        </p:txBody>
      </p:sp>
      <p:pic>
        <p:nvPicPr>
          <p:cNvPr id="9" name="object 9"/>
          <p:cNvPicPr/>
          <p:nvPr/>
        </p:nvPicPr>
        <p:blipFill>
          <a:blip r:embed="rId4" cstate="print"/>
          <a:stretch>
            <a:fillRect/>
          </a:stretch>
        </p:blipFill>
        <p:spPr>
          <a:xfrm>
            <a:off x="3893915" y="3005435"/>
            <a:ext cx="1356169" cy="135766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86004" y="140665"/>
            <a:ext cx="2838196" cy="435376"/>
          </a:xfrm>
          <a:prstGeom prst="rect">
            <a:avLst/>
          </a:prstGeom>
        </p:spPr>
        <p:txBody>
          <a:bodyPr vert="horz" wrap="square" lIns="0" tIns="12065" rIns="0" bIns="0" rtlCol="0">
            <a:spAutoFit/>
          </a:bodyPr>
          <a:lstStyle/>
          <a:p>
            <a:pPr marL="12700">
              <a:lnSpc>
                <a:spcPct val="100000"/>
              </a:lnSpc>
              <a:spcBef>
                <a:spcPts val="95"/>
              </a:spcBef>
            </a:pPr>
            <a:r>
              <a:rPr sz="2750" dirty="0">
                <a:latin typeface="Lucida Grande" panose="020B0600040502020204" pitchFamily="34" charset="0"/>
              </a:rPr>
              <a:t>ELK Installation</a:t>
            </a:r>
          </a:p>
        </p:txBody>
      </p:sp>
      <p:grpSp>
        <p:nvGrpSpPr>
          <p:cNvPr id="3" name="object 3"/>
          <p:cNvGrpSpPr/>
          <p:nvPr/>
        </p:nvGrpSpPr>
        <p:grpSpPr>
          <a:xfrm>
            <a:off x="470910" y="1100292"/>
            <a:ext cx="7850505" cy="1130935"/>
            <a:chOff x="470910" y="1100292"/>
            <a:chExt cx="7850505" cy="1130935"/>
          </a:xfrm>
        </p:grpSpPr>
        <p:pic>
          <p:nvPicPr>
            <p:cNvPr id="4" name="object 4"/>
            <p:cNvPicPr/>
            <p:nvPr/>
          </p:nvPicPr>
          <p:blipFill>
            <a:blip r:embed="rId2" cstate="print"/>
            <a:stretch>
              <a:fillRect/>
            </a:stretch>
          </p:blipFill>
          <p:spPr>
            <a:xfrm>
              <a:off x="470910" y="1100292"/>
              <a:ext cx="7850134" cy="1130867"/>
            </a:xfrm>
            <a:prstGeom prst="rect">
              <a:avLst/>
            </a:prstGeom>
          </p:spPr>
        </p:pic>
        <p:pic>
          <p:nvPicPr>
            <p:cNvPr id="5" name="object 5"/>
            <p:cNvPicPr/>
            <p:nvPr/>
          </p:nvPicPr>
          <p:blipFill>
            <a:blip r:embed="rId3" cstate="print"/>
            <a:stretch>
              <a:fillRect/>
            </a:stretch>
          </p:blipFill>
          <p:spPr>
            <a:xfrm>
              <a:off x="1979675" y="1175004"/>
              <a:ext cx="4829556" cy="1010412"/>
            </a:xfrm>
            <a:prstGeom prst="rect">
              <a:avLst/>
            </a:prstGeom>
          </p:spPr>
        </p:pic>
        <p:sp>
          <p:nvSpPr>
            <p:cNvPr id="6" name="object 6"/>
            <p:cNvSpPr/>
            <p:nvPr/>
          </p:nvSpPr>
          <p:spPr>
            <a:xfrm>
              <a:off x="502158" y="1122426"/>
              <a:ext cx="7737475" cy="1027430"/>
            </a:xfrm>
            <a:custGeom>
              <a:avLst/>
              <a:gdLst/>
              <a:ahLst/>
              <a:cxnLst/>
              <a:rect l="l" t="t" r="r" b="b"/>
              <a:pathLst>
                <a:path w="7737475" h="1027430">
                  <a:moveTo>
                    <a:pt x="7566152" y="0"/>
                  </a:moveTo>
                  <a:lnTo>
                    <a:pt x="171196" y="0"/>
                  </a:lnTo>
                  <a:lnTo>
                    <a:pt x="125684" y="6119"/>
                  </a:lnTo>
                  <a:lnTo>
                    <a:pt x="84788" y="23386"/>
                  </a:lnTo>
                  <a:lnTo>
                    <a:pt x="50141" y="50165"/>
                  </a:lnTo>
                  <a:lnTo>
                    <a:pt x="23372" y="84817"/>
                  </a:lnTo>
                  <a:lnTo>
                    <a:pt x="6115" y="125706"/>
                  </a:lnTo>
                  <a:lnTo>
                    <a:pt x="0" y="171196"/>
                  </a:lnTo>
                  <a:lnTo>
                    <a:pt x="0" y="855980"/>
                  </a:lnTo>
                  <a:lnTo>
                    <a:pt x="6115" y="901469"/>
                  </a:lnTo>
                  <a:lnTo>
                    <a:pt x="23372" y="942358"/>
                  </a:lnTo>
                  <a:lnTo>
                    <a:pt x="50141" y="977011"/>
                  </a:lnTo>
                  <a:lnTo>
                    <a:pt x="84788" y="1003789"/>
                  </a:lnTo>
                  <a:lnTo>
                    <a:pt x="125684" y="1021056"/>
                  </a:lnTo>
                  <a:lnTo>
                    <a:pt x="171196" y="1027176"/>
                  </a:lnTo>
                  <a:lnTo>
                    <a:pt x="7566152" y="1027176"/>
                  </a:lnTo>
                  <a:lnTo>
                    <a:pt x="7611641" y="1021056"/>
                  </a:lnTo>
                  <a:lnTo>
                    <a:pt x="7652530" y="1003789"/>
                  </a:lnTo>
                  <a:lnTo>
                    <a:pt x="7687183" y="977011"/>
                  </a:lnTo>
                  <a:lnTo>
                    <a:pt x="7713961" y="942358"/>
                  </a:lnTo>
                  <a:lnTo>
                    <a:pt x="7731228" y="901469"/>
                  </a:lnTo>
                  <a:lnTo>
                    <a:pt x="7737348" y="855980"/>
                  </a:lnTo>
                  <a:lnTo>
                    <a:pt x="7737348" y="171196"/>
                  </a:lnTo>
                  <a:lnTo>
                    <a:pt x="7731228" y="125706"/>
                  </a:lnTo>
                  <a:lnTo>
                    <a:pt x="7713961" y="84817"/>
                  </a:lnTo>
                  <a:lnTo>
                    <a:pt x="7687183" y="50165"/>
                  </a:lnTo>
                  <a:lnTo>
                    <a:pt x="7652530" y="23386"/>
                  </a:lnTo>
                  <a:lnTo>
                    <a:pt x="7611641" y="6119"/>
                  </a:lnTo>
                  <a:lnTo>
                    <a:pt x="7566152" y="0"/>
                  </a:lnTo>
                  <a:close/>
                </a:path>
              </a:pathLst>
            </a:custGeom>
            <a:solidFill>
              <a:srgbClr val="FFFFFF"/>
            </a:solidFill>
          </p:spPr>
          <p:txBody>
            <a:bodyPr wrap="square" lIns="0" tIns="0" rIns="0" bIns="0" rtlCol="0"/>
            <a:lstStyle/>
            <a:p>
              <a:endParaRPr/>
            </a:p>
          </p:txBody>
        </p:sp>
        <p:sp>
          <p:nvSpPr>
            <p:cNvPr id="7" name="object 7"/>
            <p:cNvSpPr/>
            <p:nvPr/>
          </p:nvSpPr>
          <p:spPr>
            <a:xfrm>
              <a:off x="502158" y="1122426"/>
              <a:ext cx="7737475" cy="1027430"/>
            </a:xfrm>
            <a:custGeom>
              <a:avLst/>
              <a:gdLst/>
              <a:ahLst/>
              <a:cxnLst/>
              <a:rect l="l" t="t" r="r" b="b"/>
              <a:pathLst>
                <a:path w="7737475" h="1027430">
                  <a:moveTo>
                    <a:pt x="0" y="171196"/>
                  </a:moveTo>
                  <a:lnTo>
                    <a:pt x="6115" y="125706"/>
                  </a:lnTo>
                  <a:lnTo>
                    <a:pt x="23372" y="84817"/>
                  </a:lnTo>
                  <a:lnTo>
                    <a:pt x="50141" y="50165"/>
                  </a:lnTo>
                  <a:lnTo>
                    <a:pt x="84788" y="23386"/>
                  </a:lnTo>
                  <a:lnTo>
                    <a:pt x="125684" y="6119"/>
                  </a:lnTo>
                  <a:lnTo>
                    <a:pt x="171196" y="0"/>
                  </a:lnTo>
                  <a:lnTo>
                    <a:pt x="7566152" y="0"/>
                  </a:lnTo>
                  <a:lnTo>
                    <a:pt x="7611641" y="6119"/>
                  </a:lnTo>
                  <a:lnTo>
                    <a:pt x="7652530" y="23386"/>
                  </a:lnTo>
                  <a:lnTo>
                    <a:pt x="7687183" y="50165"/>
                  </a:lnTo>
                  <a:lnTo>
                    <a:pt x="7713961" y="84817"/>
                  </a:lnTo>
                  <a:lnTo>
                    <a:pt x="7731228" y="125706"/>
                  </a:lnTo>
                  <a:lnTo>
                    <a:pt x="7737348" y="171196"/>
                  </a:lnTo>
                  <a:lnTo>
                    <a:pt x="7737348" y="855980"/>
                  </a:lnTo>
                  <a:lnTo>
                    <a:pt x="7731228" y="901469"/>
                  </a:lnTo>
                  <a:lnTo>
                    <a:pt x="7713961" y="942358"/>
                  </a:lnTo>
                  <a:lnTo>
                    <a:pt x="7687183" y="977011"/>
                  </a:lnTo>
                  <a:lnTo>
                    <a:pt x="7652530" y="1003789"/>
                  </a:lnTo>
                  <a:lnTo>
                    <a:pt x="7611641" y="1021056"/>
                  </a:lnTo>
                  <a:lnTo>
                    <a:pt x="7566152" y="1027176"/>
                  </a:lnTo>
                  <a:lnTo>
                    <a:pt x="171196" y="1027176"/>
                  </a:lnTo>
                  <a:lnTo>
                    <a:pt x="125684" y="1021056"/>
                  </a:lnTo>
                  <a:lnTo>
                    <a:pt x="84788" y="1003789"/>
                  </a:lnTo>
                  <a:lnTo>
                    <a:pt x="50141" y="977011"/>
                  </a:lnTo>
                  <a:lnTo>
                    <a:pt x="23372" y="942358"/>
                  </a:lnTo>
                  <a:lnTo>
                    <a:pt x="6115" y="901469"/>
                  </a:lnTo>
                  <a:lnTo>
                    <a:pt x="0" y="855980"/>
                  </a:lnTo>
                  <a:lnTo>
                    <a:pt x="0" y="171196"/>
                  </a:lnTo>
                  <a:close/>
                </a:path>
              </a:pathLst>
            </a:custGeom>
            <a:ln w="28956">
              <a:solidFill>
                <a:srgbClr val="5F4778"/>
              </a:solidFill>
            </a:ln>
          </p:spPr>
          <p:txBody>
            <a:bodyPr wrap="square" lIns="0" tIns="0" rIns="0" bIns="0" rtlCol="0"/>
            <a:lstStyle/>
            <a:p>
              <a:endParaRPr/>
            </a:p>
          </p:txBody>
        </p:sp>
      </p:grpSp>
      <p:sp>
        <p:nvSpPr>
          <p:cNvPr id="8" name="object 8"/>
          <p:cNvSpPr txBox="1"/>
          <p:nvPr/>
        </p:nvSpPr>
        <p:spPr>
          <a:xfrm>
            <a:off x="1600200" y="1240840"/>
            <a:ext cx="5154042" cy="790601"/>
          </a:xfrm>
          <a:prstGeom prst="rect">
            <a:avLst/>
          </a:prstGeom>
        </p:spPr>
        <p:txBody>
          <a:bodyPr vert="horz" wrap="square" lIns="0" tIns="13335" rIns="0" bIns="0" rtlCol="0">
            <a:spAutoFit/>
          </a:bodyPr>
          <a:lstStyle/>
          <a:p>
            <a:pPr algn="ctr">
              <a:lnSpc>
                <a:spcPct val="100000"/>
              </a:lnSpc>
              <a:spcBef>
                <a:spcPts val="105"/>
              </a:spcBef>
            </a:pPr>
            <a:r>
              <a:rPr sz="1400" b="1" dirty="0">
                <a:latin typeface="Lucida Grande" panose="020B0600040502020204"/>
                <a:cs typeface="Calibri"/>
              </a:rPr>
              <a:t>Downloading and Installing Logstash:</a:t>
            </a:r>
            <a:endParaRPr sz="1400" dirty="0">
              <a:latin typeface="Lucida Grande" panose="020B0600040502020204"/>
              <a:cs typeface="Calibri"/>
            </a:endParaRPr>
          </a:p>
          <a:p>
            <a:pPr algn="ctr">
              <a:lnSpc>
                <a:spcPct val="100000"/>
              </a:lnSpc>
              <a:spcBef>
                <a:spcPts val="1460"/>
              </a:spcBef>
            </a:pPr>
            <a:r>
              <a:rPr sz="1200" dirty="0">
                <a:solidFill>
                  <a:srgbClr val="585858"/>
                </a:solidFill>
                <a:latin typeface="Lucida Grande" panose="020B0600040502020204"/>
                <a:cs typeface="Calibri"/>
              </a:rPr>
              <a:t>$ wget https://artifacts.elastic.co/downloads/logstash/logstash-7.2.0.deb</a:t>
            </a:r>
            <a:endParaRPr sz="1200" dirty="0">
              <a:latin typeface="Lucida Grande" panose="020B0600040502020204"/>
              <a:cs typeface="Calibri"/>
            </a:endParaRPr>
          </a:p>
          <a:p>
            <a:pPr algn="ctr">
              <a:lnSpc>
                <a:spcPct val="100000"/>
              </a:lnSpc>
            </a:pPr>
            <a:r>
              <a:rPr sz="1200" dirty="0">
                <a:solidFill>
                  <a:srgbClr val="585858"/>
                </a:solidFill>
                <a:latin typeface="Lucida Grande" panose="020B0600040502020204"/>
                <a:cs typeface="Calibri"/>
              </a:rPr>
              <a:t>$ sudo dpkg -i logstash-7.2.0.deb</a:t>
            </a:r>
            <a:endParaRPr sz="1200" dirty="0">
              <a:latin typeface="Lucida Grande" panose="020B0600040502020204"/>
              <a:cs typeface="Calibri"/>
            </a:endParaRPr>
          </a:p>
        </p:txBody>
      </p:sp>
      <p:pic>
        <p:nvPicPr>
          <p:cNvPr id="9" name="object 9"/>
          <p:cNvPicPr/>
          <p:nvPr/>
        </p:nvPicPr>
        <p:blipFill>
          <a:blip r:embed="rId4" cstate="print"/>
          <a:stretch>
            <a:fillRect/>
          </a:stretch>
        </p:blipFill>
        <p:spPr>
          <a:xfrm>
            <a:off x="3893915" y="3005435"/>
            <a:ext cx="1356169" cy="135766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86004" y="140665"/>
            <a:ext cx="2685796" cy="435376"/>
          </a:xfrm>
          <a:prstGeom prst="rect">
            <a:avLst/>
          </a:prstGeom>
        </p:spPr>
        <p:txBody>
          <a:bodyPr vert="horz" wrap="square" lIns="0" tIns="12065" rIns="0" bIns="0" rtlCol="0">
            <a:spAutoFit/>
          </a:bodyPr>
          <a:lstStyle/>
          <a:p>
            <a:pPr marL="12700">
              <a:lnSpc>
                <a:spcPct val="100000"/>
              </a:lnSpc>
              <a:spcBef>
                <a:spcPts val="95"/>
              </a:spcBef>
            </a:pPr>
            <a:r>
              <a:rPr sz="2750" dirty="0">
                <a:latin typeface="Lucida Grande" panose="020B0600040502020204" pitchFamily="34" charset="0"/>
              </a:rPr>
              <a:t>ELK Installation</a:t>
            </a:r>
          </a:p>
        </p:txBody>
      </p:sp>
      <p:grpSp>
        <p:nvGrpSpPr>
          <p:cNvPr id="3" name="object 3"/>
          <p:cNvGrpSpPr/>
          <p:nvPr/>
        </p:nvGrpSpPr>
        <p:grpSpPr>
          <a:xfrm>
            <a:off x="470910" y="1100292"/>
            <a:ext cx="7850505" cy="1130935"/>
            <a:chOff x="470910" y="1100292"/>
            <a:chExt cx="7850505" cy="1130935"/>
          </a:xfrm>
        </p:grpSpPr>
        <p:pic>
          <p:nvPicPr>
            <p:cNvPr id="4" name="object 4"/>
            <p:cNvPicPr/>
            <p:nvPr/>
          </p:nvPicPr>
          <p:blipFill>
            <a:blip r:embed="rId2" cstate="print"/>
            <a:stretch>
              <a:fillRect/>
            </a:stretch>
          </p:blipFill>
          <p:spPr>
            <a:xfrm>
              <a:off x="470910" y="1100292"/>
              <a:ext cx="7850134" cy="1130867"/>
            </a:xfrm>
            <a:prstGeom prst="rect">
              <a:avLst/>
            </a:prstGeom>
          </p:spPr>
        </p:pic>
        <p:sp>
          <p:nvSpPr>
            <p:cNvPr id="5" name="object 5"/>
            <p:cNvSpPr/>
            <p:nvPr/>
          </p:nvSpPr>
          <p:spPr>
            <a:xfrm>
              <a:off x="502158" y="1122426"/>
              <a:ext cx="7737475" cy="1027430"/>
            </a:xfrm>
            <a:custGeom>
              <a:avLst/>
              <a:gdLst/>
              <a:ahLst/>
              <a:cxnLst/>
              <a:rect l="l" t="t" r="r" b="b"/>
              <a:pathLst>
                <a:path w="7737475" h="1027430">
                  <a:moveTo>
                    <a:pt x="7566152" y="0"/>
                  </a:moveTo>
                  <a:lnTo>
                    <a:pt x="171196" y="0"/>
                  </a:lnTo>
                  <a:lnTo>
                    <a:pt x="125684" y="6119"/>
                  </a:lnTo>
                  <a:lnTo>
                    <a:pt x="84788" y="23386"/>
                  </a:lnTo>
                  <a:lnTo>
                    <a:pt x="50141" y="50165"/>
                  </a:lnTo>
                  <a:lnTo>
                    <a:pt x="23372" y="84817"/>
                  </a:lnTo>
                  <a:lnTo>
                    <a:pt x="6115" y="125706"/>
                  </a:lnTo>
                  <a:lnTo>
                    <a:pt x="0" y="171196"/>
                  </a:lnTo>
                  <a:lnTo>
                    <a:pt x="0" y="855980"/>
                  </a:lnTo>
                  <a:lnTo>
                    <a:pt x="6115" y="901469"/>
                  </a:lnTo>
                  <a:lnTo>
                    <a:pt x="23372" y="942358"/>
                  </a:lnTo>
                  <a:lnTo>
                    <a:pt x="50141" y="977011"/>
                  </a:lnTo>
                  <a:lnTo>
                    <a:pt x="84788" y="1003789"/>
                  </a:lnTo>
                  <a:lnTo>
                    <a:pt x="125684" y="1021056"/>
                  </a:lnTo>
                  <a:lnTo>
                    <a:pt x="171196" y="1027176"/>
                  </a:lnTo>
                  <a:lnTo>
                    <a:pt x="7566152" y="1027176"/>
                  </a:lnTo>
                  <a:lnTo>
                    <a:pt x="7611641" y="1021056"/>
                  </a:lnTo>
                  <a:lnTo>
                    <a:pt x="7652530" y="1003789"/>
                  </a:lnTo>
                  <a:lnTo>
                    <a:pt x="7687183" y="977011"/>
                  </a:lnTo>
                  <a:lnTo>
                    <a:pt x="7713961" y="942358"/>
                  </a:lnTo>
                  <a:lnTo>
                    <a:pt x="7731228" y="901469"/>
                  </a:lnTo>
                  <a:lnTo>
                    <a:pt x="7737348" y="855980"/>
                  </a:lnTo>
                  <a:lnTo>
                    <a:pt x="7737348" y="171196"/>
                  </a:lnTo>
                  <a:lnTo>
                    <a:pt x="7731228" y="125706"/>
                  </a:lnTo>
                  <a:lnTo>
                    <a:pt x="7713961" y="84817"/>
                  </a:lnTo>
                  <a:lnTo>
                    <a:pt x="7687183" y="50165"/>
                  </a:lnTo>
                  <a:lnTo>
                    <a:pt x="7652530" y="23386"/>
                  </a:lnTo>
                  <a:lnTo>
                    <a:pt x="7611641" y="6119"/>
                  </a:lnTo>
                  <a:lnTo>
                    <a:pt x="7566152" y="0"/>
                  </a:lnTo>
                  <a:close/>
                </a:path>
              </a:pathLst>
            </a:custGeom>
            <a:solidFill>
              <a:srgbClr val="FFFFFF"/>
            </a:solidFill>
          </p:spPr>
          <p:txBody>
            <a:bodyPr wrap="square" lIns="0" tIns="0" rIns="0" bIns="0" rtlCol="0"/>
            <a:lstStyle/>
            <a:p>
              <a:endParaRPr/>
            </a:p>
          </p:txBody>
        </p:sp>
        <p:sp>
          <p:nvSpPr>
            <p:cNvPr id="6" name="object 6"/>
            <p:cNvSpPr/>
            <p:nvPr/>
          </p:nvSpPr>
          <p:spPr>
            <a:xfrm>
              <a:off x="502158" y="1122426"/>
              <a:ext cx="7737475" cy="1027430"/>
            </a:xfrm>
            <a:custGeom>
              <a:avLst/>
              <a:gdLst/>
              <a:ahLst/>
              <a:cxnLst/>
              <a:rect l="l" t="t" r="r" b="b"/>
              <a:pathLst>
                <a:path w="7737475" h="1027430">
                  <a:moveTo>
                    <a:pt x="0" y="171196"/>
                  </a:moveTo>
                  <a:lnTo>
                    <a:pt x="6115" y="125706"/>
                  </a:lnTo>
                  <a:lnTo>
                    <a:pt x="23372" y="84817"/>
                  </a:lnTo>
                  <a:lnTo>
                    <a:pt x="50141" y="50165"/>
                  </a:lnTo>
                  <a:lnTo>
                    <a:pt x="84788" y="23386"/>
                  </a:lnTo>
                  <a:lnTo>
                    <a:pt x="125684" y="6119"/>
                  </a:lnTo>
                  <a:lnTo>
                    <a:pt x="171196" y="0"/>
                  </a:lnTo>
                  <a:lnTo>
                    <a:pt x="7566152" y="0"/>
                  </a:lnTo>
                  <a:lnTo>
                    <a:pt x="7611641" y="6119"/>
                  </a:lnTo>
                  <a:lnTo>
                    <a:pt x="7652530" y="23386"/>
                  </a:lnTo>
                  <a:lnTo>
                    <a:pt x="7687183" y="50165"/>
                  </a:lnTo>
                  <a:lnTo>
                    <a:pt x="7713961" y="84817"/>
                  </a:lnTo>
                  <a:lnTo>
                    <a:pt x="7731228" y="125706"/>
                  </a:lnTo>
                  <a:lnTo>
                    <a:pt x="7737348" y="171196"/>
                  </a:lnTo>
                  <a:lnTo>
                    <a:pt x="7737348" y="855980"/>
                  </a:lnTo>
                  <a:lnTo>
                    <a:pt x="7731228" y="901469"/>
                  </a:lnTo>
                  <a:lnTo>
                    <a:pt x="7713961" y="942358"/>
                  </a:lnTo>
                  <a:lnTo>
                    <a:pt x="7687183" y="977011"/>
                  </a:lnTo>
                  <a:lnTo>
                    <a:pt x="7652530" y="1003789"/>
                  </a:lnTo>
                  <a:lnTo>
                    <a:pt x="7611641" y="1021056"/>
                  </a:lnTo>
                  <a:lnTo>
                    <a:pt x="7566152" y="1027176"/>
                  </a:lnTo>
                  <a:lnTo>
                    <a:pt x="171196" y="1027176"/>
                  </a:lnTo>
                  <a:lnTo>
                    <a:pt x="125684" y="1021056"/>
                  </a:lnTo>
                  <a:lnTo>
                    <a:pt x="84788" y="1003789"/>
                  </a:lnTo>
                  <a:lnTo>
                    <a:pt x="50141" y="977011"/>
                  </a:lnTo>
                  <a:lnTo>
                    <a:pt x="23372" y="942358"/>
                  </a:lnTo>
                  <a:lnTo>
                    <a:pt x="6115" y="901469"/>
                  </a:lnTo>
                  <a:lnTo>
                    <a:pt x="0" y="855980"/>
                  </a:lnTo>
                  <a:lnTo>
                    <a:pt x="0" y="171196"/>
                  </a:lnTo>
                  <a:close/>
                </a:path>
              </a:pathLst>
            </a:custGeom>
            <a:ln w="28956">
              <a:solidFill>
                <a:srgbClr val="5F4778"/>
              </a:solidFill>
            </a:ln>
          </p:spPr>
          <p:txBody>
            <a:bodyPr wrap="square" lIns="0" tIns="0" rIns="0" bIns="0" rtlCol="0"/>
            <a:lstStyle/>
            <a:p>
              <a:endParaRPr/>
            </a:p>
          </p:txBody>
        </p:sp>
      </p:grpSp>
      <p:sp>
        <p:nvSpPr>
          <p:cNvPr id="7" name="object 7"/>
          <p:cNvSpPr txBox="1"/>
          <p:nvPr/>
        </p:nvSpPr>
        <p:spPr>
          <a:xfrm>
            <a:off x="3023997" y="1305508"/>
            <a:ext cx="2693035" cy="816249"/>
          </a:xfrm>
          <a:prstGeom prst="rect">
            <a:avLst/>
          </a:prstGeom>
        </p:spPr>
        <p:txBody>
          <a:bodyPr vert="horz" wrap="square" lIns="0" tIns="13335" rIns="0" bIns="0" rtlCol="0">
            <a:spAutoFit/>
          </a:bodyPr>
          <a:lstStyle/>
          <a:p>
            <a:pPr algn="ctr">
              <a:lnSpc>
                <a:spcPct val="100000"/>
              </a:lnSpc>
              <a:spcBef>
                <a:spcPts val="105"/>
              </a:spcBef>
            </a:pPr>
            <a:r>
              <a:rPr sz="1400" b="1" dirty="0">
                <a:latin typeface="Lucida Grande" panose="020B0600040502020204"/>
                <a:cs typeface="Calibri"/>
              </a:rPr>
              <a:t>Installing a few dependencies:</a:t>
            </a:r>
            <a:endParaRPr sz="1400" dirty="0">
              <a:latin typeface="Lucida Grande" panose="020B0600040502020204"/>
              <a:cs typeface="Calibri"/>
            </a:endParaRPr>
          </a:p>
          <a:p>
            <a:pPr algn="ctr">
              <a:lnSpc>
                <a:spcPct val="100000"/>
              </a:lnSpc>
              <a:spcBef>
                <a:spcPts val="1705"/>
              </a:spcBef>
            </a:pPr>
            <a:r>
              <a:rPr sz="1200" dirty="0">
                <a:solidFill>
                  <a:srgbClr val="585858"/>
                </a:solidFill>
                <a:latin typeface="Lucida Grande" panose="020B0600040502020204"/>
                <a:cs typeface="Calibri"/>
              </a:rPr>
              <a:t>$ sudo apt-get install -y apt-transport-https</a:t>
            </a:r>
            <a:endParaRPr sz="1200" dirty="0">
              <a:latin typeface="Lucida Grande" panose="020B0600040502020204"/>
              <a:cs typeface="Calibri"/>
            </a:endParaRPr>
          </a:p>
        </p:txBody>
      </p:sp>
      <p:pic>
        <p:nvPicPr>
          <p:cNvPr id="8" name="object 8"/>
          <p:cNvPicPr/>
          <p:nvPr/>
        </p:nvPicPr>
        <p:blipFill>
          <a:blip r:embed="rId3" cstate="print"/>
          <a:stretch>
            <a:fillRect/>
          </a:stretch>
        </p:blipFill>
        <p:spPr>
          <a:xfrm>
            <a:off x="3893915" y="3005435"/>
            <a:ext cx="1356169" cy="135766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86004" y="140665"/>
            <a:ext cx="2685796" cy="435376"/>
          </a:xfrm>
          <a:prstGeom prst="rect">
            <a:avLst/>
          </a:prstGeom>
        </p:spPr>
        <p:txBody>
          <a:bodyPr vert="horz" wrap="square" lIns="0" tIns="12065" rIns="0" bIns="0" rtlCol="0">
            <a:spAutoFit/>
          </a:bodyPr>
          <a:lstStyle/>
          <a:p>
            <a:pPr marL="12700">
              <a:lnSpc>
                <a:spcPct val="100000"/>
              </a:lnSpc>
              <a:spcBef>
                <a:spcPts val="95"/>
              </a:spcBef>
            </a:pPr>
            <a:r>
              <a:rPr lang="en-IN" sz="2750" dirty="0">
                <a:latin typeface="Lucida Grande" panose="020B0600040502020204" pitchFamily="34" charset="0"/>
              </a:rPr>
              <a:t>ELK Installation</a:t>
            </a:r>
            <a:endParaRPr sz="2750" dirty="0">
              <a:latin typeface="Lucida Grande" panose="020B0600040502020204" pitchFamily="34" charset="0"/>
            </a:endParaRPr>
          </a:p>
        </p:txBody>
      </p:sp>
      <p:grpSp>
        <p:nvGrpSpPr>
          <p:cNvPr id="3" name="object 3"/>
          <p:cNvGrpSpPr/>
          <p:nvPr/>
        </p:nvGrpSpPr>
        <p:grpSpPr>
          <a:xfrm>
            <a:off x="470910" y="1100197"/>
            <a:ext cx="7850505" cy="1247140"/>
            <a:chOff x="470910" y="1100197"/>
            <a:chExt cx="7850505" cy="1247140"/>
          </a:xfrm>
        </p:grpSpPr>
        <p:pic>
          <p:nvPicPr>
            <p:cNvPr id="4" name="object 4"/>
            <p:cNvPicPr/>
            <p:nvPr/>
          </p:nvPicPr>
          <p:blipFill>
            <a:blip r:embed="rId2" cstate="print"/>
            <a:stretch>
              <a:fillRect/>
            </a:stretch>
          </p:blipFill>
          <p:spPr>
            <a:xfrm>
              <a:off x="470910" y="1100197"/>
              <a:ext cx="7850134" cy="1243779"/>
            </a:xfrm>
            <a:prstGeom prst="rect">
              <a:avLst/>
            </a:prstGeom>
          </p:spPr>
        </p:pic>
        <p:pic>
          <p:nvPicPr>
            <p:cNvPr id="5" name="object 5"/>
            <p:cNvPicPr/>
            <p:nvPr/>
          </p:nvPicPr>
          <p:blipFill>
            <a:blip r:embed="rId3" cstate="print"/>
            <a:stretch>
              <a:fillRect/>
            </a:stretch>
          </p:blipFill>
          <p:spPr>
            <a:xfrm>
              <a:off x="1580388" y="1336547"/>
              <a:ext cx="5628132" cy="1010412"/>
            </a:xfrm>
            <a:prstGeom prst="rect">
              <a:avLst/>
            </a:prstGeom>
          </p:spPr>
        </p:pic>
        <p:sp>
          <p:nvSpPr>
            <p:cNvPr id="6" name="object 6"/>
            <p:cNvSpPr/>
            <p:nvPr/>
          </p:nvSpPr>
          <p:spPr>
            <a:xfrm>
              <a:off x="502158" y="1122426"/>
              <a:ext cx="7737475" cy="1140460"/>
            </a:xfrm>
            <a:custGeom>
              <a:avLst/>
              <a:gdLst/>
              <a:ahLst/>
              <a:cxnLst/>
              <a:rect l="l" t="t" r="r" b="b"/>
              <a:pathLst>
                <a:path w="7737475" h="1140460">
                  <a:moveTo>
                    <a:pt x="7547356" y="0"/>
                  </a:moveTo>
                  <a:lnTo>
                    <a:pt x="189992" y="0"/>
                  </a:lnTo>
                  <a:lnTo>
                    <a:pt x="139485" y="6788"/>
                  </a:lnTo>
                  <a:lnTo>
                    <a:pt x="94100" y="25945"/>
                  </a:lnTo>
                  <a:lnTo>
                    <a:pt x="55648" y="55657"/>
                  </a:lnTo>
                  <a:lnTo>
                    <a:pt x="25939" y="94111"/>
                  </a:lnTo>
                  <a:lnTo>
                    <a:pt x="6786" y="139494"/>
                  </a:lnTo>
                  <a:lnTo>
                    <a:pt x="0" y="189991"/>
                  </a:lnTo>
                  <a:lnTo>
                    <a:pt x="0" y="949959"/>
                  </a:lnTo>
                  <a:lnTo>
                    <a:pt x="6786" y="1000457"/>
                  </a:lnTo>
                  <a:lnTo>
                    <a:pt x="25939" y="1045840"/>
                  </a:lnTo>
                  <a:lnTo>
                    <a:pt x="55648" y="1084294"/>
                  </a:lnTo>
                  <a:lnTo>
                    <a:pt x="94100" y="1114006"/>
                  </a:lnTo>
                  <a:lnTo>
                    <a:pt x="139485" y="1133163"/>
                  </a:lnTo>
                  <a:lnTo>
                    <a:pt x="189992" y="1139951"/>
                  </a:lnTo>
                  <a:lnTo>
                    <a:pt x="7547356" y="1139951"/>
                  </a:lnTo>
                  <a:lnTo>
                    <a:pt x="7597853" y="1133163"/>
                  </a:lnTo>
                  <a:lnTo>
                    <a:pt x="7643236" y="1114006"/>
                  </a:lnTo>
                  <a:lnTo>
                    <a:pt x="7681690" y="1084294"/>
                  </a:lnTo>
                  <a:lnTo>
                    <a:pt x="7711402" y="1045840"/>
                  </a:lnTo>
                  <a:lnTo>
                    <a:pt x="7730559" y="1000457"/>
                  </a:lnTo>
                  <a:lnTo>
                    <a:pt x="7737348" y="949959"/>
                  </a:lnTo>
                  <a:lnTo>
                    <a:pt x="7737348" y="189991"/>
                  </a:lnTo>
                  <a:lnTo>
                    <a:pt x="7730559" y="139494"/>
                  </a:lnTo>
                  <a:lnTo>
                    <a:pt x="7711402" y="94111"/>
                  </a:lnTo>
                  <a:lnTo>
                    <a:pt x="7681690" y="55657"/>
                  </a:lnTo>
                  <a:lnTo>
                    <a:pt x="7643236" y="25945"/>
                  </a:lnTo>
                  <a:lnTo>
                    <a:pt x="7597853" y="6788"/>
                  </a:lnTo>
                  <a:lnTo>
                    <a:pt x="7547356" y="0"/>
                  </a:lnTo>
                  <a:close/>
                </a:path>
              </a:pathLst>
            </a:custGeom>
            <a:solidFill>
              <a:srgbClr val="FFFFFF"/>
            </a:solidFill>
          </p:spPr>
          <p:txBody>
            <a:bodyPr wrap="square" lIns="0" tIns="0" rIns="0" bIns="0" rtlCol="0"/>
            <a:lstStyle/>
            <a:p>
              <a:endParaRPr/>
            </a:p>
          </p:txBody>
        </p:sp>
        <p:sp>
          <p:nvSpPr>
            <p:cNvPr id="7" name="object 7"/>
            <p:cNvSpPr/>
            <p:nvPr/>
          </p:nvSpPr>
          <p:spPr>
            <a:xfrm>
              <a:off x="502158" y="1122426"/>
              <a:ext cx="7737475" cy="1140460"/>
            </a:xfrm>
            <a:custGeom>
              <a:avLst/>
              <a:gdLst/>
              <a:ahLst/>
              <a:cxnLst/>
              <a:rect l="l" t="t" r="r" b="b"/>
              <a:pathLst>
                <a:path w="7737475" h="1140460">
                  <a:moveTo>
                    <a:pt x="0" y="189991"/>
                  </a:moveTo>
                  <a:lnTo>
                    <a:pt x="6786" y="139494"/>
                  </a:lnTo>
                  <a:lnTo>
                    <a:pt x="25939" y="94111"/>
                  </a:lnTo>
                  <a:lnTo>
                    <a:pt x="55648" y="55657"/>
                  </a:lnTo>
                  <a:lnTo>
                    <a:pt x="94100" y="25945"/>
                  </a:lnTo>
                  <a:lnTo>
                    <a:pt x="139485" y="6788"/>
                  </a:lnTo>
                  <a:lnTo>
                    <a:pt x="189992" y="0"/>
                  </a:lnTo>
                  <a:lnTo>
                    <a:pt x="7547356" y="0"/>
                  </a:lnTo>
                  <a:lnTo>
                    <a:pt x="7597853" y="6788"/>
                  </a:lnTo>
                  <a:lnTo>
                    <a:pt x="7643236" y="25945"/>
                  </a:lnTo>
                  <a:lnTo>
                    <a:pt x="7681690" y="55657"/>
                  </a:lnTo>
                  <a:lnTo>
                    <a:pt x="7711402" y="94111"/>
                  </a:lnTo>
                  <a:lnTo>
                    <a:pt x="7730559" y="139494"/>
                  </a:lnTo>
                  <a:lnTo>
                    <a:pt x="7737348" y="189991"/>
                  </a:lnTo>
                  <a:lnTo>
                    <a:pt x="7737348" y="949959"/>
                  </a:lnTo>
                  <a:lnTo>
                    <a:pt x="7730559" y="1000457"/>
                  </a:lnTo>
                  <a:lnTo>
                    <a:pt x="7711402" y="1045840"/>
                  </a:lnTo>
                  <a:lnTo>
                    <a:pt x="7681690" y="1084294"/>
                  </a:lnTo>
                  <a:lnTo>
                    <a:pt x="7643236" y="1114006"/>
                  </a:lnTo>
                  <a:lnTo>
                    <a:pt x="7597853" y="1133163"/>
                  </a:lnTo>
                  <a:lnTo>
                    <a:pt x="7547356" y="1139951"/>
                  </a:lnTo>
                  <a:lnTo>
                    <a:pt x="189992" y="1139951"/>
                  </a:lnTo>
                  <a:lnTo>
                    <a:pt x="139485" y="1133163"/>
                  </a:lnTo>
                  <a:lnTo>
                    <a:pt x="94100" y="1114006"/>
                  </a:lnTo>
                  <a:lnTo>
                    <a:pt x="55648" y="1084294"/>
                  </a:lnTo>
                  <a:lnTo>
                    <a:pt x="25939" y="1045840"/>
                  </a:lnTo>
                  <a:lnTo>
                    <a:pt x="6786" y="1000457"/>
                  </a:lnTo>
                  <a:lnTo>
                    <a:pt x="0" y="949959"/>
                  </a:lnTo>
                  <a:lnTo>
                    <a:pt x="0" y="189991"/>
                  </a:lnTo>
                  <a:close/>
                </a:path>
              </a:pathLst>
            </a:custGeom>
            <a:ln w="28956">
              <a:solidFill>
                <a:srgbClr val="5F4778"/>
              </a:solidFill>
            </a:ln>
          </p:spPr>
          <p:txBody>
            <a:bodyPr wrap="square" lIns="0" tIns="0" rIns="0" bIns="0" rtlCol="0"/>
            <a:lstStyle/>
            <a:p>
              <a:endParaRPr/>
            </a:p>
          </p:txBody>
        </p:sp>
      </p:grpSp>
      <p:sp>
        <p:nvSpPr>
          <p:cNvPr id="8" name="object 8"/>
          <p:cNvSpPr txBox="1"/>
          <p:nvPr/>
        </p:nvSpPr>
        <p:spPr>
          <a:xfrm>
            <a:off x="1455165" y="1297355"/>
            <a:ext cx="5878577" cy="790601"/>
          </a:xfrm>
          <a:prstGeom prst="rect">
            <a:avLst/>
          </a:prstGeom>
        </p:spPr>
        <p:txBody>
          <a:bodyPr vert="horz" wrap="square" lIns="0" tIns="13335" rIns="0" bIns="0" rtlCol="0">
            <a:spAutoFit/>
          </a:bodyPr>
          <a:lstStyle/>
          <a:p>
            <a:pPr algn="ctr">
              <a:lnSpc>
                <a:spcPct val="100000"/>
              </a:lnSpc>
              <a:spcBef>
                <a:spcPts val="105"/>
              </a:spcBef>
            </a:pPr>
            <a:r>
              <a:rPr sz="1400" b="1" dirty="0">
                <a:latin typeface="Lucida Grande" panose="020B0600040502020204"/>
                <a:cs typeface="Calibri"/>
              </a:rPr>
              <a:t>Downloading and Installing Filebeat:</a:t>
            </a:r>
            <a:endParaRPr sz="1400" dirty="0">
              <a:latin typeface="Lucida Grande" panose="020B0600040502020204"/>
              <a:cs typeface="Calibri"/>
            </a:endParaRPr>
          </a:p>
          <a:p>
            <a:pPr algn="ctr">
              <a:lnSpc>
                <a:spcPct val="100000"/>
              </a:lnSpc>
              <a:spcBef>
                <a:spcPts val="1455"/>
              </a:spcBef>
            </a:pPr>
            <a:r>
              <a:rPr sz="1200" dirty="0">
                <a:solidFill>
                  <a:srgbClr val="585858"/>
                </a:solidFill>
                <a:latin typeface="Lucida Grande" panose="020B0600040502020204"/>
                <a:cs typeface="Calibri"/>
              </a:rPr>
              <a:t>$ wget https://artifacts.elastic.co/downloads/beats/filebeat/filebeat-7.2.0-amd64.deb</a:t>
            </a:r>
            <a:endParaRPr sz="1200" dirty="0">
              <a:latin typeface="Lucida Grande" panose="020B0600040502020204"/>
              <a:cs typeface="Calibri"/>
            </a:endParaRPr>
          </a:p>
          <a:p>
            <a:pPr algn="ctr">
              <a:lnSpc>
                <a:spcPct val="100000"/>
              </a:lnSpc>
            </a:pPr>
            <a:r>
              <a:rPr sz="1200" dirty="0">
                <a:solidFill>
                  <a:srgbClr val="585858"/>
                </a:solidFill>
                <a:latin typeface="Lucida Grande" panose="020B0600040502020204"/>
                <a:cs typeface="Calibri"/>
              </a:rPr>
              <a:t>$ sudo dpkg -i filebeat-7.2.0-amd64.deb</a:t>
            </a:r>
            <a:endParaRPr sz="1200" dirty="0">
              <a:latin typeface="Lucida Grande" panose="020B0600040502020204"/>
              <a:cs typeface="Calibri"/>
            </a:endParaRPr>
          </a:p>
        </p:txBody>
      </p:sp>
      <p:pic>
        <p:nvPicPr>
          <p:cNvPr id="9" name="object 9"/>
          <p:cNvPicPr/>
          <p:nvPr/>
        </p:nvPicPr>
        <p:blipFill>
          <a:blip r:embed="rId4" cstate="print"/>
          <a:stretch>
            <a:fillRect/>
          </a:stretch>
        </p:blipFill>
        <p:spPr>
          <a:xfrm>
            <a:off x="3893915" y="3005435"/>
            <a:ext cx="1356169" cy="135766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022473" y="3700373"/>
            <a:ext cx="3101340" cy="566181"/>
          </a:xfrm>
          <a:prstGeom prst="rect">
            <a:avLst/>
          </a:prstGeom>
          <a:effectLst>
            <a:outerShdw blurRad="50800" dist="38100" dir="8100000" algn="tr" rotWithShape="0">
              <a:prstClr val="black">
                <a:alpha val="40000"/>
              </a:prstClr>
            </a:outerShdw>
          </a:effectLst>
        </p:spPr>
        <p:txBody>
          <a:bodyPr vert="horz" wrap="square" lIns="0" tIns="12065" rIns="0" bIns="0" rtlCol="0">
            <a:spAutoFit/>
          </a:bodyPr>
          <a:lstStyle/>
          <a:p>
            <a:pPr marL="12700">
              <a:lnSpc>
                <a:spcPct val="100000"/>
              </a:lnSpc>
              <a:spcBef>
                <a:spcPts val="95"/>
              </a:spcBef>
            </a:pPr>
            <a:r>
              <a:rPr sz="3600" b="0" dirty="0">
                <a:solidFill>
                  <a:srgbClr val="2F233B"/>
                </a:solidFill>
                <a:latin typeface="Lucida Grande" panose="020B0600040502020204" pitchFamily="34" charset="0"/>
              </a:rPr>
              <a:t>ELK Hands-on</a:t>
            </a:r>
          </a:p>
        </p:txBody>
      </p:sp>
      <p:pic>
        <p:nvPicPr>
          <p:cNvPr id="3" name="object 3"/>
          <p:cNvPicPr/>
          <p:nvPr/>
        </p:nvPicPr>
        <p:blipFill>
          <a:blip r:embed="rId2" cstate="print"/>
          <a:stretch>
            <a:fillRect/>
          </a:stretch>
        </p:blipFill>
        <p:spPr>
          <a:xfrm>
            <a:off x="3745827" y="993433"/>
            <a:ext cx="1667143" cy="240834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86004" y="140665"/>
            <a:ext cx="8571991" cy="435376"/>
          </a:xfrm>
          <a:prstGeom prst="rect">
            <a:avLst/>
          </a:prstGeom>
        </p:spPr>
        <p:txBody>
          <a:bodyPr vert="horz" wrap="square" lIns="0" tIns="12065" rIns="0" bIns="0" rtlCol="0">
            <a:spAutoFit/>
          </a:bodyPr>
          <a:lstStyle/>
          <a:p>
            <a:pPr marL="12700">
              <a:lnSpc>
                <a:spcPct val="100000"/>
              </a:lnSpc>
              <a:spcBef>
                <a:spcPts val="95"/>
              </a:spcBef>
            </a:pPr>
            <a:r>
              <a:rPr sz="2750" dirty="0">
                <a:latin typeface="Lucida Grande" panose="020B0600040502020204" pitchFamily="34" charset="0"/>
              </a:rPr>
              <a:t>ELK Hands-on</a:t>
            </a:r>
          </a:p>
        </p:txBody>
      </p:sp>
      <p:grpSp>
        <p:nvGrpSpPr>
          <p:cNvPr id="3" name="object 3"/>
          <p:cNvGrpSpPr/>
          <p:nvPr/>
        </p:nvGrpSpPr>
        <p:grpSpPr>
          <a:xfrm>
            <a:off x="1446267" y="1124526"/>
            <a:ext cx="6303645" cy="770255"/>
            <a:chOff x="1446267" y="1124526"/>
            <a:chExt cx="6303645" cy="770255"/>
          </a:xfrm>
        </p:grpSpPr>
        <p:pic>
          <p:nvPicPr>
            <p:cNvPr id="4" name="object 4"/>
            <p:cNvPicPr/>
            <p:nvPr/>
          </p:nvPicPr>
          <p:blipFill>
            <a:blip r:embed="rId2" cstate="print"/>
            <a:stretch>
              <a:fillRect/>
            </a:stretch>
          </p:blipFill>
          <p:spPr>
            <a:xfrm>
              <a:off x="1446267" y="1124526"/>
              <a:ext cx="6303281" cy="769892"/>
            </a:xfrm>
            <a:prstGeom prst="rect">
              <a:avLst/>
            </a:prstGeom>
          </p:spPr>
        </p:pic>
        <p:pic>
          <p:nvPicPr>
            <p:cNvPr id="5" name="object 5"/>
            <p:cNvPicPr/>
            <p:nvPr/>
          </p:nvPicPr>
          <p:blipFill>
            <a:blip r:embed="rId3" cstate="print"/>
            <a:stretch>
              <a:fillRect/>
            </a:stretch>
          </p:blipFill>
          <p:spPr>
            <a:xfrm>
              <a:off x="2823971" y="1185659"/>
              <a:ext cx="3587496" cy="688860"/>
            </a:xfrm>
            <a:prstGeom prst="rect">
              <a:avLst/>
            </a:prstGeom>
          </p:spPr>
        </p:pic>
        <p:sp>
          <p:nvSpPr>
            <p:cNvPr id="6" name="object 6"/>
            <p:cNvSpPr/>
            <p:nvPr/>
          </p:nvSpPr>
          <p:spPr>
            <a:xfrm>
              <a:off x="1477517" y="1146810"/>
              <a:ext cx="6190615" cy="666115"/>
            </a:xfrm>
            <a:custGeom>
              <a:avLst/>
              <a:gdLst/>
              <a:ahLst/>
              <a:cxnLst/>
              <a:rect l="l" t="t" r="r" b="b"/>
              <a:pathLst>
                <a:path w="6190615" h="666114">
                  <a:moveTo>
                    <a:pt x="6079490" y="0"/>
                  </a:moveTo>
                  <a:lnTo>
                    <a:pt x="110998" y="0"/>
                  </a:lnTo>
                  <a:lnTo>
                    <a:pt x="67776" y="8717"/>
                  </a:lnTo>
                  <a:lnTo>
                    <a:pt x="32496" y="32496"/>
                  </a:lnTo>
                  <a:lnTo>
                    <a:pt x="8717" y="67776"/>
                  </a:lnTo>
                  <a:lnTo>
                    <a:pt x="0" y="110998"/>
                  </a:lnTo>
                  <a:lnTo>
                    <a:pt x="0" y="554990"/>
                  </a:lnTo>
                  <a:lnTo>
                    <a:pt x="8717" y="598211"/>
                  </a:lnTo>
                  <a:lnTo>
                    <a:pt x="32496" y="633491"/>
                  </a:lnTo>
                  <a:lnTo>
                    <a:pt x="67776" y="657270"/>
                  </a:lnTo>
                  <a:lnTo>
                    <a:pt x="110998" y="665988"/>
                  </a:lnTo>
                  <a:lnTo>
                    <a:pt x="6079490" y="665988"/>
                  </a:lnTo>
                  <a:lnTo>
                    <a:pt x="6122711" y="657270"/>
                  </a:lnTo>
                  <a:lnTo>
                    <a:pt x="6157991" y="633491"/>
                  </a:lnTo>
                  <a:lnTo>
                    <a:pt x="6181770" y="598211"/>
                  </a:lnTo>
                  <a:lnTo>
                    <a:pt x="6190488" y="554990"/>
                  </a:lnTo>
                  <a:lnTo>
                    <a:pt x="6190488" y="110998"/>
                  </a:lnTo>
                  <a:lnTo>
                    <a:pt x="6181770" y="67776"/>
                  </a:lnTo>
                  <a:lnTo>
                    <a:pt x="6157991" y="32496"/>
                  </a:lnTo>
                  <a:lnTo>
                    <a:pt x="6122711" y="8717"/>
                  </a:lnTo>
                  <a:lnTo>
                    <a:pt x="6079490" y="0"/>
                  </a:lnTo>
                  <a:close/>
                </a:path>
              </a:pathLst>
            </a:custGeom>
            <a:solidFill>
              <a:srgbClr val="FFFFFF"/>
            </a:solidFill>
          </p:spPr>
          <p:txBody>
            <a:bodyPr wrap="square" lIns="0" tIns="0" rIns="0" bIns="0" rtlCol="0"/>
            <a:lstStyle/>
            <a:p>
              <a:endParaRPr/>
            </a:p>
          </p:txBody>
        </p:sp>
        <p:sp>
          <p:nvSpPr>
            <p:cNvPr id="7" name="object 7"/>
            <p:cNvSpPr/>
            <p:nvPr/>
          </p:nvSpPr>
          <p:spPr>
            <a:xfrm>
              <a:off x="1477517" y="1146810"/>
              <a:ext cx="6190615" cy="666115"/>
            </a:xfrm>
            <a:custGeom>
              <a:avLst/>
              <a:gdLst/>
              <a:ahLst/>
              <a:cxnLst/>
              <a:rect l="l" t="t" r="r" b="b"/>
              <a:pathLst>
                <a:path w="6190615" h="666114">
                  <a:moveTo>
                    <a:pt x="0" y="110998"/>
                  </a:moveTo>
                  <a:lnTo>
                    <a:pt x="8717" y="67776"/>
                  </a:lnTo>
                  <a:lnTo>
                    <a:pt x="32496" y="32496"/>
                  </a:lnTo>
                  <a:lnTo>
                    <a:pt x="67776" y="8717"/>
                  </a:lnTo>
                  <a:lnTo>
                    <a:pt x="110998" y="0"/>
                  </a:lnTo>
                  <a:lnTo>
                    <a:pt x="6079490" y="0"/>
                  </a:lnTo>
                  <a:lnTo>
                    <a:pt x="6122711" y="8717"/>
                  </a:lnTo>
                  <a:lnTo>
                    <a:pt x="6157991" y="32496"/>
                  </a:lnTo>
                  <a:lnTo>
                    <a:pt x="6181770" y="67776"/>
                  </a:lnTo>
                  <a:lnTo>
                    <a:pt x="6190488" y="110998"/>
                  </a:lnTo>
                  <a:lnTo>
                    <a:pt x="6190488" y="554990"/>
                  </a:lnTo>
                  <a:lnTo>
                    <a:pt x="6181770" y="598211"/>
                  </a:lnTo>
                  <a:lnTo>
                    <a:pt x="6157991" y="633491"/>
                  </a:lnTo>
                  <a:lnTo>
                    <a:pt x="6122711" y="657270"/>
                  </a:lnTo>
                  <a:lnTo>
                    <a:pt x="6079490" y="665988"/>
                  </a:lnTo>
                  <a:lnTo>
                    <a:pt x="110998" y="665988"/>
                  </a:lnTo>
                  <a:lnTo>
                    <a:pt x="67776" y="657270"/>
                  </a:lnTo>
                  <a:lnTo>
                    <a:pt x="32496" y="633491"/>
                  </a:lnTo>
                  <a:lnTo>
                    <a:pt x="8717" y="598211"/>
                  </a:lnTo>
                  <a:lnTo>
                    <a:pt x="0" y="554990"/>
                  </a:lnTo>
                  <a:lnTo>
                    <a:pt x="0" y="110998"/>
                  </a:lnTo>
                  <a:close/>
                </a:path>
              </a:pathLst>
            </a:custGeom>
            <a:ln w="28956">
              <a:solidFill>
                <a:srgbClr val="5F4778"/>
              </a:solidFill>
            </a:ln>
          </p:spPr>
          <p:txBody>
            <a:bodyPr wrap="square" lIns="0" tIns="0" rIns="0" bIns="0" rtlCol="0"/>
            <a:lstStyle/>
            <a:p>
              <a:endParaRPr/>
            </a:p>
          </p:txBody>
        </p:sp>
      </p:grpSp>
      <p:sp>
        <p:nvSpPr>
          <p:cNvPr id="8" name="object 8"/>
          <p:cNvSpPr txBox="1"/>
          <p:nvPr/>
        </p:nvSpPr>
        <p:spPr>
          <a:xfrm>
            <a:off x="2710598" y="1258145"/>
            <a:ext cx="3685286" cy="444352"/>
          </a:xfrm>
          <a:prstGeom prst="rect">
            <a:avLst/>
          </a:prstGeom>
        </p:spPr>
        <p:txBody>
          <a:bodyPr vert="horz" wrap="square" lIns="0" tIns="13335" rIns="0" bIns="0" rtlCol="0">
            <a:spAutoFit/>
          </a:bodyPr>
          <a:lstStyle/>
          <a:p>
            <a:pPr algn="ctr">
              <a:lnSpc>
                <a:spcPct val="100000"/>
              </a:lnSpc>
              <a:spcBef>
                <a:spcPts val="105"/>
              </a:spcBef>
            </a:pPr>
            <a:r>
              <a:rPr sz="1400" dirty="0">
                <a:latin typeface="Lucida Grande" panose="020B0600040502020204"/>
                <a:cs typeface="Calibri"/>
              </a:rPr>
              <a:t>Collect static Apache logs using Logstash and</a:t>
            </a:r>
          </a:p>
          <a:p>
            <a:pPr algn="ctr">
              <a:lnSpc>
                <a:spcPct val="100000"/>
              </a:lnSpc>
            </a:pPr>
            <a:r>
              <a:rPr sz="1400" dirty="0">
                <a:latin typeface="Lucida Grande" panose="020B0600040502020204"/>
                <a:cs typeface="Calibri"/>
              </a:rPr>
              <a:t>analyze them using Kibana</a:t>
            </a:r>
          </a:p>
        </p:txBody>
      </p:sp>
      <p:grpSp>
        <p:nvGrpSpPr>
          <p:cNvPr id="9" name="object 9"/>
          <p:cNvGrpSpPr/>
          <p:nvPr/>
        </p:nvGrpSpPr>
        <p:grpSpPr>
          <a:xfrm>
            <a:off x="1446267" y="2393971"/>
            <a:ext cx="6303645" cy="768985"/>
            <a:chOff x="1446267" y="2393971"/>
            <a:chExt cx="6303645" cy="768985"/>
          </a:xfrm>
        </p:grpSpPr>
        <p:pic>
          <p:nvPicPr>
            <p:cNvPr id="10" name="object 10"/>
            <p:cNvPicPr/>
            <p:nvPr/>
          </p:nvPicPr>
          <p:blipFill>
            <a:blip r:embed="rId4" cstate="print"/>
            <a:stretch>
              <a:fillRect/>
            </a:stretch>
          </p:blipFill>
          <p:spPr>
            <a:xfrm>
              <a:off x="1446267" y="2393971"/>
              <a:ext cx="6303281" cy="768432"/>
            </a:xfrm>
            <a:prstGeom prst="rect">
              <a:avLst/>
            </a:prstGeom>
          </p:spPr>
        </p:pic>
        <p:pic>
          <p:nvPicPr>
            <p:cNvPr id="11" name="object 11"/>
            <p:cNvPicPr/>
            <p:nvPr/>
          </p:nvPicPr>
          <p:blipFill>
            <a:blip r:embed="rId5" cstate="print"/>
            <a:stretch>
              <a:fillRect/>
            </a:stretch>
          </p:blipFill>
          <p:spPr>
            <a:xfrm>
              <a:off x="3060191" y="2455151"/>
              <a:ext cx="3113532" cy="688860"/>
            </a:xfrm>
            <a:prstGeom prst="rect">
              <a:avLst/>
            </a:prstGeom>
          </p:spPr>
        </p:pic>
        <p:sp>
          <p:nvSpPr>
            <p:cNvPr id="12" name="object 12"/>
            <p:cNvSpPr/>
            <p:nvPr/>
          </p:nvSpPr>
          <p:spPr>
            <a:xfrm>
              <a:off x="1477517" y="2416301"/>
              <a:ext cx="6190615" cy="664845"/>
            </a:xfrm>
            <a:custGeom>
              <a:avLst/>
              <a:gdLst/>
              <a:ahLst/>
              <a:cxnLst/>
              <a:rect l="l" t="t" r="r" b="b"/>
              <a:pathLst>
                <a:path w="6190615" h="664844">
                  <a:moveTo>
                    <a:pt x="6079744" y="0"/>
                  </a:moveTo>
                  <a:lnTo>
                    <a:pt x="110744" y="0"/>
                  </a:lnTo>
                  <a:lnTo>
                    <a:pt x="67615" y="8695"/>
                  </a:lnTo>
                  <a:lnTo>
                    <a:pt x="32416" y="32416"/>
                  </a:lnTo>
                  <a:lnTo>
                    <a:pt x="8695" y="67615"/>
                  </a:lnTo>
                  <a:lnTo>
                    <a:pt x="0" y="110743"/>
                  </a:lnTo>
                  <a:lnTo>
                    <a:pt x="0" y="553720"/>
                  </a:lnTo>
                  <a:lnTo>
                    <a:pt x="8695" y="596848"/>
                  </a:lnTo>
                  <a:lnTo>
                    <a:pt x="32416" y="632047"/>
                  </a:lnTo>
                  <a:lnTo>
                    <a:pt x="67615" y="655768"/>
                  </a:lnTo>
                  <a:lnTo>
                    <a:pt x="110744" y="664464"/>
                  </a:lnTo>
                  <a:lnTo>
                    <a:pt x="6079744" y="664464"/>
                  </a:lnTo>
                  <a:lnTo>
                    <a:pt x="6122872" y="655768"/>
                  </a:lnTo>
                  <a:lnTo>
                    <a:pt x="6158071" y="632047"/>
                  </a:lnTo>
                  <a:lnTo>
                    <a:pt x="6181792" y="596848"/>
                  </a:lnTo>
                  <a:lnTo>
                    <a:pt x="6190488" y="553720"/>
                  </a:lnTo>
                  <a:lnTo>
                    <a:pt x="6190488" y="110743"/>
                  </a:lnTo>
                  <a:lnTo>
                    <a:pt x="6181792" y="67615"/>
                  </a:lnTo>
                  <a:lnTo>
                    <a:pt x="6158071" y="32416"/>
                  </a:lnTo>
                  <a:lnTo>
                    <a:pt x="6122872" y="8695"/>
                  </a:lnTo>
                  <a:lnTo>
                    <a:pt x="6079744" y="0"/>
                  </a:lnTo>
                  <a:close/>
                </a:path>
              </a:pathLst>
            </a:custGeom>
            <a:solidFill>
              <a:srgbClr val="FFFFFF"/>
            </a:solidFill>
          </p:spPr>
          <p:txBody>
            <a:bodyPr wrap="square" lIns="0" tIns="0" rIns="0" bIns="0" rtlCol="0"/>
            <a:lstStyle/>
            <a:p>
              <a:endParaRPr/>
            </a:p>
          </p:txBody>
        </p:sp>
        <p:sp>
          <p:nvSpPr>
            <p:cNvPr id="13" name="object 13"/>
            <p:cNvSpPr/>
            <p:nvPr/>
          </p:nvSpPr>
          <p:spPr>
            <a:xfrm>
              <a:off x="1477517" y="2416301"/>
              <a:ext cx="6190615" cy="664845"/>
            </a:xfrm>
            <a:custGeom>
              <a:avLst/>
              <a:gdLst/>
              <a:ahLst/>
              <a:cxnLst/>
              <a:rect l="l" t="t" r="r" b="b"/>
              <a:pathLst>
                <a:path w="6190615" h="664844">
                  <a:moveTo>
                    <a:pt x="0" y="110743"/>
                  </a:moveTo>
                  <a:lnTo>
                    <a:pt x="8695" y="67615"/>
                  </a:lnTo>
                  <a:lnTo>
                    <a:pt x="32416" y="32416"/>
                  </a:lnTo>
                  <a:lnTo>
                    <a:pt x="67615" y="8695"/>
                  </a:lnTo>
                  <a:lnTo>
                    <a:pt x="110744" y="0"/>
                  </a:lnTo>
                  <a:lnTo>
                    <a:pt x="6079744" y="0"/>
                  </a:lnTo>
                  <a:lnTo>
                    <a:pt x="6122872" y="8695"/>
                  </a:lnTo>
                  <a:lnTo>
                    <a:pt x="6158071" y="32416"/>
                  </a:lnTo>
                  <a:lnTo>
                    <a:pt x="6181792" y="67615"/>
                  </a:lnTo>
                  <a:lnTo>
                    <a:pt x="6190488" y="110743"/>
                  </a:lnTo>
                  <a:lnTo>
                    <a:pt x="6190488" y="553720"/>
                  </a:lnTo>
                  <a:lnTo>
                    <a:pt x="6181792" y="596848"/>
                  </a:lnTo>
                  <a:lnTo>
                    <a:pt x="6158071" y="632047"/>
                  </a:lnTo>
                  <a:lnTo>
                    <a:pt x="6122872" y="655768"/>
                  </a:lnTo>
                  <a:lnTo>
                    <a:pt x="6079744" y="664464"/>
                  </a:lnTo>
                  <a:lnTo>
                    <a:pt x="110744" y="664464"/>
                  </a:lnTo>
                  <a:lnTo>
                    <a:pt x="67615" y="655768"/>
                  </a:lnTo>
                  <a:lnTo>
                    <a:pt x="32416" y="632047"/>
                  </a:lnTo>
                  <a:lnTo>
                    <a:pt x="8695" y="596848"/>
                  </a:lnTo>
                  <a:lnTo>
                    <a:pt x="0" y="553720"/>
                  </a:lnTo>
                  <a:lnTo>
                    <a:pt x="0" y="110743"/>
                  </a:lnTo>
                  <a:close/>
                </a:path>
              </a:pathLst>
            </a:custGeom>
            <a:ln w="28956">
              <a:solidFill>
                <a:srgbClr val="5F4778"/>
              </a:solidFill>
            </a:ln>
          </p:spPr>
          <p:txBody>
            <a:bodyPr wrap="square" lIns="0" tIns="0" rIns="0" bIns="0" rtlCol="0"/>
            <a:lstStyle/>
            <a:p>
              <a:endParaRPr/>
            </a:p>
          </p:txBody>
        </p:sp>
      </p:grpSp>
      <p:sp>
        <p:nvSpPr>
          <p:cNvPr id="14" name="object 14"/>
          <p:cNvSpPr txBox="1"/>
          <p:nvPr/>
        </p:nvSpPr>
        <p:spPr>
          <a:xfrm>
            <a:off x="2947197" y="2527332"/>
            <a:ext cx="3142425" cy="444352"/>
          </a:xfrm>
          <a:prstGeom prst="rect">
            <a:avLst/>
          </a:prstGeom>
        </p:spPr>
        <p:txBody>
          <a:bodyPr vert="horz" wrap="square" lIns="0" tIns="13335" rIns="0" bIns="0" rtlCol="0">
            <a:spAutoFit/>
          </a:bodyPr>
          <a:lstStyle/>
          <a:p>
            <a:pPr algn="ctr">
              <a:lnSpc>
                <a:spcPct val="100000"/>
              </a:lnSpc>
              <a:spcBef>
                <a:spcPts val="105"/>
              </a:spcBef>
            </a:pPr>
            <a:r>
              <a:rPr sz="1400" dirty="0">
                <a:latin typeface="Lucida Grande" panose="020B0600040502020204"/>
                <a:cs typeface="Calibri"/>
              </a:rPr>
              <a:t>Collect static ‘.CSV’ using Logstash and</a:t>
            </a:r>
          </a:p>
          <a:p>
            <a:pPr marL="635" algn="ctr">
              <a:lnSpc>
                <a:spcPct val="100000"/>
              </a:lnSpc>
            </a:pPr>
            <a:r>
              <a:rPr sz="1400" dirty="0">
                <a:latin typeface="Lucida Grande" panose="020B0600040502020204"/>
                <a:cs typeface="Calibri"/>
              </a:rPr>
              <a:t>analyze them using Kibana</a:t>
            </a:r>
          </a:p>
        </p:txBody>
      </p:sp>
      <p:grpSp>
        <p:nvGrpSpPr>
          <p:cNvPr id="15" name="object 15"/>
          <p:cNvGrpSpPr/>
          <p:nvPr/>
        </p:nvGrpSpPr>
        <p:grpSpPr>
          <a:xfrm>
            <a:off x="1446267" y="3661998"/>
            <a:ext cx="6303645" cy="770255"/>
            <a:chOff x="1446267" y="3661998"/>
            <a:chExt cx="6303645" cy="770255"/>
          </a:xfrm>
        </p:grpSpPr>
        <p:pic>
          <p:nvPicPr>
            <p:cNvPr id="16" name="object 16"/>
            <p:cNvPicPr/>
            <p:nvPr/>
          </p:nvPicPr>
          <p:blipFill>
            <a:blip r:embed="rId2" cstate="print"/>
            <a:stretch>
              <a:fillRect/>
            </a:stretch>
          </p:blipFill>
          <p:spPr>
            <a:xfrm>
              <a:off x="1446267" y="3661998"/>
              <a:ext cx="6303281" cy="769892"/>
            </a:xfrm>
            <a:prstGeom prst="rect">
              <a:avLst/>
            </a:prstGeom>
          </p:spPr>
        </p:pic>
        <p:pic>
          <p:nvPicPr>
            <p:cNvPr id="17" name="object 17"/>
            <p:cNvPicPr/>
            <p:nvPr/>
          </p:nvPicPr>
          <p:blipFill>
            <a:blip r:embed="rId6" cstate="print"/>
            <a:stretch>
              <a:fillRect/>
            </a:stretch>
          </p:blipFill>
          <p:spPr>
            <a:xfrm>
              <a:off x="2368295" y="3723131"/>
              <a:ext cx="4495800" cy="688860"/>
            </a:xfrm>
            <a:prstGeom prst="rect">
              <a:avLst/>
            </a:prstGeom>
          </p:spPr>
        </p:pic>
        <p:sp>
          <p:nvSpPr>
            <p:cNvPr id="18" name="object 18"/>
            <p:cNvSpPr/>
            <p:nvPr/>
          </p:nvSpPr>
          <p:spPr>
            <a:xfrm>
              <a:off x="1477517" y="3684269"/>
              <a:ext cx="6190615" cy="666115"/>
            </a:xfrm>
            <a:custGeom>
              <a:avLst/>
              <a:gdLst/>
              <a:ahLst/>
              <a:cxnLst/>
              <a:rect l="l" t="t" r="r" b="b"/>
              <a:pathLst>
                <a:path w="6190615" h="666114">
                  <a:moveTo>
                    <a:pt x="6079490" y="0"/>
                  </a:moveTo>
                  <a:lnTo>
                    <a:pt x="110998" y="0"/>
                  </a:lnTo>
                  <a:lnTo>
                    <a:pt x="67776" y="8717"/>
                  </a:lnTo>
                  <a:lnTo>
                    <a:pt x="32496" y="32496"/>
                  </a:lnTo>
                  <a:lnTo>
                    <a:pt x="8717" y="67776"/>
                  </a:lnTo>
                  <a:lnTo>
                    <a:pt x="0" y="110997"/>
                  </a:lnTo>
                  <a:lnTo>
                    <a:pt x="0" y="554989"/>
                  </a:lnTo>
                  <a:lnTo>
                    <a:pt x="8717" y="598195"/>
                  </a:lnTo>
                  <a:lnTo>
                    <a:pt x="32496" y="633477"/>
                  </a:lnTo>
                  <a:lnTo>
                    <a:pt x="67776" y="657265"/>
                  </a:lnTo>
                  <a:lnTo>
                    <a:pt x="110998" y="665987"/>
                  </a:lnTo>
                  <a:lnTo>
                    <a:pt x="6079490" y="665987"/>
                  </a:lnTo>
                  <a:lnTo>
                    <a:pt x="6122711" y="657265"/>
                  </a:lnTo>
                  <a:lnTo>
                    <a:pt x="6157991" y="633477"/>
                  </a:lnTo>
                  <a:lnTo>
                    <a:pt x="6181770" y="598195"/>
                  </a:lnTo>
                  <a:lnTo>
                    <a:pt x="6190488" y="554989"/>
                  </a:lnTo>
                  <a:lnTo>
                    <a:pt x="6190488" y="110997"/>
                  </a:lnTo>
                  <a:lnTo>
                    <a:pt x="6181770" y="67776"/>
                  </a:lnTo>
                  <a:lnTo>
                    <a:pt x="6157991" y="32496"/>
                  </a:lnTo>
                  <a:lnTo>
                    <a:pt x="6122711" y="8717"/>
                  </a:lnTo>
                  <a:lnTo>
                    <a:pt x="6079490" y="0"/>
                  </a:lnTo>
                  <a:close/>
                </a:path>
              </a:pathLst>
            </a:custGeom>
            <a:solidFill>
              <a:srgbClr val="FFFFFF"/>
            </a:solidFill>
          </p:spPr>
          <p:txBody>
            <a:bodyPr wrap="square" lIns="0" tIns="0" rIns="0" bIns="0" rtlCol="0"/>
            <a:lstStyle/>
            <a:p>
              <a:endParaRPr/>
            </a:p>
          </p:txBody>
        </p:sp>
        <p:sp>
          <p:nvSpPr>
            <p:cNvPr id="19" name="object 19"/>
            <p:cNvSpPr/>
            <p:nvPr/>
          </p:nvSpPr>
          <p:spPr>
            <a:xfrm>
              <a:off x="1477517" y="3684269"/>
              <a:ext cx="6190615" cy="666115"/>
            </a:xfrm>
            <a:custGeom>
              <a:avLst/>
              <a:gdLst/>
              <a:ahLst/>
              <a:cxnLst/>
              <a:rect l="l" t="t" r="r" b="b"/>
              <a:pathLst>
                <a:path w="6190615" h="666114">
                  <a:moveTo>
                    <a:pt x="0" y="110997"/>
                  </a:moveTo>
                  <a:lnTo>
                    <a:pt x="8717" y="67776"/>
                  </a:lnTo>
                  <a:lnTo>
                    <a:pt x="32496" y="32496"/>
                  </a:lnTo>
                  <a:lnTo>
                    <a:pt x="67776" y="8717"/>
                  </a:lnTo>
                  <a:lnTo>
                    <a:pt x="110998" y="0"/>
                  </a:lnTo>
                  <a:lnTo>
                    <a:pt x="6079490" y="0"/>
                  </a:lnTo>
                  <a:lnTo>
                    <a:pt x="6122711" y="8717"/>
                  </a:lnTo>
                  <a:lnTo>
                    <a:pt x="6157991" y="32496"/>
                  </a:lnTo>
                  <a:lnTo>
                    <a:pt x="6181770" y="67776"/>
                  </a:lnTo>
                  <a:lnTo>
                    <a:pt x="6190488" y="110997"/>
                  </a:lnTo>
                  <a:lnTo>
                    <a:pt x="6190488" y="554989"/>
                  </a:lnTo>
                  <a:lnTo>
                    <a:pt x="6181770" y="598195"/>
                  </a:lnTo>
                  <a:lnTo>
                    <a:pt x="6157991" y="633477"/>
                  </a:lnTo>
                  <a:lnTo>
                    <a:pt x="6122711" y="657265"/>
                  </a:lnTo>
                  <a:lnTo>
                    <a:pt x="6079490" y="665987"/>
                  </a:lnTo>
                  <a:lnTo>
                    <a:pt x="110998" y="665987"/>
                  </a:lnTo>
                  <a:lnTo>
                    <a:pt x="67776" y="657265"/>
                  </a:lnTo>
                  <a:lnTo>
                    <a:pt x="32496" y="633477"/>
                  </a:lnTo>
                  <a:lnTo>
                    <a:pt x="8717" y="598195"/>
                  </a:lnTo>
                  <a:lnTo>
                    <a:pt x="0" y="554989"/>
                  </a:lnTo>
                  <a:lnTo>
                    <a:pt x="0" y="110997"/>
                  </a:lnTo>
                  <a:close/>
                </a:path>
              </a:pathLst>
            </a:custGeom>
            <a:ln w="28956">
              <a:solidFill>
                <a:srgbClr val="5F4778"/>
              </a:solidFill>
            </a:ln>
          </p:spPr>
          <p:txBody>
            <a:bodyPr wrap="square" lIns="0" tIns="0" rIns="0" bIns="0" rtlCol="0"/>
            <a:lstStyle/>
            <a:p>
              <a:endParaRPr/>
            </a:p>
          </p:txBody>
        </p:sp>
      </p:grpSp>
      <p:sp>
        <p:nvSpPr>
          <p:cNvPr id="20" name="object 20"/>
          <p:cNvSpPr txBox="1"/>
          <p:nvPr/>
        </p:nvSpPr>
        <p:spPr>
          <a:xfrm>
            <a:off x="2254921" y="3796798"/>
            <a:ext cx="4704315" cy="444352"/>
          </a:xfrm>
          <a:prstGeom prst="rect">
            <a:avLst/>
          </a:prstGeom>
        </p:spPr>
        <p:txBody>
          <a:bodyPr vert="horz" wrap="square" lIns="0" tIns="13335" rIns="0" bIns="0" rtlCol="0">
            <a:spAutoFit/>
          </a:bodyPr>
          <a:lstStyle/>
          <a:p>
            <a:pPr algn="ctr">
              <a:lnSpc>
                <a:spcPct val="100000"/>
              </a:lnSpc>
              <a:spcBef>
                <a:spcPts val="105"/>
              </a:spcBef>
            </a:pPr>
            <a:r>
              <a:rPr sz="1400" dirty="0">
                <a:latin typeface="Lucida Grande" panose="020B0600040502020204"/>
                <a:cs typeface="Calibri"/>
              </a:rPr>
              <a:t>Collect and configure real-time web logs, inject them into</a:t>
            </a:r>
            <a:endParaRPr sz="1400">
              <a:latin typeface="Lucida Grande" panose="020B0600040502020204"/>
              <a:cs typeface="Calibri"/>
            </a:endParaRPr>
          </a:p>
          <a:p>
            <a:pPr algn="ctr">
              <a:lnSpc>
                <a:spcPct val="100000"/>
              </a:lnSpc>
            </a:pPr>
            <a:r>
              <a:rPr sz="1400" dirty="0">
                <a:latin typeface="Lucida Grande" panose="020B0600040502020204"/>
                <a:cs typeface="Calibri"/>
              </a:rPr>
              <a:t>Elasticsearch, and analyze them using Kibana</a:t>
            </a:r>
            <a:endParaRPr sz="1400">
              <a:latin typeface="Lucida Grande" panose="020B0600040502020204"/>
              <a:cs typeface="Calibri"/>
            </a:endParaRPr>
          </a:p>
        </p:txBody>
      </p:sp>
      <p:sp>
        <p:nvSpPr>
          <p:cNvPr id="21" name="object 21"/>
          <p:cNvSpPr txBox="1"/>
          <p:nvPr/>
        </p:nvSpPr>
        <p:spPr>
          <a:xfrm>
            <a:off x="1813941" y="1293317"/>
            <a:ext cx="219710" cy="331470"/>
          </a:xfrm>
          <a:prstGeom prst="rect">
            <a:avLst/>
          </a:prstGeom>
        </p:spPr>
        <p:txBody>
          <a:bodyPr vert="horz" wrap="square" lIns="0" tIns="13335" rIns="0" bIns="0" rtlCol="0">
            <a:spAutoFit/>
          </a:bodyPr>
          <a:lstStyle/>
          <a:p>
            <a:pPr marL="12700">
              <a:lnSpc>
                <a:spcPct val="100000"/>
              </a:lnSpc>
              <a:spcBef>
                <a:spcPts val="105"/>
              </a:spcBef>
            </a:pPr>
            <a:r>
              <a:rPr sz="2000" spc="-25" dirty="0">
                <a:solidFill>
                  <a:srgbClr val="404040"/>
                </a:solidFill>
                <a:latin typeface="Calibri"/>
                <a:cs typeface="Calibri"/>
              </a:rPr>
              <a:t>1.</a:t>
            </a:r>
            <a:endParaRPr sz="2000">
              <a:latin typeface="Calibri"/>
              <a:cs typeface="Calibri"/>
            </a:endParaRPr>
          </a:p>
        </p:txBody>
      </p:sp>
      <p:sp>
        <p:nvSpPr>
          <p:cNvPr id="22" name="object 22"/>
          <p:cNvSpPr txBox="1"/>
          <p:nvPr/>
        </p:nvSpPr>
        <p:spPr>
          <a:xfrm>
            <a:off x="1813941" y="2562809"/>
            <a:ext cx="219710" cy="331470"/>
          </a:xfrm>
          <a:prstGeom prst="rect">
            <a:avLst/>
          </a:prstGeom>
        </p:spPr>
        <p:txBody>
          <a:bodyPr vert="horz" wrap="square" lIns="0" tIns="13335" rIns="0" bIns="0" rtlCol="0">
            <a:spAutoFit/>
          </a:bodyPr>
          <a:lstStyle/>
          <a:p>
            <a:pPr marL="12700">
              <a:lnSpc>
                <a:spcPct val="100000"/>
              </a:lnSpc>
              <a:spcBef>
                <a:spcPts val="105"/>
              </a:spcBef>
            </a:pPr>
            <a:r>
              <a:rPr sz="2000" spc="-25" dirty="0">
                <a:solidFill>
                  <a:srgbClr val="404040"/>
                </a:solidFill>
                <a:latin typeface="Calibri"/>
                <a:cs typeface="Calibri"/>
              </a:rPr>
              <a:t>2.</a:t>
            </a:r>
            <a:endParaRPr sz="2000">
              <a:latin typeface="Calibri"/>
              <a:cs typeface="Calibri"/>
            </a:endParaRPr>
          </a:p>
        </p:txBody>
      </p:sp>
      <p:sp>
        <p:nvSpPr>
          <p:cNvPr id="23" name="object 23"/>
          <p:cNvSpPr txBox="1"/>
          <p:nvPr/>
        </p:nvSpPr>
        <p:spPr>
          <a:xfrm>
            <a:off x="1813941" y="3834180"/>
            <a:ext cx="219710" cy="330835"/>
          </a:xfrm>
          <a:prstGeom prst="rect">
            <a:avLst/>
          </a:prstGeom>
        </p:spPr>
        <p:txBody>
          <a:bodyPr vert="horz" wrap="square" lIns="0" tIns="12700" rIns="0" bIns="0" rtlCol="0">
            <a:spAutoFit/>
          </a:bodyPr>
          <a:lstStyle/>
          <a:p>
            <a:pPr marL="12700">
              <a:lnSpc>
                <a:spcPct val="100000"/>
              </a:lnSpc>
              <a:spcBef>
                <a:spcPts val="100"/>
              </a:spcBef>
            </a:pPr>
            <a:r>
              <a:rPr sz="2000" spc="-25" dirty="0">
                <a:solidFill>
                  <a:srgbClr val="404040"/>
                </a:solidFill>
                <a:latin typeface="Calibri"/>
                <a:cs typeface="Calibri"/>
              </a:rPr>
              <a:t>3.</a:t>
            </a:r>
            <a:endParaRPr sz="20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078860" y="3799433"/>
            <a:ext cx="2867660" cy="566181"/>
          </a:xfrm>
          <a:prstGeom prst="rect">
            <a:avLst/>
          </a:prstGeom>
          <a:effectLst>
            <a:outerShdw blurRad="50800" dist="38100" dir="8100000" algn="tr" rotWithShape="0">
              <a:prstClr val="black">
                <a:alpha val="40000"/>
              </a:prstClr>
            </a:outerShdw>
          </a:effectLst>
        </p:spPr>
        <p:txBody>
          <a:bodyPr vert="horz" wrap="square" lIns="0" tIns="12065" rIns="0" bIns="0" rtlCol="0">
            <a:spAutoFit/>
          </a:bodyPr>
          <a:lstStyle/>
          <a:p>
            <a:pPr marL="12700">
              <a:lnSpc>
                <a:spcPct val="100000"/>
              </a:lnSpc>
              <a:spcBef>
                <a:spcPts val="95"/>
              </a:spcBef>
            </a:pPr>
            <a:r>
              <a:rPr sz="3600" b="0" dirty="0">
                <a:solidFill>
                  <a:srgbClr val="2F233B"/>
                </a:solidFill>
                <a:latin typeface="Lucida Grande" panose="020B0600040502020204" pitchFamily="34" charset="0"/>
              </a:rPr>
              <a:t>What is ELK?</a:t>
            </a:r>
          </a:p>
        </p:txBody>
      </p:sp>
      <p:grpSp>
        <p:nvGrpSpPr>
          <p:cNvPr id="3" name="object 3"/>
          <p:cNvGrpSpPr/>
          <p:nvPr/>
        </p:nvGrpSpPr>
        <p:grpSpPr>
          <a:xfrm>
            <a:off x="3652861" y="714755"/>
            <a:ext cx="1719580" cy="2786380"/>
            <a:chOff x="3652861" y="714755"/>
            <a:chExt cx="1719580" cy="2786380"/>
          </a:xfrm>
        </p:grpSpPr>
        <p:pic>
          <p:nvPicPr>
            <p:cNvPr id="4" name="object 4"/>
            <p:cNvPicPr/>
            <p:nvPr/>
          </p:nvPicPr>
          <p:blipFill>
            <a:blip r:embed="rId2" cstate="print"/>
            <a:stretch>
              <a:fillRect/>
            </a:stretch>
          </p:blipFill>
          <p:spPr>
            <a:xfrm>
              <a:off x="3652861" y="714755"/>
              <a:ext cx="1719405" cy="2785872"/>
            </a:xfrm>
            <a:prstGeom prst="rect">
              <a:avLst/>
            </a:prstGeom>
          </p:spPr>
        </p:pic>
        <p:pic>
          <p:nvPicPr>
            <p:cNvPr id="5" name="object 5"/>
            <p:cNvPicPr/>
            <p:nvPr/>
          </p:nvPicPr>
          <p:blipFill>
            <a:blip r:embed="rId3" cstate="print"/>
            <a:stretch>
              <a:fillRect/>
            </a:stretch>
          </p:blipFill>
          <p:spPr>
            <a:xfrm>
              <a:off x="4085843" y="1257300"/>
              <a:ext cx="778763" cy="778763"/>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86004" y="140665"/>
            <a:ext cx="8571991" cy="435376"/>
          </a:xfrm>
          <a:prstGeom prst="rect">
            <a:avLst/>
          </a:prstGeom>
        </p:spPr>
        <p:txBody>
          <a:bodyPr vert="horz" wrap="square" lIns="0" tIns="12065" rIns="0" bIns="0" rtlCol="0">
            <a:spAutoFit/>
          </a:bodyPr>
          <a:lstStyle/>
          <a:p>
            <a:pPr marL="12700">
              <a:lnSpc>
                <a:spcPct val="100000"/>
              </a:lnSpc>
              <a:spcBef>
                <a:spcPts val="95"/>
              </a:spcBef>
            </a:pPr>
            <a:r>
              <a:rPr sz="2750" dirty="0">
                <a:latin typeface="Lucida Grande" panose="020B0600040502020204" pitchFamily="34" charset="0"/>
              </a:rPr>
              <a:t>What is ELK?</a:t>
            </a:r>
          </a:p>
        </p:txBody>
      </p:sp>
      <p:grpSp>
        <p:nvGrpSpPr>
          <p:cNvPr id="3" name="object 3"/>
          <p:cNvGrpSpPr/>
          <p:nvPr/>
        </p:nvGrpSpPr>
        <p:grpSpPr>
          <a:xfrm>
            <a:off x="1028696" y="1091087"/>
            <a:ext cx="7138670" cy="1138555"/>
            <a:chOff x="1028696" y="1091087"/>
            <a:chExt cx="7138670" cy="1138555"/>
          </a:xfrm>
        </p:grpSpPr>
        <p:pic>
          <p:nvPicPr>
            <p:cNvPr id="4" name="object 4"/>
            <p:cNvPicPr/>
            <p:nvPr/>
          </p:nvPicPr>
          <p:blipFill>
            <a:blip r:embed="rId2" cstate="print"/>
            <a:stretch>
              <a:fillRect/>
            </a:stretch>
          </p:blipFill>
          <p:spPr>
            <a:xfrm>
              <a:off x="1028696" y="1091087"/>
              <a:ext cx="7138423" cy="1118761"/>
            </a:xfrm>
            <a:prstGeom prst="rect">
              <a:avLst/>
            </a:prstGeom>
          </p:spPr>
        </p:pic>
        <p:pic>
          <p:nvPicPr>
            <p:cNvPr id="5" name="object 5"/>
            <p:cNvPicPr/>
            <p:nvPr/>
          </p:nvPicPr>
          <p:blipFill>
            <a:blip r:embed="rId3" cstate="print"/>
            <a:stretch>
              <a:fillRect/>
            </a:stretch>
          </p:blipFill>
          <p:spPr>
            <a:xfrm>
              <a:off x="1150620" y="1114031"/>
              <a:ext cx="6935724" cy="1115580"/>
            </a:xfrm>
            <a:prstGeom prst="rect">
              <a:avLst/>
            </a:prstGeom>
          </p:spPr>
        </p:pic>
        <p:sp>
          <p:nvSpPr>
            <p:cNvPr id="6" name="object 6"/>
            <p:cNvSpPr/>
            <p:nvPr/>
          </p:nvSpPr>
          <p:spPr>
            <a:xfrm>
              <a:off x="1059942" y="1113282"/>
              <a:ext cx="7025640" cy="1015365"/>
            </a:xfrm>
            <a:custGeom>
              <a:avLst/>
              <a:gdLst/>
              <a:ahLst/>
              <a:cxnLst/>
              <a:rect l="l" t="t" r="r" b="b"/>
              <a:pathLst>
                <a:path w="7025640" h="1015364">
                  <a:moveTo>
                    <a:pt x="6856476" y="0"/>
                  </a:moveTo>
                  <a:lnTo>
                    <a:pt x="169164" y="0"/>
                  </a:lnTo>
                  <a:lnTo>
                    <a:pt x="124195" y="6039"/>
                  </a:lnTo>
                  <a:lnTo>
                    <a:pt x="83786" y="23085"/>
                  </a:lnTo>
                  <a:lnTo>
                    <a:pt x="49549" y="49529"/>
                  </a:lnTo>
                  <a:lnTo>
                    <a:pt x="23097" y="83763"/>
                  </a:lnTo>
                  <a:lnTo>
                    <a:pt x="6043" y="124177"/>
                  </a:lnTo>
                  <a:lnTo>
                    <a:pt x="0" y="169163"/>
                  </a:lnTo>
                  <a:lnTo>
                    <a:pt x="0" y="845819"/>
                  </a:lnTo>
                  <a:lnTo>
                    <a:pt x="6043" y="890806"/>
                  </a:lnTo>
                  <a:lnTo>
                    <a:pt x="23097" y="931220"/>
                  </a:lnTo>
                  <a:lnTo>
                    <a:pt x="49549" y="965453"/>
                  </a:lnTo>
                  <a:lnTo>
                    <a:pt x="83786" y="991898"/>
                  </a:lnTo>
                  <a:lnTo>
                    <a:pt x="124195" y="1008944"/>
                  </a:lnTo>
                  <a:lnTo>
                    <a:pt x="169164" y="1014983"/>
                  </a:lnTo>
                  <a:lnTo>
                    <a:pt x="6856476" y="1014983"/>
                  </a:lnTo>
                  <a:lnTo>
                    <a:pt x="6901462" y="1008944"/>
                  </a:lnTo>
                  <a:lnTo>
                    <a:pt x="6941876" y="991898"/>
                  </a:lnTo>
                  <a:lnTo>
                    <a:pt x="6976110" y="965454"/>
                  </a:lnTo>
                  <a:lnTo>
                    <a:pt x="7002554" y="931220"/>
                  </a:lnTo>
                  <a:lnTo>
                    <a:pt x="7019600" y="890806"/>
                  </a:lnTo>
                  <a:lnTo>
                    <a:pt x="7025640" y="845819"/>
                  </a:lnTo>
                  <a:lnTo>
                    <a:pt x="7025640" y="169163"/>
                  </a:lnTo>
                  <a:lnTo>
                    <a:pt x="7019600" y="124177"/>
                  </a:lnTo>
                  <a:lnTo>
                    <a:pt x="7002554" y="83763"/>
                  </a:lnTo>
                  <a:lnTo>
                    <a:pt x="6976109" y="49529"/>
                  </a:lnTo>
                  <a:lnTo>
                    <a:pt x="6941876" y="23085"/>
                  </a:lnTo>
                  <a:lnTo>
                    <a:pt x="6901462" y="6039"/>
                  </a:lnTo>
                  <a:lnTo>
                    <a:pt x="6856476" y="0"/>
                  </a:lnTo>
                  <a:close/>
                </a:path>
              </a:pathLst>
            </a:custGeom>
            <a:solidFill>
              <a:srgbClr val="FFFFFF"/>
            </a:solidFill>
          </p:spPr>
          <p:txBody>
            <a:bodyPr wrap="square" lIns="0" tIns="0" rIns="0" bIns="0" rtlCol="0"/>
            <a:lstStyle/>
            <a:p>
              <a:endParaRPr/>
            </a:p>
          </p:txBody>
        </p:sp>
        <p:sp>
          <p:nvSpPr>
            <p:cNvPr id="7" name="object 7"/>
            <p:cNvSpPr/>
            <p:nvPr/>
          </p:nvSpPr>
          <p:spPr>
            <a:xfrm>
              <a:off x="1059942" y="1113282"/>
              <a:ext cx="7025640" cy="1015365"/>
            </a:xfrm>
            <a:custGeom>
              <a:avLst/>
              <a:gdLst/>
              <a:ahLst/>
              <a:cxnLst/>
              <a:rect l="l" t="t" r="r" b="b"/>
              <a:pathLst>
                <a:path w="7025640" h="1015364">
                  <a:moveTo>
                    <a:pt x="0" y="169163"/>
                  </a:moveTo>
                  <a:lnTo>
                    <a:pt x="6043" y="124177"/>
                  </a:lnTo>
                  <a:lnTo>
                    <a:pt x="23097" y="83763"/>
                  </a:lnTo>
                  <a:lnTo>
                    <a:pt x="49549" y="49529"/>
                  </a:lnTo>
                  <a:lnTo>
                    <a:pt x="83786" y="23085"/>
                  </a:lnTo>
                  <a:lnTo>
                    <a:pt x="124195" y="6039"/>
                  </a:lnTo>
                  <a:lnTo>
                    <a:pt x="169164" y="0"/>
                  </a:lnTo>
                  <a:lnTo>
                    <a:pt x="6856476" y="0"/>
                  </a:lnTo>
                  <a:lnTo>
                    <a:pt x="6901462" y="6039"/>
                  </a:lnTo>
                  <a:lnTo>
                    <a:pt x="6941876" y="23085"/>
                  </a:lnTo>
                  <a:lnTo>
                    <a:pt x="6976109" y="49529"/>
                  </a:lnTo>
                  <a:lnTo>
                    <a:pt x="7002554" y="83763"/>
                  </a:lnTo>
                  <a:lnTo>
                    <a:pt x="7019600" y="124177"/>
                  </a:lnTo>
                  <a:lnTo>
                    <a:pt x="7025640" y="169163"/>
                  </a:lnTo>
                  <a:lnTo>
                    <a:pt x="7025640" y="845819"/>
                  </a:lnTo>
                  <a:lnTo>
                    <a:pt x="7019600" y="890806"/>
                  </a:lnTo>
                  <a:lnTo>
                    <a:pt x="7002554" y="931220"/>
                  </a:lnTo>
                  <a:lnTo>
                    <a:pt x="6976110" y="965454"/>
                  </a:lnTo>
                  <a:lnTo>
                    <a:pt x="6941876" y="991898"/>
                  </a:lnTo>
                  <a:lnTo>
                    <a:pt x="6901462" y="1008944"/>
                  </a:lnTo>
                  <a:lnTo>
                    <a:pt x="6856476" y="1014983"/>
                  </a:lnTo>
                  <a:lnTo>
                    <a:pt x="169164" y="1014983"/>
                  </a:lnTo>
                  <a:lnTo>
                    <a:pt x="124195" y="1008944"/>
                  </a:lnTo>
                  <a:lnTo>
                    <a:pt x="83786" y="991898"/>
                  </a:lnTo>
                  <a:lnTo>
                    <a:pt x="49549" y="965453"/>
                  </a:lnTo>
                  <a:lnTo>
                    <a:pt x="23097" y="931220"/>
                  </a:lnTo>
                  <a:lnTo>
                    <a:pt x="6043" y="890806"/>
                  </a:lnTo>
                  <a:lnTo>
                    <a:pt x="0" y="845819"/>
                  </a:lnTo>
                  <a:lnTo>
                    <a:pt x="0" y="169163"/>
                  </a:lnTo>
                  <a:close/>
                </a:path>
              </a:pathLst>
            </a:custGeom>
            <a:ln w="28956">
              <a:solidFill>
                <a:srgbClr val="5F4778"/>
              </a:solidFill>
            </a:ln>
          </p:spPr>
          <p:txBody>
            <a:bodyPr wrap="square" lIns="0" tIns="0" rIns="0" bIns="0" rtlCol="0"/>
            <a:lstStyle/>
            <a:p>
              <a:endParaRPr/>
            </a:p>
          </p:txBody>
        </p:sp>
      </p:grpSp>
      <p:sp>
        <p:nvSpPr>
          <p:cNvPr id="8" name="object 8"/>
          <p:cNvSpPr txBox="1"/>
          <p:nvPr/>
        </p:nvSpPr>
        <p:spPr>
          <a:xfrm>
            <a:off x="1272222" y="1270441"/>
            <a:ext cx="6599555" cy="752129"/>
          </a:xfrm>
          <a:prstGeom prst="rect">
            <a:avLst/>
          </a:prstGeom>
        </p:spPr>
        <p:txBody>
          <a:bodyPr vert="horz" wrap="square" lIns="0" tIns="13335" rIns="0" bIns="0" rtlCol="0">
            <a:spAutoFit/>
          </a:bodyPr>
          <a:lstStyle/>
          <a:p>
            <a:pPr marL="12700" marR="5080" indent="635" algn="ctr">
              <a:lnSpc>
                <a:spcPct val="100000"/>
              </a:lnSpc>
              <a:spcBef>
                <a:spcPts val="105"/>
              </a:spcBef>
            </a:pPr>
            <a:r>
              <a:rPr sz="1200" dirty="0">
                <a:latin typeface="Lucida Grande" panose="020B0600040502020204"/>
                <a:cs typeface="Calibri"/>
              </a:rPr>
              <a:t>Elastic Stack (ELK) refers to a set of open-source products developed by Elastic to help its users collect data from different types of sources, analyze the collected data, and represent the analysis in an easy-to-understand and aesthetic visualization so that meaningful observations can be made</a:t>
            </a:r>
          </a:p>
        </p:txBody>
      </p:sp>
      <p:pic>
        <p:nvPicPr>
          <p:cNvPr id="9" name="object 9"/>
          <p:cNvPicPr/>
          <p:nvPr/>
        </p:nvPicPr>
        <p:blipFill>
          <a:blip r:embed="rId4" cstate="print"/>
          <a:stretch>
            <a:fillRect/>
          </a:stretch>
        </p:blipFill>
        <p:spPr>
          <a:xfrm>
            <a:off x="4600986" y="2633028"/>
            <a:ext cx="567612" cy="584578"/>
          </a:xfrm>
          <a:prstGeom prst="rect">
            <a:avLst/>
          </a:prstGeom>
        </p:spPr>
      </p:pic>
      <p:sp>
        <p:nvSpPr>
          <p:cNvPr id="10" name="object 10"/>
          <p:cNvSpPr txBox="1"/>
          <p:nvPr/>
        </p:nvSpPr>
        <p:spPr>
          <a:xfrm>
            <a:off x="4510785" y="3340100"/>
            <a:ext cx="71628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404040"/>
                </a:solidFill>
                <a:latin typeface="Calibri"/>
                <a:cs typeface="Calibri"/>
              </a:rPr>
              <a:t>Elastic</a:t>
            </a:r>
            <a:r>
              <a:rPr sz="1100" spc="-10" dirty="0">
                <a:solidFill>
                  <a:srgbClr val="404040"/>
                </a:solidFill>
                <a:latin typeface="Calibri"/>
                <a:cs typeface="Calibri"/>
              </a:rPr>
              <a:t> Stack</a:t>
            </a:r>
            <a:endParaRPr sz="1100">
              <a:latin typeface="Calibri"/>
              <a:cs typeface="Calibri"/>
            </a:endParaRPr>
          </a:p>
        </p:txBody>
      </p:sp>
      <p:pic>
        <p:nvPicPr>
          <p:cNvPr id="11" name="object 11"/>
          <p:cNvPicPr/>
          <p:nvPr/>
        </p:nvPicPr>
        <p:blipFill>
          <a:blip r:embed="rId5" cstate="print"/>
          <a:stretch>
            <a:fillRect/>
          </a:stretch>
        </p:blipFill>
        <p:spPr>
          <a:xfrm>
            <a:off x="6682740" y="2561844"/>
            <a:ext cx="588264" cy="589788"/>
          </a:xfrm>
          <a:prstGeom prst="rect">
            <a:avLst/>
          </a:prstGeom>
        </p:spPr>
      </p:pic>
      <p:sp>
        <p:nvSpPr>
          <p:cNvPr id="12" name="object 12"/>
          <p:cNvSpPr txBox="1"/>
          <p:nvPr/>
        </p:nvSpPr>
        <p:spPr>
          <a:xfrm>
            <a:off x="6569456" y="3335782"/>
            <a:ext cx="799465"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404040"/>
                </a:solidFill>
                <a:latin typeface="Calibri"/>
                <a:cs typeface="Calibri"/>
              </a:rPr>
              <a:t>Visualizations</a:t>
            </a:r>
            <a:endParaRPr sz="1100">
              <a:latin typeface="Calibri"/>
              <a:cs typeface="Calibri"/>
            </a:endParaRPr>
          </a:p>
        </p:txBody>
      </p:sp>
      <p:grpSp>
        <p:nvGrpSpPr>
          <p:cNvPr id="13" name="object 13"/>
          <p:cNvGrpSpPr/>
          <p:nvPr/>
        </p:nvGrpSpPr>
        <p:grpSpPr>
          <a:xfrm>
            <a:off x="1037840" y="3809839"/>
            <a:ext cx="7138670" cy="834390"/>
            <a:chOff x="1037840" y="3809839"/>
            <a:chExt cx="7138670" cy="834390"/>
          </a:xfrm>
        </p:grpSpPr>
        <p:pic>
          <p:nvPicPr>
            <p:cNvPr id="14" name="object 14"/>
            <p:cNvPicPr/>
            <p:nvPr/>
          </p:nvPicPr>
          <p:blipFill>
            <a:blip r:embed="rId6" cstate="print"/>
            <a:stretch>
              <a:fillRect/>
            </a:stretch>
          </p:blipFill>
          <p:spPr>
            <a:xfrm>
              <a:off x="1037840" y="3809839"/>
              <a:ext cx="7138423" cy="833880"/>
            </a:xfrm>
            <a:prstGeom prst="rect">
              <a:avLst/>
            </a:prstGeom>
          </p:spPr>
        </p:pic>
        <p:pic>
          <p:nvPicPr>
            <p:cNvPr id="15" name="object 15"/>
            <p:cNvPicPr/>
            <p:nvPr/>
          </p:nvPicPr>
          <p:blipFill>
            <a:blip r:embed="rId7" cstate="print"/>
            <a:stretch>
              <a:fillRect/>
            </a:stretch>
          </p:blipFill>
          <p:spPr>
            <a:xfrm>
              <a:off x="1141476" y="3902964"/>
              <a:ext cx="6969252" cy="688860"/>
            </a:xfrm>
            <a:prstGeom prst="rect">
              <a:avLst/>
            </a:prstGeom>
          </p:spPr>
        </p:pic>
        <p:sp>
          <p:nvSpPr>
            <p:cNvPr id="16" name="object 16"/>
            <p:cNvSpPr/>
            <p:nvPr/>
          </p:nvSpPr>
          <p:spPr>
            <a:xfrm>
              <a:off x="1069086" y="3832098"/>
              <a:ext cx="7025640" cy="730250"/>
            </a:xfrm>
            <a:custGeom>
              <a:avLst/>
              <a:gdLst/>
              <a:ahLst/>
              <a:cxnLst/>
              <a:rect l="l" t="t" r="r" b="b"/>
              <a:pathLst>
                <a:path w="7025640" h="730250">
                  <a:moveTo>
                    <a:pt x="6903974" y="0"/>
                  </a:moveTo>
                  <a:lnTo>
                    <a:pt x="121666" y="0"/>
                  </a:lnTo>
                  <a:lnTo>
                    <a:pt x="74307" y="9560"/>
                  </a:lnTo>
                  <a:lnTo>
                    <a:pt x="35634" y="35634"/>
                  </a:lnTo>
                  <a:lnTo>
                    <a:pt x="9560" y="74307"/>
                  </a:lnTo>
                  <a:lnTo>
                    <a:pt x="0" y="121665"/>
                  </a:lnTo>
                  <a:lnTo>
                    <a:pt x="0" y="608329"/>
                  </a:lnTo>
                  <a:lnTo>
                    <a:pt x="9560" y="655688"/>
                  </a:lnTo>
                  <a:lnTo>
                    <a:pt x="35634" y="694361"/>
                  </a:lnTo>
                  <a:lnTo>
                    <a:pt x="74307" y="720435"/>
                  </a:lnTo>
                  <a:lnTo>
                    <a:pt x="121666" y="729995"/>
                  </a:lnTo>
                  <a:lnTo>
                    <a:pt x="6903974" y="729995"/>
                  </a:lnTo>
                  <a:lnTo>
                    <a:pt x="6951327" y="720435"/>
                  </a:lnTo>
                  <a:lnTo>
                    <a:pt x="6990000" y="694361"/>
                  </a:lnTo>
                  <a:lnTo>
                    <a:pt x="7016077" y="655688"/>
                  </a:lnTo>
                  <a:lnTo>
                    <a:pt x="7025640" y="608329"/>
                  </a:lnTo>
                  <a:lnTo>
                    <a:pt x="7025640" y="121665"/>
                  </a:lnTo>
                  <a:lnTo>
                    <a:pt x="7016077" y="74307"/>
                  </a:lnTo>
                  <a:lnTo>
                    <a:pt x="6990000" y="35634"/>
                  </a:lnTo>
                  <a:lnTo>
                    <a:pt x="6951327" y="9560"/>
                  </a:lnTo>
                  <a:lnTo>
                    <a:pt x="6903974" y="0"/>
                  </a:lnTo>
                  <a:close/>
                </a:path>
              </a:pathLst>
            </a:custGeom>
            <a:solidFill>
              <a:srgbClr val="FFFFFF"/>
            </a:solidFill>
          </p:spPr>
          <p:txBody>
            <a:bodyPr wrap="square" lIns="0" tIns="0" rIns="0" bIns="0" rtlCol="0"/>
            <a:lstStyle/>
            <a:p>
              <a:endParaRPr/>
            </a:p>
          </p:txBody>
        </p:sp>
        <p:sp>
          <p:nvSpPr>
            <p:cNvPr id="17" name="object 17"/>
            <p:cNvSpPr/>
            <p:nvPr/>
          </p:nvSpPr>
          <p:spPr>
            <a:xfrm>
              <a:off x="1069086" y="3832098"/>
              <a:ext cx="7025640" cy="730250"/>
            </a:xfrm>
            <a:custGeom>
              <a:avLst/>
              <a:gdLst/>
              <a:ahLst/>
              <a:cxnLst/>
              <a:rect l="l" t="t" r="r" b="b"/>
              <a:pathLst>
                <a:path w="7025640" h="730250">
                  <a:moveTo>
                    <a:pt x="0" y="121665"/>
                  </a:moveTo>
                  <a:lnTo>
                    <a:pt x="9560" y="74307"/>
                  </a:lnTo>
                  <a:lnTo>
                    <a:pt x="35634" y="35634"/>
                  </a:lnTo>
                  <a:lnTo>
                    <a:pt x="74307" y="9560"/>
                  </a:lnTo>
                  <a:lnTo>
                    <a:pt x="121666" y="0"/>
                  </a:lnTo>
                  <a:lnTo>
                    <a:pt x="6903974" y="0"/>
                  </a:lnTo>
                  <a:lnTo>
                    <a:pt x="6951327" y="9560"/>
                  </a:lnTo>
                  <a:lnTo>
                    <a:pt x="6990000" y="35634"/>
                  </a:lnTo>
                  <a:lnTo>
                    <a:pt x="7016077" y="74307"/>
                  </a:lnTo>
                  <a:lnTo>
                    <a:pt x="7025640" y="121665"/>
                  </a:lnTo>
                  <a:lnTo>
                    <a:pt x="7025640" y="608329"/>
                  </a:lnTo>
                  <a:lnTo>
                    <a:pt x="7016077" y="655688"/>
                  </a:lnTo>
                  <a:lnTo>
                    <a:pt x="6990000" y="694361"/>
                  </a:lnTo>
                  <a:lnTo>
                    <a:pt x="6951327" y="720435"/>
                  </a:lnTo>
                  <a:lnTo>
                    <a:pt x="6903974" y="729995"/>
                  </a:lnTo>
                  <a:lnTo>
                    <a:pt x="121666" y="729995"/>
                  </a:lnTo>
                  <a:lnTo>
                    <a:pt x="74307" y="720435"/>
                  </a:lnTo>
                  <a:lnTo>
                    <a:pt x="35634" y="694361"/>
                  </a:lnTo>
                  <a:lnTo>
                    <a:pt x="9560" y="655688"/>
                  </a:lnTo>
                  <a:lnTo>
                    <a:pt x="0" y="608329"/>
                  </a:lnTo>
                  <a:lnTo>
                    <a:pt x="0" y="121665"/>
                  </a:lnTo>
                  <a:close/>
                </a:path>
              </a:pathLst>
            </a:custGeom>
            <a:ln w="28956">
              <a:solidFill>
                <a:srgbClr val="5F4778"/>
              </a:solidFill>
            </a:ln>
          </p:spPr>
          <p:txBody>
            <a:bodyPr wrap="square" lIns="0" tIns="0" rIns="0" bIns="0" rtlCol="0"/>
            <a:lstStyle/>
            <a:p>
              <a:endParaRPr/>
            </a:p>
          </p:txBody>
        </p:sp>
      </p:grpSp>
      <p:sp>
        <p:nvSpPr>
          <p:cNvPr id="18" name="object 18"/>
          <p:cNvSpPr txBox="1"/>
          <p:nvPr/>
        </p:nvSpPr>
        <p:spPr>
          <a:xfrm>
            <a:off x="1263077" y="4061241"/>
            <a:ext cx="6635115" cy="382156"/>
          </a:xfrm>
          <a:prstGeom prst="rect">
            <a:avLst/>
          </a:prstGeom>
        </p:spPr>
        <p:txBody>
          <a:bodyPr vert="horz" wrap="square" lIns="0" tIns="12700" rIns="0" bIns="0" rtlCol="0">
            <a:spAutoFit/>
          </a:bodyPr>
          <a:lstStyle/>
          <a:p>
            <a:pPr algn="ctr">
              <a:lnSpc>
                <a:spcPct val="100000"/>
              </a:lnSpc>
              <a:spcBef>
                <a:spcPts val="100"/>
              </a:spcBef>
            </a:pPr>
            <a:r>
              <a:rPr sz="1200" dirty="0">
                <a:latin typeface="Lucida Grande" panose="020B0600040502020204"/>
                <a:cs typeface="Calibri"/>
              </a:rPr>
              <a:t>Learning how to use all components of Elastic Stack takes some time, but the payoff is great</a:t>
            </a:r>
            <a:endParaRPr sz="1200">
              <a:latin typeface="Lucida Grande" panose="020B0600040502020204"/>
              <a:cs typeface="Calibri"/>
            </a:endParaRPr>
          </a:p>
          <a:p>
            <a:pPr algn="ctr">
              <a:lnSpc>
                <a:spcPct val="100000"/>
              </a:lnSpc>
              <a:spcBef>
                <a:spcPts val="5"/>
              </a:spcBef>
            </a:pPr>
            <a:r>
              <a:rPr sz="1200" dirty="0">
                <a:latin typeface="Lucida Grande" panose="020B0600040502020204"/>
                <a:cs typeface="Calibri"/>
              </a:rPr>
              <a:t>and grants a deeper understanding of the software’s underlying structure</a:t>
            </a:r>
            <a:endParaRPr sz="1200">
              <a:latin typeface="Lucida Grande" panose="020B0600040502020204"/>
              <a:cs typeface="Calibri"/>
            </a:endParaRPr>
          </a:p>
        </p:txBody>
      </p:sp>
      <p:pic>
        <p:nvPicPr>
          <p:cNvPr id="19" name="object 19"/>
          <p:cNvPicPr/>
          <p:nvPr/>
        </p:nvPicPr>
        <p:blipFill>
          <a:blip r:embed="rId8" cstate="print"/>
          <a:stretch>
            <a:fillRect/>
          </a:stretch>
        </p:blipFill>
        <p:spPr>
          <a:xfrm>
            <a:off x="1673419" y="2592323"/>
            <a:ext cx="603368" cy="621792"/>
          </a:xfrm>
          <a:prstGeom prst="rect">
            <a:avLst/>
          </a:prstGeom>
        </p:spPr>
      </p:pic>
      <p:pic>
        <p:nvPicPr>
          <p:cNvPr id="20" name="object 20"/>
          <p:cNvPicPr/>
          <p:nvPr/>
        </p:nvPicPr>
        <p:blipFill>
          <a:blip r:embed="rId9" cstate="print"/>
          <a:stretch>
            <a:fillRect/>
          </a:stretch>
        </p:blipFill>
        <p:spPr>
          <a:xfrm>
            <a:off x="2478023" y="2565472"/>
            <a:ext cx="903731" cy="675495"/>
          </a:xfrm>
          <a:prstGeom prst="rect">
            <a:avLst/>
          </a:prstGeom>
        </p:spPr>
      </p:pic>
      <p:pic>
        <p:nvPicPr>
          <p:cNvPr id="21" name="object 21"/>
          <p:cNvPicPr/>
          <p:nvPr/>
        </p:nvPicPr>
        <p:blipFill>
          <a:blip r:embed="rId10" cstate="print"/>
          <a:stretch>
            <a:fillRect/>
          </a:stretch>
        </p:blipFill>
        <p:spPr>
          <a:xfrm>
            <a:off x="1067530" y="2491775"/>
            <a:ext cx="408494" cy="746688"/>
          </a:xfrm>
          <a:prstGeom prst="rect">
            <a:avLst/>
          </a:prstGeom>
        </p:spPr>
      </p:pic>
      <p:sp>
        <p:nvSpPr>
          <p:cNvPr id="22" name="object 22"/>
          <p:cNvSpPr txBox="1"/>
          <p:nvPr/>
        </p:nvSpPr>
        <p:spPr>
          <a:xfrm>
            <a:off x="1623186" y="3340100"/>
            <a:ext cx="913765"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404040"/>
                </a:solidFill>
                <a:latin typeface="Calibri"/>
                <a:cs typeface="Calibri"/>
              </a:rPr>
              <a:t>Sources</a:t>
            </a:r>
            <a:r>
              <a:rPr sz="1100" spc="-40" dirty="0">
                <a:solidFill>
                  <a:srgbClr val="404040"/>
                </a:solidFill>
                <a:latin typeface="Calibri"/>
                <a:cs typeface="Calibri"/>
              </a:rPr>
              <a:t> </a:t>
            </a:r>
            <a:r>
              <a:rPr sz="1100" dirty="0">
                <a:solidFill>
                  <a:srgbClr val="404040"/>
                </a:solidFill>
                <a:latin typeface="Calibri"/>
                <a:cs typeface="Calibri"/>
              </a:rPr>
              <a:t>of</a:t>
            </a:r>
            <a:r>
              <a:rPr sz="1100" spc="-15" dirty="0">
                <a:solidFill>
                  <a:srgbClr val="404040"/>
                </a:solidFill>
                <a:latin typeface="Calibri"/>
                <a:cs typeface="Calibri"/>
              </a:rPr>
              <a:t> </a:t>
            </a:r>
            <a:r>
              <a:rPr sz="1100" spc="-20" dirty="0">
                <a:solidFill>
                  <a:srgbClr val="404040"/>
                </a:solidFill>
                <a:latin typeface="Calibri"/>
                <a:cs typeface="Calibri"/>
              </a:rPr>
              <a:t>Data</a:t>
            </a:r>
            <a:endParaRPr sz="1100">
              <a:latin typeface="Calibri"/>
              <a:cs typeface="Calibri"/>
            </a:endParaRPr>
          </a:p>
        </p:txBody>
      </p:sp>
      <p:pic>
        <p:nvPicPr>
          <p:cNvPr id="23" name="object 23"/>
          <p:cNvPicPr/>
          <p:nvPr/>
        </p:nvPicPr>
        <p:blipFill>
          <a:blip r:embed="rId11" cstate="print"/>
          <a:stretch>
            <a:fillRect/>
          </a:stretch>
        </p:blipFill>
        <p:spPr>
          <a:xfrm>
            <a:off x="3736847" y="2757747"/>
            <a:ext cx="608076" cy="275705"/>
          </a:xfrm>
          <a:prstGeom prst="rect">
            <a:avLst/>
          </a:prstGeom>
        </p:spPr>
      </p:pic>
      <p:pic>
        <p:nvPicPr>
          <p:cNvPr id="24" name="object 24"/>
          <p:cNvPicPr/>
          <p:nvPr/>
        </p:nvPicPr>
        <p:blipFill>
          <a:blip r:embed="rId11" cstate="print"/>
          <a:stretch>
            <a:fillRect/>
          </a:stretch>
        </p:blipFill>
        <p:spPr>
          <a:xfrm>
            <a:off x="5582411" y="2754699"/>
            <a:ext cx="606551" cy="2757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50214" y="3642766"/>
            <a:ext cx="7673340" cy="566181"/>
          </a:xfrm>
          <a:prstGeom prst="rect">
            <a:avLst/>
          </a:prstGeom>
          <a:effectLst>
            <a:outerShdw blurRad="50800" dist="38100" dir="8100000" algn="tr" rotWithShape="0">
              <a:prstClr val="black">
                <a:alpha val="40000"/>
              </a:prstClr>
            </a:outerShdw>
          </a:effectLst>
        </p:spPr>
        <p:txBody>
          <a:bodyPr vert="horz" wrap="square" lIns="0" tIns="12065" rIns="0" bIns="0" rtlCol="0">
            <a:spAutoFit/>
          </a:bodyPr>
          <a:lstStyle/>
          <a:p>
            <a:pPr marL="12700">
              <a:lnSpc>
                <a:spcPct val="100000"/>
              </a:lnSpc>
              <a:spcBef>
                <a:spcPts val="95"/>
              </a:spcBef>
              <a:tabLst>
                <a:tab pos="6653530" algn="l"/>
              </a:tabLst>
            </a:pPr>
            <a:r>
              <a:rPr sz="3600" b="0" dirty="0">
                <a:solidFill>
                  <a:srgbClr val="2F233B"/>
                </a:solidFill>
                <a:latin typeface="Lucida Grande" panose="020B0600040502020204" pitchFamily="34" charset="0"/>
              </a:rPr>
              <a:t>What are the components of</a:t>
            </a:r>
            <a:r>
              <a:rPr lang="en-IN" sz="3600" b="0" dirty="0">
                <a:solidFill>
                  <a:srgbClr val="2F233B"/>
                </a:solidFill>
                <a:latin typeface="Lucida Grande" panose="020B0600040502020204" pitchFamily="34" charset="0"/>
              </a:rPr>
              <a:t> </a:t>
            </a:r>
            <a:r>
              <a:rPr sz="3600" b="0" dirty="0">
                <a:solidFill>
                  <a:srgbClr val="2F233B"/>
                </a:solidFill>
                <a:latin typeface="Lucida Grande" panose="020B0600040502020204" pitchFamily="34" charset="0"/>
              </a:rPr>
              <a:t>ELK?</a:t>
            </a:r>
          </a:p>
        </p:txBody>
      </p:sp>
      <p:grpSp>
        <p:nvGrpSpPr>
          <p:cNvPr id="3" name="object 3"/>
          <p:cNvGrpSpPr/>
          <p:nvPr/>
        </p:nvGrpSpPr>
        <p:grpSpPr>
          <a:xfrm>
            <a:off x="2542032" y="381024"/>
            <a:ext cx="3877310" cy="3310254"/>
            <a:chOff x="2542032" y="381024"/>
            <a:chExt cx="3877310" cy="3310254"/>
          </a:xfrm>
        </p:grpSpPr>
        <p:pic>
          <p:nvPicPr>
            <p:cNvPr id="4" name="object 4"/>
            <p:cNvPicPr/>
            <p:nvPr/>
          </p:nvPicPr>
          <p:blipFill>
            <a:blip r:embed="rId2" cstate="print"/>
            <a:stretch>
              <a:fillRect/>
            </a:stretch>
          </p:blipFill>
          <p:spPr>
            <a:xfrm>
              <a:off x="4692065" y="1266810"/>
              <a:ext cx="752542" cy="814277"/>
            </a:xfrm>
            <a:prstGeom prst="rect">
              <a:avLst/>
            </a:prstGeom>
          </p:spPr>
        </p:pic>
        <p:pic>
          <p:nvPicPr>
            <p:cNvPr id="5" name="object 5"/>
            <p:cNvPicPr/>
            <p:nvPr/>
          </p:nvPicPr>
          <p:blipFill>
            <a:blip r:embed="rId3" cstate="print"/>
            <a:stretch>
              <a:fillRect/>
            </a:stretch>
          </p:blipFill>
          <p:spPr>
            <a:xfrm>
              <a:off x="3235452" y="1607820"/>
              <a:ext cx="487680" cy="210312"/>
            </a:xfrm>
            <a:prstGeom prst="rect">
              <a:avLst/>
            </a:prstGeom>
          </p:spPr>
        </p:pic>
        <p:pic>
          <p:nvPicPr>
            <p:cNvPr id="6" name="object 6"/>
            <p:cNvPicPr/>
            <p:nvPr/>
          </p:nvPicPr>
          <p:blipFill>
            <a:blip r:embed="rId4" cstate="print"/>
            <a:stretch>
              <a:fillRect/>
            </a:stretch>
          </p:blipFill>
          <p:spPr>
            <a:xfrm>
              <a:off x="5400222" y="624840"/>
              <a:ext cx="266843" cy="548639"/>
            </a:xfrm>
            <a:prstGeom prst="rect">
              <a:avLst/>
            </a:prstGeom>
          </p:spPr>
        </p:pic>
        <p:pic>
          <p:nvPicPr>
            <p:cNvPr id="7" name="object 7"/>
            <p:cNvPicPr/>
            <p:nvPr/>
          </p:nvPicPr>
          <p:blipFill>
            <a:blip r:embed="rId5" cstate="print"/>
            <a:stretch>
              <a:fillRect/>
            </a:stretch>
          </p:blipFill>
          <p:spPr>
            <a:xfrm>
              <a:off x="4270248" y="1004315"/>
              <a:ext cx="487679" cy="548639"/>
            </a:xfrm>
            <a:prstGeom prst="rect">
              <a:avLst/>
            </a:prstGeom>
          </p:spPr>
        </p:pic>
        <p:pic>
          <p:nvPicPr>
            <p:cNvPr id="8" name="object 8"/>
            <p:cNvPicPr/>
            <p:nvPr/>
          </p:nvPicPr>
          <p:blipFill>
            <a:blip r:embed="rId6" cstate="print"/>
            <a:stretch>
              <a:fillRect/>
            </a:stretch>
          </p:blipFill>
          <p:spPr>
            <a:xfrm>
              <a:off x="3363899" y="2700527"/>
              <a:ext cx="349657" cy="548640"/>
            </a:xfrm>
            <a:prstGeom prst="rect">
              <a:avLst/>
            </a:prstGeom>
          </p:spPr>
        </p:pic>
        <p:pic>
          <p:nvPicPr>
            <p:cNvPr id="9" name="object 9"/>
            <p:cNvPicPr/>
            <p:nvPr/>
          </p:nvPicPr>
          <p:blipFill>
            <a:blip r:embed="rId7" cstate="print"/>
            <a:stretch>
              <a:fillRect/>
            </a:stretch>
          </p:blipFill>
          <p:spPr>
            <a:xfrm>
              <a:off x="4828032" y="2304326"/>
              <a:ext cx="487679" cy="539419"/>
            </a:xfrm>
            <a:prstGeom prst="rect">
              <a:avLst/>
            </a:prstGeom>
          </p:spPr>
        </p:pic>
        <p:pic>
          <p:nvPicPr>
            <p:cNvPr id="10" name="object 10"/>
            <p:cNvPicPr/>
            <p:nvPr/>
          </p:nvPicPr>
          <p:blipFill>
            <a:blip r:embed="rId8" cstate="print"/>
            <a:stretch>
              <a:fillRect/>
            </a:stretch>
          </p:blipFill>
          <p:spPr>
            <a:xfrm>
              <a:off x="3480816" y="1310640"/>
              <a:ext cx="1571243" cy="1764792"/>
            </a:xfrm>
            <a:prstGeom prst="rect">
              <a:avLst/>
            </a:prstGeom>
          </p:spPr>
        </p:pic>
        <p:pic>
          <p:nvPicPr>
            <p:cNvPr id="11" name="object 11"/>
            <p:cNvPicPr/>
            <p:nvPr/>
          </p:nvPicPr>
          <p:blipFill>
            <a:blip r:embed="rId9" cstate="print"/>
            <a:stretch>
              <a:fillRect/>
            </a:stretch>
          </p:blipFill>
          <p:spPr>
            <a:xfrm>
              <a:off x="5289804" y="2215895"/>
              <a:ext cx="545591" cy="790956"/>
            </a:xfrm>
            <a:prstGeom prst="rect">
              <a:avLst/>
            </a:prstGeom>
          </p:spPr>
        </p:pic>
        <p:pic>
          <p:nvPicPr>
            <p:cNvPr id="12" name="object 12"/>
            <p:cNvPicPr/>
            <p:nvPr/>
          </p:nvPicPr>
          <p:blipFill>
            <a:blip r:embed="rId10" cstate="print"/>
            <a:stretch>
              <a:fillRect/>
            </a:stretch>
          </p:blipFill>
          <p:spPr>
            <a:xfrm>
              <a:off x="3610356" y="2816352"/>
              <a:ext cx="778763" cy="874776"/>
            </a:xfrm>
            <a:prstGeom prst="rect">
              <a:avLst/>
            </a:prstGeom>
          </p:spPr>
        </p:pic>
        <p:pic>
          <p:nvPicPr>
            <p:cNvPr id="13" name="object 13"/>
            <p:cNvPicPr/>
            <p:nvPr/>
          </p:nvPicPr>
          <p:blipFill>
            <a:blip r:embed="rId11" cstate="print"/>
            <a:stretch>
              <a:fillRect/>
            </a:stretch>
          </p:blipFill>
          <p:spPr>
            <a:xfrm>
              <a:off x="5091683" y="952500"/>
              <a:ext cx="950976" cy="1068324"/>
            </a:xfrm>
            <a:prstGeom prst="rect">
              <a:avLst/>
            </a:prstGeom>
          </p:spPr>
        </p:pic>
        <p:pic>
          <p:nvPicPr>
            <p:cNvPr id="14" name="object 14"/>
            <p:cNvPicPr/>
            <p:nvPr/>
          </p:nvPicPr>
          <p:blipFill>
            <a:blip r:embed="rId12" cstate="print"/>
            <a:stretch>
              <a:fillRect/>
            </a:stretch>
          </p:blipFill>
          <p:spPr>
            <a:xfrm>
              <a:off x="2542032" y="1027175"/>
              <a:ext cx="871728" cy="979932"/>
            </a:xfrm>
            <a:prstGeom prst="rect">
              <a:avLst/>
            </a:prstGeom>
          </p:spPr>
        </p:pic>
        <p:pic>
          <p:nvPicPr>
            <p:cNvPr id="15" name="object 15"/>
            <p:cNvPicPr/>
            <p:nvPr/>
          </p:nvPicPr>
          <p:blipFill>
            <a:blip r:embed="rId13" cstate="print"/>
            <a:stretch>
              <a:fillRect/>
            </a:stretch>
          </p:blipFill>
          <p:spPr>
            <a:xfrm>
              <a:off x="5850635" y="381024"/>
              <a:ext cx="568451" cy="550114"/>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86004" y="140665"/>
            <a:ext cx="8571991" cy="435376"/>
          </a:xfrm>
          <a:prstGeom prst="rect">
            <a:avLst/>
          </a:prstGeom>
        </p:spPr>
        <p:txBody>
          <a:bodyPr vert="horz" wrap="square" lIns="0" tIns="12065" rIns="0" bIns="0" rtlCol="0">
            <a:spAutoFit/>
          </a:bodyPr>
          <a:lstStyle/>
          <a:p>
            <a:pPr marL="12700">
              <a:lnSpc>
                <a:spcPct val="100000"/>
              </a:lnSpc>
              <a:spcBef>
                <a:spcPts val="95"/>
              </a:spcBef>
            </a:pPr>
            <a:r>
              <a:rPr sz="2750" dirty="0">
                <a:latin typeface="Lucida Grande" panose="020B0600040502020204" pitchFamily="34" charset="0"/>
              </a:rPr>
              <a:t>What are the components of ELK?</a:t>
            </a:r>
          </a:p>
        </p:txBody>
      </p:sp>
      <p:sp>
        <p:nvSpPr>
          <p:cNvPr id="3" name="object 3"/>
          <p:cNvSpPr txBox="1"/>
          <p:nvPr/>
        </p:nvSpPr>
        <p:spPr>
          <a:xfrm>
            <a:off x="6923278" y="3638803"/>
            <a:ext cx="1555115" cy="382797"/>
          </a:xfrm>
          <a:prstGeom prst="rect">
            <a:avLst/>
          </a:prstGeom>
        </p:spPr>
        <p:txBody>
          <a:bodyPr vert="horz" wrap="square" lIns="0" tIns="13335" rIns="0" bIns="0" rtlCol="0">
            <a:spAutoFit/>
          </a:bodyPr>
          <a:lstStyle/>
          <a:p>
            <a:pPr marL="12700" marR="5080" indent="45720">
              <a:lnSpc>
                <a:spcPct val="100000"/>
              </a:lnSpc>
              <a:spcBef>
                <a:spcPts val="105"/>
              </a:spcBef>
            </a:pPr>
            <a:r>
              <a:rPr sz="1200" dirty="0">
                <a:latin typeface="Lucida Grande" panose="020B0600040502020204"/>
                <a:cs typeface="Calibri"/>
              </a:rPr>
              <a:t>Offers multiple light- weight data collectors</a:t>
            </a:r>
            <a:endParaRPr sz="1200">
              <a:latin typeface="Lucida Grande" panose="020B0600040502020204"/>
              <a:cs typeface="Calibri"/>
            </a:endParaRPr>
          </a:p>
        </p:txBody>
      </p:sp>
      <p:sp>
        <p:nvSpPr>
          <p:cNvPr id="4" name="object 4"/>
          <p:cNvSpPr txBox="1"/>
          <p:nvPr/>
        </p:nvSpPr>
        <p:spPr>
          <a:xfrm>
            <a:off x="702055" y="3638803"/>
            <a:ext cx="1708785" cy="382797"/>
          </a:xfrm>
          <a:prstGeom prst="rect">
            <a:avLst/>
          </a:prstGeom>
        </p:spPr>
        <p:txBody>
          <a:bodyPr vert="horz" wrap="square" lIns="0" tIns="13335" rIns="0" bIns="0" rtlCol="0">
            <a:spAutoFit/>
          </a:bodyPr>
          <a:lstStyle/>
          <a:p>
            <a:pPr marL="12700" marR="5080" indent="316865">
              <a:lnSpc>
                <a:spcPct val="100000"/>
              </a:lnSpc>
              <a:spcBef>
                <a:spcPts val="105"/>
              </a:spcBef>
            </a:pPr>
            <a:r>
              <a:rPr sz="1200" dirty="0">
                <a:latin typeface="Lucida Grande" panose="020B0600040502020204"/>
                <a:cs typeface="Calibri"/>
              </a:rPr>
              <a:t>For storing and searching collected data</a:t>
            </a:r>
            <a:endParaRPr sz="1200">
              <a:latin typeface="Lucida Grande" panose="020B0600040502020204"/>
              <a:cs typeface="Calibri"/>
            </a:endParaRPr>
          </a:p>
        </p:txBody>
      </p:sp>
      <p:sp>
        <p:nvSpPr>
          <p:cNvPr id="5" name="object 5"/>
          <p:cNvSpPr txBox="1"/>
          <p:nvPr/>
        </p:nvSpPr>
        <p:spPr>
          <a:xfrm>
            <a:off x="2886201" y="3638803"/>
            <a:ext cx="1595755" cy="382797"/>
          </a:xfrm>
          <a:prstGeom prst="rect">
            <a:avLst/>
          </a:prstGeom>
        </p:spPr>
        <p:txBody>
          <a:bodyPr vert="horz" wrap="square" lIns="0" tIns="13335" rIns="0" bIns="0" rtlCol="0">
            <a:spAutoFit/>
          </a:bodyPr>
          <a:lstStyle/>
          <a:p>
            <a:pPr marL="12700" marR="5080" indent="167640">
              <a:lnSpc>
                <a:spcPct val="100000"/>
              </a:lnSpc>
              <a:spcBef>
                <a:spcPts val="105"/>
              </a:spcBef>
            </a:pPr>
            <a:r>
              <a:rPr sz="1200" dirty="0">
                <a:latin typeface="Lucida Grande" panose="020B0600040502020204"/>
                <a:cs typeface="Calibri"/>
              </a:rPr>
              <a:t>For collecting and filtering the input data</a:t>
            </a:r>
            <a:endParaRPr sz="1200">
              <a:latin typeface="Lucida Grande" panose="020B0600040502020204"/>
              <a:cs typeface="Calibri"/>
            </a:endParaRPr>
          </a:p>
        </p:txBody>
      </p:sp>
      <p:sp>
        <p:nvSpPr>
          <p:cNvPr id="6" name="object 6"/>
          <p:cNvSpPr txBox="1"/>
          <p:nvPr/>
        </p:nvSpPr>
        <p:spPr>
          <a:xfrm>
            <a:off x="4954015" y="3643629"/>
            <a:ext cx="1413510" cy="382797"/>
          </a:xfrm>
          <a:prstGeom prst="rect">
            <a:avLst/>
          </a:prstGeom>
        </p:spPr>
        <p:txBody>
          <a:bodyPr vert="horz" wrap="square" lIns="0" tIns="13335" rIns="0" bIns="0" rtlCol="0">
            <a:spAutoFit/>
          </a:bodyPr>
          <a:lstStyle/>
          <a:p>
            <a:pPr marL="226060" marR="5080" indent="-213360">
              <a:lnSpc>
                <a:spcPct val="100000"/>
              </a:lnSpc>
              <a:spcBef>
                <a:spcPts val="105"/>
              </a:spcBef>
            </a:pPr>
            <a:r>
              <a:rPr sz="1200" dirty="0">
                <a:latin typeface="Lucida Grande" panose="020B0600040502020204"/>
                <a:cs typeface="Calibri"/>
              </a:rPr>
              <a:t>Provides a graphical user interface</a:t>
            </a:r>
            <a:endParaRPr sz="1200">
              <a:latin typeface="Lucida Grande" panose="020B0600040502020204"/>
              <a:cs typeface="Calibri"/>
            </a:endParaRPr>
          </a:p>
        </p:txBody>
      </p:sp>
      <p:grpSp>
        <p:nvGrpSpPr>
          <p:cNvPr id="7" name="object 7"/>
          <p:cNvGrpSpPr/>
          <p:nvPr/>
        </p:nvGrpSpPr>
        <p:grpSpPr>
          <a:xfrm>
            <a:off x="850335" y="1205462"/>
            <a:ext cx="1463675" cy="794385"/>
            <a:chOff x="850335" y="1205462"/>
            <a:chExt cx="1463675" cy="794385"/>
          </a:xfrm>
        </p:grpSpPr>
        <p:pic>
          <p:nvPicPr>
            <p:cNvPr id="8" name="object 8"/>
            <p:cNvPicPr/>
            <p:nvPr/>
          </p:nvPicPr>
          <p:blipFill>
            <a:blip r:embed="rId2" cstate="print"/>
            <a:stretch>
              <a:fillRect/>
            </a:stretch>
          </p:blipFill>
          <p:spPr>
            <a:xfrm>
              <a:off x="850335" y="1205462"/>
              <a:ext cx="1463152" cy="794042"/>
            </a:xfrm>
            <a:prstGeom prst="rect">
              <a:avLst/>
            </a:prstGeom>
          </p:spPr>
        </p:pic>
        <p:sp>
          <p:nvSpPr>
            <p:cNvPr id="9" name="object 9"/>
            <p:cNvSpPr/>
            <p:nvPr/>
          </p:nvSpPr>
          <p:spPr>
            <a:xfrm>
              <a:off x="881633" y="1227582"/>
              <a:ext cx="1350645" cy="690880"/>
            </a:xfrm>
            <a:custGeom>
              <a:avLst/>
              <a:gdLst/>
              <a:ahLst/>
              <a:cxnLst/>
              <a:rect l="l" t="t" r="r" b="b"/>
              <a:pathLst>
                <a:path w="1350645" h="690880">
                  <a:moveTo>
                    <a:pt x="1235202" y="0"/>
                  </a:moveTo>
                  <a:lnTo>
                    <a:pt x="115062" y="0"/>
                  </a:lnTo>
                  <a:lnTo>
                    <a:pt x="70273" y="9048"/>
                  </a:lnTo>
                  <a:lnTo>
                    <a:pt x="33699" y="33718"/>
                  </a:lnTo>
                  <a:lnTo>
                    <a:pt x="9041" y="70294"/>
                  </a:lnTo>
                  <a:lnTo>
                    <a:pt x="0" y="115062"/>
                  </a:lnTo>
                  <a:lnTo>
                    <a:pt x="0" y="575310"/>
                  </a:lnTo>
                  <a:lnTo>
                    <a:pt x="9041" y="620077"/>
                  </a:lnTo>
                  <a:lnTo>
                    <a:pt x="33699" y="656653"/>
                  </a:lnTo>
                  <a:lnTo>
                    <a:pt x="70273" y="681323"/>
                  </a:lnTo>
                  <a:lnTo>
                    <a:pt x="115062" y="690372"/>
                  </a:lnTo>
                  <a:lnTo>
                    <a:pt x="1235202" y="690372"/>
                  </a:lnTo>
                  <a:lnTo>
                    <a:pt x="1279969" y="681323"/>
                  </a:lnTo>
                  <a:lnTo>
                    <a:pt x="1316545" y="656653"/>
                  </a:lnTo>
                  <a:lnTo>
                    <a:pt x="1341215" y="620077"/>
                  </a:lnTo>
                  <a:lnTo>
                    <a:pt x="1350264" y="575310"/>
                  </a:lnTo>
                  <a:lnTo>
                    <a:pt x="1350264" y="115062"/>
                  </a:lnTo>
                  <a:lnTo>
                    <a:pt x="1341215" y="70294"/>
                  </a:lnTo>
                  <a:lnTo>
                    <a:pt x="1316545" y="33718"/>
                  </a:lnTo>
                  <a:lnTo>
                    <a:pt x="1279969" y="9048"/>
                  </a:lnTo>
                  <a:lnTo>
                    <a:pt x="1235202" y="0"/>
                  </a:lnTo>
                  <a:close/>
                </a:path>
              </a:pathLst>
            </a:custGeom>
            <a:solidFill>
              <a:srgbClr val="FFFFFF"/>
            </a:solidFill>
          </p:spPr>
          <p:txBody>
            <a:bodyPr wrap="square" lIns="0" tIns="0" rIns="0" bIns="0" rtlCol="0"/>
            <a:lstStyle/>
            <a:p>
              <a:endParaRPr/>
            </a:p>
          </p:txBody>
        </p:sp>
        <p:sp>
          <p:nvSpPr>
            <p:cNvPr id="10" name="object 10"/>
            <p:cNvSpPr/>
            <p:nvPr/>
          </p:nvSpPr>
          <p:spPr>
            <a:xfrm>
              <a:off x="881633" y="1227582"/>
              <a:ext cx="1350645" cy="690880"/>
            </a:xfrm>
            <a:custGeom>
              <a:avLst/>
              <a:gdLst/>
              <a:ahLst/>
              <a:cxnLst/>
              <a:rect l="l" t="t" r="r" b="b"/>
              <a:pathLst>
                <a:path w="1350645" h="690880">
                  <a:moveTo>
                    <a:pt x="0" y="115062"/>
                  </a:moveTo>
                  <a:lnTo>
                    <a:pt x="9041" y="70294"/>
                  </a:lnTo>
                  <a:lnTo>
                    <a:pt x="33699" y="33718"/>
                  </a:lnTo>
                  <a:lnTo>
                    <a:pt x="70273" y="9048"/>
                  </a:lnTo>
                  <a:lnTo>
                    <a:pt x="115062" y="0"/>
                  </a:lnTo>
                  <a:lnTo>
                    <a:pt x="1235202" y="0"/>
                  </a:lnTo>
                  <a:lnTo>
                    <a:pt x="1279969" y="9048"/>
                  </a:lnTo>
                  <a:lnTo>
                    <a:pt x="1316545" y="33718"/>
                  </a:lnTo>
                  <a:lnTo>
                    <a:pt x="1341215" y="70294"/>
                  </a:lnTo>
                  <a:lnTo>
                    <a:pt x="1350264" y="115062"/>
                  </a:lnTo>
                  <a:lnTo>
                    <a:pt x="1350264" y="575310"/>
                  </a:lnTo>
                  <a:lnTo>
                    <a:pt x="1341215" y="620077"/>
                  </a:lnTo>
                  <a:lnTo>
                    <a:pt x="1316545" y="656653"/>
                  </a:lnTo>
                  <a:lnTo>
                    <a:pt x="1279969" y="681323"/>
                  </a:lnTo>
                  <a:lnTo>
                    <a:pt x="1235202" y="690372"/>
                  </a:lnTo>
                  <a:lnTo>
                    <a:pt x="115062" y="690372"/>
                  </a:lnTo>
                  <a:lnTo>
                    <a:pt x="70273" y="681323"/>
                  </a:lnTo>
                  <a:lnTo>
                    <a:pt x="33699" y="656653"/>
                  </a:lnTo>
                  <a:lnTo>
                    <a:pt x="9041" y="620077"/>
                  </a:lnTo>
                  <a:lnTo>
                    <a:pt x="0" y="575310"/>
                  </a:lnTo>
                  <a:lnTo>
                    <a:pt x="0" y="115062"/>
                  </a:lnTo>
                  <a:close/>
                </a:path>
              </a:pathLst>
            </a:custGeom>
            <a:ln w="28956">
              <a:solidFill>
                <a:srgbClr val="5F4778"/>
              </a:solidFill>
            </a:ln>
          </p:spPr>
          <p:txBody>
            <a:bodyPr wrap="square" lIns="0" tIns="0" rIns="0" bIns="0" rtlCol="0"/>
            <a:lstStyle/>
            <a:p>
              <a:endParaRPr/>
            </a:p>
          </p:txBody>
        </p:sp>
      </p:grpSp>
      <p:sp>
        <p:nvSpPr>
          <p:cNvPr id="11" name="object 11"/>
          <p:cNvSpPr txBox="1"/>
          <p:nvPr/>
        </p:nvSpPr>
        <p:spPr>
          <a:xfrm>
            <a:off x="1079093" y="1441195"/>
            <a:ext cx="956944" cy="198131"/>
          </a:xfrm>
          <a:prstGeom prst="rect">
            <a:avLst/>
          </a:prstGeom>
        </p:spPr>
        <p:txBody>
          <a:bodyPr vert="horz" wrap="square" lIns="0" tIns="13335" rIns="0" bIns="0" rtlCol="0">
            <a:spAutoFit/>
          </a:bodyPr>
          <a:lstStyle/>
          <a:p>
            <a:pPr marL="12700">
              <a:lnSpc>
                <a:spcPct val="100000"/>
              </a:lnSpc>
              <a:spcBef>
                <a:spcPts val="105"/>
              </a:spcBef>
            </a:pPr>
            <a:r>
              <a:rPr sz="1200" dirty="0">
                <a:latin typeface="Lucida Grande" panose="020B0600040502020204"/>
                <a:cs typeface="Calibri"/>
              </a:rPr>
              <a:t>Elasticsearch</a:t>
            </a:r>
          </a:p>
        </p:txBody>
      </p:sp>
      <p:grpSp>
        <p:nvGrpSpPr>
          <p:cNvPr id="12" name="object 12"/>
          <p:cNvGrpSpPr/>
          <p:nvPr/>
        </p:nvGrpSpPr>
        <p:grpSpPr>
          <a:xfrm>
            <a:off x="2860501" y="1202414"/>
            <a:ext cx="1464945" cy="794385"/>
            <a:chOff x="2860501" y="1202414"/>
            <a:chExt cx="1464945" cy="794385"/>
          </a:xfrm>
        </p:grpSpPr>
        <p:pic>
          <p:nvPicPr>
            <p:cNvPr id="13" name="object 13"/>
            <p:cNvPicPr/>
            <p:nvPr/>
          </p:nvPicPr>
          <p:blipFill>
            <a:blip r:embed="rId3" cstate="print"/>
            <a:stretch>
              <a:fillRect/>
            </a:stretch>
          </p:blipFill>
          <p:spPr>
            <a:xfrm>
              <a:off x="2860501" y="1202414"/>
              <a:ext cx="1464657" cy="794042"/>
            </a:xfrm>
            <a:prstGeom prst="rect">
              <a:avLst/>
            </a:prstGeom>
          </p:spPr>
        </p:pic>
        <p:sp>
          <p:nvSpPr>
            <p:cNvPr id="14" name="object 14"/>
            <p:cNvSpPr/>
            <p:nvPr/>
          </p:nvSpPr>
          <p:spPr>
            <a:xfrm>
              <a:off x="2891789" y="1224534"/>
              <a:ext cx="1351915" cy="690880"/>
            </a:xfrm>
            <a:custGeom>
              <a:avLst/>
              <a:gdLst/>
              <a:ahLst/>
              <a:cxnLst/>
              <a:rect l="l" t="t" r="r" b="b"/>
              <a:pathLst>
                <a:path w="1351914" h="690880">
                  <a:moveTo>
                    <a:pt x="1236726" y="0"/>
                  </a:moveTo>
                  <a:lnTo>
                    <a:pt x="115062" y="0"/>
                  </a:lnTo>
                  <a:lnTo>
                    <a:pt x="70294" y="9048"/>
                  </a:lnTo>
                  <a:lnTo>
                    <a:pt x="33718" y="33718"/>
                  </a:lnTo>
                  <a:lnTo>
                    <a:pt x="9048" y="70294"/>
                  </a:lnTo>
                  <a:lnTo>
                    <a:pt x="0" y="115062"/>
                  </a:lnTo>
                  <a:lnTo>
                    <a:pt x="0" y="575310"/>
                  </a:lnTo>
                  <a:lnTo>
                    <a:pt x="9048" y="620077"/>
                  </a:lnTo>
                  <a:lnTo>
                    <a:pt x="33718" y="656653"/>
                  </a:lnTo>
                  <a:lnTo>
                    <a:pt x="70294" y="681323"/>
                  </a:lnTo>
                  <a:lnTo>
                    <a:pt x="115062" y="690372"/>
                  </a:lnTo>
                  <a:lnTo>
                    <a:pt x="1236726" y="690372"/>
                  </a:lnTo>
                  <a:lnTo>
                    <a:pt x="1281493" y="681323"/>
                  </a:lnTo>
                  <a:lnTo>
                    <a:pt x="1318069" y="656653"/>
                  </a:lnTo>
                  <a:lnTo>
                    <a:pt x="1342739" y="620077"/>
                  </a:lnTo>
                  <a:lnTo>
                    <a:pt x="1351788" y="575310"/>
                  </a:lnTo>
                  <a:lnTo>
                    <a:pt x="1351788" y="115062"/>
                  </a:lnTo>
                  <a:lnTo>
                    <a:pt x="1342739" y="70294"/>
                  </a:lnTo>
                  <a:lnTo>
                    <a:pt x="1318069" y="33718"/>
                  </a:lnTo>
                  <a:lnTo>
                    <a:pt x="1281493" y="9048"/>
                  </a:lnTo>
                  <a:lnTo>
                    <a:pt x="1236726" y="0"/>
                  </a:lnTo>
                  <a:close/>
                </a:path>
              </a:pathLst>
            </a:custGeom>
            <a:solidFill>
              <a:srgbClr val="FFFFFF"/>
            </a:solidFill>
          </p:spPr>
          <p:txBody>
            <a:bodyPr wrap="square" lIns="0" tIns="0" rIns="0" bIns="0" rtlCol="0"/>
            <a:lstStyle/>
            <a:p>
              <a:endParaRPr/>
            </a:p>
          </p:txBody>
        </p:sp>
        <p:sp>
          <p:nvSpPr>
            <p:cNvPr id="15" name="object 15"/>
            <p:cNvSpPr/>
            <p:nvPr/>
          </p:nvSpPr>
          <p:spPr>
            <a:xfrm>
              <a:off x="2891789" y="1224534"/>
              <a:ext cx="1351915" cy="690880"/>
            </a:xfrm>
            <a:custGeom>
              <a:avLst/>
              <a:gdLst/>
              <a:ahLst/>
              <a:cxnLst/>
              <a:rect l="l" t="t" r="r" b="b"/>
              <a:pathLst>
                <a:path w="1351914" h="690880">
                  <a:moveTo>
                    <a:pt x="0" y="115062"/>
                  </a:moveTo>
                  <a:lnTo>
                    <a:pt x="9048" y="70294"/>
                  </a:lnTo>
                  <a:lnTo>
                    <a:pt x="33718" y="33718"/>
                  </a:lnTo>
                  <a:lnTo>
                    <a:pt x="70294" y="9048"/>
                  </a:lnTo>
                  <a:lnTo>
                    <a:pt x="115062" y="0"/>
                  </a:lnTo>
                  <a:lnTo>
                    <a:pt x="1236726" y="0"/>
                  </a:lnTo>
                  <a:lnTo>
                    <a:pt x="1281493" y="9048"/>
                  </a:lnTo>
                  <a:lnTo>
                    <a:pt x="1318069" y="33718"/>
                  </a:lnTo>
                  <a:lnTo>
                    <a:pt x="1342739" y="70294"/>
                  </a:lnTo>
                  <a:lnTo>
                    <a:pt x="1351788" y="115062"/>
                  </a:lnTo>
                  <a:lnTo>
                    <a:pt x="1351788" y="575310"/>
                  </a:lnTo>
                  <a:lnTo>
                    <a:pt x="1342739" y="620077"/>
                  </a:lnTo>
                  <a:lnTo>
                    <a:pt x="1318069" y="656653"/>
                  </a:lnTo>
                  <a:lnTo>
                    <a:pt x="1281493" y="681323"/>
                  </a:lnTo>
                  <a:lnTo>
                    <a:pt x="1236726" y="690372"/>
                  </a:lnTo>
                  <a:lnTo>
                    <a:pt x="115062" y="690372"/>
                  </a:lnTo>
                  <a:lnTo>
                    <a:pt x="70294" y="681323"/>
                  </a:lnTo>
                  <a:lnTo>
                    <a:pt x="33718" y="656653"/>
                  </a:lnTo>
                  <a:lnTo>
                    <a:pt x="9048" y="620077"/>
                  </a:lnTo>
                  <a:lnTo>
                    <a:pt x="0" y="575310"/>
                  </a:lnTo>
                  <a:lnTo>
                    <a:pt x="0" y="115062"/>
                  </a:lnTo>
                  <a:close/>
                </a:path>
              </a:pathLst>
            </a:custGeom>
            <a:ln w="28956">
              <a:solidFill>
                <a:srgbClr val="5F4778"/>
              </a:solidFill>
            </a:ln>
          </p:spPr>
          <p:txBody>
            <a:bodyPr wrap="square" lIns="0" tIns="0" rIns="0" bIns="0" rtlCol="0"/>
            <a:lstStyle/>
            <a:p>
              <a:endParaRPr/>
            </a:p>
          </p:txBody>
        </p:sp>
      </p:grpSp>
      <p:sp>
        <p:nvSpPr>
          <p:cNvPr id="16" name="object 16"/>
          <p:cNvSpPr txBox="1"/>
          <p:nvPr/>
        </p:nvSpPr>
        <p:spPr>
          <a:xfrm>
            <a:off x="3240785" y="1437208"/>
            <a:ext cx="654050" cy="198131"/>
          </a:xfrm>
          <a:prstGeom prst="rect">
            <a:avLst/>
          </a:prstGeom>
        </p:spPr>
        <p:txBody>
          <a:bodyPr vert="horz" wrap="square" lIns="0" tIns="13335" rIns="0" bIns="0" rtlCol="0">
            <a:spAutoFit/>
          </a:bodyPr>
          <a:lstStyle/>
          <a:p>
            <a:pPr marL="12700">
              <a:lnSpc>
                <a:spcPct val="100000"/>
              </a:lnSpc>
              <a:spcBef>
                <a:spcPts val="105"/>
              </a:spcBef>
            </a:pPr>
            <a:r>
              <a:rPr sz="1200" dirty="0">
                <a:latin typeface="Lucida Grande" panose="020B0600040502020204"/>
                <a:cs typeface="Calibri"/>
              </a:rPr>
              <a:t>Logstash</a:t>
            </a:r>
            <a:endParaRPr sz="1200">
              <a:latin typeface="Lucida Grande" panose="020B0600040502020204"/>
              <a:cs typeface="Calibri"/>
            </a:endParaRPr>
          </a:p>
        </p:txBody>
      </p:sp>
      <p:grpSp>
        <p:nvGrpSpPr>
          <p:cNvPr id="17" name="object 17"/>
          <p:cNvGrpSpPr/>
          <p:nvPr/>
        </p:nvGrpSpPr>
        <p:grpSpPr>
          <a:xfrm>
            <a:off x="6882327" y="1205462"/>
            <a:ext cx="1463675" cy="794385"/>
            <a:chOff x="6882327" y="1205462"/>
            <a:chExt cx="1463675" cy="794385"/>
          </a:xfrm>
        </p:grpSpPr>
        <p:pic>
          <p:nvPicPr>
            <p:cNvPr id="18" name="object 18"/>
            <p:cNvPicPr/>
            <p:nvPr/>
          </p:nvPicPr>
          <p:blipFill>
            <a:blip r:embed="rId2" cstate="print"/>
            <a:stretch>
              <a:fillRect/>
            </a:stretch>
          </p:blipFill>
          <p:spPr>
            <a:xfrm>
              <a:off x="6882327" y="1205462"/>
              <a:ext cx="1463152" cy="794042"/>
            </a:xfrm>
            <a:prstGeom prst="rect">
              <a:avLst/>
            </a:prstGeom>
          </p:spPr>
        </p:pic>
        <p:sp>
          <p:nvSpPr>
            <p:cNvPr id="19" name="object 19"/>
            <p:cNvSpPr/>
            <p:nvPr/>
          </p:nvSpPr>
          <p:spPr>
            <a:xfrm>
              <a:off x="6913626" y="1227582"/>
              <a:ext cx="1350645" cy="690880"/>
            </a:xfrm>
            <a:custGeom>
              <a:avLst/>
              <a:gdLst/>
              <a:ahLst/>
              <a:cxnLst/>
              <a:rect l="l" t="t" r="r" b="b"/>
              <a:pathLst>
                <a:path w="1350645" h="690880">
                  <a:moveTo>
                    <a:pt x="1235202" y="0"/>
                  </a:moveTo>
                  <a:lnTo>
                    <a:pt x="115062" y="0"/>
                  </a:lnTo>
                  <a:lnTo>
                    <a:pt x="70294" y="9048"/>
                  </a:lnTo>
                  <a:lnTo>
                    <a:pt x="33718" y="33718"/>
                  </a:lnTo>
                  <a:lnTo>
                    <a:pt x="9048" y="70294"/>
                  </a:lnTo>
                  <a:lnTo>
                    <a:pt x="0" y="115062"/>
                  </a:lnTo>
                  <a:lnTo>
                    <a:pt x="0" y="575310"/>
                  </a:lnTo>
                  <a:lnTo>
                    <a:pt x="9048" y="620077"/>
                  </a:lnTo>
                  <a:lnTo>
                    <a:pt x="33718" y="656653"/>
                  </a:lnTo>
                  <a:lnTo>
                    <a:pt x="70294" y="681323"/>
                  </a:lnTo>
                  <a:lnTo>
                    <a:pt x="115062" y="690372"/>
                  </a:lnTo>
                  <a:lnTo>
                    <a:pt x="1235202" y="690372"/>
                  </a:lnTo>
                  <a:lnTo>
                    <a:pt x="1279969" y="681323"/>
                  </a:lnTo>
                  <a:lnTo>
                    <a:pt x="1316545" y="656653"/>
                  </a:lnTo>
                  <a:lnTo>
                    <a:pt x="1341215" y="620077"/>
                  </a:lnTo>
                  <a:lnTo>
                    <a:pt x="1350264" y="575310"/>
                  </a:lnTo>
                  <a:lnTo>
                    <a:pt x="1350264" y="115062"/>
                  </a:lnTo>
                  <a:lnTo>
                    <a:pt x="1341215" y="70294"/>
                  </a:lnTo>
                  <a:lnTo>
                    <a:pt x="1316545" y="33718"/>
                  </a:lnTo>
                  <a:lnTo>
                    <a:pt x="1279969" y="9048"/>
                  </a:lnTo>
                  <a:lnTo>
                    <a:pt x="1235202" y="0"/>
                  </a:lnTo>
                  <a:close/>
                </a:path>
              </a:pathLst>
            </a:custGeom>
            <a:solidFill>
              <a:srgbClr val="FFFFFF"/>
            </a:solidFill>
          </p:spPr>
          <p:txBody>
            <a:bodyPr wrap="square" lIns="0" tIns="0" rIns="0" bIns="0" rtlCol="0"/>
            <a:lstStyle/>
            <a:p>
              <a:endParaRPr/>
            </a:p>
          </p:txBody>
        </p:sp>
        <p:sp>
          <p:nvSpPr>
            <p:cNvPr id="20" name="object 20"/>
            <p:cNvSpPr/>
            <p:nvPr/>
          </p:nvSpPr>
          <p:spPr>
            <a:xfrm>
              <a:off x="6913626" y="1227582"/>
              <a:ext cx="1350645" cy="690880"/>
            </a:xfrm>
            <a:custGeom>
              <a:avLst/>
              <a:gdLst/>
              <a:ahLst/>
              <a:cxnLst/>
              <a:rect l="l" t="t" r="r" b="b"/>
              <a:pathLst>
                <a:path w="1350645" h="690880">
                  <a:moveTo>
                    <a:pt x="0" y="115062"/>
                  </a:moveTo>
                  <a:lnTo>
                    <a:pt x="9048" y="70294"/>
                  </a:lnTo>
                  <a:lnTo>
                    <a:pt x="33718" y="33718"/>
                  </a:lnTo>
                  <a:lnTo>
                    <a:pt x="70294" y="9048"/>
                  </a:lnTo>
                  <a:lnTo>
                    <a:pt x="115062" y="0"/>
                  </a:lnTo>
                  <a:lnTo>
                    <a:pt x="1235202" y="0"/>
                  </a:lnTo>
                  <a:lnTo>
                    <a:pt x="1279969" y="9048"/>
                  </a:lnTo>
                  <a:lnTo>
                    <a:pt x="1316545" y="33718"/>
                  </a:lnTo>
                  <a:lnTo>
                    <a:pt x="1341215" y="70294"/>
                  </a:lnTo>
                  <a:lnTo>
                    <a:pt x="1350264" y="115062"/>
                  </a:lnTo>
                  <a:lnTo>
                    <a:pt x="1350264" y="575310"/>
                  </a:lnTo>
                  <a:lnTo>
                    <a:pt x="1341215" y="620077"/>
                  </a:lnTo>
                  <a:lnTo>
                    <a:pt x="1316545" y="656653"/>
                  </a:lnTo>
                  <a:lnTo>
                    <a:pt x="1279969" y="681323"/>
                  </a:lnTo>
                  <a:lnTo>
                    <a:pt x="1235202" y="690372"/>
                  </a:lnTo>
                  <a:lnTo>
                    <a:pt x="115062" y="690372"/>
                  </a:lnTo>
                  <a:lnTo>
                    <a:pt x="70294" y="681323"/>
                  </a:lnTo>
                  <a:lnTo>
                    <a:pt x="33718" y="656653"/>
                  </a:lnTo>
                  <a:lnTo>
                    <a:pt x="9048" y="620077"/>
                  </a:lnTo>
                  <a:lnTo>
                    <a:pt x="0" y="575310"/>
                  </a:lnTo>
                  <a:lnTo>
                    <a:pt x="0" y="115062"/>
                  </a:lnTo>
                  <a:close/>
                </a:path>
              </a:pathLst>
            </a:custGeom>
            <a:ln w="28956">
              <a:solidFill>
                <a:srgbClr val="5F4778"/>
              </a:solidFill>
            </a:ln>
          </p:spPr>
          <p:txBody>
            <a:bodyPr wrap="square" lIns="0" tIns="0" rIns="0" bIns="0" rtlCol="0"/>
            <a:lstStyle/>
            <a:p>
              <a:endParaRPr/>
            </a:p>
          </p:txBody>
        </p:sp>
      </p:grpSp>
      <p:sp>
        <p:nvSpPr>
          <p:cNvPr id="21" name="object 21"/>
          <p:cNvSpPr txBox="1"/>
          <p:nvPr/>
        </p:nvSpPr>
        <p:spPr>
          <a:xfrm>
            <a:off x="7376286" y="1441195"/>
            <a:ext cx="424815" cy="198131"/>
          </a:xfrm>
          <a:prstGeom prst="rect">
            <a:avLst/>
          </a:prstGeom>
        </p:spPr>
        <p:txBody>
          <a:bodyPr vert="horz" wrap="square" lIns="0" tIns="13335" rIns="0" bIns="0" rtlCol="0">
            <a:spAutoFit/>
          </a:bodyPr>
          <a:lstStyle/>
          <a:p>
            <a:pPr marL="12700">
              <a:lnSpc>
                <a:spcPct val="100000"/>
              </a:lnSpc>
              <a:spcBef>
                <a:spcPts val="105"/>
              </a:spcBef>
            </a:pPr>
            <a:r>
              <a:rPr sz="1200" dirty="0">
                <a:latin typeface="Lucida Grande" panose="020B0600040502020204"/>
                <a:cs typeface="Calibri"/>
              </a:rPr>
              <a:t>Beats</a:t>
            </a:r>
            <a:endParaRPr sz="1200">
              <a:latin typeface="Lucida Grande" panose="020B0600040502020204"/>
              <a:cs typeface="Calibri"/>
            </a:endParaRPr>
          </a:p>
        </p:txBody>
      </p:sp>
      <p:grpSp>
        <p:nvGrpSpPr>
          <p:cNvPr id="22" name="object 22"/>
          <p:cNvGrpSpPr/>
          <p:nvPr/>
        </p:nvGrpSpPr>
        <p:grpSpPr>
          <a:xfrm>
            <a:off x="4870657" y="1223716"/>
            <a:ext cx="1464945" cy="793115"/>
            <a:chOff x="4870657" y="1223716"/>
            <a:chExt cx="1464945" cy="793115"/>
          </a:xfrm>
        </p:grpSpPr>
        <p:pic>
          <p:nvPicPr>
            <p:cNvPr id="23" name="object 23"/>
            <p:cNvPicPr/>
            <p:nvPr/>
          </p:nvPicPr>
          <p:blipFill>
            <a:blip r:embed="rId4" cstate="print"/>
            <a:stretch>
              <a:fillRect/>
            </a:stretch>
          </p:blipFill>
          <p:spPr>
            <a:xfrm>
              <a:off x="4870657" y="1223716"/>
              <a:ext cx="1464657" cy="792569"/>
            </a:xfrm>
            <a:prstGeom prst="rect">
              <a:avLst/>
            </a:prstGeom>
          </p:spPr>
        </p:pic>
        <p:sp>
          <p:nvSpPr>
            <p:cNvPr id="24" name="object 24"/>
            <p:cNvSpPr/>
            <p:nvPr/>
          </p:nvSpPr>
          <p:spPr>
            <a:xfrm>
              <a:off x="4901946" y="1245869"/>
              <a:ext cx="1351915" cy="688975"/>
            </a:xfrm>
            <a:custGeom>
              <a:avLst/>
              <a:gdLst/>
              <a:ahLst/>
              <a:cxnLst/>
              <a:rect l="l" t="t" r="r" b="b"/>
              <a:pathLst>
                <a:path w="1351914" h="688975">
                  <a:moveTo>
                    <a:pt x="1236980" y="0"/>
                  </a:moveTo>
                  <a:lnTo>
                    <a:pt x="114807" y="0"/>
                  </a:lnTo>
                  <a:lnTo>
                    <a:pt x="70133" y="9026"/>
                  </a:lnTo>
                  <a:lnTo>
                    <a:pt x="33639" y="33639"/>
                  </a:lnTo>
                  <a:lnTo>
                    <a:pt x="9026" y="70133"/>
                  </a:lnTo>
                  <a:lnTo>
                    <a:pt x="0" y="114808"/>
                  </a:lnTo>
                  <a:lnTo>
                    <a:pt x="0" y="574040"/>
                  </a:lnTo>
                  <a:lnTo>
                    <a:pt x="9026" y="618714"/>
                  </a:lnTo>
                  <a:lnTo>
                    <a:pt x="33639" y="655208"/>
                  </a:lnTo>
                  <a:lnTo>
                    <a:pt x="70133" y="679821"/>
                  </a:lnTo>
                  <a:lnTo>
                    <a:pt x="114807" y="688848"/>
                  </a:lnTo>
                  <a:lnTo>
                    <a:pt x="1236980" y="688848"/>
                  </a:lnTo>
                  <a:lnTo>
                    <a:pt x="1281654" y="679821"/>
                  </a:lnTo>
                  <a:lnTo>
                    <a:pt x="1318148" y="655208"/>
                  </a:lnTo>
                  <a:lnTo>
                    <a:pt x="1342761" y="618714"/>
                  </a:lnTo>
                  <a:lnTo>
                    <a:pt x="1351788" y="574040"/>
                  </a:lnTo>
                  <a:lnTo>
                    <a:pt x="1351788" y="114808"/>
                  </a:lnTo>
                  <a:lnTo>
                    <a:pt x="1342761" y="70133"/>
                  </a:lnTo>
                  <a:lnTo>
                    <a:pt x="1318148" y="33639"/>
                  </a:lnTo>
                  <a:lnTo>
                    <a:pt x="1281654" y="9026"/>
                  </a:lnTo>
                  <a:lnTo>
                    <a:pt x="1236980" y="0"/>
                  </a:lnTo>
                  <a:close/>
                </a:path>
              </a:pathLst>
            </a:custGeom>
            <a:solidFill>
              <a:srgbClr val="FFFFFF"/>
            </a:solidFill>
          </p:spPr>
          <p:txBody>
            <a:bodyPr wrap="square" lIns="0" tIns="0" rIns="0" bIns="0" rtlCol="0"/>
            <a:lstStyle/>
            <a:p>
              <a:endParaRPr/>
            </a:p>
          </p:txBody>
        </p:sp>
        <p:sp>
          <p:nvSpPr>
            <p:cNvPr id="25" name="object 25"/>
            <p:cNvSpPr/>
            <p:nvPr/>
          </p:nvSpPr>
          <p:spPr>
            <a:xfrm>
              <a:off x="4901946" y="1245869"/>
              <a:ext cx="1351915" cy="688975"/>
            </a:xfrm>
            <a:custGeom>
              <a:avLst/>
              <a:gdLst/>
              <a:ahLst/>
              <a:cxnLst/>
              <a:rect l="l" t="t" r="r" b="b"/>
              <a:pathLst>
                <a:path w="1351914" h="688975">
                  <a:moveTo>
                    <a:pt x="0" y="114808"/>
                  </a:moveTo>
                  <a:lnTo>
                    <a:pt x="9026" y="70133"/>
                  </a:lnTo>
                  <a:lnTo>
                    <a:pt x="33639" y="33639"/>
                  </a:lnTo>
                  <a:lnTo>
                    <a:pt x="70133" y="9026"/>
                  </a:lnTo>
                  <a:lnTo>
                    <a:pt x="114807" y="0"/>
                  </a:lnTo>
                  <a:lnTo>
                    <a:pt x="1236980" y="0"/>
                  </a:lnTo>
                  <a:lnTo>
                    <a:pt x="1281654" y="9026"/>
                  </a:lnTo>
                  <a:lnTo>
                    <a:pt x="1318148" y="33639"/>
                  </a:lnTo>
                  <a:lnTo>
                    <a:pt x="1342761" y="70133"/>
                  </a:lnTo>
                  <a:lnTo>
                    <a:pt x="1351788" y="114808"/>
                  </a:lnTo>
                  <a:lnTo>
                    <a:pt x="1351788" y="574040"/>
                  </a:lnTo>
                  <a:lnTo>
                    <a:pt x="1342761" y="618714"/>
                  </a:lnTo>
                  <a:lnTo>
                    <a:pt x="1318148" y="655208"/>
                  </a:lnTo>
                  <a:lnTo>
                    <a:pt x="1281654" y="679821"/>
                  </a:lnTo>
                  <a:lnTo>
                    <a:pt x="1236980" y="688848"/>
                  </a:lnTo>
                  <a:lnTo>
                    <a:pt x="114807" y="688848"/>
                  </a:lnTo>
                  <a:lnTo>
                    <a:pt x="70133" y="679821"/>
                  </a:lnTo>
                  <a:lnTo>
                    <a:pt x="33639" y="655208"/>
                  </a:lnTo>
                  <a:lnTo>
                    <a:pt x="9026" y="618714"/>
                  </a:lnTo>
                  <a:lnTo>
                    <a:pt x="0" y="574040"/>
                  </a:lnTo>
                  <a:lnTo>
                    <a:pt x="0" y="114808"/>
                  </a:lnTo>
                  <a:close/>
                </a:path>
              </a:pathLst>
            </a:custGeom>
            <a:ln w="28956">
              <a:solidFill>
                <a:srgbClr val="5F4778"/>
              </a:solidFill>
            </a:ln>
          </p:spPr>
          <p:txBody>
            <a:bodyPr wrap="square" lIns="0" tIns="0" rIns="0" bIns="0" rtlCol="0"/>
            <a:lstStyle/>
            <a:p>
              <a:endParaRPr/>
            </a:p>
          </p:txBody>
        </p:sp>
      </p:grpSp>
      <p:sp>
        <p:nvSpPr>
          <p:cNvPr id="26" name="object 26"/>
          <p:cNvSpPr txBox="1"/>
          <p:nvPr/>
        </p:nvSpPr>
        <p:spPr>
          <a:xfrm>
            <a:off x="5320029" y="1458213"/>
            <a:ext cx="516255" cy="198131"/>
          </a:xfrm>
          <a:prstGeom prst="rect">
            <a:avLst/>
          </a:prstGeom>
        </p:spPr>
        <p:txBody>
          <a:bodyPr vert="horz" wrap="square" lIns="0" tIns="13335" rIns="0" bIns="0" rtlCol="0">
            <a:spAutoFit/>
          </a:bodyPr>
          <a:lstStyle/>
          <a:p>
            <a:pPr marL="12700">
              <a:lnSpc>
                <a:spcPct val="100000"/>
              </a:lnSpc>
              <a:spcBef>
                <a:spcPts val="105"/>
              </a:spcBef>
            </a:pPr>
            <a:r>
              <a:rPr sz="1200" dirty="0">
                <a:latin typeface="Lucida Grande" panose="020B0600040502020204"/>
                <a:cs typeface="Calibri"/>
              </a:rPr>
              <a:t>Kibana</a:t>
            </a:r>
            <a:endParaRPr sz="1200">
              <a:latin typeface="Lucida Grande" panose="020B0600040502020204"/>
              <a:cs typeface="Calibri"/>
            </a:endParaRPr>
          </a:p>
        </p:txBody>
      </p:sp>
      <p:pic>
        <p:nvPicPr>
          <p:cNvPr id="27" name="object 27"/>
          <p:cNvPicPr/>
          <p:nvPr/>
        </p:nvPicPr>
        <p:blipFill>
          <a:blip r:embed="rId5" cstate="print"/>
          <a:stretch>
            <a:fillRect/>
          </a:stretch>
        </p:blipFill>
        <p:spPr>
          <a:xfrm>
            <a:off x="7358423" y="2423499"/>
            <a:ext cx="715202" cy="938433"/>
          </a:xfrm>
          <a:prstGeom prst="rect">
            <a:avLst/>
          </a:prstGeom>
        </p:spPr>
      </p:pic>
      <p:pic>
        <p:nvPicPr>
          <p:cNvPr id="28" name="object 28"/>
          <p:cNvPicPr/>
          <p:nvPr/>
        </p:nvPicPr>
        <p:blipFill>
          <a:blip r:embed="rId6" cstate="print"/>
          <a:stretch>
            <a:fillRect/>
          </a:stretch>
        </p:blipFill>
        <p:spPr>
          <a:xfrm>
            <a:off x="1062255" y="2444797"/>
            <a:ext cx="906603" cy="1003713"/>
          </a:xfrm>
          <a:prstGeom prst="rect">
            <a:avLst/>
          </a:prstGeom>
        </p:spPr>
      </p:pic>
      <p:pic>
        <p:nvPicPr>
          <p:cNvPr id="29" name="object 29"/>
          <p:cNvPicPr/>
          <p:nvPr/>
        </p:nvPicPr>
        <p:blipFill>
          <a:blip r:embed="rId7" cstate="print"/>
          <a:stretch>
            <a:fillRect/>
          </a:stretch>
        </p:blipFill>
        <p:spPr>
          <a:xfrm>
            <a:off x="5283814" y="2464430"/>
            <a:ext cx="714414" cy="926304"/>
          </a:xfrm>
          <a:prstGeom prst="rect">
            <a:avLst/>
          </a:prstGeom>
        </p:spPr>
      </p:pic>
      <p:pic>
        <p:nvPicPr>
          <p:cNvPr id="30" name="object 30"/>
          <p:cNvPicPr/>
          <p:nvPr/>
        </p:nvPicPr>
        <p:blipFill>
          <a:blip r:embed="rId8" cstate="print"/>
          <a:stretch>
            <a:fillRect/>
          </a:stretch>
        </p:blipFill>
        <p:spPr>
          <a:xfrm>
            <a:off x="3148907" y="2449160"/>
            <a:ext cx="872777" cy="9797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86004" y="140665"/>
            <a:ext cx="8571991" cy="435376"/>
          </a:xfrm>
          <a:prstGeom prst="rect">
            <a:avLst/>
          </a:prstGeom>
        </p:spPr>
        <p:txBody>
          <a:bodyPr vert="horz" wrap="square" lIns="0" tIns="12065" rIns="0" bIns="0" rtlCol="0">
            <a:spAutoFit/>
          </a:bodyPr>
          <a:lstStyle/>
          <a:p>
            <a:pPr marL="12700">
              <a:lnSpc>
                <a:spcPct val="100000"/>
              </a:lnSpc>
              <a:spcBef>
                <a:spcPts val="95"/>
              </a:spcBef>
            </a:pPr>
            <a:r>
              <a:rPr sz="2750" dirty="0">
                <a:latin typeface="Lucida Grande" panose="020B0600040502020204" pitchFamily="34" charset="0"/>
              </a:rPr>
              <a:t>What are the components of ELK?</a:t>
            </a:r>
          </a:p>
        </p:txBody>
      </p:sp>
      <p:grpSp>
        <p:nvGrpSpPr>
          <p:cNvPr id="3" name="object 3"/>
          <p:cNvGrpSpPr/>
          <p:nvPr/>
        </p:nvGrpSpPr>
        <p:grpSpPr>
          <a:xfrm>
            <a:off x="211836" y="1063752"/>
            <a:ext cx="3043555" cy="806450"/>
            <a:chOff x="211836" y="1063752"/>
            <a:chExt cx="3043555" cy="806450"/>
          </a:xfrm>
        </p:grpSpPr>
        <p:pic>
          <p:nvPicPr>
            <p:cNvPr id="4" name="object 4"/>
            <p:cNvPicPr/>
            <p:nvPr/>
          </p:nvPicPr>
          <p:blipFill>
            <a:blip r:embed="rId2" cstate="print"/>
            <a:stretch>
              <a:fillRect/>
            </a:stretch>
          </p:blipFill>
          <p:spPr>
            <a:xfrm>
              <a:off x="242235" y="1103278"/>
              <a:ext cx="3013108" cy="766778"/>
            </a:xfrm>
            <a:prstGeom prst="rect">
              <a:avLst/>
            </a:prstGeom>
          </p:spPr>
        </p:pic>
        <p:pic>
          <p:nvPicPr>
            <p:cNvPr id="5" name="object 5"/>
            <p:cNvPicPr/>
            <p:nvPr/>
          </p:nvPicPr>
          <p:blipFill>
            <a:blip r:embed="rId3" cstate="print"/>
            <a:stretch>
              <a:fillRect/>
            </a:stretch>
          </p:blipFill>
          <p:spPr>
            <a:xfrm>
              <a:off x="1114044" y="1274025"/>
              <a:ext cx="1267968" cy="475526"/>
            </a:xfrm>
            <a:prstGeom prst="rect">
              <a:avLst/>
            </a:prstGeom>
          </p:spPr>
        </p:pic>
        <p:pic>
          <p:nvPicPr>
            <p:cNvPr id="6" name="object 6"/>
            <p:cNvPicPr/>
            <p:nvPr/>
          </p:nvPicPr>
          <p:blipFill>
            <a:blip r:embed="rId4" cstate="print"/>
            <a:stretch>
              <a:fillRect/>
            </a:stretch>
          </p:blipFill>
          <p:spPr>
            <a:xfrm>
              <a:off x="211836" y="1063752"/>
              <a:ext cx="3019044" cy="790956"/>
            </a:xfrm>
            <a:prstGeom prst="rect">
              <a:avLst/>
            </a:prstGeom>
          </p:spPr>
        </p:pic>
        <p:sp>
          <p:nvSpPr>
            <p:cNvPr id="7" name="object 7"/>
            <p:cNvSpPr/>
            <p:nvPr/>
          </p:nvSpPr>
          <p:spPr>
            <a:xfrm>
              <a:off x="331470" y="1183386"/>
              <a:ext cx="2784475" cy="556260"/>
            </a:xfrm>
            <a:custGeom>
              <a:avLst/>
              <a:gdLst/>
              <a:ahLst/>
              <a:cxnLst/>
              <a:rect l="l" t="t" r="r" b="b"/>
              <a:pathLst>
                <a:path w="2784475" h="556260">
                  <a:moveTo>
                    <a:pt x="2691638" y="0"/>
                  </a:moveTo>
                  <a:lnTo>
                    <a:pt x="92710" y="0"/>
                  </a:lnTo>
                  <a:lnTo>
                    <a:pt x="56621" y="7288"/>
                  </a:lnTo>
                  <a:lnTo>
                    <a:pt x="27152" y="27162"/>
                  </a:lnTo>
                  <a:lnTo>
                    <a:pt x="7285" y="56632"/>
                  </a:lnTo>
                  <a:lnTo>
                    <a:pt x="0" y="92710"/>
                  </a:lnTo>
                  <a:lnTo>
                    <a:pt x="0" y="463550"/>
                  </a:lnTo>
                  <a:lnTo>
                    <a:pt x="7285" y="499627"/>
                  </a:lnTo>
                  <a:lnTo>
                    <a:pt x="27152" y="529097"/>
                  </a:lnTo>
                  <a:lnTo>
                    <a:pt x="56621" y="548971"/>
                  </a:lnTo>
                  <a:lnTo>
                    <a:pt x="92710" y="556260"/>
                  </a:lnTo>
                  <a:lnTo>
                    <a:pt x="2691638" y="556260"/>
                  </a:lnTo>
                  <a:lnTo>
                    <a:pt x="2727715" y="548971"/>
                  </a:lnTo>
                  <a:lnTo>
                    <a:pt x="2757185" y="529097"/>
                  </a:lnTo>
                  <a:lnTo>
                    <a:pt x="2777059" y="499627"/>
                  </a:lnTo>
                  <a:lnTo>
                    <a:pt x="2784348" y="463550"/>
                  </a:lnTo>
                  <a:lnTo>
                    <a:pt x="2784348" y="92710"/>
                  </a:lnTo>
                  <a:lnTo>
                    <a:pt x="2777059" y="56632"/>
                  </a:lnTo>
                  <a:lnTo>
                    <a:pt x="2757185" y="27162"/>
                  </a:lnTo>
                  <a:lnTo>
                    <a:pt x="2727715" y="7288"/>
                  </a:lnTo>
                  <a:lnTo>
                    <a:pt x="2691638" y="0"/>
                  </a:lnTo>
                  <a:close/>
                </a:path>
              </a:pathLst>
            </a:custGeom>
            <a:solidFill>
              <a:srgbClr val="FFFFFF"/>
            </a:solidFill>
          </p:spPr>
          <p:txBody>
            <a:bodyPr wrap="square" lIns="0" tIns="0" rIns="0" bIns="0" rtlCol="0"/>
            <a:lstStyle/>
            <a:p>
              <a:endParaRPr/>
            </a:p>
          </p:txBody>
        </p:sp>
        <p:sp>
          <p:nvSpPr>
            <p:cNvPr id="8" name="object 8"/>
            <p:cNvSpPr/>
            <p:nvPr/>
          </p:nvSpPr>
          <p:spPr>
            <a:xfrm>
              <a:off x="331470" y="1183386"/>
              <a:ext cx="2784475" cy="556260"/>
            </a:xfrm>
            <a:custGeom>
              <a:avLst/>
              <a:gdLst/>
              <a:ahLst/>
              <a:cxnLst/>
              <a:rect l="l" t="t" r="r" b="b"/>
              <a:pathLst>
                <a:path w="2784475" h="556260">
                  <a:moveTo>
                    <a:pt x="0" y="92710"/>
                  </a:moveTo>
                  <a:lnTo>
                    <a:pt x="7285" y="56632"/>
                  </a:lnTo>
                  <a:lnTo>
                    <a:pt x="27152" y="27162"/>
                  </a:lnTo>
                  <a:lnTo>
                    <a:pt x="56621" y="7288"/>
                  </a:lnTo>
                  <a:lnTo>
                    <a:pt x="92710" y="0"/>
                  </a:lnTo>
                  <a:lnTo>
                    <a:pt x="2691638" y="0"/>
                  </a:lnTo>
                  <a:lnTo>
                    <a:pt x="2727715" y="7288"/>
                  </a:lnTo>
                  <a:lnTo>
                    <a:pt x="2757185" y="27162"/>
                  </a:lnTo>
                  <a:lnTo>
                    <a:pt x="2777059" y="56632"/>
                  </a:lnTo>
                  <a:lnTo>
                    <a:pt x="2784348" y="92710"/>
                  </a:lnTo>
                  <a:lnTo>
                    <a:pt x="2784348" y="463550"/>
                  </a:lnTo>
                  <a:lnTo>
                    <a:pt x="2777059" y="499627"/>
                  </a:lnTo>
                  <a:lnTo>
                    <a:pt x="2757185" y="529097"/>
                  </a:lnTo>
                  <a:lnTo>
                    <a:pt x="2727715" y="548971"/>
                  </a:lnTo>
                  <a:lnTo>
                    <a:pt x="2691638" y="556260"/>
                  </a:lnTo>
                  <a:lnTo>
                    <a:pt x="92710" y="556260"/>
                  </a:lnTo>
                  <a:lnTo>
                    <a:pt x="56621" y="548971"/>
                  </a:lnTo>
                  <a:lnTo>
                    <a:pt x="27152" y="529097"/>
                  </a:lnTo>
                  <a:lnTo>
                    <a:pt x="7285" y="499627"/>
                  </a:lnTo>
                  <a:lnTo>
                    <a:pt x="0" y="463550"/>
                  </a:lnTo>
                  <a:lnTo>
                    <a:pt x="0" y="92710"/>
                  </a:lnTo>
                  <a:close/>
                </a:path>
              </a:pathLst>
            </a:custGeom>
            <a:ln w="28956">
              <a:solidFill>
                <a:srgbClr val="5F4778"/>
              </a:solidFill>
            </a:ln>
          </p:spPr>
          <p:txBody>
            <a:bodyPr wrap="square" lIns="0" tIns="0" rIns="0" bIns="0" rtlCol="0"/>
            <a:lstStyle/>
            <a:p>
              <a:endParaRPr/>
            </a:p>
          </p:txBody>
        </p:sp>
      </p:grpSp>
      <p:sp>
        <p:nvSpPr>
          <p:cNvPr id="9" name="object 9"/>
          <p:cNvSpPr txBox="1"/>
          <p:nvPr/>
        </p:nvSpPr>
        <p:spPr>
          <a:xfrm>
            <a:off x="1233932" y="1329944"/>
            <a:ext cx="977265" cy="198131"/>
          </a:xfrm>
          <a:prstGeom prst="rect">
            <a:avLst/>
          </a:prstGeom>
        </p:spPr>
        <p:txBody>
          <a:bodyPr vert="horz" wrap="square" lIns="0" tIns="13335" rIns="0" bIns="0" rtlCol="0">
            <a:spAutoFit/>
          </a:bodyPr>
          <a:lstStyle/>
          <a:p>
            <a:pPr marL="12700">
              <a:lnSpc>
                <a:spcPct val="100000"/>
              </a:lnSpc>
              <a:spcBef>
                <a:spcPts val="105"/>
              </a:spcBef>
            </a:pPr>
            <a:r>
              <a:rPr sz="1200" b="1" dirty="0">
                <a:latin typeface="Lucida Grande" panose="020B0600040502020204"/>
                <a:cs typeface="Calibri"/>
              </a:rPr>
              <a:t>Elasticsearch</a:t>
            </a:r>
            <a:endParaRPr sz="1200" dirty="0">
              <a:latin typeface="Lucida Grande" panose="020B0600040502020204"/>
              <a:cs typeface="Calibri"/>
            </a:endParaRPr>
          </a:p>
        </p:txBody>
      </p:sp>
      <p:grpSp>
        <p:nvGrpSpPr>
          <p:cNvPr id="10" name="object 10"/>
          <p:cNvGrpSpPr/>
          <p:nvPr/>
        </p:nvGrpSpPr>
        <p:grpSpPr>
          <a:xfrm>
            <a:off x="300223" y="2110594"/>
            <a:ext cx="2897505" cy="668020"/>
            <a:chOff x="300223" y="2110594"/>
            <a:chExt cx="2897505" cy="668020"/>
          </a:xfrm>
        </p:grpSpPr>
        <p:pic>
          <p:nvPicPr>
            <p:cNvPr id="11" name="object 11"/>
            <p:cNvPicPr/>
            <p:nvPr/>
          </p:nvPicPr>
          <p:blipFill>
            <a:blip r:embed="rId5" cstate="print"/>
            <a:stretch>
              <a:fillRect/>
            </a:stretch>
          </p:blipFill>
          <p:spPr>
            <a:xfrm>
              <a:off x="300223" y="2110594"/>
              <a:ext cx="2897133" cy="667777"/>
            </a:xfrm>
            <a:prstGeom prst="rect">
              <a:avLst/>
            </a:prstGeom>
          </p:spPr>
        </p:pic>
        <p:pic>
          <p:nvPicPr>
            <p:cNvPr id="12" name="object 12"/>
            <p:cNvPicPr/>
            <p:nvPr/>
          </p:nvPicPr>
          <p:blipFill>
            <a:blip r:embed="rId6" cstate="print"/>
            <a:stretch>
              <a:fillRect/>
            </a:stretch>
          </p:blipFill>
          <p:spPr>
            <a:xfrm>
              <a:off x="1275588" y="2232621"/>
              <a:ext cx="943368" cy="475526"/>
            </a:xfrm>
            <a:prstGeom prst="rect">
              <a:avLst/>
            </a:prstGeom>
          </p:spPr>
        </p:pic>
        <p:sp>
          <p:nvSpPr>
            <p:cNvPr id="13" name="object 13"/>
            <p:cNvSpPr/>
            <p:nvPr/>
          </p:nvSpPr>
          <p:spPr>
            <a:xfrm>
              <a:off x="331469" y="2141982"/>
              <a:ext cx="2784475" cy="554990"/>
            </a:xfrm>
            <a:custGeom>
              <a:avLst/>
              <a:gdLst/>
              <a:ahLst/>
              <a:cxnLst/>
              <a:rect l="l" t="t" r="r" b="b"/>
              <a:pathLst>
                <a:path w="2784475" h="554989">
                  <a:moveTo>
                    <a:pt x="2691892" y="0"/>
                  </a:moveTo>
                  <a:lnTo>
                    <a:pt x="92456" y="0"/>
                  </a:lnTo>
                  <a:lnTo>
                    <a:pt x="56465" y="7266"/>
                  </a:lnTo>
                  <a:lnTo>
                    <a:pt x="27077" y="27082"/>
                  </a:lnTo>
                  <a:lnTo>
                    <a:pt x="7264" y="56471"/>
                  </a:lnTo>
                  <a:lnTo>
                    <a:pt x="0" y="92456"/>
                  </a:lnTo>
                  <a:lnTo>
                    <a:pt x="0" y="462280"/>
                  </a:lnTo>
                  <a:lnTo>
                    <a:pt x="7264" y="498264"/>
                  </a:lnTo>
                  <a:lnTo>
                    <a:pt x="27077" y="527653"/>
                  </a:lnTo>
                  <a:lnTo>
                    <a:pt x="56465" y="547469"/>
                  </a:lnTo>
                  <a:lnTo>
                    <a:pt x="92456" y="554736"/>
                  </a:lnTo>
                  <a:lnTo>
                    <a:pt x="2691892" y="554736"/>
                  </a:lnTo>
                  <a:lnTo>
                    <a:pt x="2727876" y="547469"/>
                  </a:lnTo>
                  <a:lnTo>
                    <a:pt x="2757265" y="527653"/>
                  </a:lnTo>
                  <a:lnTo>
                    <a:pt x="2777081" y="498264"/>
                  </a:lnTo>
                  <a:lnTo>
                    <a:pt x="2784348" y="462280"/>
                  </a:lnTo>
                  <a:lnTo>
                    <a:pt x="2784348" y="92456"/>
                  </a:lnTo>
                  <a:lnTo>
                    <a:pt x="2777081" y="56471"/>
                  </a:lnTo>
                  <a:lnTo>
                    <a:pt x="2757265" y="27082"/>
                  </a:lnTo>
                  <a:lnTo>
                    <a:pt x="2727876" y="7266"/>
                  </a:lnTo>
                  <a:lnTo>
                    <a:pt x="2691892" y="0"/>
                  </a:lnTo>
                  <a:close/>
                </a:path>
              </a:pathLst>
            </a:custGeom>
            <a:solidFill>
              <a:srgbClr val="FFFFFF"/>
            </a:solidFill>
          </p:spPr>
          <p:txBody>
            <a:bodyPr wrap="square" lIns="0" tIns="0" rIns="0" bIns="0" rtlCol="0"/>
            <a:lstStyle/>
            <a:p>
              <a:endParaRPr/>
            </a:p>
          </p:txBody>
        </p:sp>
        <p:sp>
          <p:nvSpPr>
            <p:cNvPr id="14" name="object 14"/>
            <p:cNvSpPr/>
            <p:nvPr/>
          </p:nvSpPr>
          <p:spPr>
            <a:xfrm>
              <a:off x="331469" y="2141982"/>
              <a:ext cx="2784475" cy="554990"/>
            </a:xfrm>
            <a:custGeom>
              <a:avLst/>
              <a:gdLst/>
              <a:ahLst/>
              <a:cxnLst/>
              <a:rect l="l" t="t" r="r" b="b"/>
              <a:pathLst>
                <a:path w="2784475" h="554989">
                  <a:moveTo>
                    <a:pt x="0" y="92456"/>
                  </a:moveTo>
                  <a:lnTo>
                    <a:pt x="7264" y="56471"/>
                  </a:lnTo>
                  <a:lnTo>
                    <a:pt x="27077" y="27082"/>
                  </a:lnTo>
                  <a:lnTo>
                    <a:pt x="56465" y="7266"/>
                  </a:lnTo>
                  <a:lnTo>
                    <a:pt x="92456" y="0"/>
                  </a:lnTo>
                  <a:lnTo>
                    <a:pt x="2691892" y="0"/>
                  </a:lnTo>
                  <a:lnTo>
                    <a:pt x="2727876" y="7266"/>
                  </a:lnTo>
                  <a:lnTo>
                    <a:pt x="2757265" y="27082"/>
                  </a:lnTo>
                  <a:lnTo>
                    <a:pt x="2777081" y="56471"/>
                  </a:lnTo>
                  <a:lnTo>
                    <a:pt x="2784348" y="92456"/>
                  </a:lnTo>
                  <a:lnTo>
                    <a:pt x="2784348" y="462280"/>
                  </a:lnTo>
                  <a:lnTo>
                    <a:pt x="2777081" y="498264"/>
                  </a:lnTo>
                  <a:lnTo>
                    <a:pt x="2757265" y="527653"/>
                  </a:lnTo>
                  <a:lnTo>
                    <a:pt x="2727876" y="547469"/>
                  </a:lnTo>
                  <a:lnTo>
                    <a:pt x="2691892" y="554736"/>
                  </a:lnTo>
                  <a:lnTo>
                    <a:pt x="92456" y="554736"/>
                  </a:lnTo>
                  <a:lnTo>
                    <a:pt x="56465" y="547469"/>
                  </a:lnTo>
                  <a:lnTo>
                    <a:pt x="27077" y="527653"/>
                  </a:lnTo>
                  <a:lnTo>
                    <a:pt x="7264" y="498264"/>
                  </a:lnTo>
                  <a:lnTo>
                    <a:pt x="0" y="462280"/>
                  </a:lnTo>
                  <a:lnTo>
                    <a:pt x="0" y="92456"/>
                  </a:lnTo>
                  <a:close/>
                </a:path>
              </a:pathLst>
            </a:custGeom>
            <a:ln w="28956">
              <a:solidFill>
                <a:srgbClr val="5F4778"/>
              </a:solidFill>
            </a:ln>
          </p:spPr>
          <p:txBody>
            <a:bodyPr wrap="square" lIns="0" tIns="0" rIns="0" bIns="0" rtlCol="0"/>
            <a:lstStyle/>
            <a:p>
              <a:endParaRPr/>
            </a:p>
          </p:txBody>
        </p:sp>
      </p:grpSp>
      <p:sp>
        <p:nvSpPr>
          <p:cNvPr id="15" name="object 15"/>
          <p:cNvSpPr txBox="1"/>
          <p:nvPr/>
        </p:nvSpPr>
        <p:spPr>
          <a:xfrm>
            <a:off x="1395475" y="2287905"/>
            <a:ext cx="654050"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585858"/>
                </a:solidFill>
                <a:latin typeface="Lucida Grande" panose="020B0600040502020204"/>
                <a:cs typeface="Calibri"/>
              </a:rPr>
              <a:t>Logstash</a:t>
            </a:r>
            <a:endParaRPr sz="1200">
              <a:latin typeface="Lucida Grande" panose="020B0600040502020204"/>
              <a:cs typeface="Calibri"/>
            </a:endParaRPr>
          </a:p>
        </p:txBody>
      </p:sp>
      <p:grpSp>
        <p:nvGrpSpPr>
          <p:cNvPr id="16" name="object 16"/>
          <p:cNvGrpSpPr/>
          <p:nvPr/>
        </p:nvGrpSpPr>
        <p:grpSpPr>
          <a:xfrm>
            <a:off x="300223" y="3076730"/>
            <a:ext cx="2897505" cy="660400"/>
            <a:chOff x="300223" y="3076730"/>
            <a:chExt cx="2897505" cy="660400"/>
          </a:xfrm>
        </p:grpSpPr>
        <p:pic>
          <p:nvPicPr>
            <p:cNvPr id="17" name="object 17"/>
            <p:cNvPicPr/>
            <p:nvPr/>
          </p:nvPicPr>
          <p:blipFill>
            <a:blip r:embed="rId7" cstate="print"/>
            <a:stretch>
              <a:fillRect/>
            </a:stretch>
          </p:blipFill>
          <p:spPr>
            <a:xfrm>
              <a:off x="300223" y="3076730"/>
              <a:ext cx="2897133" cy="660217"/>
            </a:xfrm>
            <a:prstGeom prst="rect">
              <a:avLst/>
            </a:prstGeom>
          </p:spPr>
        </p:pic>
        <p:pic>
          <p:nvPicPr>
            <p:cNvPr id="18" name="object 18"/>
            <p:cNvPicPr/>
            <p:nvPr/>
          </p:nvPicPr>
          <p:blipFill>
            <a:blip r:embed="rId8" cstate="print"/>
            <a:stretch>
              <a:fillRect/>
            </a:stretch>
          </p:blipFill>
          <p:spPr>
            <a:xfrm>
              <a:off x="1344168" y="3189693"/>
              <a:ext cx="806208" cy="475526"/>
            </a:xfrm>
            <a:prstGeom prst="rect">
              <a:avLst/>
            </a:prstGeom>
          </p:spPr>
        </p:pic>
        <p:sp>
          <p:nvSpPr>
            <p:cNvPr id="19" name="object 19"/>
            <p:cNvSpPr/>
            <p:nvPr/>
          </p:nvSpPr>
          <p:spPr>
            <a:xfrm>
              <a:off x="331469" y="3099054"/>
              <a:ext cx="2784475" cy="556260"/>
            </a:xfrm>
            <a:custGeom>
              <a:avLst/>
              <a:gdLst/>
              <a:ahLst/>
              <a:cxnLst/>
              <a:rect l="l" t="t" r="r" b="b"/>
              <a:pathLst>
                <a:path w="2784475" h="556260">
                  <a:moveTo>
                    <a:pt x="2691638" y="0"/>
                  </a:moveTo>
                  <a:lnTo>
                    <a:pt x="92710" y="0"/>
                  </a:lnTo>
                  <a:lnTo>
                    <a:pt x="56621" y="7288"/>
                  </a:lnTo>
                  <a:lnTo>
                    <a:pt x="27152" y="27162"/>
                  </a:lnTo>
                  <a:lnTo>
                    <a:pt x="7285" y="56632"/>
                  </a:lnTo>
                  <a:lnTo>
                    <a:pt x="0" y="92710"/>
                  </a:lnTo>
                  <a:lnTo>
                    <a:pt x="0" y="463550"/>
                  </a:lnTo>
                  <a:lnTo>
                    <a:pt x="7285" y="499627"/>
                  </a:lnTo>
                  <a:lnTo>
                    <a:pt x="27152" y="529097"/>
                  </a:lnTo>
                  <a:lnTo>
                    <a:pt x="56621" y="548971"/>
                  </a:lnTo>
                  <a:lnTo>
                    <a:pt x="92710" y="556260"/>
                  </a:lnTo>
                  <a:lnTo>
                    <a:pt x="2691638" y="556260"/>
                  </a:lnTo>
                  <a:lnTo>
                    <a:pt x="2727715" y="548971"/>
                  </a:lnTo>
                  <a:lnTo>
                    <a:pt x="2757185" y="529097"/>
                  </a:lnTo>
                  <a:lnTo>
                    <a:pt x="2777059" y="499627"/>
                  </a:lnTo>
                  <a:lnTo>
                    <a:pt x="2784348" y="463550"/>
                  </a:lnTo>
                  <a:lnTo>
                    <a:pt x="2784348" y="92710"/>
                  </a:lnTo>
                  <a:lnTo>
                    <a:pt x="2777059" y="56632"/>
                  </a:lnTo>
                  <a:lnTo>
                    <a:pt x="2757185" y="27162"/>
                  </a:lnTo>
                  <a:lnTo>
                    <a:pt x="2727715" y="7288"/>
                  </a:lnTo>
                  <a:lnTo>
                    <a:pt x="2691638" y="0"/>
                  </a:lnTo>
                  <a:close/>
                </a:path>
              </a:pathLst>
            </a:custGeom>
            <a:solidFill>
              <a:srgbClr val="FFFFFF"/>
            </a:solidFill>
          </p:spPr>
          <p:txBody>
            <a:bodyPr wrap="square" lIns="0" tIns="0" rIns="0" bIns="0" rtlCol="0"/>
            <a:lstStyle/>
            <a:p>
              <a:endParaRPr/>
            </a:p>
          </p:txBody>
        </p:sp>
        <p:sp>
          <p:nvSpPr>
            <p:cNvPr id="20" name="object 20"/>
            <p:cNvSpPr/>
            <p:nvPr/>
          </p:nvSpPr>
          <p:spPr>
            <a:xfrm>
              <a:off x="331469" y="3099054"/>
              <a:ext cx="2784475" cy="556260"/>
            </a:xfrm>
            <a:custGeom>
              <a:avLst/>
              <a:gdLst/>
              <a:ahLst/>
              <a:cxnLst/>
              <a:rect l="l" t="t" r="r" b="b"/>
              <a:pathLst>
                <a:path w="2784475" h="556260">
                  <a:moveTo>
                    <a:pt x="0" y="92710"/>
                  </a:moveTo>
                  <a:lnTo>
                    <a:pt x="7285" y="56632"/>
                  </a:lnTo>
                  <a:lnTo>
                    <a:pt x="27152" y="27162"/>
                  </a:lnTo>
                  <a:lnTo>
                    <a:pt x="56621" y="7288"/>
                  </a:lnTo>
                  <a:lnTo>
                    <a:pt x="92710" y="0"/>
                  </a:lnTo>
                  <a:lnTo>
                    <a:pt x="2691638" y="0"/>
                  </a:lnTo>
                  <a:lnTo>
                    <a:pt x="2727715" y="7288"/>
                  </a:lnTo>
                  <a:lnTo>
                    <a:pt x="2757185" y="27162"/>
                  </a:lnTo>
                  <a:lnTo>
                    <a:pt x="2777059" y="56632"/>
                  </a:lnTo>
                  <a:lnTo>
                    <a:pt x="2784348" y="92710"/>
                  </a:lnTo>
                  <a:lnTo>
                    <a:pt x="2784348" y="463550"/>
                  </a:lnTo>
                  <a:lnTo>
                    <a:pt x="2777059" y="499627"/>
                  </a:lnTo>
                  <a:lnTo>
                    <a:pt x="2757185" y="529097"/>
                  </a:lnTo>
                  <a:lnTo>
                    <a:pt x="2727715" y="548971"/>
                  </a:lnTo>
                  <a:lnTo>
                    <a:pt x="2691638" y="556260"/>
                  </a:lnTo>
                  <a:lnTo>
                    <a:pt x="92710" y="556260"/>
                  </a:lnTo>
                  <a:lnTo>
                    <a:pt x="56621" y="548971"/>
                  </a:lnTo>
                  <a:lnTo>
                    <a:pt x="27152" y="529097"/>
                  </a:lnTo>
                  <a:lnTo>
                    <a:pt x="7285" y="499627"/>
                  </a:lnTo>
                  <a:lnTo>
                    <a:pt x="0" y="463550"/>
                  </a:lnTo>
                  <a:lnTo>
                    <a:pt x="0" y="92710"/>
                  </a:lnTo>
                  <a:close/>
                </a:path>
              </a:pathLst>
            </a:custGeom>
            <a:ln w="28956">
              <a:solidFill>
                <a:srgbClr val="5F4778"/>
              </a:solidFill>
            </a:ln>
          </p:spPr>
          <p:txBody>
            <a:bodyPr wrap="square" lIns="0" tIns="0" rIns="0" bIns="0" rtlCol="0"/>
            <a:lstStyle/>
            <a:p>
              <a:endParaRPr/>
            </a:p>
          </p:txBody>
        </p:sp>
      </p:grpSp>
      <p:sp>
        <p:nvSpPr>
          <p:cNvPr id="21" name="object 21"/>
          <p:cNvSpPr txBox="1"/>
          <p:nvPr/>
        </p:nvSpPr>
        <p:spPr>
          <a:xfrm>
            <a:off x="1464055" y="3245561"/>
            <a:ext cx="516255" cy="198131"/>
          </a:xfrm>
          <a:prstGeom prst="rect">
            <a:avLst/>
          </a:prstGeom>
        </p:spPr>
        <p:txBody>
          <a:bodyPr vert="horz" wrap="square" lIns="0" tIns="13335" rIns="0" bIns="0" rtlCol="0">
            <a:spAutoFit/>
          </a:bodyPr>
          <a:lstStyle/>
          <a:p>
            <a:pPr marL="12700">
              <a:lnSpc>
                <a:spcPct val="100000"/>
              </a:lnSpc>
              <a:spcBef>
                <a:spcPts val="105"/>
              </a:spcBef>
            </a:pPr>
            <a:r>
              <a:rPr sz="1200" dirty="0">
                <a:solidFill>
                  <a:srgbClr val="585858"/>
                </a:solidFill>
                <a:latin typeface="Lucida Grande" panose="020B0600040502020204"/>
                <a:cs typeface="Calibri"/>
              </a:rPr>
              <a:t>Kibana</a:t>
            </a:r>
            <a:endParaRPr sz="1200">
              <a:latin typeface="Lucida Grande" panose="020B0600040502020204"/>
              <a:cs typeface="Calibri"/>
            </a:endParaRPr>
          </a:p>
        </p:txBody>
      </p:sp>
      <p:grpSp>
        <p:nvGrpSpPr>
          <p:cNvPr id="22" name="object 22"/>
          <p:cNvGrpSpPr/>
          <p:nvPr/>
        </p:nvGrpSpPr>
        <p:grpSpPr>
          <a:xfrm>
            <a:off x="300223" y="4035352"/>
            <a:ext cx="2897505" cy="660400"/>
            <a:chOff x="300223" y="4035352"/>
            <a:chExt cx="2897505" cy="660400"/>
          </a:xfrm>
        </p:grpSpPr>
        <p:pic>
          <p:nvPicPr>
            <p:cNvPr id="23" name="object 23"/>
            <p:cNvPicPr/>
            <p:nvPr/>
          </p:nvPicPr>
          <p:blipFill>
            <a:blip r:embed="rId7" cstate="print"/>
            <a:stretch>
              <a:fillRect/>
            </a:stretch>
          </p:blipFill>
          <p:spPr>
            <a:xfrm>
              <a:off x="300223" y="4035352"/>
              <a:ext cx="2897133" cy="660217"/>
            </a:xfrm>
            <a:prstGeom prst="rect">
              <a:avLst/>
            </a:prstGeom>
          </p:spPr>
        </p:pic>
        <p:pic>
          <p:nvPicPr>
            <p:cNvPr id="24" name="object 24"/>
            <p:cNvPicPr/>
            <p:nvPr/>
          </p:nvPicPr>
          <p:blipFill>
            <a:blip r:embed="rId9" cstate="print"/>
            <a:stretch>
              <a:fillRect/>
            </a:stretch>
          </p:blipFill>
          <p:spPr>
            <a:xfrm>
              <a:off x="1389888" y="4148327"/>
              <a:ext cx="714781" cy="475526"/>
            </a:xfrm>
            <a:prstGeom prst="rect">
              <a:avLst/>
            </a:prstGeom>
          </p:spPr>
        </p:pic>
        <p:sp>
          <p:nvSpPr>
            <p:cNvPr id="25" name="object 25"/>
            <p:cNvSpPr/>
            <p:nvPr/>
          </p:nvSpPr>
          <p:spPr>
            <a:xfrm>
              <a:off x="331469" y="4057649"/>
              <a:ext cx="2784475" cy="556260"/>
            </a:xfrm>
            <a:custGeom>
              <a:avLst/>
              <a:gdLst/>
              <a:ahLst/>
              <a:cxnLst/>
              <a:rect l="l" t="t" r="r" b="b"/>
              <a:pathLst>
                <a:path w="2784475" h="556260">
                  <a:moveTo>
                    <a:pt x="2691638" y="0"/>
                  </a:moveTo>
                  <a:lnTo>
                    <a:pt x="92710" y="0"/>
                  </a:lnTo>
                  <a:lnTo>
                    <a:pt x="56621" y="7285"/>
                  </a:lnTo>
                  <a:lnTo>
                    <a:pt x="27152" y="27152"/>
                  </a:lnTo>
                  <a:lnTo>
                    <a:pt x="7285" y="56621"/>
                  </a:lnTo>
                  <a:lnTo>
                    <a:pt x="0" y="92709"/>
                  </a:lnTo>
                  <a:lnTo>
                    <a:pt x="0" y="463550"/>
                  </a:lnTo>
                  <a:lnTo>
                    <a:pt x="7285" y="499638"/>
                  </a:lnTo>
                  <a:lnTo>
                    <a:pt x="27152" y="529107"/>
                  </a:lnTo>
                  <a:lnTo>
                    <a:pt x="56621" y="548974"/>
                  </a:lnTo>
                  <a:lnTo>
                    <a:pt x="92710" y="556260"/>
                  </a:lnTo>
                  <a:lnTo>
                    <a:pt x="2691638" y="556260"/>
                  </a:lnTo>
                  <a:lnTo>
                    <a:pt x="2727715" y="548974"/>
                  </a:lnTo>
                  <a:lnTo>
                    <a:pt x="2757185" y="529107"/>
                  </a:lnTo>
                  <a:lnTo>
                    <a:pt x="2777059" y="499638"/>
                  </a:lnTo>
                  <a:lnTo>
                    <a:pt x="2784348" y="463550"/>
                  </a:lnTo>
                  <a:lnTo>
                    <a:pt x="2784348" y="92709"/>
                  </a:lnTo>
                  <a:lnTo>
                    <a:pt x="2777059" y="56621"/>
                  </a:lnTo>
                  <a:lnTo>
                    <a:pt x="2757185" y="27152"/>
                  </a:lnTo>
                  <a:lnTo>
                    <a:pt x="2727715" y="7285"/>
                  </a:lnTo>
                  <a:lnTo>
                    <a:pt x="2691638" y="0"/>
                  </a:lnTo>
                  <a:close/>
                </a:path>
              </a:pathLst>
            </a:custGeom>
            <a:solidFill>
              <a:srgbClr val="FFFFFF"/>
            </a:solidFill>
          </p:spPr>
          <p:txBody>
            <a:bodyPr wrap="square" lIns="0" tIns="0" rIns="0" bIns="0" rtlCol="0"/>
            <a:lstStyle/>
            <a:p>
              <a:endParaRPr/>
            </a:p>
          </p:txBody>
        </p:sp>
        <p:sp>
          <p:nvSpPr>
            <p:cNvPr id="26" name="object 26"/>
            <p:cNvSpPr/>
            <p:nvPr/>
          </p:nvSpPr>
          <p:spPr>
            <a:xfrm>
              <a:off x="331469" y="4057649"/>
              <a:ext cx="2784475" cy="556260"/>
            </a:xfrm>
            <a:custGeom>
              <a:avLst/>
              <a:gdLst/>
              <a:ahLst/>
              <a:cxnLst/>
              <a:rect l="l" t="t" r="r" b="b"/>
              <a:pathLst>
                <a:path w="2784475" h="556260">
                  <a:moveTo>
                    <a:pt x="0" y="92709"/>
                  </a:moveTo>
                  <a:lnTo>
                    <a:pt x="7285" y="56621"/>
                  </a:lnTo>
                  <a:lnTo>
                    <a:pt x="27152" y="27152"/>
                  </a:lnTo>
                  <a:lnTo>
                    <a:pt x="56621" y="7285"/>
                  </a:lnTo>
                  <a:lnTo>
                    <a:pt x="92710" y="0"/>
                  </a:lnTo>
                  <a:lnTo>
                    <a:pt x="2691638" y="0"/>
                  </a:lnTo>
                  <a:lnTo>
                    <a:pt x="2727715" y="7285"/>
                  </a:lnTo>
                  <a:lnTo>
                    <a:pt x="2757185" y="27152"/>
                  </a:lnTo>
                  <a:lnTo>
                    <a:pt x="2777059" y="56621"/>
                  </a:lnTo>
                  <a:lnTo>
                    <a:pt x="2784348" y="92709"/>
                  </a:lnTo>
                  <a:lnTo>
                    <a:pt x="2784348" y="463550"/>
                  </a:lnTo>
                  <a:lnTo>
                    <a:pt x="2777059" y="499638"/>
                  </a:lnTo>
                  <a:lnTo>
                    <a:pt x="2757185" y="529107"/>
                  </a:lnTo>
                  <a:lnTo>
                    <a:pt x="2727715" y="548974"/>
                  </a:lnTo>
                  <a:lnTo>
                    <a:pt x="2691638" y="556260"/>
                  </a:lnTo>
                  <a:lnTo>
                    <a:pt x="92710" y="556260"/>
                  </a:lnTo>
                  <a:lnTo>
                    <a:pt x="56621" y="548974"/>
                  </a:lnTo>
                  <a:lnTo>
                    <a:pt x="27152" y="529107"/>
                  </a:lnTo>
                  <a:lnTo>
                    <a:pt x="7285" y="499638"/>
                  </a:lnTo>
                  <a:lnTo>
                    <a:pt x="0" y="463550"/>
                  </a:lnTo>
                  <a:lnTo>
                    <a:pt x="0" y="92709"/>
                  </a:lnTo>
                  <a:close/>
                </a:path>
              </a:pathLst>
            </a:custGeom>
            <a:ln w="28956">
              <a:solidFill>
                <a:srgbClr val="5F4778"/>
              </a:solidFill>
            </a:ln>
          </p:spPr>
          <p:txBody>
            <a:bodyPr wrap="square" lIns="0" tIns="0" rIns="0" bIns="0" rtlCol="0"/>
            <a:lstStyle/>
            <a:p>
              <a:endParaRPr/>
            </a:p>
          </p:txBody>
        </p:sp>
      </p:grpSp>
      <p:sp>
        <p:nvSpPr>
          <p:cNvPr id="27" name="object 27"/>
          <p:cNvSpPr txBox="1"/>
          <p:nvPr/>
        </p:nvSpPr>
        <p:spPr>
          <a:xfrm>
            <a:off x="1509775" y="4205122"/>
            <a:ext cx="424815"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585858"/>
                </a:solidFill>
                <a:latin typeface="Lucida Grande" panose="020B0600040502020204"/>
                <a:cs typeface="Calibri"/>
              </a:rPr>
              <a:t>Beats</a:t>
            </a:r>
            <a:endParaRPr sz="1200">
              <a:latin typeface="Lucida Grande" panose="020B0600040502020204"/>
              <a:cs typeface="Calibri"/>
            </a:endParaRPr>
          </a:p>
        </p:txBody>
      </p:sp>
      <p:sp>
        <p:nvSpPr>
          <p:cNvPr id="28" name="object 28"/>
          <p:cNvSpPr/>
          <p:nvPr/>
        </p:nvSpPr>
        <p:spPr>
          <a:xfrm>
            <a:off x="3813047" y="1047750"/>
            <a:ext cx="4845050" cy="3686810"/>
          </a:xfrm>
          <a:custGeom>
            <a:avLst/>
            <a:gdLst/>
            <a:ahLst/>
            <a:cxnLst/>
            <a:rect l="l" t="t" r="r" b="b"/>
            <a:pathLst>
              <a:path w="4845050" h="3686810">
                <a:moveTo>
                  <a:pt x="0" y="614426"/>
                </a:moveTo>
                <a:lnTo>
                  <a:pt x="1848" y="566408"/>
                </a:lnTo>
                <a:lnTo>
                  <a:pt x="7303" y="519401"/>
                </a:lnTo>
                <a:lnTo>
                  <a:pt x="16227" y="473541"/>
                </a:lnTo>
                <a:lnTo>
                  <a:pt x="28483" y="428966"/>
                </a:lnTo>
                <a:lnTo>
                  <a:pt x="43937" y="385811"/>
                </a:lnTo>
                <a:lnTo>
                  <a:pt x="62449" y="344214"/>
                </a:lnTo>
                <a:lnTo>
                  <a:pt x="83885" y="304310"/>
                </a:lnTo>
                <a:lnTo>
                  <a:pt x="108108" y="266237"/>
                </a:lnTo>
                <a:lnTo>
                  <a:pt x="134980" y="230131"/>
                </a:lnTo>
                <a:lnTo>
                  <a:pt x="164366" y="196128"/>
                </a:lnTo>
                <a:lnTo>
                  <a:pt x="196128" y="164366"/>
                </a:lnTo>
                <a:lnTo>
                  <a:pt x="230131" y="134980"/>
                </a:lnTo>
                <a:lnTo>
                  <a:pt x="266237" y="108108"/>
                </a:lnTo>
                <a:lnTo>
                  <a:pt x="304310" y="83885"/>
                </a:lnTo>
                <a:lnTo>
                  <a:pt x="344214" y="62449"/>
                </a:lnTo>
                <a:lnTo>
                  <a:pt x="385811" y="43937"/>
                </a:lnTo>
                <a:lnTo>
                  <a:pt x="428966" y="28483"/>
                </a:lnTo>
                <a:lnTo>
                  <a:pt x="473541" y="16227"/>
                </a:lnTo>
                <a:lnTo>
                  <a:pt x="519401" y="7303"/>
                </a:lnTo>
                <a:lnTo>
                  <a:pt x="566408" y="1848"/>
                </a:lnTo>
                <a:lnTo>
                  <a:pt x="614426" y="0"/>
                </a:lnTo>
                <a:lnTo>
                  <a:pt x="4230370" y="0"/>
                </a:lnTo>
                <a:lnTo>
                  <a:pt x="4278387" y="1848"/>
                </a:lnTo>
                <a:lnTo>
                  <a:pt x="4325394" y="7303"/>
                </a:lnTo>
                <a:lnTo>
                  <a:pt x="4371254" y="16227"/>
                </a:lnTo>
                <a:lnTo>
                  <a:pt x="4415829" y="28483"/>
                </a:lnTo>
                <a:lnTo>
                  <a:pt x="4458984" y="43937"/>
                </a:lnTo>
                <a:lnTo>
                  <a:pt x="4500581" y="62449"/>
                </a:lnTo>
                <a:lnTo>
                  <a:pt x="4540485" y="83885"/>
                </a:lnTo>
                <a:lnTo>
                  <a:pt x="4578558" y="108108"/>
                </a:lnTo>
                <a:lnTo>
                  <a:pt x="4614664" y="134980"/>
                </a:lnTo>
                <a:lnTo>
                  <a:pt x="4648667" y="164366"/>
                </a:lnTo>
                <a:lnTo>
                  <a:pt x="4680429" y="196128"/>
                </a:lnTo>
                <a:lnTo>
                  <a:pt x="4709815" y="230131"/>
                </a:lnTo>
                <a:lnTo>
                  <a:pt x="4736687" y="266237"/>
                </a:lnTo>
                <a:lnTo>
                  <a:pt x="4760910" y="304310"/>
                </a:lnTo>
                <a:lnTo>
                  <a:pt x="4782346" y="344214"/>
                </a:lnTo>
                <a:lnTo>
                  <a:pt x="4800858" y="385811"/>
                </a:lnTo>
                <a:lnTo>
                  <a:pt x="4816312" y="428966"/>
                </a:lnTo>
                <a:lnTo>
                  <a:pt x="4828568" y="473541"/>
                </a:lnTo>
                <a:lnTo>
                  <a:pt x="4837492" y="519401"/>
                </a:lnTo>
                <a:lnTo>
                  <a:pt x="4842947" y="566408"/>
                </a:lnTo>
                <a:lnTo>
                  <a:pt x="4844796" y="614426"/>
                </a:lnTo>
                <a:lnTo>
                  <a:pt x="4844796" y="3072117"/>
                </a:lnTo>
                <a:lnTo>
                  <a:pt x="4842947" y="3120135"/>
                </a:lnTo>
                <a:lnTo>
                  <a:pt x="4837492" y="3167142"/>
                </a:lnTo>
                <a:lnTo>
                  <a:pt x="4828568" y="3213002"/>
                </a:lnTo>
                <a:lnTo>
                  <a:pt x="4816312" y="3257577"/>
                </a:lnTo>
                <a:lnTo>
                  <a:pt x="4800858" y="3300733"/>
                </a:lnTo>
                <a:lnTo>
                  <a:pt x="4782346" y="3342331"/>
                </a:lnTo>
                <a:lnTo>
                  <a:pt x="4760910" y="3382235"/>
                </a:lnTo>
                <a:lnTo>
                  <a:pt x="4736687" y="3420309"/>
                </a:lnTo>
                <a:lnTo>
                  <a:pt x="4709815" y="3456416"/>
                </a:lnTo>
                <a:lnTo>
                  <a:pt x="4680429" y="3490420"/>
                </a:lnTo>
                <a:lnTo>
                  <a:pt x="4648667" y="3522183"/>
                </a:lnTo>
                <a:lnTo>
                  <a:pt x="4614664" y="3551570"/>
                </a:lnTo>
                <a:lnTo>
                  <a:pt x="4578558" y="3578443"/>
                </a:lnTo>
                <a:lnTo>
                  <a:pt x="4540485" y="3602666"/>
                </a:lnTo>
                <a:lnTo>
                  <a:pt x="4500581" y="3624103"/>
                </a:lnTo>
                <a:lnTo>
                  <a:pt x="4458984" y="3642617"/>
                </a:lnTo>
                <a:lnTo>
                  <a:pt x="4415829" y="3658070"/>
                </a:lnTo>
                <a:lnTo>
                  <a:pt x="4371254" y="3670328"/>
                </a:lnTo>
                <a:lnTo>
                  <a:pt x="4325394" y="3679252"/>
                </a:lnTo>
                <a:lnTo>
                  <a:pt x="4278387" y="3684707"/>
                </a:lnTo>
                <a:lnTo>
                  <a:pt x="4230370" y="3686555"/>
                </a:lnTo>
                <a:lnTo>
                  <a:pt x="614426" y="3686555"/>
                </a:lnTo>
                <a:lnTo>
                  <a:pt x="566408" y="3684707"/>
                </a:lnTo>
                <a:lnTo>
                  <a:pt x="519401" y="3679252"/>
                </a:lnTo>
                <a:lnTo>
                  <a:pt x="473541" y="3670328"/>
                </a:lnTo>
                <a:lnTo>
                  <a:pt x="428966" y="3658070"/>
                </a:lnTo>
                <a:lnTo>
                  <a:pt x="385811" y="3642617"/>
                </a:lnTo>
                <a:lnTo>
                  <a:pt x="344214" y="3624103"/>
                </a:lnTo>
                <a:lnTo>
                  <a:pt x="304310" y="3602666"/>
                </a:lnTo>
                <a:lnTo>
                  <a:pt x="266237" y="3578443"/>
                </a:lnTo>
                <a:lnTo>
                  <a:pt x="230131" y="3551570"/>
                </a:lnTo>
                <a:lnTo>
                  <a:pt x="196128" y="3522183"/>
                </a:lnTo>
                <a:lnTo>
                  <a:pt x="164366" y="3490420"/>
                </a:lnTo>
                <a:lnTo>
                  <a:pt x="134980" y="3456416"/>
                </a:lnTo>
                <a:lnTo>
                  <a:pt x="108108" y="3420309"/>
                </a:lnTo>
                <a:lnTo>
                  <a:pt x="83885" y="3382235"/>
                </a:lnTo>
                <a:lnTo>
                  <a:pt x="62449" y="3342331"/>
                </a:lnTo>
                <a:lnTo>
                  <a:pt x="43937" y="3300733"/>
                </a:lnTo>
                <a:lnTo>
                  <a:pt x="28483" y="3257577"/>
                </a:lnTo>
                <a:lnTo>
                  <a:pt x="16227" y="3213002"/>
                </a:lnTo>
                <a:lnTo>
                  <a:pt x="7303" y="3167142"/>
                </a:lnTo>
                <a:lnTo>
                  <a:pt x="1848" y="3120135"/>
                </a:lnTo>
                <a:lnTo>
                  <a:pt x="0" y="3072117"/>
                </a:lnTo>
                <a:lnTo>
                  <a:pt x="0" y="614426"/>
                </a:lnTo>
                <a:close/>
              </a:path>
            </a:pathLst>
          </a:custGeom>
          <a:solidFill>
            <a:srgbClr val="FFFFFF"/>
          </a:solidFill>
          <a:ln w="12192">
            <a:solidFill>
              <a:srgbClr val="EF7E08"/>
            </a:solidFill>
          </a:ln>
        </p:spPr>
        <p:txBody>
          <a:bodyPr wrap="square" lIns="0" tIns="0" rIns="0" bIns="0" rtlCol="0"/>
          <a:lstStyle/>
          <a:p>
            <a:endParaRPr/>
          </a:p>
        </p:txBody>
      </p:sp>
      <p:sp>
        <p:nvSpPr>
          <p:cNvPr id="29" name="object 29"/>
          <p:cNvSpPr txBox="1">
            <a:spLocks noGrp="1"/>
          </p:cNvSpPr>
          <p:nvPr>
            <p:ph type="body" idx="1"/>
          </p:nvPr>
        </p:nvSpPr>
        <p:spPr>
          <a:xfrm>
            <a:off x="4165853" y="1329309"/>
            <a:ext cx="4060825" cy="936795"/>
          </a:xfrm>
          <a:prstGeom prst="rect">
            <a:avLst/>
          </a:prstGeom>
        </p:spPr>
        <p:txBody>
          <a:bodyPr vert="horz" wrap="square" lIns="0" tIns="13335" rIns="0" bIns="0" rtlCol="0">
            <a:spAutoFit/>
          </a:bodyPr>
          <a:lstStyle/>
          <a:p>
            <a:pPr marL="9525" marR="5080" indent="2540" algn="ctr">
              <a:lnSpc>
                <a:spcPct val="100000"/>
              </a:lnSpc>
              <a:spcBef>
                <a:spcPts val="105"/>
              </a:spcBef>
            </a:pPr>
            <a:r>
              <a:rPr sz="1200" dirty="0">
                <a:latin typeface="Lucida Grande" panose="020B0600040502020204"/>
              </a:rPr>
              <a:t>Elasticsearch is a NoSQL database that was developed based on Apache Lucene search engine. It can be used to index and store different types of documents and data. It provides a function to search for the data that is stored in real time as it’s being fed</a:t>
            </a:r>
          </a:p>
        </p:txBody>
      </p:sp>
      <p:pic>
        <p:nvPicPr>
          <p:cNvPr id="30" name="object 30"/>
          <p:cNvPicPr/>
          <p:nvPr/>
        </p:nvPicPr>
        <p:blipFill>
          <a:blip r:embed="rId10" cstate="print"/>
          <a:stretch>
            <a:fillRect/>
          </a:stretch>
        </p:blipFill>
        <p:spPr>
          <a:xfrm>
            <a:off x="5740935" y="3267757"/>
            <a:ext cx="906603" cy="10037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86004" y="140665"/>
            <a:ext cx="8571991" cy="435376"/>
          </a:xfrm>
          <a:prstGeom prst="rect">
            <a:avLst/>
          </a:prstGeom>
        </p:spPr>
        <p:txBody>
          <a:bodyPr vert="horz" wrap="square" lIns="0" tIns="12065" rIns="0" bIns="0" rtlCol="0">
            <a:spAutoFit/>
          </a:bodyPr>
          <a:lstStyle/>
          <a:p>
            <a:pPr marL="12700">
              <a:lnSpc>
                <a:spcPct val="100000"/>
              </a:lnSpc>
              <a:spcBef>
                <a:spcPts val="95"/>
              </a:spcBef>
            </a:pPr>
            <a:r>
              <a:rPr sz="2750" dirty="0">
                <a:latin typeface="Lucida Grande" panose="020B0600040502020204" pitchFamily="34" charset="0"/>
              </a:rPr>
              <a:t>What are the components of ELK?</a:t>
            </a:r>
          </a:p>
        </p:txBody>
      </p:sp>
      <p:grpSp>
        <p:nvGrpSpPr>
          <p:cNvPr id="3" name="object 3"/>
          <p:cNvGrpSpPr/>
          <p:nvPr/>
        </p:nvGrpSpPr>
        <p:grpSpPr>
          <a:xfrm>
            <a:off x="300223" y="1161062"/>
            <a:ext cx="2897505" cy="660400"/>
            <a:chOff x="300223" y="1161062"/>
            <a:chExt cx="2897505" cy="660400"/>
          </a:xfrm>
        </p:grpSpPr>
        <p:pic>
          <p:nvPicPr>
            <p:cNvPr id="4" name="object 4"/>
            <p:cNvPicPr/>
            <p:nvPr/>
          </p:nvPicPr>
          <p:blipFill>
            <a:blip r:embed="rId2" cstate="print"/>
            <a:stretch>
              <a:fillRect/>
            </a:stretch>
          </p:blipFill>
          <p:spPr>
            <a:xfrm>
              <a:off x="300223" y="1161062"/>
              <a:ext cx="2897133" cy="660217"/>
            </a:xfrm>
            <a:prstGeom prst="rect">
              <a:avLst/>
            </a:prstGeom>
          </p:spPr>
        </p:pic>
        <p:pic>
          <p:nvPicPr>
            <p:cNvPr id="5" name="object 5"/>
            <p:cNvPicPr/>
            <p:nvPr/>
          </p:nvPicPr>
          <p:blipFill>
            <a:blip r:embed="rId3" cstate="print"/>
            <a:stretch>
              <a:fillRect/>
            </a:stretch>
          </p:blipFill>
          <p:spPr>
            <a:xfrm>
              <a:off x="1126235" y="1274025"/>
              <a:ext cx="1243596" cy="475526"/>
            </a:xfrm>
            <a:prstGeom prst="rect">
              <a:avLst/>
            </a:prstGeom>
          </p:spPr>
        </p:pic>
        <p:sp>
          <p:nvSpPr>
            <p:cNvPr id="6" name="object 6"/>
            <p:cNvSpPr/>
            <p:nvPr/>
          </p:nvSpPr>
          <p:spPr>
            <a:xfrm>
              <a:off x="331469" y="1183386"/>
              <a:ext cx="2784475" cy="556260"/>
            </a:xfrm>
            <a:custGeom>
              <a:avLst/>
              <a:gdLst/>
              <a:ahLst/>
              <a:cxnLst/>
              <a:rect l="l" t="t" r="r" b="b"/>
              <a:pathLst>
                <a:path w="2784475" h="556260">
                  <a:moveTo>
                    <a:pt x="2691638" y="0"/>
                  </a:moveTo>
                  <a:lnTo>
                    <a:pt x="92710" y="0"/>
                  </a:lnTo>
                  <a:lnTo>
                    <a:pt x="56621" y="7288"/>
                  </a:lnTo>
                  <a:lnTo>
                    <a:pt x="27152" y="27162"/>
                  </a:lnTo>
                  <a:lnTo>
                    <a:pt x="7285" y="56632"/>
                  </a:lnTo>
                  <a:lnTo>
                    <a:pt x="0" y="92710"/>
                  </a:lnTo>
                  <a:lnTo>
                    <a:pt x="0" y="463550"/>
                  </a:lnTo>
                  <a:lnTo>
                    <a:pt x="7285" y="499627"/>
                  </a:lnTo>
                  <a:lnTo>
                    <a:pt x="27152" y="529097"/>
                  </a:lnTo>
                  <a:lnTo>
                    <a:pt x="56621" y="548971"/>
                  </a:lnTo>
                  <a:lnTo>
                    <a:pt x="92710" y="556260"/>
                  </a:lnTo>
                  <a:lnTo>
                    <a:pt x="2691638" y="556260"/>
                  </a:lnTo>
                  <a:lnTo>
                    <a:pt x="2727715" y="548971"/>
                  </a:lnTo>
                  <a:lnTo>
                    <a:pt x="2757185" y="529097"/>
                  </a:lnTo>
                  <a:lnTo>
                    <a:pt x="2777059" y="499627"/>
                  </a:lnTo>
                  <a:lnTo>
                    <a:pt x="2784348" y="463550"/>
                  </a:lnTo>
                  <a:lnTo>
                    <a:pt x="2784348" y="92710"/>
                  </a:lnTo>
                  <a:lnTo>
                    <a:pt x="2777059" y="56632"/>
                  </a:lnTo>
                  <a:lnTo>
                    <a:pt x="2757185" y="27162"/>
                  </a:lnTo>
                  <a:lnTo>
                    <a:pt x="2727715" y="7288"/>
                  </a:lnTo>
                  <a:lnTo>
                    <a:pt x="2691638" y="0"/>
                  </a:lnTo>
                  <a:close/>
                </a:path>
              </a:pathLst>
            </a:custGeom>
            <a:solidFill>
              <a:srgbClr val="FFFFFF"/>
            </a:solidFill>
          </p:spPr>
          <p:txBody>
            <a:bodyPr wrap="square" lIns="0" tIns="0" rIns="0" bIns="0" rtlCol="0"/>
            <a:lstStyle/>
            <a:p>
              <a:endParaRPr/>
            </a:p>
          </p:txBody>
        </p:sp>
        <p:sp>
          <p:nvSpPr>
            <p:cNvPr id="7" name="object 7"/>
            <p:cNvSpPr/>
            <p:nvPr/>
          </p:nvSpPr>
          <p:spPr>
            <a:xfrm>
              <a:off x="331469" y="1183386"/>
              <a:ext cx="2784475" cy="556260"/>
            </a:xfrm>
            <a:custGeom>
              <a:avLst/>
              <a:gdLst/>
              <a:ahLst/>
              <a:cxnLst/>
              <a:rect l="l" t="t" r="r" b="b"/>
              <a:pathLst>
                <a:path w="2784475" h="556260">
                  <a:moveTo>
                    <a:pt x="0" y="92710"/>
                  </a:moveTo>
                  <a:lnTo>
                    <a:pt x="7285" y="56632"/>
                  </a:lnTo>
                  <a:lnTo>
                    <a:pt x="27152" y="27162"/>
                  </a:lnTo>
                  <a:lnTo>
                    <a:pt x="56621" y="7288"/>
                  </a:lnTo>
                  <a:lnTo>
                    <a:pt x="92710" y="0"/>
                  </a:lnTo>
                  <a:lnTo>
                    <a:pt x="2691638" y="0"/>
                  </a:lnTo>
                  <a:lnTo>
                    <a:pt x="2727715" y="7288"/>
                  </a:lnTo>
                  <a:lnTo>
                    <a:pt x="2757185" y="27162"/>
                  </a:lnTo>
                  <a:lnTo>
                    <a:pt x="2777059" y="56632"/>
                  </a:lnTo>
                  <a:lnTo>
                    <a:pt x="2784348" y="92710"/>
                  </a:lnTo>
                  <a:lnTo>
                    <a:pt x="2784348" y="463550"/>
                  </a:lnTo>
                  <a:lnTo>
                    <a:pt x="2777059" y="499627"/>
                  </a:lnTo>
                  <a:lnTo>
                    <a:pt x="2757185" y="529097"/>
                  </a:lnTo>
                  <a:lnTo>
                    <a:pt x="2727715" y="548971"/>
                  </a:lnTo>
                  <a:lnTo>
                    <a:pt x="2691638" y="556260"/>
                  </a:lnTo>
                  <a:lnTo>
                    <a:pt x="92710" y="556260"/>
                  </a:lnTo>
                  <a:lnTo>
                    <a:pt x="56621" y="548971"/>
                  </a:lnTo>
                  <a:lnTo>
                    <a:pt x="27152" y="529097"/>
                  </a:lnTo>
                  <a:lnTo>
                    <a:pt x="7285" y="499627"/>
                  </a:lnTo>
                  <a:lnTo>
                    <a:pt x="0" y="463550"/>
                  </a:lnTo>
                  <a:lnTo>
                    <a:pt x="0" y="92710"/>
                  </a:lnTo>
                  <a:close/>
                </a:path>
              </a:pathLst>
            </a:custGeom>
            <a:ln w="28956">
              <a:solidFill>
                <a:srgbClr val="5F4778"/>
              </a:solidFill>
            </a:ln>
          </p:spPr>
          <p:txBody>
            <a:bodyPr wrap="square" lIns="0" tIns="0" rIns="0" bIns="0" rtlCol="0"/>
            <a:lstStyle/>
            <a:p>
              <a:endParaRPr/>
            </a:p>
          </p:txBody>
        </p:sp>
      </p:grpSp>
      <p:sp>
        <p:nvSpPr>
          <p:cNvPr id="8" name="object 8"/>
          <p:cNvSpPr txBox="1"/>
          <p:nvPr/>
        </p:nvSpPr>
        <p:spPr>
          <a:xfrm>
            <a:off x="1246124" y="1329944"/>
            <a:ext cx="954405" cy="198131"/>
          </a:xfrm>
          <a:prstGeom prst="rect">
            <a:avLst/>
          </a:prstGeom>
        </p:spPr>
        <p:txBody>
          <a:bodyPr vert="horz" wrap="square" lIns="0" tIns="13335" rIns="0" bIns="0" rtlCol="0">
            <a:spAutoFit/>
          </a:bodyPr>
          <a:lstStyle/>
          <a:p>
            <a:pPr marL="12700">
              <a:lnSpc>
                <a:spcPct val="100000"/>
              </a:lnSpc>
              <a:spcBef>
                <a:spcPts val="105"/>
              </a:spcBef>
            </a:pPr>
            <a:r>
              <a:rPr sz="1200" dirty="0">
                <a:solidFill>
                  <a:srgbClr val="585858"/>
                </a:solidFill>
                <a:latin typeface="Lucida Grande" panose="020B0600040502020204"/>
                <a:cs typeface="Calibri"/>
              </a:rPr>
              <a:t>Elasticsearch</a:t>
            </a:r>
            <a:endParaRPr sz="1200" dirty="0">
              <a:latin typeface="Lucida Grande" panose="020B0600040502020204"/>
              <a:cs typeface="Calibri"/>
            </a:endParaRPr>
          </a:p>
        </p:txBody>
      </p:sp>
      <p:grpSp>
        <p:nvGrpSpPr>
          <p:cNvPr id="9" name="object 9"/>
          <p:cNvGrpSpPr/>
          <p:nvPr/>
        </p:nvGrpSpPr>
        <p:grpSpPr>
          <a:xfrm>
            <a:off x="211836" y="2022335"/>
            <a:ext cx="3043555" cy="814069"/>
            <a:chOff x="211836" y="2022335"/>
            <a:chExt cx="3043555" cy="814069"/>
          </a:xfrm>
        </p:grpSpPr>
        <p:pic>
          <p:nvPicPr>
            <p:cNvPr id="10" name="object 10"/>
            <p:cNvPicPr/>
            <p:nvPr/>
          </p:nvPicPr>
          <p:blipFill>
            <a:blip r:embed="rId4" cstate="print"/>
            <a:stretch>
              <a:fillRect/>
            </a:stretch>
          </p:blipFill>
          <p:spPr>
            <a:xfrm>
              <a:off x="242235" y="2052653"/>
              <a:ext cx="3013108" cy="783698"/>
            </a:xfrm>
            <a:prstGeom prst="rect">
              <a:avLst/>
            </a:prstGeom>
          </p:spPr>
        </p:pic>
        <p:pic>
          <p:nvPicPr>
            <p:cNvPr id="11" name="object 11"/>
            <p:cNvPicPr/>
            <p:nvPr/>
          </p:nvPicPr>
          <p:blipFill>
            <a:blip r:embed="rId5" cstate="print"/>
            <a:stretch>
              <a:fillRect/>
            </a:stretch>
          </p:blipFill>
          <p:spPr>
            <a:xfrm>
              <a:off x="1269491" y="2232621"/>
              <a:ext cx="957059" cy="475526"/>
            </a:xfrm>
            <a:prstGeom prst="rect">
              <a:avLst/>
            </a:prstGeom>
          </p:spPr>
        </p:pic>
        <p:pic>
          <p:nvPicPr>
            <p:cNvPr id="12" name="object 12"/>
            <p:cNvPicPr/>
            <p:nvPr/>
          </p:nvPicPr>
          <p:blipFill>
            <a:blip r:embed="rId6" cstate="print"/>
            <a:stretch>
              <a:fillRect/>
            </a:stretch>
          </p:blipFill>
          <p:spPr>
            <a:xfrm>
              <a:off x="211836" y="2022335"/>
              <a:ext cx="3019044" cy="789444"/>
            </a:xfrm>
            <a:prstGeom prst="rect">
              <a:avLst/>
            </a:prstGeom>
          </p:spPr>
        </p:pic>
        <p:sp>
          <p:nvSpPr>
            <p:cNvPr id="13" name="object 13"/>
            <p:cNvSpPr/>
            <p:nvPr/>
          </p:nvSpPr>
          <p:spPr>
            <a:xfrm>
              <a:off x="331470" y="2141981"/>
              <a:ext cx="2784475" cy="554990"/>
            </a:xfrm>
            <a:custGeom>
              <a:avLst/>
              <a:gdLst/>
              <a:ahLst/>
              <a:cxnLst/>
              <a:rect l="l" t="t" r="r" b="b"/>
              <a:pathLst>
                <a:path w="2784475" h="554989">
                  <a:moveTo>
                    <a:pt x="2691892" y="0"/>
                  </a:moveTo>
                  <a:lnTo>
                    <a:pt x="92456" y="0"/>
                  </a:lnTo>
                  <a:lnTo>
                    <a:pt x="56465" y="7266"/>
                  </a:lnTo>
                  <a:lnTo>
                    <a:pt x="27077" y="27082"/>
                  </a:lnTo>
                  <a:lnTo>
                    <a:pt x="7264" y="56471"/>
                  </a:lnTo>
                  <a:lnTo>
                    <a:pt x="0" y="92456"/>
                  </a:lnTo>
                  <a:lnTo>
                    <a:pt x="0" y="462280"/>
                  </a:lnTo>
                  <a:lnTo>
                    <a:pt x="7264" y="498264"/>
                  </a:lnTo>
                  <a:lnTo>
                    <a:pt x="27077" y="527653"/>
                  </a:lnTo>
                  <a:lnTo>
                    <a:pt x="56465" y="547469"/>
                  </a:lnTo>
                  <a:lnTo>
                    <a:pt x="92456" y="554736"/>
                  </a:lnTo>
                  <a:lnTo>
                    <a:pt x="2691892" y="554736"/>
                  </a:lnTo>
                  <a:lnTo>
                    <a:pt x="2727876" y="547469"/>
                  </a:lnTo>
                  <a:lnTo>
                    <a:pt x="2757265" y="527653"/>
                  </a:lnTo>
                  <a:lnTo>
                    <a:pt x="2777081" y="498264"/>
                  </a:lnTo>
                  <a:lnTo>
                    <a:pt x="2784348" y="462280"/>
                  </a:lnTo>
                  <a:lnTo>
                    <a:pt x="2784348" y="92456"/>
                  </a:lnTo>
                  <a:lnTo>
                    <a:pt x="2777081" y="56471"/>
                  </a:lnTo>
                  <a:lnTo>
                    <a:pt x="2757265" y="27082"/>
                  </a:lnTo>
                  <a:lnTo>
                    <a:pt x="2727876" y="7266"/>
                  </a:lnTo>
                  <a:lnTo>
                    <a:pt x="2691892" y="0"/>
                  </a:lnTo>
                  <a:close/>
                </a:path>
              </a:pathLst>
            </a:custGeom>
            <a:solidFill>
              <a:srgbClr val="FFFFFF"/>
            </a:solidFill>
          </p:spPr>
          <p:txBody>
            <a:bodyPr wrap="square" lIns="0" tIns="0" rIns="0" bIns="0" rtlCol="0"/>
            <a:lstStyle/>
            <a:p>
              <a:endParaRPr/>
            </a:p>
          </p:txBody>
        </p:sp>
        <p:sp>
          <p:nvSpPr>
            <p:cNvPr id="14" name="object 14"/>
            <p:cNvSpPr/>
            <p:nvPr/>
          </p:nvSpPr>
          <p:spPr>
            <a:xfrm>
              <a:off x="331470" y="2141981"/>
              <a:ext cx="2784475" cy="554990"/>
            </a:xfrm>
            <a:custGeom>
              <a:avLst/>
              <a:gdLst/>
              <a:ahLst/>
              <a:cxnLst/>
              <a:rect l="l" t="t" r="r" b="b"/>
              <a:pathLst>
                <a:path w="2784475" h="554989">
                  <a:moveTo>
                    <a:pt x="0" y="92456"/>
                  </a:moveTo>
                  <a:lnTo>
                    <a:pt x="7264" y="56471"/>
                  </a:lnTo>
                  <a:lnTo>
                    <a:pt x="27077" y="27082"/>
                  </a:lnTo>
                  <a:lnTo>
                    <a:pt x="56465" y="7266"/>
                  </a:lnTo>
                  <a:lnTo>
                    <a:pt x="92456" y="0"/>
                  </a:lnTo>
                  <a:lnTo>
                    <a:pt x="2691892" y="0"/>
                  </a:lnTo>
                  <a:lnTo>
                    <a:pt x="2727876" y="7266"/>
                  </a:lnTo>
                  <a:lnTo>
                    <a:pt x="2757265" y="27082"/>
                  </a:lnTo>
                  <a:lnTo>
                    <a:pt x="2777081" y="56471"/>
                  </a:lnTo>
                  <a:lnTo>
                    <a:pt x="2784348" y="92456"/>
                  </a:lnTo>
                  <a:lnTo>
                    <a:pt x="2784348" y="462280"/>
                  </a:lnTo>
                  <a:lnTo>
                    <a:pt x="2777081" y="498264"/>
                  </a:lnTo>
                  <a:lnTo>
                    <a:pt x="2757265" y="527653"/>
                  </a:lnTo>
                  <a:lnTo>
                    <a:pt x="2727876" y="547469"/>
                  </a:lnTo>
                  <a:lnTo>
                    <a:pt x="2691892" y="554736"/>
                  </a:lnTo>
                  <a:lnTo>
                    <a:pt x="92456" y="554736"/>
                  </a:lnTo>
                  <a:lnTo>
                    <a:pt x="56465" y="547469"/>
                  </a:lnTo>
                  <a:lnTo>
                    <a:pt x="27077" y="527653"/>
                  </a:lnTo>
                  <a:lnTo>
                    <a:pt x="7264" y="498264"/>
                  </a:lnTo>
                  <a:lnTo>
                    <a:pt x="0" y="462280"/>
                  </a:lnTo>
                  <a:lnTo>
                    <a:pt x="0" y="92456"/>
                  </a:lnTo>
                  <a:close/>
                </a:path>
              </a:pathLst>
            </a:custGeom>
            <a:ln w="28956">
              <a:solidFill>
                <a:srgbClr val="5F4778"/>
              </a:solidFill>
            </a:ln>
          </p:spPr>
          <p:txBody>
            <a:bodyPr wrap="square" lIns="0" tIns="0" rIns="0" bIns="0" rtlCol="0"/>
            <a:lstStyle/>
            <a:p>
              <a:endParaRPr/>
            </a:p>
          </p:txBody>
        </p:sp>
      </p:grpSp>
      <p:sp>
        <p:nvSpPr>
          <p:cNvPr id="15" name="object 15"/>
          <p:cNvSpPr txBox="1"/>
          <p:nvPr/>
        </p:nvSpPr>
        <p:spPr>
          <a:xfrm>
            <a:off x="1389380" y="2287905"/>
            <a:ext cx="666750" cy="197490"/>
          </a:xfrm>
          <a:prstGeom prst="rect">
            <a:avLst/>
          </a:prstGeom>
        </p:spPr>
        <p:txBody>
          <a:bodyPr vert="horz" wrap="square" lIns="0" tIns="12700" rIns="0" bIns="0" rtlCol="0">
            <a:spAutoFit/>
          </a:bodyPr>
          <a:lstStyle/>
          <a:p>
            <a:pPr marL="12700">
              <a:lnSpc>
                <a:spcPct val="100000"/>
              </a:lnSpc>
              <a:spcBef>
                <a:spcPts val="100"/>
              </a:spcBef>
            </a:pPr>
            <a:r>
              <a:rPr sz="1200" b="1" dirty="0">
                <a:latin typeface="Lucida Grande" panose="020B0600040502020204"/>
                <a:cs typeface="Calibri"/>
              </a:rPr>
              <a:t>Logstash</a:t>
            </a:r>
            <a:endParaRPr sz="1200">
              <a:latin typeface="Lucida Grande" panose="020B0600040502020204"/>
              <a:cs typeface="Calibri"/>
            </a:endParaRPr>
          </a:p>
        </p:txBody>
      </p:sp>
      <p:grpSp>
        <p:nvGrpSpPr>
          <p:cNvPr id="16" name="object 16"/>
          <p:cNvGrpSpPr/>
          <p:nvPr/>
        </p:nvGrpSpPr>
        <p:grpSpPr>
          <a:xfrm>
            <a:off x="300223" y="3076730"/>
            <a:ext cx="2897505" cy="660400"/>
            <a:chOff x="300223" y="3076730"/>
            <a:chExt cx="2897505" cy="660400"/>
          </a:xfrm>
        </p:grpSpPr>
        <p:pic>
          <p:nvPicPr>
            <p:cNvPr id="17" name="object 17"/>
            <p:cNvPicPr/>
            <p:nvPr/>
          </p:nvPicPr>
          <p:blipFill>
            <a:blip r:embed="rId2" cstate="print"/>
            <a:stretch>
              <a:fillRect/>
            </a:stretch>
          </p:blipFill>
          <p:spPr>
            <a:xfrm>
              <a:off x="300223" y="3076730"/>
              <a:ext cx="2897133" cy="660217"/>
            </a:xfrm>
            <a:prstGeom prst="rect">
              <a:avLst/>
            </a:prstGeom>
          </p:spPr>
        </p:pic>
        <p:pic>
          <p:nvPicPr>
            <p:cNvPr id="18" name="object 18"/>
            <p:cNvPicPr/>
            <p:nvPr/>
          </p:nvPicPr>
          <p:blipFill>
            <a:blip r:embed="rId7" cstate="print"/>
            <a:stretch>
              <a:fillRect/>
            </a:stretch>
          </p:blipFill>
          <p:spPr>
            <a:xfrm>
              <a:off x="1344168" y="3189693"/>
              <a:ext cx="806208" cy="475526"/>
            </a:xfrm>
            <a:prstGeom prst="rect">
              <a:avLst/>
            </a:prstGeom>
          </p:spPr>
        </p:pic>
        <p:sp>
          <p:nvSpPr>
            <p:cNvPr id="19" name="object 19"/>
            <p:cNvSpPr/>
            <p:nvPr/>
          </p:nvSpPr>
          <p:spPr>
            <a:xfrm>
              <a:off x="331469" y="3099054"/>
              <a:ext cx="2784475" cy="556260"/>
            </a:xfrm>
            <a:custGeom>
              <a:avLst/>
              <a:gdLst/>
              <a:ahLst/>
              <a:cxnLst/>
              <a:rect l="l" t="t" r="r" b="b"/>
              <a:pathLst>
                <a:path w="2784475" h="556260">
                  <a:moveTo>
                    <a:pt x="2691638" y="0"/>
                  </a:moveTo>
                  <a:lnTo>
                    <a:pt x="92710" y="0"/>
                  </a:lnTo>
                  <a:lnTo>
                    <a:pt x="56621" y="7288"/>
                  </a:lnTo>
                  <a:lnTo>
                    <a:pt x="27152" y="27162"/>
                  </a:lnTo>
                  <a:lnTo>
                    <a:pt x="7285" y="56632"/>
                  </a:lnTo>
                  <a:lnTo>
                    <a:pt x="0" y="92710"/>
                  </a:lnTo>
                  <a:lnTo>
                    <a:pt x="0" y="463550"/>
                  </a:lnTo>
                  <a:lnTo>
                    <a:pt x="7285" y="499627"/>
                  </a:lnTo>
                  <a:lnTo>
                    <a:pt x="27152" y="529097"/>
                  </a:lnTo>
                  <a:lnTo>
                    <a:pt x="56621" y="548971"/>
                  </a:lnTo>
                  <a:lnTo>
                    <a:pt x="92710" y="556260"/>
                  </a:lnTo>
                  <a:lnTo>
                    <a:pt x="2691638" y="556260"/>
                  </a:lnTo>
                  <a:lnTo>
                    <a:pt x="2727715" y="548971"/>
                  </a:lnTo>
                  <a:lnTo>
                    <a:pt x="2757185" y="529097"/>
                  </a:lnTo>
                  <a:lnTo>
                    <a:pt x="2777059" y="499627"/>
                  </a:lnTo>
                  <a:lnTo>
                    <a:pt x="2784348" y="463550"/>
                  </a:lnTo>
                  <a:lnTo>
                    <a:pt x="2784348" y="92710"/>
                  </a:lnTo>
                  <a:lnTo>
                    <a:pt x="2777059" y="56632"/>
                  </a:lnTo>
                  <a:lnTo>
                    <a:pt x="2757185" y="27162"/>
                  </a:lnTo>
                  <a:lnTo>
                    <a:pt x="2727715" y="7288"/>
                  </a:lnTo>
                  <a:lnTo>
                    <a:pt x="2691638" y="0"/>
                  </a:lnTo>
                  <a:close/>
                </a:path>
              </a:pathLst>
            </a:custGeom>
            <a:solidFill>
              <a:srgbClr val="FFFFFF"/>
            </a:solidFill>
          </p:spPr>
          <p:txBody>
            <a:bodyPr wrap="square" lIns="0" tIns="0" rIns="0" bIns="0" rtlCol="0"/>
            <a:lstStyle/>
            <a:p>
              <a:endParaRPr/>
            </a:p>
          </p:txBody>
        </p:sp>
        <p:sp>
          <p:nvSpPr>
            <p:cNvPr id="20" name="object 20"/>
            <p:cNvSpPr/>
            <p:nvPr/>
          </p:nvSpPr>
          <p:spPr>
            <a:xfrm>
              <a:off x="331469" y="3099054"/>
              <a:ext cx="2784475" cy="556260"/>
            </a:xfrm>
            <a:custGeom>
              <a:avLst/>
              <a:gdLst/>
              <a:ahLst/>
              <a:cxnLst/>
              <a:rect l="l" t="t" r="r" b="b"/>
              <a:pathLst>
                <a:path w="2784475" h="556260">
                  <a:moveTo>
                    <a:pt x="0" y="92710"/>
                  </a:moveTo>
                  <a:lnTo>
                    <a:pt x="7285" y="56632"/>
                  </a:lnTo>
                  <a:lnTo>
                    <a:pt x="27152" y="27162"/>
                  </a:lnTo>
                  <a:lnTo>
                    <a:pt x="56621" y="7288"/>
                  </a:lnTo>
                  <a:lnTo>
                    <a:pt x="92710" y="0"/>
                  </a:lnTo>
                  <a:lnTo>
                    <a:pt x="2691638" y="0"/>
                  </a:lnTo>
                  <a:lnTo>
                    <a:pt x="2727715" y="7288"/>
                  </a:lnTo>
                  <a:lnTo>
                    <a:pt x="2757185" y="27162"/>
                  </a:lnTo>
                  <a:lnTo>
                    <a:pt x="2777059" y="56632"/>
                  </a:lnTo>
                  <a:lnTo>
                    <a:pt x="2784348" y="92710"/>
                  </a:lnTo>
                  <a:lnTo>
                    <a:pt x="2784348" y="463550"/>
                  </a:lnTo>
                  <a:lnTo>
                    <a:pt x="2777059" y="499627"/>
                  </a:lnTo>
                  <a:lnTo>
                    <a:pt x="2757185" y="529097"/>
                  </a:lnTo>
                  <a:lnTo>
                    <a:pt x="2727715" y="548971"/>
                  </a:lnTo>
                  <a:lnTo>
                    <a:pt x="2691638" y="556260"/>
                  </a:lnTo>
                  <a:lnTo>
                    <a:pt x="92710" y="556260"/>
                  </a:lnTo>
                  <a:lnTo>
                    <a:pt x="56621" y="548971"/>
                  </a:lnTo>
                  <a:lnTo>
                    <a:pt x="27152" y="529097"/>
                  </a:lnTo>
                  <a:lnTo>
                    <a:pt x="7285" y="499627"/>
                  </a:lnTo>
                  <a:lnTo>
                    <a:pt x="0" y="463550"/>
                  </a:lnTo>
                  <a:lnTo>
                    <a:pt x="0" y="92710"/>
                  </a:lnTo>
                  <a:close/>
                </a:path>
              </a:pathLst>
            </a:custGeom>
            <a:ln w="28956">
              <a:solidFill>
                <a:srgbClr val="5F4778"/>
              </a:solidFill>
            </a:ln>
          </p:spPr>
          <p:txBody>
            <a:bodyPr wrap="square" lIns="0" tIns="0" rIns="0" bIns="0" rtlCol="0"/>
            <a:lstStyle/>
            <a:p>
              <a:endParaRPr/>
            </a:p>
          </p:txBody>
        </p:sp>
      </p:grpSp>
      <p:sp>
        <p:nvSpPr>
          <p:cNvPr id="21" name="object 21"/>
          <p:cNvSpPr txBox="1"/>
          <p:nvPr/>
        </p:nvSpPr>
        <p:spPr>
          <a:xfrm>
            <a:off x="1464055" y="3245561"/>
            <a:ext cx="516255" cy="198131"/>
          </a:xfrm>
          <a:prstGeom prst="rect">
            <a:avLst/>
          </a:prstGeom>
        </p:spPr>
        <p:txBody>
          <a:bodyPr vert="horz" wrap="square" lIns="0" tIns="13335" rIns="0" bIns="0" rtlCol="0">
            <a:spAutoFit/>
          </a:bodyPr>
          <a:lstStyle/>
          <a:p>
            <a:pPr marL="12700">
              <a:lnSpc>
                <a:spcPct val="100000"/>
              </a:lnSpc>
              <a:spcBef>
                <a:spcPts val="105"/>
              </a:spcBef>
            </a:pPr>
            <a:r>
              <a:rPr sz="1200" dirty="0">
                <a:solidFill>
                  <a:srgbClr val="585858"/>
                </a:solidFill>
                <a:latin typeface="Lucida Grande" panose="020B0600040502020204"/>
                <a:cs typeface="Calibri"/>
              </a:rPr>
              <a:t>Kibana</a:t>
            </a:r>
            <a:endParaRPr sz="1200">
              <a:latin typeface="Lucida Grande" panose="020B0600040502020204"/>
              <a:cs typeface="Calibri"/>
            </a:endParaRPr>
          </a:p>
        </p:txBody>
      </p:sp>
      <p:grpSp>
        <p:nvGrpSpPr>
          <p:cNvPr id="22" name="object 22"/>
          <p:cNvGrpSpPr/>
          <p:nvPr/>
        </p:nvGrpSpPr>
        <p:grpSpPr>
          <a:xfrm>
            <a:off x="300223" y="4035352"/>
            <a:ext cx="2897505" cy="660400"/>
            <a:chOff x="300223" y="4035352"/>
            <a:chExt cx="2897505" cy="660400"/>
          </a:xfrm>
        </p:grpSpPr>
        <p:pic>
          <p:nvPicPr>
            <p:cNvPr id="23" name="object 23"/>
            <p:cNvPicPr/>
            <p:nvPr/>
          </p:nvPicPr>
          <p:blipFill>
            <a:blip r:embed="rId2" cstate="print"/>
            <a:stretch>
              <a:fillRect/>
            </a:stretch>
          </p:blipFill>
          <p:spPr>
            <a:xfrm>
              <a:off x="300223" y="4035352"/>
              <a:ext cx="2897133" cy="660217"/>
            </a:xfrm>
            <a:prstGeom prst="rect">
              <a:avLst/>
            </a:prstGeom>
          </p:spPr>
        </p:pic>
        <p:pic>
          <p:nvPicPr>
            <p:cNvPr id="24" name="object 24"/>
            <p:cNvPicPr/>
            <p:nvPr/>
          </p:nvPicPr>
          <p:blipFill>
            <a:blip r:embed="rId8" cstate="print"/>
            <a:stretch>
              <a:fillRect/>
            </a:stretch>
          </p:blipFill>
          <p:spPr>
            <a:xfrm>
              <a:off x="1389888" y="4148327"/>
              <a:ext cx="714781" cy="475526"/>
            </a:xfrm>
            <a:prstGeom prst="rect">
              <a:avLst/>
            </a:prstGeom>
          </p:spPr>
        </p:pic>
        <p:sp>
          <p:nvSpPr>
            <p:cNvPr id="25" name="object 25"/>
            <p:cNvSpPr/>
            <p:nvPr/>
          </p:nvSpPr>
          <p:spPr>
            <a:xfrm>
              <a:off x="331469" y="4057649"/>
              <a:ext cx="2784475" cy="556260"/>
            </a:xfrm>
            <a:custGeom>
              <a:avLst/>
              <a:gdLst/>
              <a:ahLst/>
              <a:cxnLst/>
              <a:rect l="l" t="t" r="r" b="b"/>
              <a:pathLst>
                <a:path w="2784475" h="556260">
                  <a:moveTo>
                    <a:pt x="2691638" y="0"/>
                  </a:moveTo>
                  <a:lnTo>
                    <a:pt x="92710" y="0"/>
                  </a:lnTo>
                  <a:lnTo>
                    <a:pt x="56621" y="7285"/>
                  </a:lnTo>
                  <a:lnTo>
                    <a:pt x="27152" y="27152"/>
                  </a:lnTo>
                  <a:lnTo>
                    <a:pt x="7285" y="56621"/>
                  </a:lnTo>
                  <a:lnTo>
                    <a:pt x="0" y="92709"/>
                  </a:lnTo>
                  <a:lnTo>
                    <a:pt x="0" y="463550"/>
                  </a:lnTo>
                  <a:lnTo>
                    <a:pt x="7285" y="499638"/>
                  </a:lnTo>
                  <a:lnTo>
                    <a:pt x="27152" y="529107"/>
                  </a:lnTo>
                  <a:lnTo>
                    <a:pt x="56621" y="548974"/>
                  </a:lnTo>
                  <a:lnTo>
                    <a:pt x="92710" y="556260"/>
                  </a:lnTo>
                  <a:lnTo>
                    <a:pt x="2691638" y="556260"/>
                  </a:lnTo>
                  <a:lnTo>
                    <a:pt x="2727715" y="548974"/>
                  </a:lnTo>
                  <a:lnTo>
                    <a:pt x="2757185" y="529107"/>
                  </a:lnTo>
                  <a:lnTo>
                    <a:pt x="2777059" y="499638"/>
                  </a:lnTo>
                  <a:lnTo>
                    <a:pt x="2784348" y="463550"/>
                  </a:lnTo>
                  <a:lnTo>
                    <a:pt x="2784348" y="92709"/>
                  </a:lnTo>
                  <a:lnTo>
                    <a:pt x="2777059" y="56621"/>
                  </a:lnTo>
                  <a:lnTo>
                    <a:pt x="2757185" y="27152"/>
                  </a:lnTo>
                  <a:lnTo>
                    <a:pt x="2727715" y="7285"/>
                  </a:lnTo>
                  <a:lnTo>
                    <a:pt x="2691638" y="0"/>
                  </a:lnTo>
                  <a:close/>
                </a:path>
              </a:pathLst>
            </a:custGeom>
            <a:solidFill>
              <a:srgbClr val="FFFFFF"/>
            </a:solidFill>
          </p:spPr>
          <p:txBody>
            <a:bodyPr wrap="square" lIns="0" tIns="0" rIns="0" bIns="0" rtlCol="0"/>
            <a:lstStyle/>
            <a:p>
              <a:endParaRPr/>
            </a:p>
          </p:txBody>
        </p:sp>
        <p:sp>
          <p:nvSpPr>
            <p:cNvPr id="26" name="object 26"/>
            <p:cNvSpPr/>
            <p:nvPr/>
          </p:nvSpPr>
          <p:spPr>
            <a:xfrm>
              <a:off x="331469" y="4057649"/>
              <a:ext cx="2784475" cy="556260"/>
            </a:xfrm>
            <a:custGeom>
              <a:avLst/>
              <a:gdLst/>
              <a:ahLst/>
              <a:cxnLst/>
              <a:rect l="l" t="t" r="r" b="b"/>
              <a:pathLst>
                <a:path w="2784475" h="556260">
                  <a:moveTo>
                    <a:pt x="0" y="92709"/>
                  </a:moveTo>
                  <a:lnTo>
                    <a:pt x="7285" y="56621"/>
                  </a:lnTo>
                  <a:lnTo>
                    <a:pt x="27152" y="27152"/>
                  </a:lnTo>
                  <a:lnTo>
                    <a:pt x="56621" y="7285"/>
                  </a:lnTo>
                  <a:lnTo>
                    <a:pt x="92710" y="0"/>
                  </a:lnTo>
                  <a:lnTo>
                    <a:pt x="2691638" y="0"/>
                  </a:lnTo>
                  <a:lnTo>
                    <a:pt x="2727715" y="7285"/>
                  </a:lnTo>
                  <a:lnTo>
                    <a:pt x="2757185" y="27152"/>
                  </a:lnTo>
                  <a:lnTo>
                    <a:pt x="2777059" y="56621"/>
                  </a:lnTo>
                  <a:lnTo>
                    <a:pt x="2784348" y="92709"/>
                  </a:lnTo>
                  <a:lnTo>
                    <a:pt x="2784348" y="463550"/>
                  </a:lnTo>
                  <a:lnTo>
                    <a:pt x="2777059" y="499638"/>
                  </a:lnTo>
                  <a:lnTo>
                    <a:pt x="2757185" y="529107"/>
                  </a:lnTo>
                  <a:lnTo>
                    <a:pt x="2727715" y="548974"/>
                  </a:lnTo>
                  <a:lnTo>
                    <a:pt x="2691638" y="556260"/>
                  </a:lnTo>
                  <a:lnTo>
                    <a:pt x="92710" y="556260"/>
                  </a:lnTo>
                  <a:lnTo>
                    <a:pt x="56621" y="548974"/>
                  </a:lnTo>
                  <a:lnTo>
                    <a:pt x="27152" y="529107"/>
                  </a:lnTo>
                  <a:lnTo>
                    <a:pt x="7285" y="499638"/>
                  </a:lnTo>
                  <a:lnTo>
                    <a:pt x="0" y="463550"/>
                  </a:lnTo>
                  <a:lnTo>
                    <a:pt x="0" y="92709"/>
                  </a:lnTo>
                  <a:close/>
                </a:path>
              </a:pathLst>
            </a:custGeom>
            <a:ln w="28956">
              <a:solidFill>
                <a:srgbClr val="5F4778"/>
              </a:solidFill>
            </a:ln>
          </p:spPr>
          <p:txBody>
            <a:bodyPr wrap="square" lIns="0" tIns="0" rIns="0" bIns="0" rtlCol="0"/>
            <a:lstStyle/>
            <a:p>
              <a:endParaRPr/>
            </a:p>
          </p:txBody>
        </p:sp>
      </p:grpSp>
      <p:sp>
        <p:nvSpPr>
          <p:cNvPr id="27" name="object 27"/>
          <p:cNvSpPr txBox="1"/>
          <p:nvPr/>
        </p:nvSpPr>
        <p:spPr>
          <a:xfrm>
            <a:off x="1509775" y="4205122"/>
            <a:ext cx="424815"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585858"/>
                </a:solidFill>
                <a:latin typeface="Lucida Grande" panose="020B0600040502020204"/>
                <a:cs typeface="Calibri"/>
              </a:rPr>
              <a:t>Beats</a:t>
            </a:r>
            <a:endParaRPr sz="1200">
              <a:latin typeface="Lucida Grande" panose="020B0600040502020204"/>
              <a:cs typeface="Calibri"/>
            </a:endParaRPr>
          </a:p>
        </p:txBody>
      </p:sp>
      <p:grpSp>
        <p:nvGrpSpPr>
          <p:cNvPr id="28" name="object 28"/>
          <p:cNvGrpSpPr/>
          <p:nvPr/>
        </p:nvGrpSpPr>
        <p:grpSpPr>
          <a:xfrm>
            <a:off x="3806952" y="1074419"/>
            <a:ext cx="4857115" cy="3698875"/>
            <a:chOff x="3806952" y="1074419"/>
            <a:chExt cx="4857115" cy="3698875"/>
          </a:xfrm>
          <a:solidFill>
            <a:srgbClr val="FFFFFF"/>
          </a:solidFill>
        </p:grpSpPr>
        <p:sp>
          <p:nvSpPr>
            <p:cNvPr id="29" name="object 29"/>
            <p:cNvSpPr/>
            <p:nvPr/>
          </p:nvSpPr>
          <p:spPr>
            <a:xfrm>
              <a:off x="3813048" y="1080515"/>
              <a:ext cx="4845050" cy="3686810"/>
            </a:xfrm>
            <a:custGeom>
              <a:avLst/>
              <a:gdLst/>
              <a:ahLst/>
              <a:cxnLst/>
              <a:rect l="l" t="t" r="r" b="b"/>
              <a:pathLst>
                <a:path w="4845050" h="3686810">
                  <a:moveTo>
                    <a:pt x="0" y="614426"/>
                  </a:moveTo>
                  <a:lnTo>
                    <a:pt x="1848" y="566408"/>
                  </a:lnTo>
                  <a:lnTo>
                    <a:pt x="7303" y="519401"/>
                  </a:lnTo>
                  <a:lnTo>
                    <a:pt x="16227" y="473541"/>
                  </a:lnTo>
                  <a:lnTo>
                    <a:pt x="28483" y="428966"/>
                  </a:lnTo>
                  <a:lnTo>
                    <a:pt x="43937" y="385811"/>
                  </a:lnTo>
                  <a:lnTo>
                    <a:pt x="62449" y="344214"/>
                  </a:lnTo>
                  <a:lnTo>
                    <a:pt x="83885" y="304310"/>
                  </a:lnTo>
                  <a:lnTo>
                    <a:pt x="108108" y="266237"/>
                  </a:lnTo>
                  <a:lnTo>
                    <a:pt x="134980" y="230131"/>
                  </a:lnTo>
                  <a:lnTo>
                    <a:pt x="164366" y="196128"/>
                  </a:lnTo>
                  <a:lnTo>
                    <a:pt x="196128" y="164366"/>
                  </a:lnTo>
                  <a:lnTo>
                    <a:pt x="230131" y="134980"/>
                  </a:lnTo>
                  <a:lnTo>
                    <a:pt x="266237" y="108108"/>
                  </a:lnTo>
                  <a:lnTo>
                    <a:pt x="304310" y="83885"/>
                  </a:lnTo>
                  <a:lnTo>
                    <a:pt x="344214" y="62449"/>
                  </a:lnTo>
                  <a:lnTo>
                    <a:pt x="385811" y="43937"/>
                  </a:lnTo>
                  <a:lnTo>
                    <a:pt x="428966" y="28483"/>
                  </a:lnTo>
                  <a:lnTo>
                    <a:pt x="473541" y="16227"/>
                  </a:lnTo>
                  <a:lnTo>
                    <a:pt x="519401" y="7303"/>
                  </a:lnTo>
                  <a:lnTo>
                    <a:pt x="566408" y="1848"/>
                  </a:lnTo>
                  <a:lnTo>
                    <a:pt x="614426" y="0"/>
                  </a:lnTo>
                  <a:lnTo>
                    <a:pt x="4230370" y="0"/>
                  </a:lnTo>
                  <a:lnTo>
                    <a:pt x="4278387" y="1848"/>
                  </a:lnTo>
                  <a:lnTo>
                    <a:pt x="4325394" y="7303"/>
                  </a:lnTo>
                  <a:lnTo>
                    <a:pt x="4371254" y="16227"/>
                  </a:lnTo>
                  <a:lnTo>
                    <a:pt x="4415829" y="28483"/>
                  </a:lnTo>
                  <a:lnTo>
                    <a:pt x="4458984" y="43937"/>
                  </a:lnTo>
                  <a:lnTo>
                    <a:pt x="4500581" y="62449"/>
                  </a:lnTo>
                  <a:lnTo>
                    <a:pt x="4540485" y="83885"/>
                  </a:lnTo>
                  <a:lnTo>
                    <a:pt x="4578558" y="108108"/>
                  </a:lnTo>
                  <a:lnTo>
                    <a:pt x="4614664" y="134980"/>
                  </a:lnTo>
                  <a:lnTo>
                    <a:pt x="4648667" y="164366"/>
                  </a:lnTo>
                  <a:lnTo>
                    <a:pt x="4680429" y="196128"/>
                  </a:lnTo>
                  <a:lnTo>
                    <a:pt x="4709815" y="230131"/>
                  </a:lnTo>
                  <a:lnTo>
                    <a:pt x="4736687" y="266237"/>
                  </a:lnTo>
                  <a:lnTo>
                    <a:pt x="4760910" y="304310"/>
                  </a:lnTo>
                  <a:lnTo>
                    <a:pt x="4782346" y="344214"/>
                  </a:lnTo>
                  <a:lnTo>
                    <a:pt x="4800858" y="385811"/>
                  </a:lnTo>
                  <a:lnTo>
                    <a:pt x="4816312" y="428966"/>
                  </a:lnTo>
                  <a:lnTo>
                    <a:pt x="4828568" y="473541"/>
                  </a:lnTo>
                  <a:lnTo>
                    <a:pt x="4837492" y="519401"/>
                  </a:lnTo>
                  <a:lnTo>
                    <a:pt x="4842947" y="566408"/>
                  </a:lnTo>
                  <a:lnTo>
                    <a:pt x="4844796" y="614426"/>
                  </a:lnTo>
                  <a:lnTo>
                    <a:pt x="4844796" y="3072117"/>
                  </a:lnTo>
                  <a:lnTo>
                    <a:pt x="4842947" y="3120135"/>
                  </a:lnTo>
                  <a:lnTo>
                    <a:pt x="4837492" y="3167142"/>
                  </a:lnTo>
                  <a:lnTo>
                    <a:pt x="4828568" y="3213002"/>
                  </a:lnTo>
                  <a:lnTo>
                    <a:pt x="4816312" y="3257577"/>
                  </a:lnTo>
                  <a:lnTo>
                    <a:pt x="4800858" y="3300733"/>
                  </a:lnTo>
                  <a:lnTo>
                    <a:pt x="4782346" y="3342331"/>
                  </a:lnTo>
                  <a:lnTo>
                    <a:pt x="4760910" y="3382235"/>
                  </a:lnTo>
                  <a:lnTo>
                    <a:pt x="4736687" y="3420309"/>
                  </a:lnTo>
                  <a:lnTo>
                    <a:pt x="4709815" y="3456416"/>
                  </a:lnTo>
                  <a:lnTo>
                    <a:pt x="4680429" y="3490420"/>
                  </a:lnTo>
                  <a:lnTo>
                    <a:pt x="4648667" y="3522183"/>
                  </a:lnTo>
                  <a:lnTo>
                    <a:pt x="4614664" y="3551570"/>
                  </a:lnTo>
                  <a:lnTo>
                    <a:pt x="4578558" y="3578443"/>
                  </a:lnTo>
                  <a:lnTo>
                    <a:pt x="4540485" y="3602666"/>
                  </a:lnTo>
                  <a:lnTo>
                    <a:pt x="4500581" y="3624103"/>
                  </a:lnTo>
                  <a:lnTo>
                    <a:pt x="4458984" y="3642617"/>
                  </a:lnTo>
                  <a:lnTo>
                    <a:pt x="4415829" y="3658070"/>
                  </a:lnTo>
                  <a:lnTo>
                    <a:pt x="4371254" y="3670328"/>
                  </a:lnTo>
                  <a:lnTo>
                    <a:pt x="4325394" y="3679252"/>
                  </a:lnTo>
                  <a:lnTo>
                    <a:pt x="4278387" y="3684707"/>
                  </a:lnTo>
                  <a:lnTo>
                    <a:pt x="4230370" y="3686555"/>
                  </a:lnTo>
                  <a:lnTo>
                    <a:pt x="614426" y="3686555"/>
                  </a:lnTo>
                  <a:lnTo>
                    <a:pt x="566408" y="3684707"/>
                  </a:lnTo>
                  <a:lnTo>
                    <a:pt x="519401" y="3679252"/>
                  </a:lnTo>
                  <a:lnTo>
                    <a:pt x="473541" y="3670328"/>
                  </a:lnTo>
                  <a:lnTo>
                    <a:pt x="428966" y="3658070"/>
                  </a:lnTo>
                  <a:lnTo>
                    <a:pt x="385811" y="3642617"/>
                  </a:lnTo>
                  <a:lnTo>
                    <a:pt x="344214" y="3624103"/>
                  </a:lnTo>
                  <a:lnTo>
                    <a:pt x="304310" y="3602666"/>
                  </a:lnTo>
                  <a:lnTo>
                    <a:pt x="266237" y="3578443"/>
                  </a:lnTo>
                  <a:lnTo>
                    <a:pt x="230131" y="3551570"/>
                  </a:lnTo>
                  <a:lnTo>
                    <a:pt x="196128" y="3522183"/>
                  </a:lnTo>
                  <a:lnTo>
                    <a:pt x="164366" y="3490420"/>
                  </a:lnTo>
                  <a:lnTo>
                    <a:pt x="134980" y="3456416"/>
                  </a:lnTo>
                  <a:lnTo>
                    <a:pt x="108108" y="3420309"/>
                  </a:lnTo>
                  <a:lnTo>
                    <a:pt x="83885" y="3382235"/>
                  </a:lnTo>
                  <a:lnTo>
                    <a:pt x="62449" y="3342331"/>
                  </a:lnTo>
                  <a:lnTo>
                    <a:pt x="43937" y="3300733"/>
                  </a:lnTo>
                  <a:lnTo>
                    <a:pt x="28483" y="3257577"/>
                  </a:lnTo>
                  <a:lnTo>
                    <a:pt x="16227" y="3213002"/>
                  </a:lnTo>
                  <a:lnTo>
                    <a:pt x="7303" y="3167142"/>
                  </a:lnTo>
                  <a:lnTo>
                    <a:pt x="1848" y="3120135"/>
                  </a:lnTo>
                  <a:lnTo>
                    <a:pt x="0" y="3072117"/>
                  </a:lnTo>
                  <a:lnTo>
                    <a:pt x="0" y="614426"/>
                  </a:lnTo>
                  <a:close/>
                </a:path>
              </a:pathLst>
            </a:custGeom>
            <a:grpFill/>
            <a:ln w="12192">
              <a:solidFill>
                <a:srgbClr val="EF7E08"/>
              </a:solidFill>
            </a:ln>
          </p:spPr>
          <p:txBody>
            <a:bodyPr wrap="square" lIns="0" tIns="0" rIns="0" bIns="0" rtlCol="0"/>
            <a:lstStyle/>
            <a:p>
              <a:endParaRPr/>
            </a:p>
          </p:txBody>
        </p:sp>
        <p:pic>
          <p:nvPicPr>
            <p:cNvPr id="30" name="object 30"/>
            <p:cNvPicPr/>
            <p:nvPr/>
          </p:nvPicPr>
          <p:blipFill>
            <a:blip r:embed="rId9" cstate="print"/>
            <a:stretch>
              <a:fillRect/>
            </a:stretch>
          </p:blipFill>
          <p:spPr>
            <a:xfrm>
              <a:off x="5817431" y="3273644"/>
              <a:ext cx="872777" cy="979728"/>
            </a:xfrm>
            <a:prstGeom prst="rect">
              <a:avLst/>
            </a:prstGeom>
            <a:grpFill/>
          </p:spPr>
        </p:pic>
      </p:grpSp>
      <p:sp>
        <p:nvSpPr>
          <p:cNvPr id="31" name="object 31"/>
          <p:cNvSpPr txBox="1"/>
          <p:nvPr/>
        </p:nvSpPr>
        <p:spPr>
          <a:xfrm>
            <a:off x="4252721" y="1329309"/>
            <a:ext cx="3886835" cy="1121461"/>
          </a:xfrm>
          <a:prstGeom prst="rect">
            <a:avLst/>
          </a:prstGeom>
        </p:spPr>
        <p:txBody>
          <a:bodyPr vert="horz" wrap="square" lIns="0" tIns="13335" rIns="0" bIns="0" rtlCol="0">
            <a:spAutoFit/>
          </a:bodyPr>
          <a:lstStyle/>
          <a:p>
            <a:pPr marL="12700" marR="5080" indent="-3810" algn="ctr">
              <a:lnSpc>
                <a:spcPct val="100000"/>
              </a:lnSpc>
              <a:spcBef>
                <a:spcPts val="105"/>
              </a:spcBef>
            </a:pPr>
            <a:r>
              <a:rPr sz="1200" dirty="0">
                <a:solidFill>
                  <a:srgbClr val="585858"/>
                </a:solidFill>
                <a:latin typeface="Lucida Grande" panose="020B0600040502020204"/>
                <a:cs typeface="Calibri"/>
              </a:rPr>
              <a:t>Logstash is a collection agent used to collect both heterogenous/non-heterogenous data from various sources. It has the capability to screen, breakdown, and make string alterations in the data it collects. After collecting and filtering the data, it then sends it to Elasticsearch for storage</a:t>
            </a:r>
            <a:endParaRPr sz="1200">
              <a:latin typeface="Lucida Grande" panose="020B0600040502020204"/>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86004" y="140665"/>
            <a:ext cx="8571991" cy="435376"/>
          </a:xfrm>
          <a:prstGeom prst="rect">
            <a:avLst/>
          </a:prstGeom>
        </p:spPr>
        <p:txBody>
          <a:bodyPr vert="horz" wrap="square" lIns="0" tIns="12065" rIns="0" bIns="0" rtlCol="0">
            <a:spAutoFit/>
          </a:bodyPr>
          <a:lstStyle/>
          <a:p>
            <a:pPr marL="12700">
              <a:lnSpc>
                <a:spcPct val="100000"/>
              </a:lnSpc>
              <a:spcBef>
                <a:spcPts val="95"/>
              </a:spcBef>
            </a:pPr>
            <a:r>
              <a:rPr sz="2750" dirty="0">
                <a:latin typeface="Lucida Grande" panose="020B0600040502020204" pitchFamily="34" charset="0"/>
              </a:rPr>
              <a:t>What are the components of ELK?</a:t>
            </a:r>
          </a:p>
        </p:txBody>
      </p:sp>
      <p:grpSp>
        <p:nvGrpSpPr>
          <p:cNvPr id="3" name="object 3"/>
          <p:cNvGrpSpPr/>
          <p:nvPr/>
        </p:nvGrpSpPr>
        <p:grpSpPr>
          <a:xfrm>
            <a:off x="300223" y="1161062"/>
            <a:ext cx="2897505" cy="660400"/>
            <a:chOff x="300223" y="1161062"/>
            <a:chExt cx="2897505" cy="660400"/>
          </a:xfrm>
        </p:grpSpPr>
        <p:pic>
          <p:nvPicPr>
            <p:cNvPr id="4" name="object 4"/>
            <p:cNvPicPr/>
            <p:nvPr/>
          </p:nvPicPr>
          <p:blipFill>
            <a:blip r:embed="rId2" cstate="print"/>
            <a:stretch>
              <a:fillRect/>
            </a:stretch>
          </p:blipFill>
          <p:spPr>
            <a:xfrm>
              <a:off x="300223" y="1161062"/>
              <a:ext cx="2897133" cy="660217"/>
            </a:xfrm>
            <a:prstGeom prst="rect">
              <a:avLst/>
            </a:prstGeom>
          </p:spPr>
        </p:pic>
        <p:pic>
          <p:nvPicPr>
            <p:cNvPr id="5" name="object 5"/>
            <p:cNvPicPr/>
            <p:nvPr/>
          </p:nvPicPr>
          <p:blipFill>
            <a:blip r:embed="rId3" cstate="print"/>
            <a:stretch>
              <a:fillRect/>
            </a:stretch>
          </p:blipFill>
          <p:spPr>
            <a:xfrm>
              <a:off x="1126235" y="1274025"/>
              <a:ext cx="1243596" cy="475526"/>
            </a:xfrm>
            <a:prstGeom prst="rect">
              <a:avLst/>
            </a:prstGeom>
          </p:spPr>
        </p:pic>
        <p:sp>
          <p:nvSpPr>
            <p:cNvPr id="6" name="object 6"/>
            <p:cNvSpPr/>
            <p:nvPr/>
          </p:nvSpPr>
          <p:spPr>
            <a:xfrm>
              <a:off x="331469" y="1183386"/>
              <a:ext cx="2784475" cy="556260"/>
            </a:xfrm>
            <a:custGeom>
              <a:avLst/>
              <a:gdLst/>
              <a:ahLst/>
              <a:cxnLst/>
              <a:rect l="l" t="t" r="r" b="b"/>
              <a:pathLst>
                <a:path w="2784475" h="556260">
                  <a:moveTo>
                    <a:pt x="2691638" y="0"/>
                  </a:moveTo>
                  <a:lnTo>
                    <a:pt x="92710" y="0"/>
                  </a:lnTo>
                  <a:lnTo>
                    <a:pt x="56621" y="7288"/>
                  </a:lnTo>
                  <a:lnTo>
                    <a:pt x="27152" y="27162"/>
                  </a:lnTo>
                  <a:lnTo>
                    <a:pt x="7285" y="56632"/>
                  </a:lnTo>
                  <a:lnTo>
                    <a:pt x="0" y="92710"/>
                  </a:lnTo>
                  <a:lnTo>
                    <a:pt x="0" y="463550"/>
                  </a:lnTo>
                  <a:lnTo>
                    <a:pt x="7285" y="499627"/>
                  </a:lnTo>
                  <a:lnTo>
                    <a:pt x="27152" y="529097"/>
                  </a:lnTo>
                  <a:lnTo>
                    <a:pt x="56621" y="548971"/>
                  </a:lnTo>
                  <a:lnTo>
                    <a:pt x="92710" y="556260"/>
                  </a:lnTo>
                  <a:lnTo>
                    <a:pt x="2691638" y="556260"/>
                  </a:lnTo>
                  <a:lnTo>
                    <a:pt x="2727715" y="548971"/>
                  </a:lnTo>
                  <a:lnTo>
                    <a:pt x="2757185" y="529097"/>
                  </a:lnTo>
                  <a:lnTo>
                    <a:pt x="2777059" y="499627"/>
                  </a:lnTo>
                  <a:lnTo>
                    <a:pt x="2784348" y="463550"/>
                  </a:lnTo>
                  <a:lnTo>
                    <a:pt x="2784348" y="92710"/>
                  </a:lnTo>
                  <a:lnTo>
                    <a:pt x="2777059" y="56632"/>
                  </a:lnTo>
                  <a:lnTo>
                    <a:pt x="2757185" y="27162"/>
                  </a:lnTo>
                  <a:lnTo>
                    <a:pt x="2727715" y="7288"/>
                  </a:lnTo>
                  <a:lnTo>
                    <a:pt x="2691638" y="0"/>
                  </a:lnTo>
                  <a:close/>
                </a:path>
              </a:pathLst>
            </a:custGeom>
            <a:solidFill>
              <a:srgbClr val="FFFFFF"/>
            </a:solidFill>
          </p:spPr>
          <p:txBody>
            <a:bodyPr wrap="square" lIns="0" tIns="0" rIns="0" bIns="0" rtlCol="0"/>
            <a:lstStyle/>
            <a:p>
              <a:endParaRPr/>
            </a:p>
          </p:txBody>
        </p:sp>
        <p:sp>
          <p:nvSpPr>
            <p:cNvPr id="7" name="object 7"/>
            <p:cNvSpPr/>
            <p:nvPr/>
          </p:nvSpPr>
          <p:spPr>
            <a:xfrm>
              <a:off x="331469" y="1183386"/>
              <a:ext cx="2784475" cy="556260"/>
            </a:xfrm>
            <a:custGeom>
              <a:avLst/>
              <a:gdLst/>
              <a:ahLst/>
              <a:cxnLst/>
              <a:rect l="l" t="t" r="r" b="b"/>
              <a:pathLst>
                <a:path w="2784475" h="556260">
                  <a:moveTo>
                    <a:pt x="0" y="92710"/>
                  </a:moveTo>
                  <a:lnTo>
                    <a:pt x="7285" y="56632"/>
                  </a:lnTo>
                  <a:lnTo>
                    <a:pt x="27152" y="27162"/>
                  </a:lnTo>
                  <a:lnTo>
                    <a:pt x="56621" y="7288"/>
                  </a:lnTo>
                  <a:lnTo>
                    <a:pt x="92710" y="0"/>
                  </a:lnTo>
                  <a:lnTo>
                    <a:pt x="2691638" y="0"/>
                  </a:lnTo>
                  <a:lnTo>
                    <a:pt x="2727715" y="7288"/>
                  </a:lnTo>
                  <a:lnTo>
                    <a:pt x="2757185" y="27162"/>
                  </a:lnTo>
                  <a:lnTo>
                    <a:pt x="2777059" y="56632"/>
                  </a:lnTo>
                  <a:lnTo>
                    <a:pt x="2784348" y="92710"/>
                  </a:lnTo>
                  <a:lnTo>
                    <a:pt x="2784348" y="463550"/>
                  </a:lnTo>
                  <a:lnTo>
                    <a:pt x="2777059" y="499627"/>
                  </a:lnTo>
                  <a:lnTo>
                    <a:pt x="2757185" y="529097"/>
                  </a:lnTo>
                  <a:lnTo>
                    <a:pt x="2727715" y="548971"/>
                  </a:lnTo>
                  <a:lnTo>
                    <a:pt x="2691638" y="556260"/>
                  </a:lnTo>
                  <a:lnTo>
                    <a:pt x="92710" y="556260"/>
                  </a:lnTo>
                  <a:lnTo>
                    <a:pt x="56621" y="548971"/>
                  </a:lnTo>
                  <a:lnTo>
                    <a:pt x="27152" y="529097"/>
                  </a:lnTo>
                  <a:lnTo>
                    <a:pt x="7285" y="499627"/>
                  </a:lnTo>
                  <a:lnTo>
                    <a:pt x="0" y="463550"/>
                  </a:lnTo>
                  <a:lnTo>
                    <a:pt x="0" y="92710"/>
                  </a:lnTo>
                  <a:close/>
                </a:path>
              </a:pathLst>
            </a:custGeom>
            <a:ln w="28956">
              <a:solidFill>
                <a:srgbClr val="5F4778"/>
              </a:solidFill>
            </a:ln>
          </p:spPr>
          <p:txBody>
            <a:bodyPr wrap="square" lIns="0" tIns="0" rIns="0" bIns="0" rtlCol="0"/>
            <a:lstStyle/>
            <a:p>
              <a:endParaRPr/>
            </a:p>
          </p:txBody>
        </p:sp>
      </p:grpSp>
      <p:sp>
        <p:nvSpPr>
          <p:cNvPr id="8" name="object 8"/>
          <p:cNvSpPr txBox="1"/>
          <p:nvPr/>
        </p:nvSpPr>
        <p:spPr>
          <a:xfrm>
            <a:off x="1246124" y="1329944"/>
            <a:ext cx="954405" cy="198131"/>
          </a:xfrm>
          <a:prstGeom prst="rect">
            <a:avLst/>
          </a:prstGeom>
        </p:spPr>
        <p:txBody>
          <a:bodyPr vert="horz" wrap="square" lIns="0" tIns="13335" rIns="0" bIns="0" rtlCol="0">
            <a:spAutoFit/>
          </a:bodyPr>
          <a:lstStyle/>
          <a:p>
            <a:pPr marL="12700">
              <a:lnSpc>
                <a:spcPct val="100000"/>
              </a:lnSpc>
              <a:spcBef>
                <a:spcPts val="105"/>
              </a:spcBef>
            </a:pPr>
            <a:r>
              <a:rPr sz="1200" dirty="0">
                <a:solidFill>
                  <a:srgbClr val="585858"/>
                </a:solidFill>
                <a:latin typeface="Lucida Grande" panose="020B0600040502020204"/>
                <a:cs typeface="Calibri"/>
              </a:rPr>
              <a:t>Elasticsearch</a:t>
            </a:r>
            <a:endParaRPr sz="1200" dirty="0">
              <a:latin typeface="Lucida Grande" panose="020B0600040502020204"/>
              <a:cs typeface="Calibri"/>
            </a:endParaRPr>
          </a:p>
        </p:txBody>
      </p:sp>
      <p:grpSp>
        <p:nvGrpSpPr>
          <p:cNvPr id="9" name="object 9"/>
          <p:cNvGrpSpPr/>
          <p:nvPr/>
        </p:nvGrpSpPr>
        <p:grpSpPr>
          <a:xfrm>
            <a:off x="300223" y="2110594"/>
            <a:ext cx="2897505" cy="668020"/>
            <a:chOff x="300223" y="2110594"/>
            <a:chExt cx="2897505" cy="668020"/>
          </a:xfrm>
        </p:grpSpPr>
        <p:pic>
          <p:nvPicPr>
            <p:cNvPr id="10" name="object 10"/>
            <p:cNvPicPr/>
            <p:nvPr/>
          </p:nvPicPr>
          <p:blipFill>
            <a:blip r:embed="rId4" cstate="print"/>
            <a:stretch>
              <a:fillRect/>
            </a:stretch>
          </p:blipFill>
          <p:spPr>
            <a:xfrm>
              <a:off x="300223" y="2110594"/>
              <a:ext cx="2897133" cy="667777"/>
            </a:xfrm>
            <a:prstGeom prst="rect">
              <a:avLst/>
            </a:prstGeom>
          </p:spPr>
        </p:pic>
        <p:pic>
          <p:nvPicPr>
            <p:cNvPr id="11" name="object 11"/>
            <p:cNvPicPr/>
            <p:nvPr/>
          </p:nvPicPr>
          <p:blipFill>
            <a:blip r:embed="rId5" cstate="print"/>
            <a:stretch>
              <a:fillRect/>
            </a:stretch>
          </p:blipFill>
          <p:spPr>
            <a:xfrm>
              <a:off x="1275588" y="2232621"/>
              <a:ext cx="943368" cy="475526"/>
            </a:xfrm>
            <a:prstGeom prst="rect">
              <a:avLst/>
            </a:prstGeom>
          </p:spPr>
        </p:pic>
        <p:sp>
          <p:nvSpPr>
            <p:cNvPr id="12" name="object 12"/>
            <p:cNvSpPr/>
            <p:nvPr/>
          </p:nvSpPr>
          <p:spPr>
            <a:xfrm>
              <a:off x="331469" y="2141982"/>
              <a:ext cx="2784475" cy="554990"/>
            </a:xfrm>
            <a:custGeom>
              <a:avLst/>
              <a:gdLst/>
              <a:ahLst/>
              <a:cxnLst/>
              <a:rect l="l" t="t" r="r" b="b"/>
              <a:pathLst>
                <a:path w="2784475" h="554989">
                  <a:moveTo>
                    <a:pt x="2691892" y="0"/>
                  </a:moveTo>
                  <a:lnTo>
                    <a:pt x="92456" y="0"/>
                  </a:lnTo>
                  <a:lnTo>
                    <a:pt x="56465" y="7266"/>
                  </a:lnTo>
                  <a:lnTo>
                    <a:pt x="27077" y="27082"/>
                  </a:lnTo>
                  <a:lnTo>
                    <a:pt x="7264" y="56471"/>
                  </a:lnTo>
                  <a:lnTo>
                    <a:pt x="0" y="92456"/>
                  </a:lnTo>
                  <a:lnTo>
                    <a:pt x="0" y="462280"/>
                  </a:lnTo>
                  <a:lnTo>
                    <a:pt x="7264" y="498264"/>
                  </a:lnTo>
                  <a:lnTo>
                    <a:pt x="27077" y="527653"/>
                  </a:lnTo>
                  <a:lnTo>
                    <a:pt x="56465" y="547469"/>
                  </a:lnTo>
                  <a:lnTo>
                    <a:pt x="92456" y="554736"/>
                  </a:lnTo>
                  <a:lnTo>
                    <a:pt x="2691892" y="554736"/>
                  </a:lnTo>
                  <a:lnTo>
                    <a:pt x="2727876" y="547469"/>
                  </a:lnTo>
                  <a:lnTo>
                    <a:pt x="2757265" y="527653"/>
                  </a:lnTo>
                  <a:lnTo>
                    <a:pt x="2777081" y="498264"/>
                  </a:lnTo>
                  <a:lnTo>
                    <a:pt x="2784348" y="462280"/>
                  </a:lnTo>
                  <a:lnTo>
                    <a:pt x="2784348" y="92456"/>
                  </a:lnTo>
                  <a:lnTo>
                    <a:pt x="2777081" y="56471"/>
                  </a:lnTo>
                  <a:lnTo>
                    <a:pt x="2757265" y="27082"/>
                  </a:lnTo>
                  <a:lnTo>
                    <a:pt x="2727876" y="7266"/>
                  </a:lnTo>
                  <a:lnTo>
                    <a:pt x="2691892" y="0"/>
                  </a:lnTo>
                  <a:close/>
                </a:path>
              </a:pathLst>
            </a:custGeom>
            <a:solidFill>
              <a:srgbClr val="FFFFFF"/>
            </a:solidFill>
          </p:spPr>
          <p:txBody>
            <a:bodyPr wrap="square" lIns="0" tIns="0" rIns="0" bIns="0" rtlCol="0"/>
            <a:lstStyle/>
            <a:p>
              <a:endParaRPr/>
            </a:p>
          </p:txBody>
        </p:sp>
        <p:sp>
          <p:nvSpPr>
            <p:cNvPr id="13" name="object 13"/>
            <p:cNvSpPr/>
            <p:nvPr/>
          </p:nvSpPr>
          <p:spPr>
            <a:xfrm>
              <a:off x="331469" y="2141982"/>
              <a:ext cx="2784475" cy="554990"/>
            </a:xfrm>
            <a:custGeom>
              <a:avLst/>
              <a:gdLst/>
              <a:ahLst/>
              <a:cxnLst/>
              <a:rect l="l" t="t" r="r" b="b"/>
              <a:pathLst>
                <a:path w="2784475" h="554989">
                  <a:moveTo>
                    <a:pt x="0" y="92456"/>
                  </a:moveTo>
                  <a:lnTo>
                    <a:pt x="7264" y="56471"/>
                  </a:lnTo>
                  <a:lnTo>
                    <a:pt x="27077" y="27082"/>
                  </a:lnTo>
                  <a:lnTo>
                    <a:pt x="56465" y="7266"/>
                  </a:lnTo>
                  <a:lnTo>
                    <a:pt x="92456" y="0"/>
                  </a:lnTo>
                  <a:lnTo>
                    <a:pt x="2691892" y="0"/>
                  </a:lnTo>
                  <a:lnTo>
                    <a:pt x="2727876" y="7266"/>
                  </a:lnTo>
                  <a:lnTo>
                    <a:pt x="2757265" y="27082"/>
                  </a:lnTo>
                  <a:lnTo>
                    <a:pt x="2777081" y="56471"/>
                  </a:lnTo>
                  <a:lnTo>
                    <a:pt x="2784348" y="92456"/>
                  </a:lnTo>
                  <a:lnTo>
                    <a:pt x="2784348" y="462280"/>
                  </a:lnTo>
                  <a:lnTo>
                    <a:pt x="2777081" y="498264"/>
                  </a:lnTo>
                  <a:lnTo>
                    <a:pt x="2757265" y="527653"/>
                  </a:lnTo>
                  <a:lnTo>
                    <a:pt x="2727876" y="547469"/>
                  </a:lnTo>
                  <a:lnTo>
                    <a:pt x="2691892" y="554736"/>
                  </a:lnTo>
                  <a:lnTo>
                    <a:pt x="92456" y="554736"/>
                  </a:lnTo>
                  <a:lnTo>
                    <a:pt x="56465" y="547469"/>
                  </a:lnTo>
                  <a:lnTo>
                    <a:pt x="27077" y="527653"/>
                  </a:lnTo>
                  <a:lnTo>
                    <a:pt x="7264" y="498264"/>
                  </a:lnTo>
                  <a:lnTo>
                    <a:pt x="0" y="462280"/>
                  </a:lnTo>
                  <a:lnTo>
                    <a:pt x="0" y="92456"/>
                  </a:lnTo>
                  <a:close/>
                </a:path>
              </a:pathLst>
            </a:custGeom>
            <a:ln w="28956">
              <a:solidFill>
                <a:srgbClr val="5F4778"/>
              </a:solidFill>
            </a:ln>
          </p:spPr>
          <p:txBody>
            <a:bodyPr wrap="square" lIns="0" tIns="0" rIns="0" bIns="0" rtlCol="0"/>
            <a:lstStyle/>
            <a:p>
              <a:endParaRPr/>
            </a:p>
          </p:txBody>
        </p:sp>
      </p:grpSp>
      <p:sp>
        <p:nvSpPr>
          <p:cNvPr id="14" name="object 14"/>
          <p:cNvSpPr txBox="1"/>
          <p:nvPr/>
        </p:nvSpPr>
        <p:spPr>
          <a:xfrm>
            <a:off x="1395475" y="2287905"/>
            <a:ext cx="654050"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585858"/>
                </a:solidFill>
                <a:latin typeface="Lucida Grande" panose="020B0600040502020204"/>
                <a:cs typeface="Calibri"/>
              </a:rPr>
              <a:t>Logstash</a:t>
            </a:r>
            <a:endParaRPr sz="1200">
              <a:latin typeface="Lucida Grande" panose="020B0600040502020204"/>
              <a:cs typeface="Calibri"/>
            </a:endParaRPr>
          </a:p>
        </p:txBody>
      </p:sp>
      <p:grpSp>
        <p:nvGrpSpPr>
          <p:cNvPr id="15" name="object 15"/>
          <p:cNvGrpSpPr/>
          <p:nvPr/>
        </p:nvGrpSpPr>
        <p:grpSpPr>
          <a:xfrm>
            <a:off x="211836" y="2979420"/>
            <a:ext cx="3043555" cy="806450"/>
            <a:chOff x="211836" y="2979420"/>
            <a:chExt cx="3043555" cy="806450"/>
          </a:xfrm>
        </p:grpSpPr>
        <p:pic>
          <p:nvPicPr>
            <p:cNvPr id="16" name="object 16"/>
            <p:cNvPicPr/>
            <p:nvPr/>
          </p:nvPicPr>
          <p:blipFill>
            <a:blip r:embed="rId6" cstate="print"/>
            <a:stretch>
              <a:fillRect/>
            </a:stretch>
          </p:blipFill>
          <p:spPr>
            <a:xfrm>
              <a:off x="242235" y="3018947"/>
              <a:ext cx="3013108" cy="766778"/>
            </a:xfrm>
            <a:prstGeom prst="rect">
              <a:avLst/>
            </a:prstGeom>
          </p:spPr>
        </p:pic>
        <p:pic>
          <p:nvPicPr>
            <p:cNvPr id="17" name="object 17"/>
            <p:cNvPicPr/>
            <p:nvPr/>
          </p:nvPicPr>
          <p:blipFill>
            <a:blip r:embed="rId7" cstate="print"/>
            <a:stretch>
              <a:fillRect/>
            </a:stretch>
          </p:blipFill>
          <p:spPr>
            <a:xfrm>
              <a:off x="1335024" y="3189693"/>
              <a:ext cx="826020" cy="475526"/>
            </a:xfrm>
            <a:prstGeom prst="rect">
              <a:avLst/>
            </a:prstGeom>
          </p:spPr>
        </p:pic>
        <p:pic>
          <p:nvPicPr>
            <p:cNvPr id="18" name="object 18"/>
            <p:cNvPicPr/>
            <p:nvPr/>
          </p:nvPicPr>
          <p:blipFill>
            <a:blip r:embed="rId8" cstate="print"/>
            <a:stretch>
              <a:fillRect/>
            </a:stretch>
          </p:blipFill>
          <p:spPr>
            <a:xfrm>
              <a:off x="211836" y="2979420"/>
              <a:ext cx="3019044" cy="790956"/>
            </a:xfrm>
            <a:prstGeom prst="rect">
              <a:avLst/>
            </a:prstGeom>
          </p:spPr>
        </p:pic>
        <p:sp>
          <p:nvSpPr>
            <p:cNvPr id="19" name="object 19"/>
            <p:cNvSpPr/>
            <p:nvPr/>
          </p:nvSpPr>
          <p:spPr>
            <a:xfrm>
              <a:off x="331470" y="3099054"/>
              <a:ext cx="2784475" cy="556260"/>
            </a:xfrm>
            <a:custGeom>
              <a:avLst/>
              <a:gdLst/>
              <a:ahLst/>
              <a:cxnLst/>
              <a:rect l="l" t="t" r="r" b="b"/>
              <a:pathLst>
                <a:path w="2784475" h="556260">
                  <a:moveTo>
                    <a:pt x="2691638" y="0"/>
                  </a:moveTo>
                  <a:lnTo>
                    <a:pt x="92710" y="0"/>
                  </a:lnTo>
                  <a:lnTo>
                    <a:pt x="56621" y="7288"/>
                  </a:lnTo>
                  <a:lnTo>
                    <a:pt x="27152" y="27162"/>
                  </a:lnTo>
                  <a:lnTo>
                    <a:pt x="7285" y="56632"/>
                  </a:lnTo>
                  <a:lnTo>
                    <a:pt x="0" y="92710"/>
                  </a:lnTo>
                  <a:lnTo>
                    <a:pt x="0" y="463550"/>
                  </a:lnTo>
                  <a:lnTo>
                    <a:pt x="7285" y="499627"/>
                  </a:lnTo>
                  <a:lnTo>
                    <a:pt x="27152" y="529097"/>
                  </a:lnTo>
                  <a:lnTo>
                    <a:pt x="56621" y="548971"/>
                  </a:lnTo>
                  <a:lnTo>
                    <a:pt x="92710" y="556260"/>
                  </a:lnTo>
                  <a:lnTo>
                    <a:pt x="2691638" y="556260"/>
                  </a:lnTo>
                  <a:lnTo>
                    <a:pt x="2727715" y="548971"/>
                  </a:lnTo>
                  <a:lnTo>
                    <a:pt x="2757185" y="529097"/>
                  </a:lnTo>
                  <a:lnTo>
                    <a:pt x="2777059" y="499627"/>
                  </a:lnTo>
                  <a:lnTo>
                    <a:pt x="2784348" y="463550"/>
                  </a:lnTo>
                  <a:lnTo>
                    <a:pt x="2784348" y="92710"/>
                  </a:lnTo>
                  <a:lnTo>
                    <a:pt x="2777059" y="56632"/>
                  </a:lnTo>
                  <a:lnTo>
                    <a:pt x="2757185" y="27162"/>
                  </a:lnTo>
                  <a:lnTo>
                    <a:pt x="2727715" y="7288"/>
                  </a:lnTo>
                  <a:lnTo>
                    <a:pt x="2691638" y="0"/>
                  </a:lnTo>
                  <a:close/>
                </a:path>
              </a:pathLst>
            </a:custGeom>
            <a:solidFill>
              <a:srgbClr val="FFFFFF"/>
            </a:solidFill>
          </p:spPr>
          <p:txBody>
            <a:bodyPr wrap="square" lIns="0" tIns="0" rIns="0" bIns="0" rtlCol="0"/>
            <a:lstStyle/>
            <a:p>
              <a:endParaRPr/>
            </a:p>
          </p:txBody>
        </p:sp>
        <p:sp>
          <p:nvSpPr>
            <p:cNvPr id="20" name="object 20"/>
            <p:cNvSpPr/>
            <p:nvPr/>
          </p:nvSpPr>
          <p:spPr>
            <a:xfrm>
              <a:off x="331470" y="3099054"/>
              <a:ext cx="2784475" cy="556260"/>
            </a:xfrm>
            <a:custGeom>
              <a:avLst/>
              <a:gdLst/>
              <a:ahLst/>
              <a:cxnLst/>
              <a:rect l="l" t="t" r="r" b="b"/>
              <a:pathLst>
                <a:path w="2784475" h="556260">
                  <a:moveTo>
                    <a:pt x="0" y="92710"/>
                  </a:moveTo>
                  <a:lnTo>
                    <a:pt x="7285" y="56632"/>
                  </a:lnTo>
                  <a:lnTo>
                    <a:pt x="27152" y="27162"/>
                  </a:lnTo>
                  <a:lnTo>
                    <a:pt x="56621" y="7288"/>
                  </a:lnTo>
                  <a:lnTo>
                    <a:pt x="92710" y="0"/>
                  </a:lnTo>
                  <a:lnTo>
                    <a:pt x="2691638" y="0"/>
                  </a:lnTo>
                  <a:lnTo>
                    <a:pt x="2727715" y="7288"/>
                  </a:lnTo>
                  <a:lnTo>
                    <a:pt x="2757185" y="27162"/>
                  </a:lnTo>
                  <a:lnTo>
                    <a:pt x="2777059" y="56632"/>
                  </a:lnTo>
                  <a:lnTo>
                    <a:pt x="2784348" y="92710"/>
                  </a:lnTo>
                  <a:lnTo>
                    <a:pt x="2784348" y="463550"/>
                  </a:lnTo>
                  <a:lnTo>
                    <a:pt x="2777059" y="499627"/>
                  </a:lnTo>
                  <a:lnTo>
                    <a:pt x="2757185" y="529097"/>
                  </a:lnTo>
                  <a:lnTo>
                    <a:pt x="2727715" y="548971"/>
                  </a:lnTo>
                  <a:lnTo>
                    <a:pt x="2691638" y="556260"/>
                  </a:lnTo>
                  <a:lnTo>
                    <a:pt x="92710" y="556260"/>
                  </a:lnTo>
                  <a:lnTo>
                    <a:pt x="56621" y="548971"/>
                  </a:lnTo>
                  <a:lnTo>
                    <a:pt x="27152" y="529097"/>
                  </a:lnTo>
                  <a:lnTo>
                    <a:pt x="7285" y="499627"/>
                  </a:lnTo>
                  <a:lnTo>
                    <a:pt x="0" y="463550"/>
                  </a:lnTo>
                  <a:lnTo>
                    <a:pt x="0" y="92710"/>
                  </a:lnTo>
                  <a:close/>
                </a:path>
              </a:pathLst>
            </a:custGeom>
            <a:ln w="28956">
              <a:solidFill>
                <a:srgbClr val="5F4778"/>
              </a:solidFill>
            </a:ln>
          </p:spPr>
          <p:txBody>
            <a:bodyPr wrap="square" lIns="0" tIns="0" rIns="0" bIns="0" rtlCol="0"/>
            <a:lstStyle/>
            <a:p>
              <a:endParaRPr/>
            </a:p>
          </p:txBody>
        </p:sp>
      </p:grpSp>
      <p:sp>
        <p:nvSpPr>
          <p:cNvPr id="21" name="object 21"/>
          <p:cNvSpPr txBox="1"/>
          <p:nvPr/>
        </p:nvSpPr>
        <p:spPr>
          <a:xfrm>
            <a:off x="1454911" y="3245561"/>
            <a:ext cx="535940" cy="198131"/>
          </a:xfrm>
          <a:prstGeom prst="rect">
            <a:avLst/>
          </a:prstGeom>
        </p:spPr>
        <p:txBody>
          <a:bodyPr vert="horz" wrap="square" lIns="0" tIns="13335" rIns="0" bIns="0" rtlCol="0">
            <a:spAutoFit/>
          </a:bodyPr>
          <a:lstStyle/>
          <a:p>
            <a:pPr marL="12700">
              <a:lnSpc>
                <a:spcPct val="100000"/>
              </a:lnSpc>
              <a:spcBef>
                <a:spcPts val="105"/>
              </a:spcBef>
            </a:pPr>
            <a:r>
              <a:rPr sz="1200" b="1" dirty="0">
                <a:latin typeface="Lucida Grande" panose="020B0600040502020204"/>
                <a:cs typeface="Calibri"/>
              </a:rPr>
              <a:t>Kibana</a:t>
            </a:r>
            <a:endParaRPr sz="1200">
              <a:latin typeface="Lucida Grande" panose="020B0600040502020204"/>
              <a:cs typeface="Calibri"/>
            </a:endParaRPr>
          </a:p>
        </p:txBody>
      </p:sp>
      <p:grpSp>
        <p:nvGrpSpPr>
          <p:cNvPr id="22" name="object 22"/>
          <p:cNvGrpSpPr/>
          <p:nvPr/>
        </p:nvGrpSpPr>
        <p:grpSpPr>
          <a:xfrm>
            <a:off x="300223" y="4035352"/>
            <a:ext cx="2897505" cy="660400"/>
            <a:chOff x="300223" y="4035352"/>
            <a:chExt cx="2897505" cy="660400"/>
          </a:xfrm>
        </p:grpSpPr>
        <p:pic>
          <p:nvPicPr>
            <p:cNvPr id="23" name="object 23"/>
            <p:cNvPicPr/>
            <p:nvPr/>
          </p:nvPicPr>
          <p:blipFill>
            <a:blip r:embed="rId2" cstate="print"/>
            <a:stretch>
              <a:fillRect/>
            </a:stretch>
          </p:blipFill>
          <p:spPr>
            <a:xfrm>
              <a:off x="300223" y="4035352"/>
              <a:ext cx="2897133" cy="660217"/>
            </a:xfrm>
            <a:prstGeom prst="rect">
              <a:avLst/>
            </a:prstGeom>
          </p:spPr>
        </p:pic>
        <p:pic>
          <p:nvPicPr>
            <p:cNvPr id="24" name="object 24"/>
            <p:cNvPicPr/>
            <p:nvPr/>
          </p:nvPicPr>
          <p:blipFill>
            <a:blip r:embed="rId9" cstate="print"/>
            <a:stretch>
              <a:fillRect/>
            </a:stretch>
          </p:blipFill>
          <p:spPr>
            <a:xfrm>
              <a:off x="1389888" y="4148327"/>
              <a:ext cx="714781" cy="475526"/>
            </a:xfrm>
            <a:prstGeom prst="rect">
              <a:avLst/>
            </a:prstGeom>
          </p:spPr>
        </p:pic>
        <p:sp>
          <p:nvSpPr>
            <p:cNvPr id="25" name="object 25"/>
            <p:cNvSpPr/>
            <p:nvPr/>
          </p:nvSpPr>
          <p:spPr>
            <a:xfrm>
              <a:off x="331469" y="4057649"/>
              <a:ext cx="2784475" cy="556260"/>
            </a:xfrm>
            <a:custGeom>
              <a:avLst/>
              <a:gdLst/>
              <a:ahLst/>
              <a:cxnLst/>
              <a:rect l="l" t="t" r="r" b="b"/>
              <a:pathLst>
                <a:path w="2784475" h="556260">
                  <a:moveTo>
                    <a:pt x="2691638" y="0"/>
                  </a:moveTo>
                  <a:lnTo>
                    <a:pt x="92710" y="0"/>
                  </a:lnTo>
                  <a:lnTo>
                    <a:pt x="56621" y="7285"/>
                  </a:lnTo>
                  <a:lnTo>
                    <a:pt x="27152" y="27152"/>
                  </a:lnTo>
                  <a:lnTo>
                    <a:pt x="7285" y="56621"/>
                  </a:lnTo>
                  <a:lnTo>
                    <a:pt x="0" y="92709"/>
                  </a:lnTo>
                  <a:lnTo>
                    <a:pt x="0" y="463550"/>
                  </a:lnTo>
                  <a:lnTo>
                    <a:pt x="7285" y="499638"/>
                  </a:lnTo>
                  <a:lnTo>
                    <a:pt x="27152" y="529107"/>
                  </a:lnTo>
                  <a:lnTo>
                    <a:pt x="56621" y="548974"/>
                  </a:lnTo>
                  <a:lnTo>
                    <a:pt x="92710" y="556260"/>
                  </a:lnTo>
                  <a:lnTo>
                    <a:pt x="2691638" y="556260"/>
                  </a:lnTo>
                  <a:lnTo>
                    <a:pt x="2727715" y="548974"/>
                  </a:lnTo>
                  <a:lnTo>
                    <a:pt x="2757185" y="529107"/>
                  </a:lnTo>
                  <a:lnTo>
                    <a:pt x="2777059" y="499638"/>
                  </a:lnTo>
                  <a:lnTo>
                    <a:pt x="2784348" y="463550"/>
                  </a:lnTo>
                  <a:lnTo>
                    <a:pt x="2784348" y="92709"/>
                  </a:lnTo>
                  <a:lnTo>
                    <a:pt x="2777059" y="56621"/>
                  </a:lnTo>
                  <a:lnTo>
                    <a:pt x="2757185" y="27152"/>
                  </a:lnTo>
                  <a:lnTo>
                    <a:pt x="2727715" y="7285"/>
                  </a:lnTo>
                  <a:lnTo>
                    <a:pt x="2691638" y="0"/>
                  </a:lnTo>
                  <a:close/>
                </a:path>
              </a:pathLst>
            </a:custGeom>
            <a:solidFill>
              <a:srgbClr val="FFFFFF"/>
            </a:solidFill>
          </p:spPr>
          <p:txBody>
            <a:bodyPr wrap="square" lIns="0" tIns="0" rIns="0" bIns="0" rtlCol="0"/>
            <a:lstStyle/>
            <a:p>
              <a:endParaRPr/>
            </a:p>
          </p:txBody>
        </p:sp>
        <p:sp>
          <p:nvSpPr>
            <p:cNvPr id="26" name="object 26"/>
            <p:cNvSpPr/>
            <p:nvPr/>
          </p:nvSpPr>
          <p:spPr>
            <a:xfrm>
              <a:off x="331469" y="4057649"/>
              <a:ext cx="2784475" cy="556260"/>
            </a:xfrm>
            <a:custGeom>
              <a:avLst/>
              <a:gdLst/>
              <a:ahLst/>
              <a:cxnLst/>
              <a:rect l="l" t="t" r="r" b="b"/>
              <a:pathLst>
                <a:path w="2784475" h="556260">
                  <a:moveTo>
                    <a:pt x="0" y="92709"/>
                  </a:moveTo>
                  <a:lnTo>
                    <a:pt x="7285" y="56621"/>
                  </a:lnTo>
                  <a:lnTo>
                    <a:pt x="27152" y="27152"/>
                  </a:lnTo>
                  <a:lnTo>
                    <a:pt x="56621" y="7285"/>
                  </a:lnTo>
                  <a:lnTo>
                    <a:pt x="92710" y="0"/>
                  </a:lnTo>
                  <a:lnTo>
                    <a:pt x="2691638" y="0"/>
                  </a:lnTo>
                  <a:lnTo>
                    <a:pt x="2727715" y="7285"/>
                  </a:lnTo>
                  <a:lnTo>
                    <a:pt x="2757185" y="27152"/>
                  </a:lnTo>
                  <a:lnTo>
                    <a:pt x="2777059" y="56621"/>
                  </a:lnTo>
                  <a:lnTo>
                    <a:pt x="2784348" y="92709"/>
                  </a:lnTo>
                  <a:lnTo>
                    <a:pt x="2784348" y="463550"/>
                  </a:lnTo>
                  <a:lnTo>
                    <a:pt x="2777059" y="499638"/>
                  </a:lnTo>
                  <a:lnTo>
                    <a:pt x="2757185" y="529107"/>
                  </a:lnTo>
                  <a:lnTo>
                    <a:pt x="2727715" y="548974"/>
                  </a:lnTo>
                  <a:lnTo>
                    <a:pt x="2691638" y="556260"/>
                  </a:lnTo>
                  <a:lnTo>
                    <a:pt x="92710" y="556260"/>
                  </a:lnTo>
                  <a:lnTo>
                    <a:pt x="56621" y="548974"/>
                  </a:lnTo>
                  <a:lnTo>
                    <a:pt x="27152" y="529107"/>
                  </a:lnTo>
                  <a:lnTo>
                    <a:pt x="7285" y="499638"/>
                  </a:lnTo>
                  <a:lnTo>
                    <a:pt x="0" y="463550"/>
                  </a:lnTo>
                  <a:lnTo>
                    <a:pt x="0" y="92709"/>
                  </a:lnTo>
                  <a:close/>
                </a:path>
              </a:pathLst>
            </a:custGeom>
            <a:ln w="28956">
              <a:solidFill>
                <a:srgbClr val="5F4778"/>
              </a:solidFill>
            </a:ln>
          </p:spPr>
          <p:txBody>
            <a:bodyPr wrap="square" lIns="0" tIns="0" rIns="0" bIns="0" rtlCol="0"/>
            <a:lstStyle/>
            <a:p>
              <a:endParaRPr/>
            </a:p>
          </p:txBody>
        </p:sp>
      </p:grpSp>
      <p:sp>
        <p:nvSpPr>
          <p:cNvPr id="27" name="object 27"/>
          <p:cNvSpPr txBox="1"/>
          <p:nvPr/>
        </p:nvSpPr>
        <p:spPr>
          <a:xfrm>
            <a:off x="1509775" y="4205122"/>
            <a:ext cx="424815"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585858"/>
                </a:solidFill>
                <a:latin typeface="Lucida Grande" panose="020B0600040502020204"/>
                <a:cs typeface="Calibri"/>
              </a:rPr>
              <a:t>Beats</a:t>
            </a:r>
            <a:endParaRPr sz="1200">
              <a:latin typeface="Lucida Grande" panose="020B0600040502020204"/>
              <a:cs typeface="Calibri"/>
            </a:endParaRPr>
          </a:p>
        </p:txBody>
      </p:sp>
      <p:grpSp>
        <p:nvGrpSpPr>
          <p:cNvPr id="28" name="object 28"/>
          <p:cNvGrpSpPr/>
          <p:nvPr/>
        </p:nvGrpSpPr>
        <p:grpSpPr>
          <a:xfrm>
            <a:off x="3806952" y="1074419"/>
            <a:ext cx="4857115" cy="3698875"/>
            <a:chOff x="3806952" y="1074419"/>
            <a:chExt cx="4857115" cy="3698875"/>
          </a:xfrm>
          <a:solidFill>
            <a:srgbClr val="FFFFFF"/>
          </a:solidFill>
        </p:grpSpPr>
        <p:sp>
          <p:nvSpPr>
            <p:cNvPr id="29" name="object 29"/>
            <p:cNvSpPr/>
            <p:nvPr/>
          </p:nvSpPr>
          <p:spPr>
            <a:xfrm>
              <a:off x="3813048" y="1080515"/>
              <a:ext cx="4845050" cy="3686810"/>
            </a:xfrm>
            <a:custGeom>
              <a:avLst/>
              <a:gdLst/>
              <a:ahLst/>
              <a:cxnLst/>
              <a:rect l="l" t="t" r="r" b="b"/>
              <a:pathLst>
                <a:path w="4845050" h="3686810">
                  <a:moveTo>
                    <a:pt x="0" y="614426"/>
                  </a:moveTo>
                  <a:lnTo>
                    <a:pt x="1848" y="566408"/>
                  </a:lnTo>
                  <a:lnTo>
                    <a:pt x="7303" y="519401"/>
                  </a:lnTo>
                  <a:lnTo>
                    <a:pt x="16227" y="473541"/>
                  </a:lnTo>
                  <a:lnTo>
                    <a:pt x="28483" y="428966"/>
                  </a:lnTo>
                  <a:lnTo>
                    <a:pt x="43937" y="385811"/>
                  </a:lnTo>
                  <a:lnTo>
                    <a:pt x="62449" y="344214"/>
                  </a:lnTo>
                  <a:lnTo>
                    <a:pt x="83885" y="304310"/>
                  </a:lnTo>
                  <a:lnTo>
                    <a:pt x="108108" y="266237"/>
                  </a:lnTo>
                  <a:lnTo>
                    <a:pt x="134980" y="230131"/>
                  </a:lnTo>
                  <a:lnTo>
                    <a:pt x="164366" y="196128"/>
                  </a:lnTo>
                  <a:lnTo>
                    <a:pt x="196128" y="164366"/>
                  </a:lnTo>
                  <a:lnTo>
                    <a:pt x="230131" y="134980"/>
                  </a:lnTo>
                  <a:lnTo>
                    <a:pt x="266237" y="108108"/>
                  </a:lnTo>
                  <a:lnTo>
                    <a:pt x="304310" y="83885"/>
                  </a:lnTo>
                  <a:lnTo>
                    <a:pt x="344214" y="62449"/>
                  </a:lnTo>
                  <a:lnTo>
                    <a:pt x="385811" y="43937"/>
                  </a:lnTo>
                  <a:lnTo>
                    <a:pt x="428966" y="28483"/>
                  </a:lnTo>
                  <a:lnTo>
                    <a:pt x="473541" y="16227"/>
                  </a:lnTo>
                  <a:lnTo>
                    <a:pt x="519401" y="7303"/>
                  </a:lnTo>
                  <a:lnTo>
                    <a:pt x="566408" y="1848"/>
                  </a:lnTo>
                  <a:lnTo>
                    <a:pt x="614426" y="0"/>
                  </a:lnTo>
                  <a:lnTo>
                    <a:pt x="4230370" y="0"/>
                  </a:lnTo>
                  <a:lnTo>
                    <a:pt x="4278387" y="1848"/>
                  </a:lnTo>
                  <a:lnTo>
                    <a:pt x="4325394" y="7303"/>
                  </a:lnTo>
                  <a:lnTo>
                    <a:pt x="4371254" y="16227"/>
                  </a:lnTo>
                  <a:lnTo>
                    <a:pt x="4415829" y="28483"/>
                  </a:lnTo>
                  <a:lnTo>
                    <a:pt x="4458984" y="43937"/>
                  </a:lnTo>
                  <a:lnTo>
                    <a:pt x="4500581" y="62449"/>
                  </a:lnTo>
                  <a:lnTo>
                    <a:pt x="4540485" y="83885"/>
                  </a:lnTo>
                  <a:lnTo>
                    <a:pt x="4578558" y="108108"/>
                  </a:lnTo>
                  <a:lnTo>
                    <a:pt x="4614664" y="134980"/>
                  </a:lnTo>
                  <a:lnTo>
                    <a:pt x="4648667" y="164366"/>
                  </a:lnTo>
                  <a:lnTo>
                    <a:pt x="4680429" y="196128"/>
                  </a:lnTo>
                  <a:lnTo>
                    <a:pt x="4709815" y="230131"/>
                  </a:lnTo>
                  <a:lnTo>
                    <a:pt x="4736687" y="266237"/>
                  </a:lnTo>
                  <a:lnTo>
                    <a:pt x="4760910" y="304310"/>
                  </a:lnTo>
                  <a:lnTo>
                    <a:pt x="4782346" y="344214"/>
                  </a:lnTo>
                  <a:lnTo>
                    <a:pt x="4800858" y="385811"/>
                  </a:lnTo>
                  <a:lnTo>
                    <a:pt x="4816312" y="428966"/>
                  </a:lnTo>
                  <a:lnTo>
                    <a:pt x="4828568" y="473541"/>
                  </a:lnTo>
                  <a:lnTo>
                    <a:pt x="4837492" y="519401"/>
                  </a:lnTo>
                  <a:lnTo>
                    <a:pt x="4842947" y="566408"/>
                  </a:lnTo>
                  <a:lnTo>
                    <a:pt x="4844796" y="614426"/>
                  </a:lnTo>
                  <a:lnTo>
                    <a:pt x="4844796" y="3072117"/>
                  </a:lnTo>
                  <a:lnTo>
                    <a:pt x="4842947" y="3120135"/>
                  </a:lnTo>
                  <a:lnTo>
                    <a:pt x="4837492" y="3167142"/>
                  </a:lnTo>
                  <a:lnTo>
                    <a:pt x="4828568" y="3213002"/>
                  </a:lnTo>
                  <a:lnTo>
                    <a:pt x="4816312" y="3257577"/>
                  </a:lnTo>
                  <a:lnTo>
                    <a:pt x="4800858" y="3300733"/>
                  </a:lnTo>
                  <a:lnTo>
                    <a:pt x="4782346" y="3342331"/>
                  </a:lnTo>
                  <a:lnTo>
                    <a:pt x="4760910" y="3382235"/>
                  </a:lnTo>
                  <a:lnTo>
                    <a:pt x="4736687" y="3420309"/>
                  </a:lnTo>
                  <a:lnTo>
                    <a:pt x="4709815" y="3456416"/>
                  </a:lnTo>
                  <a:lnTo>
                    <a:pt x="4680429" y="3490420"/>
                  </a:lnTo>
                  <a:lnTo>
                    <a:pt x="4648667" y="3522183"/>
                  </a:lnTo>
                  <a:lnTo>
                    <a:pt x="4614664" y="3551570"/>
                  </a:lnTo>
                  <a:lnTo>
                    <a:pt x="4578558" y="3578443"/>
                  </a:lnTo>
                  <a:lnTo>
                    <a:pt x="4540485" y="3602666"/>
                  </a:lnTo>
                  <a:lnTo>
                    <a:pt x="4500581" y="3624103"/>
                  </a:lnTo>
                  <a:lnTo>
                    <a:pt x="4458984" y="3642617"/>
                  </a:lnTo>
                  <a:lnTo>
                    <a:pt x="4415829" y="3658070"/>
                  </a:lnTo>
                  <a:lnTo>
                    <a:pt x="4371254" y="3670328"/>
                  </a:lnTo>
                  <a:lnTo>
                    <a:pt x="4325394" y="3679252"/>
                  </a:lnTo>
                  <a:lnTo>
                    <a:pt x="4278387" y="3684707"/>
                  </a:lnTo>
                  <a:lnTo>
                    <a:pt x="4230370" y="3686555"/>
                  </a:lnTo>
                  <a:lnTo>
                    <a:pt x="614426" y="3686555"/>
                  </a:lnTo>
                  <a:lnTo>
                    <a:pt x="566408" y="3684707"/>
                  </a:lnTo>
                  <a:lnTo>
                    <a:pt x="519401" y="3679252"/>
                  </a:lnTo>
                  <a:lnTo>
                    <a:pt x="473541" y="3670328"/>
                  </a:lnTo>
                  <a:lnTo>
                    <a:pt x="428966" y="3658070"/>
                  </a:lnTo>
                  <a:lnTo>
                    <a:pt x="385811" y="3642617"/>
                  </a:lnTo>
                  <a:lnTo>
                    <a:pt x="344214" y="3624103"/>
                  </a:lnTo>
                  <a:lnTo>
                    <a:pt x="304310" y="3602666"/>
                  </a:lnTo>
                  <a:lnTo>
                    <a:pt x="266237" y="3578443"/>
                  </a:lnTo>
                  <a:lnTo>
                    <a:pt x="230131" y="3551570"/>
                  </a:lnTo>
                  <a:lnTo>
                    <a:pt x="196128" y="3522183"/>
                  </a:lnTo>
                  <a:lnTo>
                    <a:pt x="164366" y="3490420"/>
                  </a:lnTo>
                  <a:lnTo>
                    <a:pt x="134980" y="3456416"/>
                  </a:lnTo>
                  <a:lnTo>
                    <a:pt x="108108" y="3420309"/>
                  </a:lnTo>
                  <a:lnTo>
                    <a:pt x="83885" y="3382235"/>
                  </a:lnTo>
                  <a:lnTo>
                    <a:pt x="62449" y="3342331"/>
                  </a:lnTo>
                  <a:lnTo>
                    <a:pt x="43937" y="3300733"/>
                  </a:lnTo>
                  <a:lnTo>
                    <a:pt x="28483" y="3257577"/>
                  </a:lnTo>
                  <a:lnTo>
                    <a:pt x="16227" y="3213002"/>
                  </a:lnTo>
                  <a:lnTo>
                    <a:pt x="7303" y="3167142"/>
                  </a:lnTo>
                  <a:lnTo>
                    <a:pt x="1848" y="3120135"/>
                  </a:lnTo>
                  <a:lnTo>
                    <a:pt x="0" y="3072117"/>
                  </a:lnTo>
                  <a:lnTo>
                    <a:pt x="0" y="614426"/>
                  </a:lnTo>
                  <a:close/>
                </a:path>
              </a:pathLst>
            </a:custGeom>
            <a:grpFill/>
            <a:ln w="12192">
              <a:solidFill>
                <a:srgbClr val="EF7E08"/>
              </a:solidFill>
            </a:ln>
          </p:spPr>
          <p:txBody>
            <a:bodyPr wrap="square" lIns="0" tIns="0" rIns="0" bIns="0" rtlCol="0"/>
            <a:lstStyle/>
            <a:p>
              <a:endParaRPr/>
            </a:p>
          </p:txBody>
        </p:sp>
        <p:pic>
          <p:nvPicPr>
            <p:cNvPr id="30" name="object 30"/>
            <p:cNvPicPr/>
            <p:nvPr/>
          </p:nvPicPr>
          <p:blipFill>
            <a:blip r:embed="rId10" cstate="print"/>
            <a:stretch>
              <a:fillRect/>
            </a:stretch>
          </p:blipFill>
          <p:spPr>
            <a:xfrm>
              <a:off x="5840074" y="3354447"/>
              <a:ext cx="714414" cy="926304"/>
            </a:xfrm>
            <a:prstGeom prst="rect">
              <a:avLst/>
            </a:prstGeom>
            <a:grpFill/>
          </p:spPr>
        </p:pic>
      </p:grpSp>
      <p:sp>
        <p:nvSpPr>
          <p:cNvPr id="31" name="object 31"/>
          <p:cNvSpPr txBox="1"/>
          <p:nvPr/>
        </p:nvSpPr>
        <p:spPr>
          <a:xfrm>
            <a:off x="4245102" y="1329309"/>
            <a:ext cx="3900170" cy="1121461"/>
          </a:xfrm>
          <a:prstGeom prst="rect">
            <a:avLst/>
          </a:prstGeom>
        </p:spPr>
        <p:txBody>
          <a:bodyPr vert="horz" wrap="square" lIns="0" tIns="13335" rIns="0" bIns="0" rtlCol="0">
            <a:spAutoFit/>
          </a:bodyPr>
          <a:lstStyle/>
          <a:p>
            <a:pPr marL="12700" marR="5080" indent="2540" algn="ctr">
              <a:lnSpc>
                <a:spcPct val="100000"/>
              </a:lnSpc>
              <a:spcBef>
                <a:spcPts val="105"/>
              </a:spcBef>
            </a:pPr>
            <a:r>
              <a:rPr sz="1200" dirty="0">
                <a:solidFill>
                  <a:srgbClr val="585858"/>
                </a:solidFill>
                <a:latin typeface="Lucida Grande" panose="020B0600040502020204"/>
                <a:cs typeface="Calibri"/>
              </a:rPr>
              <a:t>Kibana is a graphical user interface used to display the data that is collected and stored in Elasticsearch. It displays the data with appealing visuals so that the data could be easily understood and analyzed; it does so by using multiple types of visuals like bar chart, pie chart, world map, heat map, co-ordinate map, etc.</a:t>
            </a:r>
            <a:endParaRPr sz="1200">
              <a:latin typeface="Lucida Grande" panose="020B0600040502020204"/>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TotalTime>
  <Words>884</Words>
  <Application>Microsoft Office PowerPoint</Application>
  <PresentationFormat>On-screen Show (16:9)</PresentationFormat>
  <Paragraphs>154</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Lucida Grande</vt:lpstr>
      <vt:lpstr>Trebuchet MS</vt:lpstr>
      <vt:lpstr>Office Theme</vt:lpstr>
      <vt:lpstr>PowerPoint Presentation</vt:lpstr>
      <vt:lpstr>Agenda</vt:lpstr>
      <vt:lpstr>What is ELK?</vt:lpstr>
      <vt:lpstr>What is ELK?</vt:lpstr>
      <vt:lpstr>What are the components of ELK?</vt:lpstr>
      <vt:lpstr>What are the components of ELK?</vt:lpstr>
      <vt:lpstr>What are the components of ELK?</vt:lpstr>
      <vt:lpstr>What are the components of ELK?</vt:lpstr>
      <vt:lpstr>What are the components of ELK?</vt:lpstr>
      <vt:lpstr>What are the components of ELK?</vt:lpstr>
      <vt:lpstr>What are the components of ELK?</vt:lpstr>
      <vt:lpstr>ELK Flow</vt:lpstr>
      <vt:lpstr>ELK Flow</vt:lpstr>
      <vt:lpstr>ELK Flow</vt:lpstr>
      <vt:lpstr>PowerPoint Presentation</vt:lpstr>
      <vt:lpstr>Features of ELK</vt:lpstr>
      <vt:lpstr>Features of ELK</vt:lpstr>
      <vt:lpstr>ELK Installation</vt:lpstr>
      <vt:lpstr>ELK Installation</vt:lpstr>
      <vt:lpstr>ELK Installation</vt:lpstr>
      <vt:lpstr>ELK Installation</vt:lpstr>
      <vt:lpstr>ELK Installation</vt:lpstr>
      <vt:lpstr>ELK Installation</vt:lpstr>
      <vt:lpstr>ELK Installation</vt:lpstr>
      <vt:lpstr>ELK Installation</vt:lpstr>
      <vt:lpstr>ELK Installation</vt:lpstr>
      <vt:lpstr>ELK Hands-on</vt:lpstr>
      <vt:lpstr>ELK Hands-on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dell</cp:lastModifiedBy>
  <cp:revision>6</cp:revision>
  <dcterms:created xsi:type="dcterms:W3CDTF">2025-03-28T07:13:45Z</dcterms:created>
  <dcterms:modified xsi:type="dcterms:W3CDTF">2025-03-28T13:35:41Z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2025-03-20T00:00:00Z</vt:filetime>
  </property>
  <property fmtid="{D5CDD505-2E9C-101B-9397-08002B2CF9AE}" pid="3" name="LastSaved">
    <vt:filetime>2025-03-28T00:00:00Z</vt:filetime>
  </property>
  <property fmtid="{D5CDD505-2E9C-101B-9397-08002B2CF9AE}" pid="4" name="Producer">
    <vt:lpwstr>iLovePDF</vt:lpwstr>
  </property>
</Properties>
</file>