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Lst>
  <p:sldSz cx="9144000" cy="5143500" type="screen16x9"/>
  <p:notesSz cx="9144000" cy="5143500"/>
  <p:defaultTextStyle>
    <a:defPPr>
      <a:defRPr kern="0"/>
    </a:defPPr>
  </p:defaultTextStyle>
  <p:extLst>
    <p:ext uri="{EFAFB233-063F-42B5-8137-9DF3F51BA10A}">
      <p15:sldGuideLst xmlns:p15="http://schemas.microsoft.com/office/powerpoint/2012/main">
        <p15:guide id="1" orient="horz" pos="2868" userDrawn="1">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F4778"/>
    <a:srgbClr val="9900FF"/>
    <a:srgbClr val="FCEBE1"/>
    <a:srgbClr val="DBEE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2" d="100"/>
          <a:sy n="102" d="100"/>
        </p:scale>
        <p:origin x="826" y="77"/>
      </p:cViewPr>
      <p:guideLst>
        <p:guide orient="horz" pos="2868"/>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255904" y="183257"/>
            <a:ext cx="4805680" cy="449580"/>
          </a:xfrm>
          <a:prstGeom prst="rect">
            <a:avLst/>
          </a:prstGeom>
        </p:spPr>
        <p:txBody>
          <a:bodyPr wrap="square" lIns="0" tIns="0" rIns="0" bIns="0">
            <a:spAutoFit/>
          </a:bodyPr>
          <a:lstStyle>
            <a:lvl1pPr>
              <a:defRPr sz="2750" b="1" i="0">
                <a:solidFill>
                  <a:srgbClr val="5F4778"/>
                </a:solidFill>
                <a:latin typeface="Calibri"/>
                <a:cs typeface="Calibri"/>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sz="1800" b="1"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3/28/2025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5F4778"/>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1800" b="1"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3/28/2025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5F4778"/>
                </a:solidFill>
                <a:latin typeface="Calibri"/>
                <a:cs typeface="Calibri"/>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3/28/2025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rgbClr val="5F4778"/>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3/28/2025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161925" y="2447925"/>
            <a:ext cx="3971940" cy="809625"/>
          </a:xfrm>
          <a:prstGeom prst="rect">
            <a:avLst/>
          </a:prstGeom>
        </p:spPr>
      </p:pic>
      <p:pic>
        <p:nvPicPr>
          <p:cNvPr id="17" name="bg object 17"/>
          <p:cNvPicPr/>
          <p:nvPr/>
        </p:nvPicPr>
        <p:blipFill>
          <a:blip r:embed="rId3" cstate="print"/>
          <a:stretch>
            <a:fillRect/>
          </a:stretch>
        </p:blipFill>
        <p:spPr>
          <a:xfrm>
            <a:off x="904875" y="2838450"/>
            <a:ext cx="2371725" cy="809625"/>
          </a:xfrm>
          <a:prstGeom prst="rect">
            <a:avLst/>
          </a:prstGeom>
        </p:spPr>
      </p:pic>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3/28/2025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255904" y="183257"/>
            <a:ext cx="5479415" cy="449580"/>
          </a:xfrm>
          <a:prstGeom prst="rect">
            <a:avLst/>
          </a:prstGeom>
        </p:spPr>
        <p:txBody>
          <a:bodyPr wrap="square" lIns="0" tIns="0" rIns="0" bIns="0">
            <a:spAutoFit/>
          </a:bodyPr>
          <a:lstStyle>
            <a:lvl1pPr>
              <a:defRPr sz="2750" b="1" i="0">
                <a:solidFill>
                  <a:srgbClr val="5F4778"/>
                </a:solidFill>
                <a:latin typeface="Calibri"/>
                <a:cs typeface="Calibri"/>
              </a:defRPr>
            </a:lvl1pPr>
          </a:lstStyle>
          <a:p>
            <a:endParaRPr/>
          </a:p>
        </p:txBody>
      </p:sp>
      <p:sp>
        <p:nvSpPr>
          <p:cNvPr id="3" name="Holder 3"/>
          <p:cNvSpPr>
            <a:spLocks noGrp="1"/>
          </p:cNvSpPr>
          <p:nvPr>
            <p:ph type="body" idx="1"/>
          </p:nvPr>
        </p:nvSpPr>
        <p:spPr>
          <a:xfrm>
            <a:off x="406400" y="1036252"/>
            <a:ext cx="5132070" cy="2551429"/>
          </a:xfrm>
          <a:prstGeom prst="rect">
            <a:avLst/>
          </a:prstGeom>
        </p:spPr>
        <p:txBody>
          <a:bodyPr wrap="square" lIns="0" tIns="0" rIns="0" bIns="0">
            <a:spAutoFit/>
          </a:bodyPr>
          <a:lstStyle>
            <a:lvl1pPr>
              <a:defRPr sz="1800" b="1" i="0">
                <a:solidFill>
                  <a:schemeClr val="tx1"/>
                </a:solidFill>
                <a:latin typeface="Calibri"/>
                <a:cs typeface="Calibri"/>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3/28/2025</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pic>
        <p:nvPicPr>
          <p:cNvPr id="7" name="Picture 6" descr="A white arrow in a circle&#10;&#10;AI-generated content may be incorrect.">
            <a:extLst>
              <a:ext uri="{FF2B5EF4-FFF2-40B4-BE49-F238E27FC236}">
                <a16:creationId xmlns:a16="http://schemas.microsoft.com/office/drawing/2014/main" id="{E49EC0BD-23D8-F08F-D040-32934EA590DE}"/>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7010400" y="361950"/>
            <a:ext cx="1736042" cy="278030"/>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jpg"/></Relationships>
</file>

<file path=ppt/slides/_rels/slide13.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40.png"/><Relationship Id="rId7" Type="http://schemas.openxmlformats.org/officeDocument/2006/relationships/image" Target="../media/image43.png"/><Relationship Id="rId2" Type="http://schemas.openxmlformats.org/officeDocument/2006/relationships/image" Target="../media/image46.png"/><Relationship Id="rId1" Type="http://schemas.openxmlformats.org/officeDocument/2006/relationships/slideLayout" Target="../slideLayouts/slideLayout2.xml"/><Relationship Id="rId6" Type="http://schemas.openxmlformats.org/officeDocument/2006/relationships/image" Target="../media/image42.jpg"/><Relationship Id="rId5" Type="http://schemas.openxmlformats.org/officeDocument/2006/relationships/image" Target="../media/image48.png"/><Relationship Id="rId4" Type="http://schemas.openxmlformats.org/officeDocument/2006/relationships/image" Target="../media/image47.png"/><Relationship Id="rId9" Type="http://schemas.openxmlformats.org/officeDocument/2006/relationships/image" Target="../media/image45.png"/></Relationships>
</file>

<file path=ppt/slides/_rels/slide14.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40.png"/><Relationship Id="rId7" Type="http://schemas.openxmlformats.org/officeDocument/2006/relationships/image" Target="../media/image51.png"/><Relationship Id="rId2" Type="http://schemas.openxmlformats.org/officeDocument/2006/relationships/image" Target="../media/image49.png"/><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42.jpg"/><Relationship Id="rId4" Type="http://schemas.openxmlformats.org/officeDocument/2006/relationships/image" Target="../media/image41.png"/><Relationship Id="rId9" Type="http://schemas.openxmlformats.org/officeDocument/2006/relationships/image" Target="../media/image45.png"/></Relationships>
</file>

<file path=ppt/slides/_rels/slide15.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53.png"/><Relationship Id="rId7" Type="http://schemas.openxmlformats.org/officeDocument/2006/relationships/image" Target="../media/image43.png"/><Relationship Id="rId2" Type="http://schemas.openxmlformats.org/officeDocument/2006/relationships/image" Target="../media/image52.png"/><Relationship Id="rId1" Type="http://schemas.openxmlformats.org/officeDocument/2006/relationships/slideLayout" Target="../slideLayouts/slideLayout2.xml"/><Relationship Id="rId6" Type="http://schemas.openxmlformats.org/officeDocument/2006/relationships/image" Target="../media/image42.jpg"/><Relationship Id="rId5" Type="http://schemas.openxmlformats.org/officeDocument/2006/relationships/image" Target="../media/image41.png"/><Relationship Id="rId4" Type="http://schemas.openxmlformats.org/officeDocument/2006/relationships/image" Target="../media/image54.png"/><Relationship Id="rId9" Type="http://schemas.openxmlformats.org/officeDocument/2006/relationships/image" Target="../media/image4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8" Type="http://schemas.openxmlformats.org/officeDocument/2006/relationships/image" Target="../media/image61.png"/><Relationship Id="rId3" Type="http://schemas.openxmlformats.org/officeDocument/2006/relationships/image" Target="../media/image56.png"/><Relationship Id="rId7" Type="http://schemas.openxmlformats.org/officeDocument/2006/relationships/image" Target="../media/image60.png"/><Relationship Id="rId2" Type="http://schemas.openxmlformats.org/officeDocument/2006/relationships/image" Target="../media/image55.png"/><Relationship Id="rId1" Type="http://schemas.openxmlformats.org/officeDocument/2006/relationships/slideLayout" Target="../slideLayouts/slideLayout2.xml"/><Relationship Id="rId6" Type="http://schemas.openxmlformats.org/officeDocument/2006/relationships/image" Target="../media/image59.png"/><Relationship Id="rId5" Type="http://schemas.openxmlformats.org/officeDocument/2006/relationships/image" Target="../media/image58.png"/><Relationship Id="rId10" Type="http://schemas.openxmlformats.org/officeDocument/2006/relationships/image" Target="../media/image63.png"/><Relationship Id="rId4" Type="http://schemas.openxmlformats.org/officeDocument/2006/relationships/image" Target="../media/image57.png"/><Relationship Id="rId9" Type="http://schemas.openxmlformats.org/officeDocument/2006/relationships/image" Target="../media/image62.png"/></Relationships>
</file>

<file path=ppt/slides/_rels/slide19.xml.rels><?xml version="1.0" encoding="UTF-8" standalone="yes"?>
<Relationships xmlns="http://schemas.openxmlformats.org/package/2006/relationships"><Relationship Id="rId8" Type="http://schemas.openxmlformats.org/officeDocument/2006/relationships/image" Target="../media/image70.png"/><Relationship Id="rId3" Type="http://schemas.openxmlformats.org/officeDocument/2006/relationships/image" Target="../media/image65.png"/><Relationship Id="rId7" Type="http://schemas.openxmlformats.org/officeDocument/2006/relationships/image" Target="../media/image69.png"/><Relationship Id="rId2" Type="http://schemas.openxmlformats.org/officeDocument/2006/relationships/image" Target="../media/image64.png"/><Relationship Id="rId1" Type="http://schemas.openxmlformats.org/officeDocument/2006/relationships/slideLayout" Target="../slideLayouts/slideLayout2.xml"/><Relationship Id="rId6" Type="http://schemas.openxmlformats.org/officeDocument/2006/relationships/image" Target="../media/image68.png"/><Relationship Id="rId5" Type="http://schemas.openxmlformats.org/officeDocument/2006/relationships/image" Target="../media/image67.png"/><Relationship Id="rId4" Type="http://schemas.openxmlformats.org/officeDocument/2006/relationships/image" Target="../media/image6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64.png"/><Relationship Id="rId3" Type="http://schemas.openxmlformats.org/officeDocument/2006/relationships/image" Target="../media/image72.png"/><Relationship Id="rId7" Type="http://schemas.openxmlformats.org/officeDocument/2006/relationships/image" Target="../media/image69.png"/><Relationship Id="rId2" Type="http://schemas.openxmlformats.org/officeDocument/2006/relationships/image" Target="../media/image71.png"/><Relationship Id="rId1" Type="http://schemas.openxmlformats.org/officeDocument/2006/relationships/slideLayout" Target="../slideLayouts/slideLayout2.xml"/><Relationship Id="rId6" Type="http://schemas.openxmlformats.org/officeDocument/2006/relationships/image" Target="../media/image75.png"/><Relationship Id="rId5" Type="http://schemas.openxmlformats.org/officeDocument/2006/relationships/image" Target="../media/image74.png"/><Relationship Id="rId4" Type="http://schemas.openxmlformats.org/officeDocument/2006/relationships/image" Target="../media/image73.png"/><Relationship Id="rId9" Type="http://schemas.openxmlformats.org/officeDocument/2006/relationships/image" Target="../media/image7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8" Type="http://schemas.openxmlformats.org/officeDocument/2006/relationships/image" Target="../media/image83.png"/><Relationship Id="rId13" Type="http://schemas.openxmlformats.org/officeDocument/2006/relationships/image" Target="../media/image88.png"/><Relationship Id="rId3" Type="http://schemas.openxmlformats.org/officeDocument/2006/relationships/image" Target="../media/image78.png"/><Relationship Id="rId7" Type="http://schemas.openxmlformats.org/officeDocument/2006/relationships/image" Target="../media/image82.png"/><Relationship Id="rId12" Type="http://schemas.openxmlformats.org/officeDocument/2006/relationships/image" Target="../media/image87.png"/><Relationship Id="rId2" Type="http://schemas.openxmlformats.org/officeDocument/2006/relationships/image" Target="../media/image77.png"/><Relationship Id="rId1" Type="http://schemas.openxmlformats.org/officeDocument/2006/relationships/slideLayout" Target="../slideLayouts/slideLayout2.xml"/><Relationship Id="rId6" Type="http://schemas.openxmlformats.org/officeDocument/2006/relationships/image" Target="../media/image81.png"/><Relationship Id="rId11" Type="http://schemas.openxmlformats.org/officeDocument/2006/relationships/image" Target="../media/image86.png"/><Relationship Id="rId5" Type="http://schemas.openxmlformats.org/officeDocument/2006/relationships/image" Target="../media/image80.png"/><Relationship Id="rId15" Type="http://schemas.openxmlformats.org/officeDocument/2006/relationships/image" Target="../media/image90.png"/><Relationship Id="rId10" Type="http://schemas.openxmlformats.org/officeDocument/2006/relationships/image" Target="../media/image85.png"/><Relationship Id="rId4" Type="http://schemas.openxmlformats.org/officeDocument/2006/relationships/image" Target="../media/image79.png"/><Relationship Id="rId9" Type="http://schemas.openxmlformats.org/officeDocument/2006/relationships/image" Target="../media/image84.png"/><Relationship Id="rId14" Type="http://schemas.openxmlformats.org/officeDocument/2006/relationships/image" Target="../media/image8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8" Type="http://schemas.openxmlformats.org/officeDocument/2006/relationships/image" Target="../media/image97.png"/><Relationship Id="rId3" Type="http://schemas.openxmlformats.org/officeDocument/2006/relationships/image" Target="../media/image92.png"/><Relationship Id="rId7" Type="http://schemas.openxmlformats.org/officeDocument/2006/relationships/image" Target="../media/image96.png"/><Relationship Id="rId2" Type="http://schemas.openxmlformats.org/officeDocument/2006/relationships/image" Target="../media/image91.png"/><Relationship Id="rId1" Type="http://schemas.openxmlformats.org/officeDocument/2006/relationships/slideLayout" Target="../slideLayouts/slideLayout2.xml"/><Relationship Id="rId6" Type="http://schemas.openxmlformats.org/officeDocument/2006/relationships/image" Target="../media/image95.png"/><Relationship Id="rId5" Type="http://schemas.openxmlformats.org/officeDocument/2006/relationships/image" Target="../media/image94.png"/><Relationship Id="rId4" Type="http://schemas.openxmlformats.org/officeDocument/2006/relationships/image" Target="../media/image93.png"/><Relationship Id="rId9" Type="http://schemas.openxmlformats.org/officeDocument/2006/relationships/image" Target="../media/image98.png"/></Relationships>
</file>

<file path=ppt/slides/_rels/slide28.xml.rels><?xml version="1.0" encoding="UTF-8" standalone="yes"?>
<Relationships xmlns="http://schemas.openxmlformats.org/package/2006/relationships"><Relationship Id="rId8" Type="http://schemas.openxmlformats.org/officeDocument/2006/relationships/image" Target="../media/image97.png"/><Relationship Id="rId3" Type="http://schemas.openxmlformats.org/officeDocument/2006/relationships/image" Target="../media/image99.png"/><Relationship Id="rId7" Type="http://schemas.openxmlformats.org/officeDocument/2006/relationships/image" Target="../media/image96.png"/><Relationship Id="rId2" Type="http://schemas.openxmlformats.org/officeDocument/2006/relationships/image" Target="../media/image91.png"/><Relationship Id="rId1" Type="http://schemas.openxmlformats.org/officeDocument/2006/relationships/slideLayout" Target="../slideLayouts/slideLayout2.xml"/><Relationship Id="rId6" Type="http://schemas.openxmlformats.org/officeDocument/2006/relationships/image" Target="../media/image95.png"/><Relationship Id="rId5" Type="http://schemas.openxmlformats.org/officeDocument/2006/relationships/image" Target="../media/image94.png"/><Relationship Id="rId4" Type="http://schemas.openxmlformats.org/officeDocument/2006/relationships/image" Target="../media/image93.png"/><Relationship Id="rId9" Type="http://schemas.openxmlformats.org/officeDocument/2006/relationships/image" Target="../media/image98.png"/></Relationships>
</file>

<file path=ppt/slides/_rels/slide29.xml.rels><?xml version="1.0" encoding="UTF-8" standalone="yes"?>
<Relationships xmlns="http://schemas.openxmlformats.org/package/2006/relationships"><Relationship Id="rId8" Type="http://schemas.openxmlformats.org/officeDocument/2006/relationships/image" Target="../media/image106.png"/><Relationship Id="rId3" Type="http://schemas.openxmlformats.org/officeDocument/2006/relationships/image" Target="../media/image101.png"/><Relationship Id="rId7" Type="http://schemas.openxmlformats.org/officeDocument/2006/relationships/image" Target="../media/image105.png"/><Relationship Id="rId2" Type="http://schemas.openxmlformats.org/officeDocument/2006/relationships/image" Target="../media/image100.png"/><Relationship Id="rId1" Type="http://schemas.openxmlformats.org/officeDocument/2006/relationships/slideLayout" Target="../slideLayouts/slideLayout2.xml"/><Relationship Id="rId6" Type="http://schemas.openxmlformats.org/officeDocument/2006/relationships/image" Target="../media/image104.png"/><Relationship Id="rId5" Type="http://schemas.openxmlformats.org/officeDocument/2006/relationships/image" Target="../media/image103.png"/><Relationship Id="rId4" Type="http://schemas.openxmlformats.org/officeDocument/2006/relationships/image" Target="../media/image102.png"/><Relationship Id="rId9" Type="http://schemas.openxmlformats.org/officeDocument/2006/relationships/image" Target="../media/image10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8" Type="http://schemas.openxmlformats.org/officeDocument/2006/relationships/image" Target="../media/image106.png"/><Relationship Id="rId3" Type="http://schemas.openxmlformats.org/officeDocument/2006/relationships/image" Target="../media/image101.png"/><Relationship Id="rId7" Type="http://schemas.openxmlformats.org/officeDocument/2006/relationships/image" Target="../media/image105.png"/><Relationship Id="rId2" Type="http://schemas.openxmlformats.org/officeDocument/2006/relationships/image" Target="../media/image100.png"/><Relationship Id="rId1" Type="http://schemas.openxmlformats.org/officeDocument/2006/relationships/slideLayout" Target="../slideLayouts/slideLayout2.xml"/><Relationship Id="rId6" Type="http://schemas.openxmlformats.org/officeDocument/2006/relationships/image" Target="../media/image104.png"/><Relationship Id="rId5" Type="http://schemas.openxmlformats.org/officeDocument/2006/relationships/image" Target="../media/image103.png"/><Relationship Id="rId4" Type="http://schemas.openxmlformats.org/officeDocument/2006/relationships/image" Target="../media/image102.png"/><Relationship Id="rId9" Type="http://schemas.openxmlformats.org/officeDocument/2006/relationships/image" Target="../media/image107.png"/></Relationships>
</file>

<file path=ppt/slides/_rels/slide31.xml.rels><?xml version="1.0" encoding="UTF-8" standalone="yes"?>
<Relationships xmlns="http://schemas.openxmlformats.org/package/2006/relationships"><Relationship Id="rId8" Type="http://schemas.openxmlformats.org/officeDocument/2006/relationships/image" Target="../media/image114.png"/><Relationship Id="rId3" Type="http://schemas.openxmlformats.org/officeDocument/2006/relationships/image" Target="../media/image109.png"/><Relationship Id="rId7" Type="http://schemas.openxmlformats.org/officeDocument/2006/relationships/image" Target="../media/image113.png"/><Relationship Id="rId2" Type="http://schemas.openxmlformats.org/officeDocument/2006/relationships/image" Target="../media/image108.png"/><Relationship Id="rId1" Type="http://schemas.openxmlformats.org/officeDocument/2006/relationships/slideLayout" Target="../slideLayouts/slideLayout2.xml"/><Relationship Id="rId6" Type="http://schemas.openxmlformats.org/officeDocument/2006/relationships/image" Target="../media/image112.png"/><Relationship Id="rId5" Type="http://schemas.openxmlformats.org/officeDocument/2006/relationships/image" Target="../media/image111.png"/><Relationship Id="rId4" Type="http://schemas.openxmlformats.org/officeDocument/2006/relationships/image" Target="../media/image110.png"/><Relationship Id="rId9" Type="http://schemas.openxmlformats.org/officeDocument/2006/relationships/image" Target="../media/image107.png"/></Relationships>
</file>

<file path=ppt/slides/_rels/slide32.xml.rels><?xml version="1.0" encoding="UTF-8" standalone="yes"?>
<Relationships xmlns="http://schemas.openxmlformats.org/package/2006/relationships"><Relationship Id="rId8" Type="http://schemas.openxmlformats.org/officeDocument/2006/relationships/image" Target="../media/image114.png"/><Relationship Id="rId3" Type="http://schemas.openxmlformats.org/officeDocument/2006/relationships/image" Target="../media/image115.png"/><Relationship Id="rId7" Type="http://schemas.openxmlformats.org/officeDocument/2006/relationships/image" Target="../media/image113.png"/><Relationship Id="rId2" Type="http://schemas.openxmlformats.org/officeDocument/2006/relationships/image" Target="../media/image108.png"/><Relationship Id="rId1" Type="http://schemas.openxmlformats.org/officeDocument/2006/relationships/slideLayout" Target="../slideLayouts/slideLayout2.xml"/><Relationship Id="rId6" Type="http://schemas.openxmlformats.org/officeDocument/2006/relationships/image" Target="../media/image112.png"/><Relationship Id="rId5" Type="http://schemas.openxmlformats.org/officeDocument/2006/relationships/image" Target="../media/image111.png"/><Relationship Id="rId4" Type="http://schemas.openxmlformats.org/officeDocument/2006/relationships/image" Target="../media/image110.png"/><Relationship Id="rId9" Type="http://schemas.openxmlformats.org/officeDocument/2006/relationships/image" Target="../media/image107.png"/></Relationships>
</file>

<file path=ppt/slides/_rels/slide33.xml.rels><?xml version="1.0" encoding="UTF-8" standalone="yes"?>
<Relationships xmlns="http://schemas.openxmlformats.org/package/2006/relationships"><Relationship Id="rId3" Type="http://schemas.openxmlformats.org/officeDocument/2006/relationships/image" Target="../media/image117.png"/><Relationship Id="rId2" Type="http://schemas.openxmlformats.org/officeDocument/2006/relationships/image" Target="../media/image116.png"/><Relationship Id="rId1" Type="http://schemas.openxmlformats.org/officeDocument/2006/relationships/slideLayout" Target="../slideLayouts/slideLayout2.xml"/><Relationship Id="rId5" Type="http://schemas.openxmlformats.org/officeDocument/2006/relationships/image" Target="../media/image119.png"/><Relationship Id="rId4" Type="http://schemas.openxmlformats.org/officeDocument/2006/relationships/image" Target="../media/image118.png"/></Relationships>
</file>

<file path=ppt/slides/_rels/slide34.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image" Target="../media/image116.png"/><Relationship Id="rId1" Type="http://schemas.openxmlformats.org/officeDocument/2006/relationships/slideLayout" Target="../slideLayouts/slideLayout2.xml"/><Relationship Id="rId5" Type="http://schemas.openxmlformats.org/officeDocument/2006/relationships/image" Target="../media/image119.png"/><Relationship Id="rId4" Type="http://schemas.openxmlformats.org/officeDocument/2006/relationships/image" Target="../media/image118.png"/></Relationships>
</file>

<file path=ppt/slides/_rels/slide35.xml.rels><?xml version="1.0" encoding="UTF-8" standalone="yes"?>
<Relationships xmlns="http://schemas.openxmlformats.org/package/2006/relationships"><Relationship Id="rId8" Type="http://schemas.openxmlformats.org/officeDocument/2006/relationships/image" Target="../media/image127.png"/><Relationship Id="rId3" Type="http://schemas.openxmlformats.org/officeDocument/2006/relationships/image" Target="../media/image122.png"/><Relationship Id="rId7" Type="http://schemas.openxmlformats.org/officeDocument/2006/relationships/image" Target="../media/image126.png"/><Relationship Id="rId2" Type="http://schemas.openxmlformats.org/officeDocument/2006/relationships/image" Target="../media/image121.png"/><Relationship Id="rId1" Type="http://schemas.openxmlformats.org/officeDocument/2006/relationships/slideLayout" Target="../slideLayouts/slideLayout2.xml"/><Relationship Id="rId6" Type="http://schemas.openxmlformats.org/officeDocument/2006/relationships/image" Target="../media/image125.png"/><Relationship Id="rId5" Type="http://schemas.openxmlformats.org/officeDocument/2006/relationships/image" Target="../media/image124.png"/><Relationship Id="rId4" Type="http://schemas.openxmlformats.org/officeDocument/2006/relationships/image" Target="../media/image123.png"/><Relationship Id="rId9" Type="http://schemas.openxmlformats.org/officeDocument/2006/relationships/image" Target="../media/image107.png"/></Relationships>
</file>

<file path=ppt/slides/_rels/slide36.xml.rels><?xml version="1.0" encoding="UTF-8" standalone="yes"?>
<Relationships xmlns="http://schemas.openxmlformats.org/package/2006/relationships"><Relationship Id="rId8" Type="http://schemas.openxmlformats.org/officeDocument/2006/relationships/image" Target="../media/image127.png"/><Relationship Id="rId3" Type="http://schemas.openxmlformats.org/officeDocument/2006/relationships/image" Target="../media/image122.png"/><Relationship Id="rId7" Type="http://schemas.openxmlformats.org/officeDocument/2006/relationships/image" Target="../media/image126.png"/><Relationship Id="rId2" Type="http://schemas.openxmlformats.org/officeDocument/2006/relationships/image" Target="../media/image121.png"/><Relationship Id="rId1" Type="http://schemas.openxmlformats.org/officeDocument/2006/relationships/slideLayout" Target="../slideLayouts/slideLayout2.xml"/><Relationship Id="rId6" Type="http://schemas.openxmlformats.org/officeDocument/2006/relationships/image" Target="../media/image125.png"/><Relationship Id="rId5" Type="http://schemas.openxmlformats.org/officeDocument/2006/relationships/image" Target="../media/image128.png"/><Relationship Id="rId4" Type="http://schemas.openxmlformats.org/officeDocument/2006/relationships/image" Target="../media/image123.png"/><Relationship Id="rId9" Type="http://schemas.openxmlformats.org/officeDocument/2006/relationships/image" Target="../media/image107.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 Id="rId14" Type="http://schemas.openxmlformats.org/officeDocument/2006/relationships/image" Target="../media/image7.png"/></Relationships>
</file>

<file path=ppt/slides/_rels/slide6.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31.png"/><Relationship Id="rId3" Type="http://schemas.openxmlformats.org/officeDocument/2006/relationships/image" Target="../media/image21.png"/><Relationship Id="rId7" Type="http://schemas.openxmlformats.org/officeDocument/2006/relationships/image" Target="../media/image25.png"/><Relationship Id="rId12" Type="http://schemas.openxmlformats.org/officeDocument/2006/relationships/image" Target="../media/image30.png"/><Relationship Id="rId2" Type="http://schemas.openxmlformats.org/officeDocument/2006/relationships/image" Target="../media/image20.png"/><Relationship Id="rId16" Type="http://schemas.openxmlformats.org/officeDocument/2006/relationships/image" Target="../media/image34.png"/><Relationship Id="rId1" Type="http://schemas.openxmlformats.org/officeDocument/2006/relationships/slideLayout" Target="../slideLayouts/slideLayout1.xml"/><Relationship Id="rId6" Type="http://schemas.openxmlformats.org/officeDocument/2006/relationships/image" Target="../media/image24.png"/><Relationship Id="rId11" Type="http://schemas.openxmlformats.org/officeDocument/2006/relationships/image" Target="../media/image29.png"/><Relationship Id="rId5" Type="http://schemas.openxmlformats.org/officeDocument/2006/relationships/image" Target="../media/image23.png"/><Relationship Id="rId15" Type="http://schemas.openxmlformats.org/officeDocument/2006/relationships/image" Target="../media/image33.png"/><Relationship Id="rId10" Type="http://schemas.openxmlformats.org/officeDocument/2006/relationships/image" Target="../media/image28.png"/><Relationship Id="rId4" Type="http://schemas.openxmlformats.org/officeDocument/2006/relationships/image" Target="../media/image22.png"/><Relationship Id="rId9" Type="http://schemas.openxmlformats.org/officeDocument/2006/relationships/image" Target="../media/image27.png"/><Relationship Id="rId14" Type="http://schemas.openxmlformats.org/officeDocument/2006/relationships/image" Target="../media/image3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4.xml"/><Relationship Id="rId4" Type="http://schemas.openxmlformats.org/officeDocument/2006/relationships/image" Target="../media/image3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CEBE1"/>
        </a:solidFill>
        <a:effectLst/>
      </p:bgPr>
    </p:bg>
    <p:spTree>
      <p:nvGrpSpPr>
        <p:cNvPr id="1" name=""/>
        <p:cNvGrpSpPr/>
        <p:nvPr/>
      </p:nvGrpSpPr>
      <p:grpSpPr>
        <a:xfrm>
          <a:off x="0" y="0"/>
          <a:ext cx="0" cy="0"/>
          <a:chOff x="0" y="0"/>
          <a:chExt cx="0" cy="0"/>
        </a:xfrm>
      </p:grpSpPr>
      <p:sp>
        <p:nvSpPr>
          <p:cNvPr id="2" name="object 2"/>
          <p:cNvSpPr txBox="1"/>
          <p:nvPr/>
        </p:nvSpPr>
        <p:spPr>
          <a:xfrm>
            <a:off x="397558" y="568385"/>
            <a:ext cx="5181600" cy="853439"/>
          </a:xfrm>
          <a:prstGeom prst="rect">
            <a:avLst/>
          </a:prstGeom>
          <a:effectLst>
            <a:outerShdw blurRad="50800" dist="38100" dir="8100000" algn="tr" rotWithShape="0">
              <a:prstClr val="black">
                <a:alpha val="40000"/>
              </a:prstClr>
            </a:outerShdw>
          </a:effectLst>
        </p:spPr>
        <p:txBody>
          <a:bodyPr vert="horz" wrap="square" lIns="0" tIns="52705" rIns="0" bIns="0" rtlCol="0">
            <a:spAutoFit/>
          </a:bodyPr>
          <a:lstStyle/>
          <a:p>
            <a:pPr marL="756285" marR="5080" indent="-744220">
              <a:lnSpc>
                <a:spcPts val="3080"/>
              </a:lnSpc>
              <a:spcBef>
                <a:spcPts val="415"/>
              </a:spcBef>
            </a:pPr>
            <a:r>
              <a:rPr sz="3600" dirty="0">
                <a:solidFill>
                  <a:srgbClr val="2F233B"/>
                </a:solidFill>
                <a:latin typeface="Lucida Grande" panose="020B0600040502020204" pitchFamily="34" charset="0"/>
                <a:ea typeface="+mj-ea"/>
              </a:rPr>
              <a:t>Continuous Monitoring Using Nagios</a:t>
            </a:r>
          </a:p>
        </p:txBody>
      </p:sp>
      <p:pic>
        <p:nvPicPr>
          <p:cNvPr id="3" name="object 3"/>
          <p:cNvPicPr/>
          <p:nvPr/>
        </p:nvPicPr>
        <p:blipFill>
          <a:blip r:embed="rId2" cstate="print"/>
          <a:stretch>
            <a:fillRect/>
          </a:stretch>
        </p:blipFill>
        <p:spPr>
          <a:xfrm>
            <a:off x="4384040" y="1630881"/>
            <a:ext cx="4223911" cy="2613275"/>
          </a:xfrm>
          <a:prstGeom prst="rect">
            <a:avLst/>
          </a:prstGeom>
        </p:spPr>
      </p:pic>
      <p:pic>
        <p:nvPicPr>
          <p:cNvPr id="4" name="Picture 3" descr="A white arrow in a circle&#10;&#10;AI-generated content may be incorrect.">
            <a:extLst>
              <a:ext uri="{FF2B5EF4-FFF2-40B4-BE49-F238E27FC236}">
                <a16:creationId xmlns:a16="http://schemas.microsoft.com/office/drawing/2014/main" id="{133D4831-F9B2-B5AA-A941-97805A50D74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10400" y="361950"/>
            <a:ext cx="1736042" cy="278030"/>
          </a:xfrm>
          <a:prstGeom prst="rect">
            <a:avLst/>
          </a:prstGeom>
        </p:spPr>
      </p:pic>
      <p:pic>
        <p:nvPicPr>
          <p:cNvPr id="5" name="Picture 4" descr="A white arrow in a circle&#10;&#10;AI-generated content may be incorrect.">
            <a:extLst>
              <a:ext uri="{FF2B5EF4-FFF2-40B4-BE49-F238E27FC236}">
                <a16:creationId xmlns:a16="http://schemas.microsoft.com/office/drawing/2014/main" id="{E8CD65E9-61D3-9A0B-670B-28833F50054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9445" y="4171950"/>
            <a:ext cx="2298596" cy="368124"/>
          </a:xfrm>
          <a:prstGeom prst="rect">
            <a:avLst/>
          </a:prstGeom>
        </p:spPr>
      </p:pic>
      <p:sp>
        <p:nvSpPr>
          <p:cNvPr id="6" name="Rectangle 5">
            <a:extLst>
              <a:ext uri="{FF2B5EF4-FFF2-40B4-BE49-F238E27FC236}">
                <a16:creationId xmlns:a16="http://schemas.microsoft.com/office/drawing/2014/main" id="{374EE3D3-E497-FFCE-345D-7D24B9CEB583}"/>
              </a:ext>
            </a:extLst>
          </p:cNvPr>
          <p:cNvSpPr/>
          <p:nvPr/>
        </p:nvSpPr>
        <p:spPr>
          <a:xfrm>
            <a:off x="399445" y="2571750"/>
            <a:ext cx="3486755" cy="914400"/>
          </a:xfrm>
          <a:prstGeom prst="rect">
            <a:avLst/>
          </a:prstGeom>
          <a:solidFill>
            <a:srgbClr val="FCEBE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CEBE1"/>
        </a:solidFill>
        <a:effectLst/>
      </p:bgPr>
    </p:bg>
    <p:spTree>
      <p:nvGrpSpPr>
        <p:cNvPr id="1" name=""/>
        <p:cNvGrpSpPr/>
        <p:nvPr/>
      </p:nvGrpSpPr>
      <p:grpSpPr>
        <a:xfrm>
          <a:off x="0" y="0"/>
          <a:ext cx="0" cy="0"/>
          <a:chOff x="0" y="0"/>
          <a:chExt cx="0" cy="0"/>
        </a:xfrm>
      </p:grpSpPr>
      <p:grpSp>
        <p:nvGrpSpPr>
          <p:cNvPr id="2" name="object 2"/>
          <p:cNvGrpSpPr/>
          <p:nvPr/>
        </p:nvGrpSpPr>
        <p:grpSpPr>
          <a:xfrm>
            <a:off x="771525" y="981090"/>
            <a:ext cx="7487284" cy="1066800"/>
            <a:chOff x="771525" y="981090"/>
            <a:chExt cx="7487284" cy="1066800"/>
          </a:xfrm>
        </p:grpSpPr>
        <p:pic>
          <p:nvPicPr>
            <p:cNvPr id="3" name="object 3"/>
            <p:cNvPicPr/>
            <p:nvPr/>
          </p:nvPicPr>
          <p:blipFill>
            <a:blip r:embed="rId2" cstate="print"/>
            <a:stretch>
              <a:fillRect/>
            </a:stretch>
          </p:blipFill>
          <p:spPr>
            <a:xfrm>
              <a:off x="771525" y="981090"/>
              <a:ext cx="7486662" cy="1066799"/>
            </a:xfrm>
            <a:prstGeom prst="rect">
              <a:avLst/>
            </a:prstGeom>
          </p:spPr>
        </p:pic>
        <p:sp>
          <p:nvSpPr>
            <p:cNvPr id="4" name="object 4"/>
            <p:cNvSpPr/>
            <p:nvPr/>
          </p:nvSpPr>
          <p:spPr>
            <a:xfrm>
              <a:off x="791931" y="994775"/>
              <a:ext cx="7388859" cy="975994"/>
            </a:xfrm>
            <a:custGeom>
              <a:avLst/>
              <a:gdLst/>
              <a:ahLst/>
              <a:cxnLst/>
              <a:rect l="l" t="t" r="r" b="b"/>
              <a:pathLst>
                <a:path w="7388859" h="975994">
                  <a:moveTo>
                    <a:pt x="7226076" y="0"/>
                  </a:moveTo>
                  <a:lnTo>
                    <a:pt x="162616" y="0"/>
                  </a:lnTo>
                  <a:lnTo>
                    <a:pt x="119387" y="5807"/>
                  </a:lnTo>
                  <a:lnTo>
                    <a:pt x="80541" y="22200"/>
                  </a:lnTo>
                  <a:lnTo>
                    <a:pt x="47629" y="47632"/>
                  </a:lnTo>
                  <a:lnTo>
                    <a:pt x="22202" y="80557"/>
                  </a:lnTo>
                  <a:lnTo>
                    <a:pt x="5808" y="119429"/>
                  </a:lnTo>
                  <a:lnTo>
                    <a:pt x="0" y="162702"/>
                  </a:lnTo>
                  <a:lnTo>
                    <a:pt x="0" y="813053"/>
                  </a:lnTo>
                  <a:lnTo>
                    <a:pt x="5808" y="856284"/>
                  </a:lnTo>
                  <a:lnTo>
                    <a:pt x="22202" y="895144"/>
                  </a:lnTo>
                  <a:lnTo>
                    <a:pt x="47629" y="928077"/>
                  </a:lnTo>
                  <a:lnTo>
                    <a:pt x="80541" y="953528"/>
                  </a:lnTo>
                  <a:lnTo>
                    <a:pt x="119387" y="969939"/>
                  </a:lnTo>
                  <a:lnTo>
                    <a:pt x="162616" y="975756"/>
                  </a:lnTo>
                  <a:lnTo>
                    <a:pt x="7226076" y="975756"/>
                  </a:lnTo>
                  <a:lnTo>
                    <a:pt x="7269297" y="969939"/>
                  </a:lnTo>
                  <a:lnTo>
                    <a:pt x="7308135" y="953528"/>
                  </a:lnTo>
                  <a:lnTo>
                    <a:pt x="7341039" y="928077"/>
                  </a:lnTo>
                  <a:lnTo>
                    <a:pt x="7366460" y="895144"/>
                  </a:lnTo>
                  <a:lnTo>
                    <a:pt x="7382849" y="856284"/>
                  </a:lnTo>
                  <a:lnTo>
                    <a:pt x="7388656" y="813053"/>
                  </a:lnTo>
                  <a:lnTo>
                    <a:pt x="7388656" y="162702"/>
                  </a:lnTo>
                  <a:lnTo>
                    <a:pt x="7382849" y="119429"/>
                  </a:lnTo>
                  <a:lnTo>
                    <a:pt x="7366460" y="80557"/>
                  </a:lnTo>
                  <a:lnTo>
                    <a:pt x="7341039" y="47632"/>
                  </a:lnTo>
                  <a:lnTo>
                    <a:pt x="7308135" y="22200"/>
                  </a:lnTo>
                  <a:lnTo>
                    <a:pt x="7269297" y="5807"/>
                  </a:lnTo>
                  <a:lnTo>
                    <a:pt x="7226076" y="0"/>
                  </a:lnTo>
                  <a:close/>
                </a:path>
              </a:pathLst>
            </a:custGeom>
            <a:solidFill>
              <a:srgbClr val="FFFFFF"/>
            </a:solidFill>
          </p:spPr>
          <p:txBody>
            <a:bodyPr wrap="square" lIns="0" tIns="0" rIns="0" bIns="0" rtlCol="0"/>
            <a:lstStyle/>
            <a:p>
              <a:endParaRPr/>
            </a:p>
          </p:txBody>
        </p:sp>
        <p:sp>
          <p:nvSpPr>
            <p:cNvPr id="5" name="object 5"/>
            <p:cNvSpPr/>
            <p:nvPr/>
          </p:nvSpPr>
          <p:spPr>
            <a:xfrm>
              <a:off x="791931" y="994775"/>
              <a:ext cx="7388859" cy="975994"/>
            </a:xfrm>
            <a:custGeom>
              <a:avLst/>
              <a:gdLst/>
              <a:ahLst/>
              <a:cxnLst/>
              <a:rect l="l" t="t" r="r" b="b"/>
              <a:pathLst>
                <a:path w="7388859" h="975994">
                  <a:moveTo>
                    <a:pt x="0" y="162702"/>
                  </a:moveTo>
                  <a:lnTo>
                    <a:pt x="5808" y="119429"/>
                  </a:lnTo>
                  <a:lnTo>
                    <a:pt x="22202" y="80557"/>
                  </a:lnTo>
                  <a:lnTo>
                    <a:pt x="47629" y="47632"/>
                  </a:lnTo>
                  <a:lnTo>
                    <a:pt x="80541" y="22200"/>
                  </a:lnTo>
                  <a:lnTo>
                    <a:pt x="119387" y="5807"/>
                  </a:lnTo>
                  <a:lnTo>
                    <a:pt x="162616" y="0"/>
                  </a:lnTo>
                  <a:lnTo>
                    <a:pt x="7226076" y="0"/>
                  </a:lnTo>
                  <a:lnTo>
                    <a:pt x="7269297" y="5807"/>
                  </a:lnTo>
                  <a:lnTo>
                    <a:pt x="7308135" y="22200"/>
                  </a:lnTo>
                  <a:lnTo>
                    <a:pt x="7341039" y="47632"/>
                  </a:lnTo>
                  <a:lnTo>
                    <a:pt x="7366460" y="80557"/>
                  </a:lnTo>
                  <a:lnTo>
                    <a:pt x="7382849" y="119429"/>
                  </a:lnTo>
                  <a:lnTo>
                    <a:pt x="7388656" y="162702"/>
                  </a:lnTo>
                  <a:lnTo>
                    <a:pt x="7388656" y="813053"/>
                  </a:lnTo>
                  <a:lnTo>
                    <a:pt x="7382849" y="856284"/>
                  </a:lnTo>
                  <a:lnTo>
                    <a:pt x="7366460" y="895144"/>
                  </a:lnTo>
                  <a:lnTo>
                    <a:pt x="7341039" y="928077"/>
                  </a:lnTo>
                  <a:lnTo>
                    <a:pt x="7308135" y="953528"/>
                  </a:lnTo>
                  <a:lnTo>
                    <a:pt x="7269297" y="969939"/>
                  </a:lnTo>
                  <a:lnTo>
                    <a:pt x="7226076" y="975756"/>
                  </a:lnTo>
                  <a:lnTo>
                    <a:pt x="162616" y="975756"/>
                  </a:lnTo>
                  <a:lnTo>
                    <a:pt x="119387" y="969939"/>
                  </a:lnTo>
                  <a:lnTo>
                    <a:pt x="80541" y="953528"/>
                  </a:lnTo>
                  <a:lnTo>
                    <a:pt x="47629" y="928077"/>
                  </a:lnTo>
                  <a:lnTo>
                    <a:pt x="22202" y="895144"/>
                  </a:lnTo>
                  <a:lnTo>
                    <a:pt x="5808" y="856284"/>
                  </a:lnTo>
                  <a:lnTo>
                    <a:pt x="0" y="813053"/>
                  </a:lnTo>
                  <a:lnTo>
                    <a:pt x="0" y="162702"/>
                  </a:lnTo>
                  <a:close/>
                </a:path>
              </a:pathLst>
            </a:custGeom>
            <a:ln w="12701">
              <a:solidFill>
                <a:srgbClr val="AF5C05"/>
              </a:solidFill>
            </a:ln>
          </p:spPr>
          <p:txBody>
            <a:bodyPr wrap="square" lIns="0" tIns="0" rIns="0" bIns="0" rtlCol="0"/>
            <a:lstStyle/>
            <a:p>
              <a:endParaRPr/>
            </a:p>
          </p:txBody>
        </p:sp>
      </p:grpSp>
      <p:sp>
        <p:nvSpPr>
          <p:cNvPr id="6" name="object 6"/>
          <p:cNvSpPr txBox="1">
            <a:spLocks noGrp="1"/>
          </p:cNvSpPr>
          <p:nvPr>
            <p:ph type="ctrTitle"/>
          </p:nvPr>
        </p:nvSpPr>
        <p:spPr>
          <a:prstGeom prst="rect">
            <a:avLst/>
          </a:prstGeom>
        </p:spPr>
        <p:txBody>
          <a:bodyPr vert="horz" wrap="square" lIns="0" tIns="16510" rIns="0" bIns="0" rtlCol="0">
            <a:spAutoFit/>
          </a:bodyPr>
          <a:lstStyle/>
          <a:p>
            <a:pPr marL="12700">
              <a:lnSpc>
                <a:spcPct val="100000"/>
              </a:lnSpc>
              <a:spcBef>
                <a:spcPts val="130"/>
              </a:spcBef>
            </a:pPr>
            <a:r>
              <a:rPr dirty="0">
                <a:latin typeface="Lucida Grande" panose="020B0600040502020204" pitchFamily="34" charset="0"/>
              </a:rPr>
              <a:t>Introduction to Nagios</a:t>
            </a:r>
          </a:p>
        </p:txBody>
      </p:sp>
      <p:sp>
        <p:nvSpPr>
          <p:cNvPr id="7" name="object 7"/>
          <p:cNvSpPr txBox="1"/>
          <p:nvPr/>
        </p:nvSpPr>
        <p:spPr>
          <a:xfrm>
            <a:off x="1509394" y="1150552"/>
            <a:ext cx="5697220" cy="567463"/>
          </a:xfrm>
          <a:prstGeom prst="rect">
            <a:avLst/>
          </a:prstGeom>
        </p:spPr>
        <p:txBody>
          <a:bodyPr vert="horz" wrap="square" lIns="0" tIns="13335" rIns="0" bIns="0" rtlCol="0">
            <a:spAutoFit/>
          </a:bodyPr>
          <a:lstStyle/>
          <a:p>
            <a:pPr marL="12700" marR="5080" algn="ctr">
              <a:lnSpc>
                <a:spcPct val="99700"/>
              </a:lnSpc>
              <a:spcBef>
                <a:spcPts val="105"/>
              </a:spcBef>
            </a:pPr>
            <a:r>
              <a:rPr sz="1200" dirty="0">
                <a:solidFill>
                  <a:srgbClr val="212121"/>
                </a:solidFill>
                <a:latin typeface="Lucida Grande" panose="020B0600040502020204"/>
                <a:cs typeface="Calibri"/>
              </a:rPr>
              <a:t>Nagios,</a:t>
            </a:r>
            <a:r>
              <a:rPr sz="1200" spc="-80" dirty="0">
                <a:solidFill>
                  <a:srgbClr val="212121"/>
                </a:solidFill>
                <a:latin typeface="Lucida Grande" panose="020B0600040502020204"/>
                <a:cs typeface="Times New Roman"/>
              </a:rPr>
              <a:t> </a:t>
            </a:r>
            <a:r>
              <a:rPr sz="1200" dirty="0">
                <a:solidFill>
                  <a:srgbClr val="212121"/>
                </a:solidFill>
                <a:latin typeface="Lucida Grande" panose="020B0600040502020204"/>
                <a:cs typeface="Calibri"/>
              </a:rPr>
              <a:t>now</a:t>
            </a:r>
            <a:r>
              <a:rPr sz="1200" spc="-30" dirty="0">
                <a:solidFill>
                  <a:srgbClr val="212121"/>
                </a:solidFill>
                <a:latin typeface="Lucida Grande" panose="020B0600040502020204"/>
                <a:cs typeface="Times New Roman"/>
              </a:rPr>
              <a:t> </a:t>
            </a:r>
            <a:r>
              <a:rPr sz="1200" spc="-10" dirty="0">
                <a:solidFill>
                  <a:srgbClr val="212121"/>
                </a:solidFill>
                <a:latin typeface="Lucida Grande" panose="020B0600040502020204"/>
                <a:cs typeface="Calibri"/>
              </a:rPr>
              <a:t>known</a:t>
            </a:r>
            <a:r>
              <a:rPr sz="1200" spc="-75" dirty="0">
                <a:solidFill>
                  <a:srgbClr val="212121"/>
                </a:solidFill>
                <a:latin typeface="Lucida Grande" panose="020B0600040502020204"/>
                <a:cs typeface="Times New Roman"/>
              </a:rPr>
              <a:t> </a:t>
            </a:r>
            <a:r>
              <a:rPr sz="1200" dirty="0">
                <a:solidFill>
                  <a:srgbClr val="212121"/>
                </a:solidFill>
                <a:latin typeface="Lucida Grande" panose="020B0600040502020204"/>
                <a:cs typeface="Calibri"/>
              </a:rPr>
              <a:t>as</a:t>
            </a:r>
            <a:r>
              <a:rPr sz="1200" spc="-40" dirty="0">
                <a:solidFill>
                  <a:srgbClr val="212121"/>
                </a:solidFill>
                <a:latin typeface="Lucida Grande" panose="020B0600040502020204"/>
                <a:cs typeface="Times New Roman"/>
              </a:rPr>
              <a:t> </a:t>
            </a:r>
            <a:r>
              <a:rPr sz="1200" dirty="0">
                <a:solidFill>
                  <a:srgbClr val="212121"/>
                </a:solidFill>
                <a:latin typeface="Lucida Grande" panose="020B0600040502020204"/>
                <a:cs typeface="Calibri"/>
              </a:rPr>
              <a:t>Nagios</a:t>
            </a:r>
            <a:r>
              <a:rPr sz="1200" spc="-114" dirty="0">
                <a:solidFill>
                  <a:srgbClr val="212121"/>
                </a:solidFill>
                <a:latin typeface="Lucida Grande" panose="020B0600040502020204"/>
                <a:cs typeface="Times New Roman"/>
              </a:rPr>
              <a:t> </a:t>
            </a:r>
            <a:r>
              <a:rPr sz="1200" dirty="0">
                <a:solidFill>
                  <a:srgbClr val="212121"/>
                </a:solidFill>
                <a:latin typeface="Lucida Grande" panose="020B0600040502020204"/>
                <a:cs typeface="Calibri"/>
              </a:rPr>
              <a:t>Core,</a:t>
            </a:r>
            <a:r>
              <a:rPr sz="1200" spc="-75" dirty="0">
                <a:solidFill>
                  <a:srgbClr val="212121"/>
                </a:solidFill>
                <a:latin typeface="Lucida Grande" panose="020B0600040502020204"/>
                <a:cs typeface="Times New Roman"/>
              </a:rPr>
              <a:t> </a:t>
            </a:r>
            <a:r>
              <a:rPr sz="1200" dirty="0">
                <a:solidFill>
                  <a:srgbClr val="212121"/>
                </a:solidFill>
                <a:latin typeface="Lucida Grande" panose="020B0600040502020204"/>
                <a:cs typeface="Calibri"/>
              </a:rPr>
              <a:t>is</a:t>
            </a:r>
            <a:r>
              <a:rPr sz="1200" spc="-40" dirty="0">
                <a:solidFill>
                  <a:srgbClr val="212121"/>
                </a:solidFill>
                <a:latin typeface="Lucida Grande" panose="020B0600040502020204"/>
                <a:cs typeface="Times New Roman"/>
              </a:rPr>
              <a:t> </a:t>
            </a:r>
            <a:r>
              <a:rPr sz="1200" dirty="0">
                <a:solidFill>
                  <a:srgbClr val="212121"/>
                </a:solidFill>
                <a:latin typeface="Lucida Grande" panose="020B0600040502020204"/>
                <a:cs typeface="Calibri"/>
              </a:rPr>
              <a:t>a</a:t>
            </a:r>
            <a:r>
              <a:rPr sz="1200" spc="-10" dirty="0">
                <a:solidFill>
                  <a:srgbClr val="212121"/>
                </a:solidFill>
                <a:latin typeface="Lucida Grande" panose="020B0600040502020204"/>
                <a:cs typeface="Times New Roman"/>
              </a:rPr>
              <a:t> </a:t>
            </a:r>
            <a:r>
              <a:rPr sz="1200" dirty="0">
                <a:solidFill>
                  <a:srgbClr val="212121"/>
                </a:solidFill>
                <a:latin typeface="Lucida Grande" panose="020B0600040502020204"/>
                <a:cs typeface="Calibri"/>
              </a:rPr>
              <a:t>free</a:t>
            </a:r>
            <a:r>
              <a:rPr sz="1200" spc="-35" dirty="0">
                <a:solidFill>
                  <a:srgbClr val="212121"/>
                </a:solidFill>
                <a:latin typeface="Lucida Grande" panose="020B0600040502020204"/>
                <a:cs typeface="Times New Roman"/>
              </a:rPr>
              <a:t> </a:t>
            </a:r>
            <a:r>
              <a:rPr sz="1200" spc="-20" dirty="0">
                <a:solidFill>
                  <a:srgbClr val="212121"/>
                </a:solidFill>
                <a:latin typeface="Lucida Grande" panose="020B0600040502020204"/>
                <a:cs typeface="Calibri"/>
              </a:rPr>
              <a:t>and</a:t>
            </a:r>
            <a:r>
              <a:rPr sz="1200" spc="-70" dirty="0">
                <a:solidFill>
                  <a:srgbClr val="212121"/>
                </a:solidFill>
                <a:latin typeface="Lucida Grande" panose="020B0600040502020204"/>
                <a:cs typeface="Times New Roman"/>
              </a:rPr>
              <a:t> </a:t>
            </a:r>
            <a:r>
              <a:rPr sz="1200" dirty="0">
                <a:solidFill>
                  <a:srgbClr val="212121"/>
                </a:solidFill>
                <a:latin typeface="Lucida Grande" panose="020B0600040502020204"/>
                <a:cs typeface="Calibri"/>
              </a:rPr>
              <a:t>open-source</a:t>
            </a:r>
            <a:r>
              <a:rPr sz="1200" spc="-35" dirty="0">
                <a:solidFill>
                  <a:srgbClr val="212121"/>
                </a:solidFill>
                <a:latin typeface="Lucida Grande" panose="020B0600040502020204"/>
                <a:cs typeface="Times New Roman"/>
              </a:rPr>
              <a:t> </a:t>
            </a:r>
            <a:r>
              <a:rPr sz="1200" spc="-10" dirty="0">
                <a:solidFill>
                  <a:srgbClr val="212121"/>
                </a:solidFill>
                <a:latin typeface="Lucida Grande" panose="020B0600040502020204"/>
                <a:cs typeface="Calibri"/>
              </a:rPr>
              <a:t>computer-software</a:t>
            </a:r>
            <a:r>
              <a:rPr sz="1200" spc="-10" dirty="0">
                <a:solidFill>
                  <a:srgbClr val="212121"/>
                </a:solidFill>
                <a:latin typeface="Lucida Grande" panose="020B0600040502020204"/>
                <a:cs typeface="Times New Roman"/>
              </a:rPr>
              <a:t> </a:t>
            </a:r>
            <a:r>
              <a:rPr sz="1200" spc="-10" dirty="0">
                <a:solidFill>
                  <a:srgbClr val="212121"/>
                </a:solidFill>
                <a:latin typeface="Lucida Grande" panose="020B0600040502020204"/>
                <a:cs typeface="Calibri"/>
              </a:rPr>
              <a:t>application</a:t>
            </a:r>
            <a:r>
              <a:rPr sz="1200" spc="-75" dirty="0">
                <a:solidFill>
                  <a:srgbClr val="212121"/>
                </a:solidFill>
                <a:latin typeface="Lucida Grande" panose="020B0600040502020204"/>
                <a:cs typeface="Times New Roman"/>
              </a:rPr>
              <a:t> </a:t>
            </a:r>
            <a:r>
              <a:rPr sz="1200" dirty="0">
                <a:solidFill>
                  <a:srgbClr val="212121"/>
                </a:solidFill>
                <a:latin typeface="Lucida Grande" panose="020B0600040502020204"/>
                <a:cs typeface="Calibri"/>
              </a:rPr>
              <a:t>that</a:t>
            </a:r>
            <a:r>
              <a:rPr sz="1200" spc="-40" dirty="0">
                <a:solidFill>
                  <a:srgbClr val="212121"/>
                </a:solidFill>
                <a:latin typeface="Lucida Grande" panose="020B0600040502020204"/>
                <a:cs typeface="Times New Roman"/>
              </a:rPr>
              <a:t> </a:t>
            </a:r>
            <a:r>
              <a:rPr sz="1200" spc="-10" dirty="0">
                <a:solidFill>
                  <a:srgbClr val="212121"/>
                </a:solidFill>
                <a:latin typeface="Lucida Grande" panose="020B0600040502020204"/>
                <a:cs typeface="Calibri"/>
              </a:rPr>
              <a:t>monitors</a:t>
            </a:r>
            <a:r>
              <a:rPr sz="1200" spc="-45" dirty="0">
                <a:solidFill>
                  <a:srgbClr val="212121"/>
                </a:solidFill>
                <a:latin typeface="Lucida Grande" panose="020B0600040502020204"/>
                <a:cs typeface="Times New Roman"/>
              </a:rPr>
              <a:t> </a:t>
            </a:r>
            <a:r>
              <a:rPr sz="1200" spc="-10" dirty="0">
                <a:solidFill>
                  <a:srgbClr val="212121"/>
                </a:solidFill>
                <a:latin typeface="Lucida Grande" panose="020B0600040502020204"/>
                <a:cs typeface="Calibri"/>
              </a:rPr>
              <a:t>systems,</a:t>
            </a:r>
            <a:r>
              <a:rPr sz="1200" spc="-80" dirty="0">
                <a:solidFill>
                  <a:srgbClr val="212121"/>
                </a:solidFill>
                <a:latin typeface="Lucida Grande" panose="020B0600040502020204"/>
                <a:cs typeface="Times New Roman"/>
              </a:rPr>
              <a:t> </a:t>
            </a:r>
            <a:r>
              <a:rPr sz="1200" spc="-10" dirty="0">
                <a:solidFill>
                  <a:srgbClr val="212121"/>
                </a:solidFill>
                <a:latin typeface="Lucida Grande" panose="020B0600040502020204"/>
                <a:cs typeface="Calibri"/>
              </a:rPr>
              <a:t>networks</a:t>
            </a:r>
            <a:r>
              <a:rPr sz="1200" spc="-45" dirty="0">
                <a:solidFill>
                  <a:srgbClr val="212121"/>
                </a:solidFill>
                <a:latin typeface="Lucida Grande" panose="020B0600040502020204"/>
                <a:cs typeface="Times New Roman"/>
              </a:rPr>
              <a:t> </a:t>
            </a:r>
            <a:r>
              <a:rPr sz="1200" dirty="0">
                <a:solidFill>
                  <a:srgbClr val="212121"/>
                </a:solidFill>
                <a:latin typeface="Lucida Grande" panose="020B0600040502020204"/>
                <a:cs typeface="Calibri"/>
              </a:rPr>
              <a:t>and</a:t>
            </a:r>
            <a:r>
              <a:rPr sz="1200" dirty="0">
                <a:solidFill>
                  <a:srgbClr val="212121"/>
                </a:solidFill>
                <a:latin typeface="Lucida Grande" panose="020B0600040502020204"/>
                <a:cs typeface="Times New Roman"/>
              </a:rPr>
              <a:t> </a:t>
            </a:r>
            <a:r>
              <a:rPr sz="1200" spc="-10" dirty="0">
                <a:solidFill>
                  <a:srgbClr val="212121"/>
                </a:solidFill>
                <a:latin typeface="Lucida Grande" panose="020B0600040502020204"/>
                <a:cs typeface="Calibri"/>
              </a:rPr>
              <a:t>infrastructure.</a:t>
            </a:r>
            <a:r>
              <a:rPr sz="1200" dirty="0">
                <a:solidFill>
                  <a:srgbClr val="212121"/>
                </a:solidFill>
                <a:latin typeface="Lucida Grande" panose="020B0600040502020204"/>
                <a:cs typeface="Times New Roman"/>
              </a:rPr>
              <a:t> </a:t>
            </a:r>
            <a:r>
              <a:rPr sz="1200" dirty="0">
                <a:solidFill>
                  <a:srgbClr val="212121"/>
                </a:solidFill>
                <a:latin typeface="Lucida Grande" panose="020B0600040502020204"/>
                <a:cs typeface="Calibri"/>
              </a:rPr>
              <a:t>Nagios</a:t>
            </a:r>
            <a:r>
              <a:rPr sz="1200" spc="-120" dirty="0">
                <a:solidFill>
                  <a:srgbClr val="212121"/>
                </a:solidFill>
                <a:latin typeface="Lucida Grande" panose="020B0600040502020204"/>
                <a:cs typeface="Times New Roman"/>
              </a:rPr>
              <a:t> </a:t>
            </a:r>
            <a:r>
              <a:rPr sz="1200" spc="-10" dirty="0">
                <a:solidFill>
                  <a:srgbClr val="212121"/>
                </a:solidFill>
                <a:latin typeface="Lucida Grande" panose="020B0600040502020204"/>
                <a:cs typeface="Calibri"/>
              </a:rPr>
              <a:t>offers</a:t>
            </a:r>
            <a:r>
              <a:rPr sz="1200" spc="-10" dirty="0">
                <a:solidFill>
                  <a:srgbClr val="212121"/>
                </a:solidFill>
                <a:latin typeface="Lucida Grande" panose="020B0600040502020204"/>
                <a:cs typeface="Times New Roman"/>
              </a:rPr>
              <a:t> </a:t>
            </a:r>
            <a:r>
              <a:rPr sz="1200" spc="-10" dirty="0">
                <a:solidFill>
                  <a:srgbClr val="212121"/>
                </a:solidFill>
                <a:latin typeface="Lucida Grande" panose="020B0600040502020204"/>
                <a:cs typeface="Calibri"/>
              </a:rPr>
              <a:t>monitoring</a:t>
            </a:r>
            <a:r>
              <a:rPr sz="1200" spc="-35" dirty="0">
                <a:solidFill>
                  <a:srgbClr val="212121"/>
                </a:solidFill>
                <a:latin typeface="Lucida Grande" panose="020B0600040502020204"/>
                <a:cs typeface="Times New Roman"/>
              </a:rPr>
              <a:t> </a:t>
            </a:r>
            <a:r>
              <a:rPr sz="1200" dirty="0">
                <a:solidFill>
                  <a:srgbClr val="212121"/>
                </a:solidFill>
                <a:latin typeface="Lucida Grande" panose="020B0600040502020204"/>
                <a:cs typeface="Calibri"/>
              </a:rPr>
              <a:t>and</a:t>
            </a:r>
            <a:r>
              <a:rPr sz="1200" spc="-15" dirty="0">
                <a:solidFill>
                  <a:srgbClr val="212121"/>
                </a:solidFill>
                <a:latin typeface="Lucida Grande" panose="020B0600040502020204"/>
                <a:cs typeface="Times New Roman"/>
              </a:rPr>
              <a:t> </a:t>
            </a:r>
            <a:r>
              <a:rPr sz="1200" spc="-10" dirty="0">
                <a:solidFill>
                  <a:srgbClr val="212121"/>
                </a:solidFill>
                <a:latin typeface="Lucida Grande" panose="020B0600040502020204"/>
                <a:cs typeface="Calibri"/>
              </a:rPr>
              <a:t>alerting</a:t>
            </a:r>
            <a:r>
              <a:rPr sz="1200" spc="-20" dirty="0">
                <a:solidFill>
                  <a:srgbClr val="212121"/>
                </a:solidFill>
                <a:latin typeface="Lucida Grande" panose="020B0600040502020204"/>
                <a:cs typeface="Times New Roman"/>
              </a:rPr>
              <a:t> </a:t>
            </a:r>
            <a:r>
              <a:rPr sz="1200" dirty="0">
                <a:solidFill>
                  <a:srgbClr val="212121"/>
                </a:solidFill>
                <a:latin typeface="Lucida Grande" panose="020B0600040502020204"/>
                <a:cs typeface="Calibri"/>
              </a:rPr>
              <a:t>services</a:t>
            </a:r>
            <a:r>
              <a:rPr sz="1200" spc="20" dirty="0">
                <a:solidFill>
                  <a:srgbClr val="212121"/>
                </a:solidFill>
                <a:latin typeface="Lucida Grande" panose="020B0600040502020204"/>
                <a:cs typeface="Times New Roman"/>
              </a:rPr>
              <a:t> </a:t>
            </a:r>
            <a:r>
              <a:rPr sz="1200" dirty="0">
                <a:solidFill>
                  <a:srgbClr val="212121"/>
                </a:solidFill>
                <a:latin typeface="Lucida Grande" panose="020B0600040502020204"/>
                <a:cs typeface="Calibri"/>
              </a:rPr>
              <a:t>for</a:t>
            </a:r>
            <a:r>
              <a:rPr sz="1200" spc="-135" dirty="0">
                <a:solidFill>
                  <a:srgbClr val="212121"/>
                </a:solidFill>
                <a:latin typeface="Lucida Grande" panose="020B0600040502020204"/>
                <a:cs typeface="Times New Roman"/>
              </a:rPr>
              <a:t> </a:t>
            </a:r>
            <a:r>
              <a:rPr sz="1200" spc="-10" dirty="0">
                <a:solidFill>
                  <a:srgbClr val="212121"/>
                </a:solidFill>
                <a:latin typeface="Lucida Grande" panose="020B0600040502020204"/>
                <a:cs typeface="Calibri"/>
              </a:rPr>
              <a:t>servers,</a:t>
            </a:r>
            <a:r>
              <a:rPr sz="1200" spc="-25" dirty="0">
                <a:solidFill>
                  <a:srgbClr val="212121"/>
                </a:solidFill>
                <a:latin typeface="Lucida Grande" panose="020B0600040502020204"/>
                <a:cs typeface="Times New Roman"/>
              </a:rPr>
              <a:t> </a:t>
            </a:r>
            <a:r>
              <a:rPr sz="1200" spc="-10" dirty="0">
                <a:solidFill>
                  <a:srgbClr val="212121"/>
                </a:solidFill>
                <a:latin typeface="Lucida Grande" panose="020B0600040502020204"/>
                <a:cs typeface="Calibri"/>
              </a:rPr>
              <a:t>switches,</a:t>
            </a:r>
            <a:r>
              <a:rPr sz="1200" spc="-80" dirty="0">
                <a:solidFill>
                  <a:srgbClr val="212121"/>
                </a:solidFill>
                <a:latin typeface="Lucida Grande" panose="020B0600040502020204"/>
                <a:cs typeface="Times New Roman"/>
              </a:rPr>
              <a:t> </a:t>
            </a:r>
            <a:r>
              <a:rPr sz="1200" spc="-10" dirty="0">
                <a:solidFill>
                  <a:srgbClr val="212121"/>
                </a:solidFill>
                <a:latin typeface="Lucida Grande" panose="020B0600040502020204"/>
                <a:cs typeface="Calibri"/>
              </a:rPr>
              <a:t>applications</a:t>
            </a:r>
            <a:r>
              <a:rPr sz="1200" spc="-55" dirty="0">
                <a:solidFill>
                  <a:srgbClr val="212121"/>
                </a:solidFill>
                <a:latin typeface="Lucida Grande" panose="020B0600040502020204"/>
                <a:cs typeface="Times New Roman"/>
              </a:rPr>
              <a:t> </a:t>
            </a:r>
            <a:r>
              <a:rPr sz="1200" dirty="0">
                <a:solidFill>
                  <a:srgbClr val="212121"/>
                </a:solidFill>
                <a:latin typeface="Lucida Grande" panose="020B0600040502020204"/>
                <a:cs typeface="Calibri"/>
              </a:rPr>
              <a:t>and</a:t>
            </a:r>
            <a:r>
              <a:rPr sz="1200" spc="-15" dirty="0">
                <a:solidFill>
                  <a:srgbClr val="212121"/>
                </a:solidFill>
                <a:latin typeface="Lucida Grande" panose="020B0600040502020204"/>
                <a:cs typeface="Times New Roman"/>
              </a:rPr>
              <a:t> </a:t>
            </a:r>
            <a:r>
              <a:rPr sz="1200" spc="-10" dirty="0">
                <a:solidFill>
                  <a:srgbClr val="212121"/>
                </a:solidFill>
                <a:latin typeface="Lucida Grande" panose="020B0600040502020204"/>
                <a:cs typeface="Calibri"/>
              </a:rPr>
              <a:t>services.</a:t>
            </a:r>
            <a:endParaRPr sz="1200" dirty="0">
              <a:latin typeface="Lucida Grande" panose="020B0600040502020204"/>
              <a:cs typeface="Calibri"/>
            </a:endParaRPr>
          </a:p>
        </p:txBody>
      </p:sp>
      <p:pic>
        <p:nvPicPr>
          <p:cNvPr id="8" name="object 8"/>
          <p:cNvPicPr/>
          <p:nvPr/>
        </p:nvPicPr>
        <p:blipFill>
          <a:blip r:embed="rId3" cstate="print"/>
          <a:stretch>
            <a:fillRect/>
          </a:stretch>
        </p:blipFill>
        <p:spPr>
          <a:xfrm>
            <a:off x="2568320" y="3149845"/>
            <a:ext cx="3957040" cy="92431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CEBE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402268" y="2904234"/>
            <a:ext cx="4391660" cy="544380"/>
          </a:xfrm>
          <a:prstGeom prst="rect">
            <a:avLst/>
          </a:prstGeom>
          <a:effectLst>
            <a:outerShdw blurRad="50800" dist="38100" dir="8100000" algn="tr" rotWithShape="0">
              <a:prstClr val="black">
                <a:alpha val="40000"/>
              </a:prstClr>
            </a:outerShdw>
          </a:effectLst>
        </p:spPr>
        <p:txBody>
          <a:bodyPr vert="horz" wrap="square" lIns="0" tIns="16510" rIns="0" bIns="0" rtlCol="0">
            <a:spAutoFit/>
          </a:bodyPr>
          <a:lstStyle/>
          <a:p>
            <a:pPr marL="12700" marR="5080">
              <a:lnSpc>
                <a:spcPts val="4360"/>
              </a:lnSpc>
              <a:spcBef>
                <a:spcPts val="595"/>
              </a:spcBef>
            </a:pPr>
            <a:r>
              <a:rPr sz="3600" b="0" dirty="0">
                <a:solidFill>
                  <a:srgbClr val="2F233B"/>
                </a:solidFill>
                <a:latin typeface="Lucida Grande" panose="020B0600040502020204" pitchFamily="34" charset="0"/>
              </a:rPr>
              <a:t>Nagios Architecture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CEBE1"/>
        </a:solidFill>
        <a:effectLst/>
      </p:bgPr>
    </p:bg>
    <p:spTree>
      <p:nvGrpSpPr>
        <p:cNvPr id="1" name=""/>
        <p:cNvGrpSpPr/>
        <p:nvPr/>
      </p:nvGrpSpPr>
      <p:grpSpPr>
        <a:xfrm>
          <a:off x="0" y="0"/>
          <a:ext cx="0" cy="0"/>
          <a:chOff x="0" y="0"/>
          <a:chExt cx="0" cy="0"/>
        </a:xfrm>
      </p:grpSpPr>
      <p:grpSp>
        <p:nvGrpSpPr>
          <p:cNvPr id="2" name="object 2"/>
          <p:cNvGrpSpPr/>
          <p:nvPr/>
        </p:nvGrpSpPr>
        <p:grpSpPr>
          <a:xfrm>
            <a:off x="6724665" y="1076309"/>
            <a:ext cx="2190750" cy="904875"/>
            <a:chOff x="6724665" y="1076309"/>
            <a:chExt cx="2190750" cy="904875"/>
          </a:xfrm>
        </p:grpSpPr>
        <p:pic>
          <p:nvPicPr>
            <p:cNvPr id="3" name="object 3"/>
            <p:cNvPicPr/>
            <p:nvPr/>
          </p:nvPicPr>
          <p:blipFill>
            <a:blip r:embed="rId2" cstate="print"/>
            <a:stretch>
              <a:fillRect/>
            </a:stretch>
          </p:blipFill>
          <p:spPr>
            <a:xfrm>
              <a:off x="6724665" y="1076309"/>
              <a:ext cx="2190747" cy="904875"/>
            </a:xfrm>
            <a:prstGeom prst="rect">
              <a:avLst/>
            </a:prstGeom>
          </p:spPr>
        </p:pic>
        <p:sp>
          <p:nvSpPr>
            <p:cNvPr id="4" name="object 4"/>
            <p:cNvSpPr/>
            <p:nvPr/>
          </p:nvSpPr>
          <p:spPr>
            <a:xfrm>
              <a:off x="6739768" y="1086039"/>
              <a:ext cx="2106930" cy="829310"/>
            </a:xfrm>
            <a:custGeom>
              <a:avLst/>
              <a:gdLst/>
              <a:ahLst/>
              <a:cxnLst/>
              <a:rect l="l" t="t" r="r" b="b"/>
              <a:pathLst>
                <a:path w="2106929" h="829310">
                  <a:moveTo>
                    <a:pt x="2106430" y="0"/>
                  </a:moveTo>
                  <a:lnTo>
                    <a:pt x="0" y="0"/>
                  </a:lnTo>
                  <a:lnTo>
                    <a:pt x="0" y="828745"/>
                  </a:lnTo>
                  <a:lnTo>
                    <a:pt x="2106430" y="828745"/>
                  </a:lnTo>
                  <a:lnTo>
                    <a:pt x="2106430" y="0"/>
                  </a:lnTo>
                  <a:close/>
                </a:path>
              </a:pathLst>
            </a:custGeom>
            <a:solidFill>
              <a:srgbClr val="1B577B"/>
            </a:solidFill>
          </p:spPr>
          <p:txBody>
            <a:bodyPr wrap="square" lIns="0" tIns="0" rIns="0" bIns="0" rtlCol="0"/>
            <a:lstStyle/>
            <a:p>
              <a:endParaRPr/>
            </a:p>
          </p:txBody>
        </p:sp>
      </p:gr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dirty="0">
                <a:latin typeface="Lucida Grande" panose="020B0600040502020204" pitchFamily="34" charset="0"/>
              </a:rPr>
              <a:t>Nagios Architecture</a:t>
            </a:r>
          </a:p>
        </p:txBody>
      </p:sp>
      <p:sp>
        <p:nvSpPr>
          <p:cNvPr id="6" name="object 6"/>
          <p:cNvSpPr txBox="1"/>
          <p:nvPr/>
        </p:nvSpPr>
        <p:spPr>
          <a:xfrm>
            <a:off x="1336929" y="2438967"/>
            <a:ext cx="792480" cy="231775"/>
          </a:xfrm>
          <a:prstGeom prst="rect">
            <a:avLst/>
          </a:prstGeom>
        </p:spPr>
        <p:txBody>
          <a:bodyPr vert="horz" wrap="square" lIns="0" tIns="12700" rIns="0" bIns="0" rtlCol="0">
            <a:spAutoFit/>
          </a:bodyPr>
          <a:lstStyle/>
          <a:p>
            <a:pPr marL="12700">
              <a:lnSpc>
                <a:spcPct val="100000"/>
              </a:lnSpc>
              <a:spcBef>
                <a:spcPts val="100"/>
              </a:spcBef>
            </a:pPr>
            <a:r>
              <a:rPr sz="1350" dirty="0">
                <a:latin typeface="Calibri"/>
                <a:cs typeface="Calibri"/>
              </a:rPr>
              <a:t>Nagios</a:t>
            </a:r>
            <a:r>
              <a:rPr sz="1350" spc="-114" dirty="0">
                <a:latin typeface="Times New Roman"/>
                <a:cs typeface="Times New Roman"/>
              </a:rPr>
              <a:t> </a:t>
            </a:r>
            <a:r>
              <a:rPr sz="1350" spc="-25" dirty="0">
                <a:latin typeface="Calibri"/>
                <a:cs typeface="Calibri"/>
              </a:rPr>
              <a:t>GUI</a:t>
            </a:r>
            <a:endParaRPr sz="1350">
              <a:latin typeface="Calibri"/>
              <a:cs typeface="Calibri"/>
            </a:endParaRPr>
          </a:p>
        </p:txBody>
      </p:sp>
      <p:sp>
        <p:nvSpPr>
          <p:cNvPr id="7" name="object 7"/>
          <p:cNvSpPr txBox="1"/>
          <p:nvPr/>
        </p:nvSpPr>
        <p:spPr>
          <a:xfrm>
            <a:off x="7325994" y="1376358"/>
            <a:ext cx="960119" cy="231775"/>
          </a:xfrm>
          <a:prstGeom prst="rect">
            <a:avLst/>
          </a:prstGeom>
        </p:spPr>
        <p:txBody>
          <a:bodyPr vert="horz" wrap="square" lIns="0" tIns="12700" rIns="0" bIns="0" rtlCol="0">
            <a:spAutoFit/>
          </a:bodyPr>
          <a:lstStyle/>
          <a:p>
            <a:pPr marL="12700">
              <a:lnSpc>
                <a:spcPct val="100000"/>
              </a:lnSpc>
              <a:spcBef>
                <a:spcPts val="100"/>
              </a:spcBef>
            </a:pPr>
            <a:r>
              <a:rPr sz="1350" b="1" dirty="0">
                <a:solidFill>
                  <a:srgbClr val="FFFFFF"/>
                </a:solidFill>
                <a:latin typeface="Calibri"/>
                <a:cs typeface="Calibri"/>
              </a:rPr>
              <a:t>NRPE</a:t>
            </a:r>
            <a:r>
              <a:rPr sz="1350" spc="-95" dirty="0">
                <a:solidFill>
                  <a:srgbClr val="FFFFFF"/>
                </a:solidFill>
                <a:latin typeface="Times New Roman"/>
                <a:cs typeface="Times New Roman"/>
              </a:rPr>
              <a:t> </a:t>
            </a:r>
            <a:r>
              <a:rPr sz="1350" b="1" spc="-10" dirty="0">
                <a:solidFill>
                  <a:srgbClr val="FFFFFF"/>
                </a:solidFill>
                <a:latin typeface="Calibri"/>
                <a:cs typeface="Calibri"/>
              </a:rPr>
              <a:t>Plugins</a:t>
            </a:r>
            <a:endParaRPr sz="1350">
              <a:latin typeface="Calibri"/>
              <a:cs typeface="Calibri"/>
            </a:endParaRPr>
          </a:p>
        </p:txBody>
      </p:sp>
      <p:grpSp>
        <p:nvGrpSpPr>
          <p:cNvPr id="8" name="object 8"/>
          <p:cNvGrpSpPr/>
          <p:nvPr/>
        </p:nvGrpSpPr>
        <p:grpSpPr>
          <a:xfrm>
            <a:off x="257174" y="1047750"/>
            <a:ext cx="5944235" cy="3819525"/>
            <a:chOff x="257174" y="1047750"/>
            <a:chExt cx="5944235" cy="3819525"/>
          </a:xfrm>
        </p:grpSpPr>
        <p:pic>
          <p:nvPicPr>
            <p:cNvPr id="9" name="object 9"/>
            <p:cNvPicPr/>
            <p:nvPr/>
          </p:nvPicPr>
          <p:blipFill>
            <a:blip r:embed="rId3" cstate="print"/>
            <a:stretch>
              <a:fillRect/>
            </a:stretch>
          </p:blipFill>
          <p:spPr>
            <a:xfrm>
              <a:off x="257174" y="1047750"/>
              <a:ext cx="3009884" cy="1247775"/>
            </a:xfrm>
            <a:prstGeom prst="rect">
              <a:avLst/>
            </a:prstGeom>
          </p:spPr>
        </p:pic>
        <p:pic>
          <p:nvPicPr>
            <p:cNvPr id="10" name="object 10"/>
            <p:cNvPicPr/>
            <p:nvPr/>
          </p:nvPicPr>
          <p:blipFill>
            <a:blip r:embed="rId4" cstate="print"/>
            <a:stretch>
              <a:fillRect/>
            </a:stretch>
          </p:blipFill>
          <p:spPr>
            <a:xfrm>
              <a:off x="285064" y="1068516"/>
              <a:ext cx="2905758" cy="1145983"/>
            </a:xfrm>
            <a:prstGeom prst="rect">
              <a:avLst/>
            </a:prstGeom>
          </p:spPr>
        </p:pic>
        <p:sp>
          <p:nvSpPr>
            <p:cNvPr id="11" name="object 11"/>
            <p:cNvSpPr/>
            <p:nvPr/>
          </p:nvSpPr>
          <p:spPr>
            <a:xfrm>
              <a:off x="280297" y="1063691"/>
              <a:ext cx="2915920" cy="1155700"/>
            </a:xfrm>
            <a:custGeom>
              <a:avLst/>
              <a:gdLst/>
              <a:ahLst/>
              <a:cxnLst/>
              <a:rect l="l" t="t" r="r" b="b"/>
              <a:pathLst>
                <a:path w="2915920" h="1155700">
                  <a:moveTo>
                    <a:pt x="0" y="1155502"/>
                  </a:moveTo>
                  <a:lnTo>
                    <a:pt x="2915293" y="1155502"/>
                  </a:lnTo>
                  <a:lnTo>
                    <a:pt x="2915293" y="0"/>
                  </a:lnTo>
                  <a:lnTo>
                    <a:pt x="0" y="0"/>
                  </a:lnTo>
                  <a:lnTo>
                    <a:pt x="0" y="1155502"/>
                  </a:lnTo>
                  <a:close/>
                </a:path>
              </a:pathLst>
            </a:custGeom>
            <a:ln w="9534">
              <a:solidFill>
                <a:srgbClr val="1B577B"/>
              </a:solidFill>
            </a:ln>
          </p:spPr>
          <p:txBody>
            <a:bodyPr wrap="square" lIns="0" tIns="0" rIns="0" bIns="0" rtlCol="0"/>
            <a:lstStyle/>
            <a:p>
              <a:endParaRPr/>
            </a:p>
          </p:txBody>
        </p:sp>
        <p:pic>
          <p:nvPicPr>
            <p:cNvPr id="12" name="object 12"/>
            <p:cNvPicPr/>
            <p:nvPr/>
          </p:nvPicPr>
          <p:blipFill>
            <a:blip r:embed="rId5" cstate="print"/>
            <a:stretch>
              <a:fillRect/>
            </a:stretch>
          </p:blipFill>
          <p:spPr>
            <a:xfrm>
              <a:off x="4010040" y="1885950"/>
              <a:ext cx="2190750" cy="2981325"/>
            </a:xfrm>
            <a:prstGeom prst="rect">
              <a:avLst/>
            </a:prstGeom>
          </p:spPr>
        </p:pic>
        <p:sp>
          <p:nvSpPr>
            <p:cNvPr id="13" name="object 13"/>
            <p:cNvSpPr/>
            <p:nvPr/>
          </p:nvSpPr>
          <p:spPr>
            <a:xfrm>
              <a:off x="4028175" y="1897249"/>
              <a:ext cx="2106930" cy="2898775"/>
            </a:xfrm>
            <a:custGeom>
              <a:avLst/>
              <a:gdLst/>
              <a:ahLst/>
              <a:cxnLst/>
              <a:rect l="l" t="t" r="r" b="b"/>
              <a:pathLst>
                <a:path w="2106929" h="2898775">
                  <a:moveTo>
                    <a:pt x="2106430" y="0"/>
                  </a:moveTo>
                  <a:lnTo>
                    <a:pt x="0" y="0"/>
                  </a:lnTo>
                  <a:lnTo>
                    <a:pt x="0" y="2898266"/>
                  </a:lnTo>
                  <a:lnTo>
                    <a:pt x="2106430" y="2898266"/>
                  </a:lnTo>
                  <a:lnTo>
                    <a:pt x="2106430" y="0"/>
                  </a:lnTo>
                  <a:close/>
                </a:path>
              </a:pathLst>
            </a:custGeom>
            <a:solidFill>
              <a:srgbClr val="1B577B"/>
            </a:solidFill>
          </p:spPr>
          <p:txBody>
            <a:bodyPr wrap="square" lIns="0" tIns="0" rIns="0" bIns="0" rtlCol="0"/>
            <a:lstStyle/>
            <a:p>
              <a:endParaRPr/>
            </a:p>
          </p:txBody>
        </p:sp>
      </p:grpSp>
      <p:sp>
        <p:nvSpPr>
          <p:cNvPr id="14" name="object 14"/>
          <p:cNvSpPr txBox="1"/>
          <p:nvPr/>
        </p:nvSpPr>
        <p:spPr>
          <a:xfrm>
            <a:off x="4721482" y="3225735"/>
            <a:ext cx="746125" cy="231775"/>
          </a:xfrm>
          <a:prstGeom prst="rect">
            <a:avLst/>
          </a:prstGeom>
        </p:spPr>
        <p:txBody>
          <a:bodyPr vert="horz" wrap="square" lIns="0" tIns="12700" rIns="0" bIns="0" rtlCol="0">
            <a:spAutoFit/>
          </a:bodyPr>
          <a:lstStyle/>
          <a:p>
            <a:pPr marL="12700">
              <a:lnSpc>
                <a:spcPct val="100000"/>
              </a:lnSpc>
              <a:spcBef>
                <a:spcPts val="100"/>
              </a:spcBef>
            </a:pPr>
            <a:r>
              <a:rPr sz="1350" b="1" spc="-10" dirty="0">
                <a:solidFill>
                  <a:srgbClr val="FFFFFF"/>
                </a:solidFill>
                <a:latin typeface="Calibri"/>
                <a:cs typeface="Calibri"/>
              </a:rPr>
              <a:t>Scheduler</a:t>
            </a:r>
            <a:endParaRPr sz="1350">
              <a:latin typeface="Calibri"/>
              <a:cs typeface="Calibri"/>
            </a:endParaRPr>
          </a:p>
        </p:txBody>
      </p:sp>
      <p:grpSp>
        <p:nvGrpSpPr>
          <p:cNvPr id="15" name="object 15"/>
          <p:cNvGrpSpPr/>
          <p:nvPr/>
        </p:nvGrpSpPr>
        <p:grpSpPr>
          <a:xfrm>
            <a:off x="3067050" y="1514475"/>
            <a:ext cx="4829175" cy="2009775"/>
            <a:chOff x="3067050" y="1514475"/>
            <a:chExt cx="4829175" cy="2009775"/>
          </a:xfrm>
        </p:grpSpPr>
        <p:pic>
          <p:nvPicPr>
            <p:cNvPr id="16" name="object 16"/>
            <p:cNvPicPr/>
            <p:nvPr/>
          </p:nvPicPr>
          <p:blipFill>
            <a:blip r:embed="rId6" cstate="print"/>
            <a:stretch>
              <a:fillRect/>
            </a:stretch>
          </p:blipFill>
          <p:spPr>
            <a:xfrm>
              <a:off x="3067050" y="1514475"/>
              <a:ext cx="1057275" cy="1943100"/>
            </a:xfrm>
            <a:prstGeom prst="rect">
              <a:avLst/>
            </a:prstGeom>
          </p:spPr>
        </p:pic>
        <p:sp>
          <p:nvSpPr>
            <p:cNvPr id="17" name="object 17"/>
            <p:cNvSpPr/>
            <p:nvPr/>
          </p:nvSpPr>
          <p:spPr>
            <a:xfrm>
              <a:off x="3190890" y="1598554"/>
              <a:ext cx="837565" cy="1762125"/>
            </a:xfrm>
            <a:custGeom>
              <a:avLst/>
              <a:gdLst/>
              <a:ahLst/>
              <a:cxnLst/>
              <a:rect l="l" t="t" r="r" b="b"/>
              <a:pathLst>
                <a:path w="837564" h="1762125">
                  <a:moveTo>
                    <a:pt x="404347" y="42915"/>
                  </a:moveTo>
                  <a:lnTo>
                    <a:pt x="404347" y="1762115"/>
                  </a:lnTo>
                  <a:lnTo>
                    <a:pt x="837285" y="1762115"/>
                  </a:lnTo>
                  <a:lnTo>
                    <a:pt x="837285" y="1747768"/>
                  </a:lnTo>
                  <a:lnTo>
                    <a:pt x="432937" y="1747768"/>
                  </a:lnTo>
                  <a:lnTo>
                    <a:pt x="418581" y="1733540"/>
                  </a:lnTo>
                  <a:lnTo>
                    <a:pt x="432937" y="1733540"/>
                  </a:lnTo>
                  <a:lnTo>
                    <a:pt x="432937" y="57150"/>
                  </a:lnTo>
                  <a:lnTo>
                    <a:pt x="418581" y="57150"/>
                  </a:lnTo>
                  <a:lnTo>
                    <a:pt x="404347" y="42915"/>
                  </a:lnTo>
                  <a:close/>
                </a:path>
                <a:path w="837564" h="1762125">
                  <a:moveTo>
                    <a:pt x="432937" y="1733540"/>
                  </a:moveTo>
                  <a:lnTo>
                    <a:pt x="418581" y="1733540"/>
                  </a:lnTo>
                  <a:lnTo>
                    <a:pt x="432937" y="1747768"/>
                  </a:lnTo>
                  <a:lnTo>
                    <a:pt x="432937" y="1733540"/>
                  </a:lnTo>
                  <a:close/>
                </a:path>
                <a:path w="837564" h="1762125">
                  <a:moveTo>
                    <a:pt x="837285" y="1733540"/>
                  </a:moveTo>
                  <a:lnTo>
                    <a:pt x="432937" y="1733540"/>
                  </a:lnTo>
                  <a:lnTo>
                    <a:pt x="432937" y="1747768"/>
                  </a:lnTo>
                  <a:lnTo>
                    <a:pt x="837285" y="1747768"/>
                  </a:lnTo>
                  <a:lnTo>
                    <a:pt x="837285" y="1733540"/>
                  </a:lnTo>
                  <a:close/>
                </a:path>
                <a:path w="837564" h="1762125">
                  <a:moveTo>
                    <a:pt x="85709" y="0"/>
                  </a:moveTo>
                  <a:lnTo>
                    <a:pt x="0" y="42915"/>
                  </a:lnTo>
                  <a:lnTo>
                    <a:pt x="85709" y="85709"/>
                  </a:lnTo>
                  <a:lnTo>
                    <a:pt x="85709" y="57150"/>
                  </a:lnTo>
                  <a:lnTo>
                    <a:pt x="71353" y="57150"/>
                  </a:lnTo>
                  <a:lnTo>
                    <a:pt x="71353" y="28559"/>
                  </a:lnTo>
                  <a:lnTo>
                    <a:pt x="85709" y="28559"/>
                  </a:lnTo>
                  <a:lnTo>
                    <a:pt x="85709" y="0"/>
                  </a:lnTo>
                  <a:close/>
                </a:path>
                <a:path w="837564" h="1762125">
                  <a:moveTo>
                    <a:pt x="85709" y="28559"/>
                  </a:moveTo>
                  <a:lnTo>
                    <a:pt x="71353" y="28559"/>
                  </a:lnTo>
                  <a:lnTo>
                    <a:pt x="71353" y="57150"/>
                  </a:lnTo>
                  <a:lnTo>
                    <a:pt x="85709" y="57150"/>
                  </a:lnTo>
                  <a:lnTo>
                    <a:pt x="85709" y="28559"/>
                  </a:lnTo>
                  <a:close/>
                </a:path>
                <a:path w="837564" h="1762125">
                  <a:moveTo>
                    <a:pt x="432937" y="28559"/>
                  </a:moveTo>
                  <a:lnTo>
                    <a:pt x="85709" y="28559"/>
                  </a:lnTo>
                  <a:lnTo>
                    <a:pt x="85709" y="57150"/>
                  </a:lnTo>
                  <a:lnTo>
                    <a:pt x="404347" y="57150"/>
                  </a:lnTo>
                  <a:lnTo>
                    <a:pt x="404347" y="42915"/>
                  </a:lnTo>
                  <a:lnTo>
                    <a:pt x="432937" y="42915"/>
                  </a:lnTo>
                  <a:lnTo>
                    <a:pt x="432937" y="28559"/>
                  </a:lnTo>
                  <a:close/>
                </a:path>
                <a:path w="837564" h="1762125">
                  <a:moveTo>
                    <a:pt x="432937" y="42915"/>
                  </a:moveTo>
                  <a:lnTo>
                    <a:pt x="404347" y="42915"/>
                  </a:lnTo>
                  <a:lnTo>
                    <a:pt x="418581" y="57150"/>
                  </a:lnTo>
                  <a:lnTo>
                    <a:pt x="432937" y="57150"/>
                  </a:lnTo>
                  <a:lnTo>
                    <a:pt x="432937" y="42915"/>
                  </a:lnTo>
                  <a:close/>
                </a:path>
              </a:pathLst>
            </a:custGeom>
            <a:solidFill>
              <a:srgbClr val="EF7E08"/>
            </a:solidFill>
          </p:spPr>
          <p:txBody>
            <a:bodyPr wrap="square" lIns="0" tIns="0" rIns="0" bIns="0" rtlCol="0"/>
            <a:lstStyle/>
            <a:p>
              <a:endParaRPr/>
            </a:p>
          </p:txBody>
        </p:sp>
        <p:pic>
          <p:nvPicPr>
            <p:cNvPr id="18" name="object 18"/>
            <p:cNvPicPr/>
            <p:nvPr/>
          </p:nvPicPr>
          <p:blipFill>
            <a:blip r:embed="rId7" cstate="print"/>
            <a:stretch>
              <a:fillRect/>
            </a:stretch>
          </p:blipFill>
          <p:spPr>
            <a:xfrm>
              <a:off x="6010259" y="1876425"/>
              <a:ext cx="1885950" cy="1647825"/>
            </a:xfrm>
            <a:prstGeom prst="rect">
              <a:avLst/>
            </a:prstGeom>
          </p:spPr>
        </p:pic>
        <p:sp>
          <p:nvSpPr>
            <p:cNvPr id="19" name="object 19"/>
            <p:cNvSpPr/>
            <p:nvPr/>
          </p:nvSpPr>
          <p:spPr>
            <a:xfrm>
              <a:off x="6134617" y="1914784"/>
              <a:ext cx="1672589" cy="1474470"/>
            </a:xfrm>
            <a:custGeom>
              <a:avLst/>
              <a:gdLst/>
              <a:ahLst/>
              <a:cxnLst/>
              <a:rect l="l" t="t" r="r" b="b"/>
              <a:pathLst>
                <a:path w="1672590" h="1474470">
                  <a:moveTo>
                    <a:pt x="85709" y="1388735"/>
                  </a:moveTo>
                  <a:lnTo>
                    <a:pt x="0" y="1431538"/>
                  </a:lnTo>
                  <a:lnTo>
                    <a:pt x="85709" y="1474460"/>
                  </a:lnTo>
                  <a:lnTo>
                    <a:pt x="85709" y="1445885"/>
                  </a:lnTo>
                  <a:lnTo>
                    <a:pt x="71506" y="1445885"/>
                  </a:lnTo>
                  <a:lnTo>
                    <a:pt x="71506" y="1417310"/>
                  </a:lnTo>
                  <a:lnTo>
                    <a:pt x="85709" y="1417310"/>
                  </a:lnTo>
                  <a:lnTo>
                    <a:pt x="85709" y="1388735"/>
                  </a:lnTo>
                  <a:close/>
                </a:path>
                <a:path w="1672590" h="1474470">
                  <a:moveTo>
                    <a:pt x="85709" y="1417310"/>
                  </a:moveTo>
                  <a:lnTo>
                    <a:pt x="71506" y="1417310"/>
                  </a:lnTo>
                  <a:lnTo>
                    <a:pt x="71506" y="1445885"/>
                  </a:lnTo>
                  <a:lnTo>
                    <a:pt x="85709" y="1445885"/>
                  </a:lnTo>
                  <a:lnTo>
                    <a:pt x="85709" y="1417310"/>
                  </a:lnTo>
                  <a:close/>
                </a:path>
                <a:path w="1672590" h="1474470">
                  <a:moveTo>
                    <a:pt x="1643999" y="1417310"/>
                  </a:moveTo>
                  <a:lnTo>
                    <a:pt x="85709" y="1417310"/>
                  </a:lnTo>
                  <a:lnTo>
                    <a:pt x="85709" y="1445885"/>
                  </a:lnTo>
                  <a:lnTo>
                    <a:pt x="1672590" y="1445885"/>
                  </a:lnTo>
                  <a:lnTo>
                    <a:pt x="1672590" y="1431538"/>
                  </a:lnTo>
                  <a:lnTo>
                    <a:pt x="1643999" y="1431538"/>
                  </a:lnTo>
                  <a:lnTo>
                    <a:pt x="1643999" y="1417310"/>
                  </a:lnTo>
                  <a:close/>
                </a:path>
                <a:path w="1672590" h="1474470">
                  <a:moveTo>
                    <a:pt x="1672590" y="0"/>
                  </a:moveTo>
                  <a:lnTo>
                    <a:pt x="1643999" y="0"/>
                  </a:lnTo>
                  <a:lnTo>
                    <a:pt x="1643999" y="1431538"/>
                  </a:lnTo>
                  <a:lnTo>
                    <a:pt x="1658355" y="1417310"/>
                  </a:lnTo>
                  <a:lnTo>
                    <a:pt x="1672590" y="1417310"/>
                  </a:lnTo>
                  <a:lnTo>
                    <a:pt x="1672590" y="0"/>
                  </a:lnTo>
                  <a:close/>
                </a:path>
                <a:path w="1672590" h="1474470">
                  <a:moveTo>
                    <a:pt x="1672590" y="1417310"/>
                  </a:moveTo>
                  <a:lnTo>
                    <a:pt x="1658355" y="1417310"/>
                  </a:lnTo>
                  <a:lnTo>
                    <a:pt x="1643999" y="1431538"/>
                  </a:lnTo>
                  <a:lnTo>
                    <a:pt x="1672590" y="1431538"/>
                  </a:lnTo>
                  <a:lnTo>
                    <a:pt x="1672590" y="1417310"/>
                  </a:lnTo>
                  <a:close/>
                </a:path>
              </a:pathLst>
            </a:custGeom>
            <a:solidFill>
              <a:srgbClr val="EF7E08"/>
            </a:solidFill>
          </p:spPr>
          <p:txBody>
            <a:bodyPr wrap="square" lIns="0" tIns="0" rIns="0" bIns="0" rtlCol="0"/>
            <a:lstStyle/>
            <a:p>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CEBE1"/>
        </a:solidFill>
        <a:effectLst/>
      </p:bgPr>
    </p:bg>
    <p:spTree>
      <p:nvGrpSpPr>
        <p:cNvPr id="1" name=""/>
        <p:cNvGrpSpPr/>
        <p:nvPr/>
      </p:nvGrpSpPr>
      <p:grpSpPr>
        <a:xfrm>
          <a:off x="0" y="0"/>
          <a:ext cx="0" cy="0"/>
          <a:chOff x="0" y="0"/>
          <a:chExt cx="0" cy="0"/>
        </a:xfrm>
      </p:grpSpPr>
      <p:grpSp>
        <p:nvGrpSpPr>
          <p:cNvPr id="2" name="object 2"/>
          <p:cNvGrpSpPr/>
          <p:nvPr/>
        </p:nvGrpSpPr>
        <p:grpSpPr>
          <a:xfrm>
            <a:off x="266700" y="3324225"/>
            <a:ext cx="3048000" cy="971550"/>
            <a:chOff x="266700" y="3324225"/>
            <a:chExt cx="3048000" cy="971550"/>
          </a:xfrm>
        </p:grpSpPr>
        <p:pic>
          <p:nvPicPr>
            <p:cNvPr id="3" name="object 3"/>
            <p:cNvPicPr/>
            <p:nvPr/>
          </p:nvPicPr>
          <p:blipFill>
            <a:blip r:embed="rId2" cstate="print"/>
            <a:stretch>
              <a:fillRect/>
            </a:stretch>
          </p:blipFill>
          <p:spPr>
            <a:xfrm>
              <a:off x="266700" y="3324225"/>
              <a:ext cx="3048000" cy="971550"/>
            </a:xfrm>
            <a:prstGeom prst="rect">
              <a:avLst/>
            </a:prstGeom>
          </p:spPr>
        </p:pic>
        <p:sp>
          <p:nvSpPr>
            <p:cNvPr id="4" name="object 4"/>
            <p:cNvSpPr/>
            <p:nvPr/>
          </p:nvSpPr>
          <p:spPr>
            <a:xfrm>
              <a:off x="285059" y="3344168"/>
              <a:ext cx="2956560" cy="880110"/>
            </a:xfrm>
            <a:custGeom>
              <a:avLst/>
              <a:gdLst/>
              <a:ahLst/>
              <a:cxnLst/>
              <a:rect l="l" t="t" r="r" b="b"/>
              <a:pathLst>
                <a:path w="2956560" h="880110">
                  <a:moveTo>
                    <a:pt x="2809545" y="0"/>
                  </a:moveTo>
                  <a:lnTo>
                    <a:pt x="146614" y="0"/>
                  </a:lnTo>
                  <a:lnTo>
                    <a:pt x="100273" y="7475"/>
                  </a:lnTo>
                  <a:lnTo>
                    <a:pt x="60026" y="28295"/>
                  </a:lnTo>
                  <a:lnTo>
                    <a:pt x="28288" y="60045"/>
                  </a:lnTo>
                  <a:lnTo>
                    <a:pt x="7474" y="100312"/>
                  </a:lnTo>
                  <a:lnTo>
                    <a:pt x="0" y="146684"/>
                  </a:lnTo>
                  <a:lnTo>
                    <a:pt x="0" y="733068"/>
                  </a:lnTo>
                  <a:lnTo>
                    <a:pt x="7474" y="779403"/>
                  </a:lnTo>
                  <a:lnTo>
                    <a:pt x="28288" y="819646"/>
                  </a:lnTo>
                  <a:lnTo>
                    <a:pt x="60026" y="851381"/>
                  </a:lnTo>
                  <a:lnTo>
                    <a:pt x="100273" y="872193"/>
                  </a:lnTo>
                  <a:lnTo>
                    <a:pt x="146614" y="879668"/>
                  </a:lnTo>
                  <a:lnTo>
                    <a:pt x="2809545" y="879668"/>
                  </a:lnTo>
                  <a:lnTo>
                    <a:pt x="2855924" y="872193"/>
                  </a:lnTo>
                  <a:lnTo>
                    <a:pt x="2896196" y="851381"/>
                  </a:lnTo>
                  <a:lnTo>
                    <a:pt x="2927948" y="819646"/>
                  </a:lnTo>
                  <a:lnTo>
                    <a:pt x="2948769" y="779403"/>
                  </a:lnTo>
                  <a:lnTo>
                    <a:pt x="2956245" y="733068"/>
                  </a:lnTo>
                  <a:lnTo>
                    <a:pt x="2956245" y="146684"/>
                  </a:lnTo>
                  <a:lnTo>
                    <a:pt x="2948769" y="100312"/>
                  </a:lnTo>
                  <a:lnTo>
                    <a:pt x="2927948" y="60045"/>
                  </a:lnTo>
                  <a:lnTo>
                    <a:pt x="2896196" y="28295"/>
                  </a:lnTo>
                  <a:lnTo>
                    <a:pt x="2855924" y="7475"/>
                  </a:lnTo>
                  <a:lnTo>
                    <a:pt x="2809545" y="0"/>
                  </a:lnTo>
                  <a:close/>
                </a:path>
              </a:pathLst>
            </a:custGeom>
            <a:solidFill>
              <a:srgbClr val="FFFFFF"/>
            </a:solidFill>
          </p:spPr>
          <p:txBody>
            <a:bodyPr wrap="square" lIns="0" tIns="0" rIns="0" bIns="0" rtlCol="0"/>
            <a:lstStyle/>
            <a:p>
              <a:endParaRPr/>
            </a:p>
          </p:txBody>
        </p:sp>
        <p:sp>
          <p:nvSpPr>
            <p:cNvPr id="5" name="object 5"/>
            <p:cNvSpPr/>
            <p:nvPr/>
          </p:nvSpPr>
          <p:spPr>
            <a:xfrm>
              <a:off x="285059" y="3344168"/>
              <a:ext cx="2956560" cy="880110"/>
            </a:xfrm>
            <a:custGeom>
              <a:avLst/>
              <a:gdLst/>
              <a:ahLst/>
              <a:cxnLst/>
              <a:rect l="l" t="t" r="r" b="b"/>
              <a:pathLst>
                <a:path w="2956560" h="880110">
                  <a:moveTo>
                    <a:pt x="0" y="146684"/>
                  </a:moveTo>
                  <a:lnTo>
                    <a:pt x="7474" y="100312"/>
                  </a:lnTo>
                  <a:lnTo>
                    <a:pt x="28288" y="60045"/>
                  </a:lnTo>
                  <a:lnTo>
                    <a:pt x="60026" y="28295"/>
                  </a:lnTo>
                  <a:lnTo>
                    <a:pt x="100273" y="7475"/>
                  </a:lnTo>
                  <a:lnTo>
                    <a:pt x="146614" y="0"/>
                  </a:lnTo>
                  <a:lnTo>
                    <a:pt x="2809545" y="0"/>
                  </a:lnTo>
                  <a:lnTo>
                    <a:pt x="2855924" y="7475"/>
                  </a:lnTo>
                  <a:lnTo>
                    <a:pt x="2896196" y="28295"/>
                  </a:lnTo>
                  <a:lnTo>
                    <a:pt x="2927948" y="60045"/>
                  </a:lnTo>
                  <a:lnTo>
                    <a:pt x="2948769" y="100312"/>
                  </a:lnTo>
                  <a:lnTo>
                    <a:pt x="2956245" y="146684"/>
                  </a:lnTo>
                  <a:lnTo>
                    <a:pt x="2956245" y="733068"/>
                  </a:lnTo>
                  <a:lnTo>
                    <a:pt x="2948769" y="779403"/>
                  </a:lnTo>
                  <a:lnTo>
                    <a:pt x="2927948" y="819646"/>
                  </a:lnTo>
                  <a:lnTo>
                    <a:pt x="2896196" y="851381"/>
                  </a:lnTo>
                  <a:lnTo>
                    <a:pt x="2855924" y="872193"/>
                  </a:lnTo>
                  <a:lnTo>
                    <a:pt x="2809545" y="879668"/>
                  </a:lnTo>
                  <a:lnTo>
                    <a:pt x="146614" y="879668"/>
                  </a:lnTo>
                  <a:lnTo>
                    <a:pt x="100273" y="872193"/>
                  </a:lnTo>
                  <a:lnTo>
                    <a:pt x="60026" y="851381"/>
                  </a:lnTo>
                  <a:lnTo>
                    <a:pt x="28288" y="819646"/>
                  </a:lnTo>
                  <a:lnTo>
                    <a:pt x="7474" y="779403"/>
                  </a:lnTo>
                  <a:lnTo>
                    <a:pt x="0" y="733068"/>
                  </a:lnTo>
                  <a:lnTo>
                    <a:pt x="0" y="146684"/>
                  </a:lnTo>
                  <a:close/>
                </a:path>
              </a:pathLst>
            </a:custGeom>
            <a:ln w="12701">
              <a:solidFill>
                <a:srgbClr val="AF5C05"/>
              </a:solidFill>
            </a:ln>
          </p:spPr>
          <p:txBody>
            <a:bodyPr wrap="square" lIns="0" tIns="0" rIns="0" bIns="0" rtlCol="0"/>
            <a:lstStyle/>
            <a:p>
              <a:endParaRPr/>
            </a:p>
          </p:txBody>
        </p:sp>
      </p:grpSp>
      <p:grpSp>
        <p:nvGrpSpPr>
          <p:cNvPr id="6" name="object 6"/>
          <p:cNvGrpSpPr/>
          <p:nvPr/>
        </p:nvGrpSpPr>
        <p:grpSpPr>
          <a:xfrm>
            <a:off x="6724665" y="1076309"/>
            <a:ext cx="2190750" cy="904875"/>
            <a:chOff x="6724665" y="1076309"/>
            <a:chExt cx="2190750" cy="904875"/>
          </a:xfrm>
        </p:grpSpPr>
        <p:pic>
          <p:nvPicPr>
            <p:cNvPr id="7" name="object 7"/>
            <p:cNvPicPr/>
            <p:nvPr/>
          </p:nvPicPr>
          <p:blipFill>
            <a:blip r:embed="rId3" cstate="print"/>
            <a:stretch>
              <a:fillRect/>
            </a:stretch>
          </p:blipFill>
          <p:spPr>
            <a:xfrm>
              <a:off x="6724665" y="1076309"/>
              <a:ext cx="2190747" cy="904875"/>
            </a:xfrm>
            <a:prstGeom prst="rect">
              <a:avLst/>
            </a:prstGeom>
          </p:spPr>
        </p:pic>
        <p:sp>
          <p:nvSpPr>
            <p:cNvPr id="8" name="object 8"/>
            <p:cNvSpPr/>
            <p:nvPr/>
          </p:nvSpPr>
          <p:spPr>
            <a:xfrm>
              <a:off x="6739768" y="1086039"/>
              <a:ext cx="2106930" cy="829310"/>
            </a:xfrm>
            <a:custGeom>
              <a:avLst/>
              <a:gdLst/>
              <a:ahLst/>
              <a:cxnLst/>
              <a:rect l="l" t="t" r="r" b="b"/>
              <a:pathLst>
                <a:path w="2106929" h="829310">
                  <a:moveTo>
                    <a:pt x="2106430" y="0"/>
                  </a:moveTo>
                  <a:lnTo>
                    <a:pt x="0" y="0"/>
                  </a:lnTo>
                  <a:lnTo>
                    <a:pt x="0" y="828745"/>
                  </a:lnTo>
                  <a:lnTo>
                    <a:pt x="2106430" y="828745"/>
                  </a:lnTo>
                  <a:lnTo>
                    <a:pt x="2106430" y="0"/>
                  </a:lnTo>
                  <a:close/>
                </a:path>
              </a:pathLst>
            </a:custGeom>
            <a:solidFill>
              <a:srgbClr val="1B577B"/>
            </a:solidFill>
          </p:spPr>
          <p:txBody>
            <a:bodyPr wrap="square" lIns="0" tIns="0" rIns="0" bIns="0" rtlCol="0"/>
            <a:lstStyle/>
            <a:p>
              <a:endParaRPr/>
            </a:p>
          </p:txBody>
        </p:sp>
      </p:grpSp>
      <p:sp>
        <p:nvSpPr>
          <p:cNvPr id="9" name="object 9"/>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dirty="0">
                <a:latin typeface="Lucida Grande" panose="020B0600040502020204" pitchFamily="34" charset="0"/>
              </a:rPr>
              <a:t>Nagios Architecture</a:t>
            </a:r>
          </a:p>
        </p:txBody>
      </p:sp>
      <p:sp>
        <p:nvSpPr>
          <p:cNvPr id="10" name="object 10"/>
          <p:cNvSpPr txBox="1"/>
          <p:nvPr/>
        </p:nvSpPr>
        <p:spPr>
          <a:xfrm>
            <a:off x="1336929" y="2438967"/>
            <a:ext cx="792480" cy="231775"/>
          </a:xfrm>
          <a:prstGeom prst="rect">
            <a:avLst/>
          </a:prstGeom>
        </p:spPr>
        <p:txBody>
          <a:bodyPr vert="horz" wrap="square" lIns="0" tIns="12700" rIns="0" bIns="0" rtlCol="0">
            <a:spAutoFit/>
          </a:bodyPr>
          <a:lstStyle/>
          <a:p>
            <a:pPr marL="12700">
              <a:lnSpc>
                <a:spcPct val="100000"/>
              </a:lnSpc>
              <a:spcBef>
                <a:spcPts val="100"/>
              </a:spcBef>
            </a:pPr>
            <a:r>
              <a:rPr sz="1350" dirty="0">
                <a:latin typeface="Calibri"/>
                <a:cs typeface="Calibri"/>
              </a:rPr>
              <a:t>Nagios</a:t>
            </a:r>
            <a:r>
              <a:rPr sz="1350" spc="-114" dirty="0">
                <a:latin typeface="Times New Roman"/>
                <a:cs typeface="Times New Roman"/>
              </a:rPr>
              <a:t> </a:t>
            </a:r>
            <a:r>
              <a:rPr sz="1350" spc="-25" dirty="0">
                <a:latin typeface="Calibri"/>
                <a:cs typeface="Calibri"/>
              </a:rPr>
              <a:t>GUI</a:t>
            </a:r>
            <a:endParaRPr sz="1350">
              <a:latin typeface="Calibri"/>
              <a:cs typeface="Calibri"/>
            </a:endParaRPr>
          </a:p>
        </p:txBody>
      </p:sp>
      <p:sp>
        <p:nvSpPr>
          <p:cNvPr id="11" name="object 11"/>
          <p:cNvSpPr txBox="1"/>
          <p:nvPr/>
        </p:nvSpPr>
        <p:spPr>
          <a:xfrm>
            <a:off x="7325994" y="1376358"/>
            <a:ext cx="960119" cy="231775"/>
          </a:xfrm>
          <a:prstGeom prst="rect">
            <a:avLst/>
          </a:prstGeom>
        </p:spPr>
        <p:txBody>
          <a:bodyPr vert="horz" wrap="square" lIns="0" tIns="12700" rIns="0" bIns="0" rtlCol="0">
            <a:spAutoFit/>
          </a:bodyPr>
          <a:lstStyle/>
          <a:p>
            <a:pPr marL="12700">
              <a:lnSpc>
                <a:spcPct val="100000"/>
              </a:lnSpc>
              <a:spcBef>
                <a:spcPts val="100"/>
              </a:spcBef>
            </a:pPr>
            <a:r>
              <a:rPr sz="1350" b="1" dirty="0">
                <a:solidFill>
                  <a:srgbClr val="FFFFFF"/>
                </a:solidFill>
                <a:latin typeface="Calibri"/>
                <a:cs typeface="Calibri"/>
              </a:rPr>
              <a:t>NRPE</a:t>
            </a:r>
            <a:r>
              <a:rPr sz="1350" spc="-95" dirty="0">
                <a:solidFill>
                  <a:srgbClr val="FFFFFF"/>
                </a:solidFill>
                <a:latin typeface="Times New Roman"/>
                <a:cs typeface="Times New Roman"/>
              </a:rPr>
              <a:t> </a:t>
            </a:r>
            <a:r>
              <a:rPr sz="1350" b="1" spc="-10" dirty="0">
                <a:solidFill>
                  <a:srgbClr val="FFFFFF"/>
                </a:solidFill>
                <a:latin typeface="Calibri"/>
                <a:cs typeface="Calibri"/>
              </a:rPr>
              <a:t>Plugins</a:t>
            </a:r>
            <a:endParaRPr sz="1350">
              <a:latin typeface="Calibri"/>
              <a:cs typeface="Calibri"/>
            </a:endParaRPr>
          </a:p>
        </p:txBody>
      </p:sp>
      <p:grpSp>
        <p:nvGrpSpPr>
          <p:cNvPr id="12" name="object 12"/>
          <p:cNvGrpSpPr/>
          <p:nvPr/>
        </p:nvGrpSpPr>
        <p:grpSpPr>
          <a:xfrm>
            <a:off x="114300" y="895350"/>
            <a:ext cx="6087110" cy="3971925"/>
            <a:chOff x="114300" y="895350"/>
            <a:chExt cx="6087110" cy="3971925"/>
          </a:xfrm>
        </p:grpSpPr>
        <p:pic>
          <p:nvPicPr>
            <p:cNvPr id="13" name="object 13"/>
            <p:cNvPicPr/>
            <p:nvPr/>
          </p:nvPicPr>
          <p:blipFill>
            <a:blip r:embed="rId4" cstate="print"/>
            <a:stretch>
              <a:fillRect/>
            </a:stretch>
          </p:blipFill>
          <p:spPr>
            <a:xfrm>
              <a:off x="180975" y="962025"/>
              <a:ext cx="3171839" cy="1409700"/>
            </a:xfrm>
            <a:prstGeom prst="rect">
              <a:avLst/>
            </a:prstGeom>
          </p:spPr>
        </p:pic>
        <p:pic>
          <p:nvPicPr>
            <p:cNvPr id="14" name="object 14"/>
            <p:cNvPicPr/>
            <p:nvPr/>
          </p:nvPicPr>
          <p:blipFill>
            <a:blip r:embed="rId5" cstate="print"/>
            <a:stretch>
              <a:fillRect/>
            </a:stretch>
          </p:blipFill>
          <p:spPr>
            <a:xfrm>
              <a:off x="114300" y="895350"/>
              <a:ext cx="3248040" cy="1485900"/>
            </a:xfrm>
            <a:prstGeom prst="rect">
              <a:avLst/>
            </a:prstGeom>
          </p:spPr>
        </p:pic>
        <p:pic>
          <p:nvPicPr>
            <p:cNvPr id="15" name="object 15"/>
            <p:cNvPicPr/>
            <p:nvPr/>
          </p:nvPicPr>
          <p:blipFill>
            <a:blip r:embed="rId6" cstate="print"/>
            <a:stretch>
              <a:fillRect/>
            </a:stretch>
          </p:blipFill>
          <p:spPr>
            <a:xfrm>
              <a:off x="285064" y="1068516"/>
              <a:ext cx="2905758" cy="1145983"/>
            </a:xfrm>
            <a:prstGeom prst="rect">
              <a:avLst/>
            </a:prstGeom>
          </p:spPr>
        </p:pic>
        <p:sp>
          <p:nvSpPr>
            <p:cNvPr id="16" name="object 16"/>
            <p:cNvSpPr/>
            <p:nvPr/>
          </p:nvSpPr>
          <p:spPr>
            <a:xfrm>
              <a:off x="280297" y="1063691"/>
              <a:ext cx="2915920" cy="1155700"/>
            </a:xfrm>
            <a:custGeom>
              <a:avLst/>
              <a:gdLst/>
              <a:ahLst/>
              <a:cxnLst/>
              <a:rect l="l" t="t" r="r" b="b"/>
              <a:pathLst>
                <a:path w="2915920" h="1155700">
                  <a:moveTo>
                    <a:pt x="0" y="1155502"/>
                  </a:moveTo>
                  <a:lnTo>
                    <a:pt x="2915293" y="1155502"/>
                  </a:lnTo>
                  <a:lnTo>
                    <a:pt x="2915293" y="0"/>
                  </a:lnTo>
                  <a:lnTo>
                    <a:pt x="0" y="0"/>
                  </a:lnTo>
                  <a:lnTo>
                    <a:pt x="0" y="1155502"/>
                  </a:lnTo>
                  <a:close/>
                </a:path>
              </a:pathLst>
            </a:custGeom>
            <a:ln w="9534">
              <a:solidFill>
                <a:srgbClr val="1B577B"/>
              </a:solidFill>
            </a:ln>
          </p:spPr>
          <p:txBody>
            <a:bodyPr wrap="square" lIns="0" tIns="0" rIns="0" bIns="0" rtlCol="0"/>
            <a:lstStyle/>
            <a:p>
              <a:endParaRPr/>
            </a:p>
          </p:txBody>
        </p:sp>
        <p:pic>
          <p:nvPicPr>
            <p:cNvPr id="17" name="object 17"/>
            <p:cNvPicPr/>
            <p:nvPr/>
          </p:nvPicPr>
          <p:blipFill>
            <a:blip r:embed="rId7" cstate="print"/>
            <a:stretch>
              <a:fillRect/>
            </a:stretch>
          </p:blipFill>
          <p:spPr>
            <a:xfrm>
              <a:off x="4010040" y="1885950"/>
              <a:ext cx="2190750" cy="2981325"/>
            </a:xfrm>
            <a:prstGeom prst="rect">
              <a:avLst/>
            </a:prstGeom>
          </p:spPr>
        </p:pic>
        <p:sp>
          <p:nvSpPr>
            <p:cNvPr id="18" name="object 18"/>
            <p:cNvSpPr/>
            <p:nvPr/>
          </p:nvSpPr>
          <p:spPr>
            <a:xfrm>
              <a:off x="4028175" y="1897249"/>
              <a:ext cx="2106930" cy="2898775"/>
            </a:xfrm>
            <a:custGeom>
              <a:avLst/>
              <a:gdLst/>
              <a:ahLst/>
              <a:cxnLst/>
              <a:rect l="l" t="t" r="r" b="b"/>
              <a:pathLst>
                <a:path w="2106929" h="2898775">
                  <a:moveTo>
                    <a:pt x="2106430" y="0"/>
                  </a:moveTo>
                  <a:lnTo>
                    <a:pt x="0" y="0"/>
                  </a:lnTo>
                  <a:lnTo>
                    <a:pt x="0" y="2898266"/>
                  </a:lnTo>
                  <a:lnTo>
                    <a:pt x="2106430" y="2898266"/>
                  </a:lnTo>
                  <a:lnTo>
                    <a:pt x="2106430" y="0"/>
                  </a:lnTo>
                  <a:close/>
                </a:path>
              </a:pathLst>
            </a:custGeom>
            <a:solidFill>
              <a:srgbClr val="1B577B"/>
            </a:solidFill>
          </p:spPr>
          <p:txBody>
            <a:bodyPr wrap="square" lIns="0" tIns="0" rIns="0" bIns="0" rtlCol="0"/>
            <a:lstStyle/>
            <a:p>
              <a:endParaRPr/>
            </a:p>
          </p:txBody>
        </p:sp>
      </p:grpSp>
      <p:sp>
        <p:nvSpPr>
          <p:cNvPr id="19" name="object 19"/>
          <p:cNvSpPr txBox="1"/>
          <p:nvPr/>
        </p:nvSpPr>
        <p:spPr>
          <a:xfrm>
            <a:off x="4721482" y="3225735"/>
            <a:ext cx="746125" cy="231775"/>
          </a:xfrm>
          <a:prstGeom prst="rect">
            <a:avLst/>
          </a:prstGeom>
        </p:spPr>
        <p:txBody>
          <a:bodyPr vert="horz" wrap="square" lIns="0" tIns="12700" rIns="0" bIns="0" rtlCol="0">
            <a:spAutoFit/>
          </a:bodyPr>
          <a:lstStyle/>
          <a:p>
            <a:pPr marL="12700">
              <a:lnSpc>
                <a:spcPct val="100000"/>
              </a:lnSpc>
              <a:spcBef>
                <a:spcPts val="100"/>
              </a:spcBef>
            </a:pPr>
            <a:r>
              <a:rPr sz="1350" b="1" spc="-10" dirty="0">
                <a:solidFill>
                  <a:srgbClr val="FFFFFF"/>
                </a:solidFill>
                <a:latin typeface="Calibri"/>
                <a:cs typeface="Calibri"/>
              </a:rPr>
              <a:t>Scheduler</a:t>
            </a:r>
            <a:endParaRPr sz="1350">
              <a:latin typeface="Calibri"/>
              <a:cs typeface="Calibri"/>
            </a:endParaRPr>
          </a:p>
        </p:txBody>
      </p:sp>
      <p:sp>
        <p:nvSpPr>
          <p:cNvPr id="20" name="object 20"/>
          <p:cNvSpPr txBox="1"/>
          <p:nvPr/>
        </p:nvSpPr>
        <p:spPr>
          <a:xfrm>
            <a:off x="688343" y="3455986"/>
            <a:ext cx="2147570" cy="567463"/>
          </a:xfrm>
          <a:prstGeom prst="rect">
            <a:avLst/>
          </a:prstGeom>
        </p:spPr>
        <p:txBody>
          <a:bodyPr vert="horz" wrap="square" lIns="0" tIns="13335" rIns="0" bIns="0" rtlCol="0">
            <a:spAutoFit/>
          </a:bodyPr>
          <a:lstStyle/>
          <a:p>
            <a:pPr marL="12065" marR="5080" indent="-10160" algn="ctr">
              <a:lnSpc>
                <a:spcPct val="99800"/>
              </a:lnSpc>
              <a:spcBef>
                <a:spcPts val="105"/>
              </a:spcBef>
            </a:pPr>
            <a:r>
              <a:rPr sz="1200" spc="-10" dirty="0">
                <a:latin typeface="Lucida Grande" panose="020B0600040502020204"/>
                <a:cs typeface="Calibri"/>
              </a:rPr>
              <a:t>This</a:t>
            </a:r>
            <a:r>
              <a:rPr sz="1200" spc="-55" dirty="0">
                <a:latin typeface="Lucida Grande" panose="020B0600040502020204"/>
                <a:cs typeface="Times New Roman"/>
              </a:rPr>
              <a:t> </a:t>
            </a:r>
            <a:r>
              <a:rPr sz="1200" dirty="0">
                <a:latin typeface="Lucida Grande" panose="020B0600040502020204"/>
                <a:cs typeface="Calibri"/>
              </a:rPr>
              <a:t>is</a:t>
            </a:r>
            <a:r>
              <a:rPr sz="1200" spc="30" dirty="0">
                <a:latin typeface="Lucida Grande" panose="020B0600040502020204"/>
                <a:cs typeface="Times New Roman"/>
              </a:rPr>
              <a:t> </a:t>
            </a:r>
            <a:r>
              <a:rPr sz="1200" spc="-10" dirty="0">
                <a:latin typeface="Lucida Grande" panose="020B0600040502020204"/>
                <a:cs typeface="Calibri"/>
              </a:rPr>
              <a:t>a</a:t>
            </a:r>
            <a:r>
              <a:rPr sz="1200" spc="-90" dirty="0">
                <a:latin typeface="Lucida Grande" panose="020B0600040502020204"/>
                <a:cs typeface="Times New Roman"/>
              </a:rPr>
              <a:t> </a:t>
            </a:r>
            <a:r>
              <a:rPr sz="1200" dirty="0">
                <a:latin typeface="Lucida Grande" panose="020B0600040502020204"/>
                <a:cs typeface="Calibri"/>
              </a:rPr>
              <a:t>web</a:t>
            </a:r>
            <a:r>
              <a:rPr sz="1200" dirty="0">
                <a:latin typeface="Lucida Grande" panose="020B0600040502020204"/>
                <a:cs typeface="Times New Roman"/>
              </a:rPr>
              <a:t> </a:t>
            </a:r>
            <a:r>
              <a:rPr sz="1200" dirty="0">
                <a:latin typeface="Lucida Grande" panose="020B0600040502020204"/>
                <a:cs typeface="Calibri"/>
              </a:rPr>
              <a:t>UI,</a:t>
            </a:r>
            <a:r>
              <a:rPr sz="1200" spc="-155" dirty="0">
                <a:latin typeface="Lucida Grande" panose="020B0600040502020204"/>
                <a:cs typeface="Times New Roman"/>
              </a:rPr>
              <a:t> </a:t>
            </a:r>
            <a:r>
              <a:rPr sz="1200" dirty="0">
                <a:latin typeface="Lucida Grande" panose="020B0600040502020204"/>
                <a:cs typeface="Calibri"/>
              </a:rPr>
              <a:t>which</a:t>
            </a:r>
            <a:r>
              <a:rPr sz="1200" spc="-5" dirty="0">
                <a:latin typeface="Lucida Grande" panose="020B0600040502020204"/>
                <a:cs typeface="Times New Roman"/>
              </a:rPr>
              <a:t> </a:t>
            </a:r>
            <a:r>
              <a:rPr sz="1200" dirty="0">
                <a:latin typeface="Lucida Grande" panose="020B0600040502020204"/>
                <a:cs typeface="Calibri"/>
              </a:rPr>
              <a:t>can</a:t>
            </a:r>
            <a:r>
              <a:rPr sz="1200" spc="-150" dirty="0">
                <a:latin typeface="Lucida Grande" panose="020B0600040502020204"/>
                <a:cs typeface="Times New Roman"/>
              </a:rPr>
              <a:t> </a:t>
            </a:r>
            <a:r>
              <a:rPr sz="1200" spc="-25" dirty="0">
                <a:latin typeface="Lucida Grande" panose="020B0600040502020204"/>
                <a:cs typeface="Calibri"/>
              </a:rPr>
              <a:t>be</a:t>
            </a:r>
            <a:r>
              <a:rPr sz="1200" spc="-25" dirty="0">
                <a:latin typeface="Lucida Grande" panose="020B0600040502020204"/>
                <a:cs typeface="Times New Roman"/>
              </a:rPr>
              <a:t> </a:t>
            </a:r>
            <a:r>
              <a:rPr sz="1200" dirty="0">
                <a:latin typeface="Lucida Grande" panose="020B0600040502020204"/>
                <a:cs typeface="Calibri"/>
              </a:rPr>
              <a:t>used</a:t>
            </a:r>
            <a:r>
              <a:rPr sz="1200" spc="-35" dirty="0">
                <a:latin typeface="Lucida Grande" panose="020B0600040502020204"/>
                <a:cs typeface="Times New Roman"/>
              </a:rPr>
              <a:t> </a:t>
            </a:r>
            <a:r>
              <a:rPr sz="1200" spc="-10" dirty="0">
                <a:latin typeface="Lucida Grande" panose="020B0600040502020204"/>
                <a:cs typeface="Calibri"/>
              </a:rPr>
              <a:t>to</a:t>
            </a:r>
            <a:r>
              <a:rPr sz="1200" spc="-85" dirty="0">
                <a:latin typeface="Lucida Grande" panose="020B0600040502020204"/>
                <a:cs typeface="Times New Roman"/>
              </a:rPr>
              <a:t> </a:t>
            </a:r>
            <a:r>
              <a:rPr sz="1200" dirty="0">
                <a:latin typeface="Lucida Grande" panose="020B0600040502020204"/>
                <a:cs typeface="Calibri"/>
              </a:rPr>
              <a:t>check</a:t>
            </a:r>
            <a:r>
              <a:rPr sz="1200" spc="-65" dirty="0">
                <a:latin typeface="Lucida Grande" panose="020B0600040502020204"/>
                <a:cs typeface="Times New Roman"/>
              </a:rPr>
              <a:t> </a:t>
            </a:r>
            <a:r>
              <a:rPr sz="1200" dirty="0">
                <a:latin typeface="Lucida Grande" panose="020B0600040502020204"/>
                <a:cs typeface="Calibri"/>
              </a:rPr>
              <a:t>the</a:t>
            </a:r>
            <a:r>
              <a:rPr sz="1200" spc="25" dirty="0">
                <a:latin typeface="Lucida Grande" panose="020B0600040502020204"/>
                <a:cs typeface="Times New Roman"/>
              </a:rPr>
              <a:t> </a:t>
            </a:r>
            <a:r>
              <a:rPr sz="1200" spc="-10" dirty="0">
                <a:latin typeface="Lucida Grande" panose="020B0600040502020204"/>
                <a:cs typeface="Calibri"/>
              </a:rPr>
              <a:t>status</a:t>
            </a:r>
            <a:r>
              <a:rPr sz="1200" spc="-120" dirty="0">
                <a:latin typeface="Lucida Grande" panose="020B0600040502020204"/>
                <a:cs typeface="Times New Roman"/>
              </a:rPr>
              <a:t> </a:t>
            </a:r>
            <a:r>
              <a:rPr sz="1200" dirty="0">
                <a:latin typeface="Lucida Grande" panose="020B0600040502020204"/>
                <a:cs typeface="Calibri"/>
              </a:rPr>
              <a:t>of</a:t>
            </a:r>
            <a:r>
              <a:rPr sz="1200" spc="-85" dirty="0">
                <a:latin typeface="Lucida Grande" panose="020B0600040502020204"/>
                <a:cs typeface="Times New Roman"/>
              </a:rPr>
              <a:t> </a:t>
            </a:r>
            <a:r>
              <a:rPr sz="1200" spc="-25" dirty="0">
                <a:latin typeface="Lucida Grande" panose="020B0600040502020204"/>
                <a:cs typeface="Calibri"/>
              </a:rPr>
              <a:t>the</a:t>
            </a:r>
            <a:r>
              <a:rPr sz="1200" spc="-25" dirty="0">
                <a:latin typeface="Lucida Grande" panose="020B0600040502020204"/>
                <a:cs typeface="Times New Roman"/>
              </a:rPr>
              <a:t> </a:t>
            </a:r>
            <a:r>
              <a:rPr sz="1200" dirty="0">
                <a:latin typeface="Lucida Grande" panose="020B0600040502020204"/>
                <a:cs typeface="Calibri"/>
              </a:rPr>
              <a:t>host</a:t>
            </a:r>
            <a:r>
              <a:rPr sz="1200" spc="-50" dirty="0">
                <a:latin typeface="Lucida Grande" panose="020B0600040502020204"/>
                <a:cs typeface="Times New Roman"/>
              </a:rPr>
              <a:t> </a:t>
            </a:r>
            <a:r>
              <a:rPr sz="1200" dirty="0">
                <a:latin typeface="Lucida Grande" panose="020B0600040502020204"/>
                <a:cs typeface="Calibri"/>
              </a:rPr>
              <a:t>or</a:t>
            </a:r>
            <a:r>
              <a:rPr sz="1200" spc="-60" dirty="0">
                <a:latin typeface="Lucida Grande" panose="020B0600040502020204"/>
                <a:cs typeface="Times New Roman"/>
              </a:rPr>
              <a:t> </a:t>
            </a:r>
            <a:r>
              <a:rPr sz="1200" spc="-10" dirty="0">
                <a:latin typeface="Lucida Grande" panose="020B0600040502020204"/>
                <a:cs typeface="Calibri"/>
              </a:rPr>
              <a:t>the</a:t>
            </a:r>
            <a:r>
              <a:rPr sz="1200" spc="-40" dirty="0">
                <a:latin typeface="Lucida Grande" panose="020B0600040502020204"/>
                <a:cs typeface="Times New Roman"/>
              </a:rPr>
              <a:t> </a:t>
            </a:r>
            <a:r>
              <a:rPr sz="1200" spc="-10" dirty="0">
                <a:latin typeface="Lucida Grande" panose="020B0600040502020204"/>
                <a:cs typeface="Calibri"/>
              </a:rPr>
              <a:t>services.</a:t>
            </a:r>
            <a:endParaRPr sz="1200" dirty="0">
              <a:latin typeface="Lucida Grande" panose="020B0600040502020204"/>
              <a:cs typeface="Calibri"/>
            </a:endParaRPr>
          </a:p>
        </p:txBody>
      </p:sp>
      <p:grpSp>
        <p:nvGrpSpPr>
          <p:cNvPr id="21" name="object 21"/>
          <p:cNvGrpSpPr/>
          <p:nvPr/>
        </p:nvGrpSpPr>
        <p:grpSpPr>
          <a:xfrm>
            <a:off x="3067050" y="1514475"/>
            <a:ext cx="4829175" cy="2009775"/>
            <a:chOff x="3067050" y="1514475"/>
            <a:chExt cx="4829175" cy="2009775"/>
          </a:xfrm>
        </p:grpSpPr>
        <p:pic>
          <p:nvPicPr>
            <p:cNvPr id="22" name="object 22"/>
            <p:cNvPicPr/>
            <p:nvPr/>
          </p:nvPicPr>
          <p:blipFill>
            <a:blip r:embed="rId8" cstate="print"/>
            <a:stretch>
              <a:fillRect/>
            </a:stretch>
          </p:blipFill>
          <p:spPr>
            <a:xfrm>
              <a:off x="3067050" y="1514475"/>
              <a:ext cx="1057275" cy="1943100"/>
            </a:xfrm>
            <a:prstGeom prst="rect">
              <a:avLst/>
            </a:prstGeom>
          </p:spPr>
        </p:pic>
        <p:sp>
          <p:nvSpPr>
            <p:cNvPr id="23" name="object 23"/>
            <p:cNvSpPr/>
            <p:nvPr/>
          </p:nvSpPr>
          <p:spPr>
            <a:xfrm>
              <a:off x="3190890" y="1598554"/>
              <a:ext cx="837565" cy="1762125"/>
            </a:xfrm>
            <a:custGeom>
              <a:avLst/>
              <a:gdLst/>
              <a:ahLst/>
              <a:cxnLst/>
              <a:rect l="l" t="t" r="r" b="b"/>
              <a:pathLst>
                <a:path w="837564" h="1762125">
                  <a:moveTo>
                    <a:pt x="404347" y="42915"/>
                  </a:moveTo>
                  <a:lnTo>
                    <a:pt x="404347" y="1762115"/>
                  </a:lnTo>
                  <a:lnTo>
                    <a:pt x="837285" y="1762115"/>
                  </a:lnTo>
                  <a:lnTo>
                    <a:pt x="837285" y="1747768"/>
                  </a:lnTo>
                  <a:lnTo>
                    <a:pt x="432937" y="1747768"/>
                  </a:lnTo>
                  <a:lnTo>
                    <a:pt x="418581" y="1733540"/>
                  </a:lnTo>
                  <a:lnTo>
                    <a:pt x="432937" y="1733540"/>
                  </a:lnTo>
                  <a:lnTo>
                    <a:pt x="432937" y="57150"/>
                  </a:lnTo>
                  <a:lnTo>
                    <a:pt x="418581" y="57150"/>
                  </a:lnTo>
                  <a:lnTo>
                    <a:pt x="404347" y="42915"/>
                  </a:lnTo>
                  <a:close/>
                </a:path>
                <a:path w="837564" h="1762125">
                  <a:moveTo>
                    <a:pt x="432937" y="1733540"/>
                  </a:moveTo>
                  <a:lnTo>
                    <a:pt x="418581" y="1733540"/>
                  </a:lnTo>
                  <a:lnTo>
                    <a:pt x="432937" y="1747768"/>
                  </a:lnTo>
                  <a:lnTo>
                    <a:pt x="432937" y="1733540"/>
                  </a:lnTo>
                  <a:close/>
                </a:path>
                <a:path w="837564" h="1762125">
                  <a:moveTo>
                    <a:pt x="837285" y="1733540"/>
                  </a:moveTo>
                  <a:lnTo>
                    <a:pt x="432937" y="1733540"/>
                  </a:lnTo>
                  <a:lnTo>
                    <a:pt x="432937" y="1747768"/>
                  </a:lnTo>
                  <a:lnTo>
                    <a:pt x="837285" y="1747768"/>
                  </a:lnTo>
                  <a:lnTo>
                    <a:pt x="837285" y="1733540"/>
                  </a:lnTo>
                  <a:close/>
                </a:path>
                <a:path w="837564" h="1762125">
                  <a:moveTo>
                    <a:pt x="85709" y="0"/>
                  </a:moveTo>
                  <a:lnTo>
                    <a:pt x="0" y="42915"/>
                  </a:lnTo>
                  <a:lnTo>
                    <a:pt x="85709" y="85709"/>
                  </a:lnTo>
                  <a:lnTo>
                    <a:pt x="85709" y="57150"/>
                  </a:lnTo>
                  <a:lnTo>
                    <a:pt x="71353" y="57150"/>
                  </a:lnTo>
                  <a:lnTo>
                    <a:pt x="71353" y="28559"/>
                  </a:lnTo>
                  <a:lnTo>
                    <a:pt x="85709" y="28559"/>
                  </a:lnTo>
                  <a:lnTo>
                    <a:pt x="85709" y="0"/>
                  </a:lnTo>
                  <a:close/>
                </a:path>
                <a:path w="837564" h="1762125">
                  <a:moveTo>
                    <a:pt x="85709" y="28559"/>
                  </a:moveTo>
                  <a:lnTo>
                    <a:pt x="71353" y="28559"/>
                  </a:lnTo>
                  <a:lnTo>
                    <a:pt x="71353" y="57150"/>
                  </a:lnTo>
                  <a:lnTo>
                    <a:pt x="85709" y="57150"/>
                  </a:lnTo>
                  <a:lnTo>
                    <a:pt x="85709" y="28559"/>
                  </a:lnTo>
                  <a:close/>
                </a:path>
                <a:path w="837564" h="1762125">
                  <a:moveTo>
                    <a:pt x="432937" y="28559"/>
                  </a:moveTo>
                  <a:lnTo>
                    <a:pt x="85709" y="28559"/>
                  </a:lnTo>
                  <a:lnTo>
                    <a:pt x="85709" y="57150"/>
                  </a:lnTo>
                  <a:lnTo>
                    <a:pt x="404347" y="57150"/>
                  </a:lnTo>
                  <a:lnTo>
                    <a:pt x="404347" y="42915"/>
                  </a:lnTo>
                  <a:lnTo>
                    <a:pt x="432937" y="42915"/>
                  </a:lnTo>
                  <a:lnTo>
                    <a:pt x="432937" y="28559"/>
                  </a:lnTo>
                  <a:close/>
                </a:path>
                <a:path w="837564" h="1762125">
                  <a:moveTo>
                    <a:pt x="432937" y="42915"/>
                  </a:moveTo>
                  <a:lnTo>
                    <a:pt x="404347" y="42915"/>
                  </a:lnTo>
                  <a:lnTo>
                    <a:pt x="418581" y="57150"/>
                  </a:lnTo>
                  <a:lnTo>
                    <a:pt x="432937" y="57150"/>
                  </a:lnTo>
                  <a:lnTo>
                    <a:pt x="432937" y="42915"/>
                  </a:lnTo>
                  <a:close/>
                </a:path>
              </a:pathLst>
            </a:custGeom>
            <a:solidFill>
              <a:srgbClr val="EF7E08"/>
            </a:solidFill>
          </p:spPr>
          <p:txBody>
            <a:bodyPr wrap="square" lIns="0" tIns="0" rIns="0" bIns="0" rtlCol="0"/>
            <a:lstStyle/>
            <a:p>
              <a:endParaRPr/>
            </a:p>
          </p:txBody>
        </p:sp>
        <p:pic>
          <p:nvPicPr>
            <p:cNvPr id="24" name="object 24"/>
            <p:cNvPicPr/>
            <p:nvPr/>
          </p:nvPicPr>
          <p:blipFill>
            <a:blip r:embed="rId9" cstate="print"/>
            <a:stretch>
              <a:fillRect/>
            </a:stretch>
          </p:blipFill>
          <p:spPr>
            <a:xfrm>
              <a:off x="6010259" y="1876425"/>
              <a:ext cx="1885950" cy="1647825"/>
            </a:xfrm>
            <a:prstGeom prst="rect">
              <a:avLst/>
            </a:prstGeom>
          </p:spPr>
        </p:pic>
        <p:sp>
          <p:nvSpPr>
            <p:cNvPr id="25" name="object 25"/>
            <p:cNvSpPr/>
            <p:nvPr/>
          </p:nvSpPr>
          <p:spPr>
            <a:xfrm>
              <a:off x="6134617" y="1914784"/>
              <a:ext cx="1672589" cy="1474470"/>
            </a:xfrm>
            <a:custGeom>
              <a:avLst/>
              <a:gdLst/>
              <a:ahLst/>
              <a:cxnLst/>
              <a:rect l="l" t="t" r="r" b="b"/>
              <a:pathLst>
                <a:path w="1672590" h="1474470">
                  <a:moveTo>
                    <a:pt x="85709" y="1388735"/>
                  </a:moveTo>
                  <a:lnTo>
                    <a:pt x="0" y="1431538"/>
                  </a:lnTo>
                  <a:lnTo>
                    <a:pt x="85709" y="1474460"/>
                  </a:lnTo>
                  <a:lnTo>
                    <a:pt x="85709" y="1445885"/>
                  </a:lnTo>
                  <a:lnTo>
                    <a:pt x="71506" y="1445885"/>
                  </a:lnTo>
                  <a:lnTo>
                    <a:pt x="71506" y="1417310"/>
                  </a:lnTo>
                  <a:lnTo>
                    <a:pt x="85709" y="1417310"/>
                  </a:lnTo>
                  <a:lnTo>
                    <a:pt x="85709" y="1388735"/>
                  </a:lnTo>
                  <a:close/>
                </a:path>
                <a:path w="1672590" h="1474470">
                  <a:moveTo>
                    <a:pt x="85709" y="1417310"/>
                  </a:moveTo>
                  <a:lnTo>
                    <a:pt x="71506" y="1417310"/>
                  </a:lnTo>
                  <a:lnTo>
                    <a:pt x="71506" y="1445885"/>
                  </a:lnTo>
                  <a:lnTo>
                    <a:pt x="85709" y="1445885"/>
                  </a:lnTo>
                  <a:lnTo>
                    <a:pt x="85709" y="1417310"/>
                  </a:lnTo>
                  <a:close/>
                </a:path>
                <a:path w="1672590" h="1474470">
                  <a:moveTo>
                    <a:pt x="1643999" y="1417310"/>
                  </a:moveTo>
                  <a:lnTo>
                    <a:pt x="85709" y="1417310"/>
                  </a:lnTo>
                  <a:lnTo>
                    <a:pt x="85709" y="1445885"/>
                  </a:lnTo>
                  <a:lnTo>
                    <a:pt x="1672590" y="1445885"/>
                  </a:lnTo>
                  <a:lnTo>
                    <a:pt x="1672590" y="1431538"/>
                  </a:lnTo>
                  <a:lnTo>
                    <a:pt x="1643999" y="1431538"/>
                  </a:lnTo>
                  <a:lnTo>
                    <a:pt x="1643999" y="1417310"/>
                  </a:lnTo>
                  <a:close/>
                </a:path>
                <a:path w="1672590" h="1474470">
                  <a:moveTo>
                    <a:pt x="1672590" y="0"/>
                  </a:moveTo>
                  <a:lnTo>
                    <a:pt x="1643999" y="0"/>
                  </a:lnTo>
                  <a:lnTo>
                    <a:pt x="1643999" y="1431538"/>
                  </a:lnTo>
                  <a:lnTo>
                    <a:pt x="1658355" y="1417310"/>
                  </a:lnTo>
                  <a:lnTo>
                    <a:pt x="1672590" y="1417310"/>
                  </a:lnTo>
                  <a:lnTo>
                    <a:pt x="1672590" y="0"/>
                  </a:lnTo>
                  <a:close/>
                </a:path>
                <a:path w="1672590" h="1474470">
                  <a:moveTo>
                    <a:pt x="1672590" y="1417310"/>
                  </a:moveTo>
                  <a:lnTo>
                    <a:pt x="1658355" y="1417310"/>
                  </a:lnTo>
                  <a:lnTo>
                    <a:pt x="1643999" y="1431538"/>
                  </a:lnTo>
                  <a:lnTo>
                    <a:pt x="1672590" y="1431538"/>
                  </a:lnTo>
                  <a:lnTo>
                    <a:pt x="1672590" y="1417310"/>
                  </a:lnTo>
                  <a:close/>
                </a:path>
              </a:pathLst>
            </a:custGeom>
            <a:solidFill>
              <a:srgbClr val="EF7E08"/>
            </a:solidFill>
          </p:spPr>
          <p:txBody>
            <a:bodyPr wrap="square" lIns="0" tIns="0" rIns="0" bIns="0" rtlCol="0"/>
            <a:lstStyle/>
            <a:p>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CEBE1"/>
        </a:solidFill>
        <a:effectLst/>
      </p:bgPr>
    </p:bg>
    <p:spTree>
      <p:nvGrpSpPr>
        <p:cNvPr id="1" name=""/>
        <p:cNvGrpSpPr/>
        <p:nvPr/>
      </p:nvGrpSpPr>
      <p:grpSpPr>
        <a:xfrm>
          <a:off x="0" y="0"/>
          <a:ext cx="0" cy="0"/>
          <a:chOff x="0" y="0"/>
          <a:chExt cx="0" cy="0"/>
        </a:xfrm>
      </p:grpSpPr>
      <p:grpSp>
        <p:nvGrpSpPr>
          <p:cNvPr id="2" name="object 2"/>
          <p:cNvGrpSpPr/>
          <p:nvPr/>
        </p:nvGrpSpPr>
        <p:grpSpPr>
          <a:xfrm>
            <a:off x="3667140" y="847725"/>
            <a:ext cx="2924175" cy="971550"/>
            <a:chOff x="3667140" y="847725"/>
            <a:chExt cx="2924175" cy="971550"/>
          </a:xfrm>
        </p:grpSpPr>
        <p:pic>
          <p:nvPicPr>
            <p:cNvPr id="3" name="object 3"/>
            <p:cNvPicPr/>
            <p:nvPr/>
          </p:nvPicPr>
          <p:blipFill>
            <a:blip r:embed="rId2" cstate="print"/>
            <a:stretch>
              <a:fillRect/>
            </a:stretch>
          </p:blipFill>
          <p:spPr>
            <a:xfrm>
              <a:off x="3667140" y="847725"/>
              <a:ext cx="2924175" cy="971550"/>
            </a:xfrm>
            <a:prstGeom prst="rect">
              <a:avLst/>
            </a:prstGeom>
          </p:spPr>
        </p:pic>
        <p:sp>
          <p:nvSpPr>
            <p:cNvPr id="4" name="object 4"/>
            <p:cNvSpPr/>
            <p:nvPr/>
          </p:nvSpPr>
          <p:spPr>
            <a:xfrm>
              <a:off x="3690884" y="867521"/>
              <a:ext cx="2830195" cy="880110"/>
            </a:xfrm>
            <a:custGeom>
              <a:avLst/>
              <a:gdLst/>
              <a:ahLst/>
              <a:cxnLst/>
              <a:rect l="l" t="t" r="r" b="b"/>
              <a:pathLst>
                <a:path w="2830195" h="880110">
                  <a:moveTo>
                    <a:pt x="2683245" y="0"/>
                  </a:moveTo>
                  <a:lnTo>
                    <a:pt x="146547" y="0"/>
                  </a:lnTo>
                  <a:lnTo>
                    <a:pt x="100196" y="7478"/>
                  </a:lnTo>
                  <a:lnTo>
                    <a:pt x="59964" y="28298"/>
                  </a:lnTo>
                  <a:lnTo>
                    <a:pt x="28252" y="60036"/>
                  </a:lnTo>
                  <a:lnTo>
                    <a:pt x="7463" y="100270"/>
                  </a:lnTo>
                  <a:lnTo>
                    <a:pt x="0" y="146578"/>
                  </a:lnTo>
                  <a:lnTo>
                    <a:pt x="0" y="733043"/>
                  </a:lnTo>
                  <a:lnTo>
                    <a:pt x="7463" y="779363"/>
                  </a:lnTo>
                  <a:lnTo>
                    <a:pt x="28252" y="819598"/>
                  </a:lnTo>
                  <a:lnTo>
                    <a:pt x="59964" y="851332"/>
                  </a:lnTo>
                  <a:lnTo>
                    <a:pt x="100196" y="872146"/>
                  </a:lnTo>
                  <a:lnTo>
                    <a:pt x="146547" y="879622"/>
                  </a:lnTo>
                  <a:lnTo>
                    <a:pt x="2683245" y="879622"/>
                  </a:lnTo>
                  <a:lnTo>
                    <a:pt x="2729612" y="872146"/>
                  </a:lnTo>
                  <a:lnTo>
                    <a:pt x="2769883" y="851332"/>
                  </a:lnTo>
                  <a:lnTo>
                    <a:pt x="2801640" y="819598"/>
                  </a:lnTo>
                  <a:lnTo>
                    <a:pt x="2822466" y="779363"/>
                  </a:lnTo>
                  <a:lnTo>
                    <a:pt x="2829946" y="733043"/>
                  </a:lnTo>
                  <a:lnTo>
                    <a:pt x="2829946" y="146578"/>
                  </a:lnTo>
                  <a:lnTo>
                    <a:pt x="2822466" y="100270"/>
                  </a:lnTo>
                  <a:lnTo>
                    <a:pt x="2801640" y="60036"/>
                  </a:lnTo>
                  <a:lnTo>
                    <a:pt x="2769883" y="28298"/>
                  </a:lnTo>
                  <a:lnTo>
                    <a:pt x="2729612" y="7478"/>
                  </a:lnTo>
                  <a:lnTo>
                    <a:pt x="2683245" y="0"/>
                  </a:lnTo>
                  <a:close/>
                </a:path>
              </a:pathLst>
            </a:custGeom>
            <a:solidFill>
              <a:srgbClr val="FFFFFF"/>
            </a:solidFill>
          </p:spPr>
          <p:txBody>
            <a:bodyPr wrap="square" lIns="0" tIns="0" rIns="0" bIns="0" rtlCol="0"/>
            <a:lstStyle/>
            <a:p>
              <a:endParaRPr/>
            </a:p>
          </p:txBody>
        </p:sp>
        <p:sp>
          <p:nvSpPr>
            <p:cNvPr id="5" name="object 5"/>
            <p:cNvSpPr/>
            <p:nvPr/>
          </p:nvSpPr>
          <p:spPr>
            <a:xfrm>
              <a:off x="3690884" y="867521"/>
              <a:ext cx="2830195" cy="880110"/>
            </a:xfrm>
            <a:custGeom>
              <a:avLst/>
              <a:gdLst/>
              <a:ahLst/>
              <a:cxnLst/>
              <a:rect l="l" t="t" r="r" b="b"/>
              <a:pathLst>
                <a:path w="2830195" h="880110">
                  <a:moveTo>
                    <a:pt x="0" y="146578"/>
                  </a:moveTo>
                  <a:lnTo>
                    <a:pt x="7463" y="100270"/>
                  </a:lnTo>
                  <a:lnTo>
                    <a:pt x="28252" y="60036"/>
                  </a:lnTo>
                  <a:lnTo>
                    <a:pt x="59964" y="28298"/>
                  </a:lnTo>
                  <a:lnTo>
                    <a:pt x="100196" y="7478"/>
                  </a:lnTo>
                  <a:lnTo>
                    <a:pt x="146547" y="0"/>
                  </a:lnTo>
                  <a:lnTo>
                    <a:pt x="2683245" y="0"/>
                  </a:lnTo>
                  <a:lnTo>
                    <a:pt x="2729612" y="7478"/>
                  </a:lnTo>
                  <a:lnTo>
                    <a:pt x="2769883" y="28298"/>
                  </a:lnTo>
                  <a:lnTo>
                    <a:pt x="2801640" y="60036"/>
                  </a:lnTo>
                  <a:lnTo>
                    <a:pt x="2822466" y="100270"/>
                  </a:lnTo>
                  <a:lnTo>
                    <a:pt x="2829946" y="146578"/>
                  </a:lnTo>
                  <a:lnTo>
                    <a:pt x="2829946" y="733043"/>
                  </a:lnTo>
                  <a:lnTo>
                    <a:pt x="2822466" y="779363"/>
                  </a:lnTo>
                  <a:lnTo>
                    <a:pt x="2801640" y="819598"/>
                  </a:lnTo>
                  <a:lnTo>
                    <a:pt x="2769883" y="851332"/>
                  </a:lnTo>
                  <a:lnTo>
                    <a:pt x="2729612" y="872146"/>
                  </a:lnTo>
                  <a:lnTo>
                    <a:pt x="2683245" y="879622"/>
                  </a:lnTo>
                  <a:lnTo>
                    <a:pt x="146547" y="879622"/>
                  </a:lnTo>
                  <a:lnTo>
                    <a:pt x="100196" y="872146"/>
                  </a:lnTo>
                  <a:lnTo>
                    <a:pt x="59964" y="851332"/>
                  </a:lnTo>
                  <a:lnTo>
                    <a:pt x="28252" y="819598"/>
                  </a:lnTo>
                  <a:lnTo>
                    <a:pt x="7463" y="779363"/>
                  </a:lnTo>
                  <a:lnTo>
                    <a:pt x="0" y="733043"/>
                  </a:lnTo>
                  <a:lnTo>
                    <a:pt x="0" y="146578"/>
                  </a:lnTo>
                  <a:close/>
                </a:path>
              </a:pathLst>
            </a:custGeom>
            <a:ln w="12701">
              <a:solidFill>
                <a:srgbClr val="AF5C05"/>
              </a:solidFill>
            </a:ln>
          </p:spPr>
          <p:txBody>
            <a:bodyPr wrap="square" lIns="0" tIns="0" rIns="0" bIns="0" rtlCol="0"/>
            <a:lstStyle/>
            <a:p>
              <a:endParaRPr/>
            </a:p>
          </p:txBody>
        </p:sp>
      </p:grpSp>
      <p:grpSp>
        <p:nvGrpSpPr>
          <p:cNvPr id="6" name="object 6"/>
          <p:cNvGrpSpPr/>
          <p:nvPr/>
        </p:nvGrpSpPr>
        <p:grpSpPr>
          <a:xfrm>
            <a:off x="6724665" y="1076309"/>
            <a:ext cx="2190750" cy="904875"/>
            <a:chOff x="6724665" y="1076309"/>
            <a:chExt cx="2190750" cy="904875"/>
          </a:xfrm>
        </p:grpSpPr>
        <p:pic>
          <p:nvPicPr>
            <p:cNvPr id="7" name="object 7"/>
            <p:cNvPicPr/>
            <p:nvPr/>
          </p:nvPicPr>
          <p:blipFill>
            <a:blip r:embed="rId3" cstate="print"/>
            <a:stretch>
              <a:fillRect/>
            </a:stretch>
          </p:blipFill>
          <p:spPr>
            <a:xfrm>
              <a:off x="6724665" y="1076309"/>
              <a:ext cx="2190747" cy="904875"/>
            </a:xfrm>
            <a:prstGeom prst="rect">
              <a:avLst/>
            </a:prstGeom>
          </p:spPr>
        </p:pic>
        <p:sp>
          <p:nvSpPr>
            <p:cNvPr id="8" name="object 8"/>
            <p:cNvSpPr/>
            <p:nvPr/>
          </p:nvSpPr>
          <p:spPr>
            <a:xfrm>
              <a:off x="6739768" y="1086039"/>
              <a:ext cx="2106930" cy="829310"/>
            </a:xfrm>
            <a:custGeom>
              <a:avLst/>
              <a:gdLst/>
              <a:ahLst/>
              <a:cxnLst/>
              <a:rect l="l" t="t" r="r" b="b"/>
              <a:pathLst>
                <a:path w="2106929" h="829310">
                  <a:moveTo>
                    <a:pt x="2106430" y="0"/>
                  </a:moveTo>
                  <a:lnTo>
                    <a:pt x="0" y="0"/>
                  </a:lnTo>
                  <a:lnTo>
                    <a:pt x="0" y="828745"/>
                  </a:lnTo>
                  <a:lnTo>
                    <a:pt x="2106430" y="828745"/>
                  </a:lnTo>
                  <a:lnTo>
                    <a:pt x="2106430" y="0"/>
                  </a:lnTo>
                  <a:close/>
                </a:path>
              </a:pathLst>
            </a:custGeom>
            <a:solidFill>
              <a:srgbClr val="1B577B"/>
            </a:solidFill>
          </p:spPr>
          <p:txBody>
            <a:bodyPr wrap="square" lIns="0" tIns="0" rIns="0" bIns="0" rtlCol="0"/>
            <a:lstStyle/>
            <a:p>
              <a:endParaRPr/>
            </a:p>
          </p:txBody>
        </p:sp>
      </p:grpSp>
      <p:sp>
        <p:nvSpPr>
          <p:cNvPr id="9" name="object 9"/>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dirty="0">
                <a:latin typeface="Lucida Grande" panose="020B0600040502020204" pitchFamily="34" charset="0"/>
              </a:rPr>
              <a:t>Nagios Architecture</a:t>
            </a:r>
          </a:p>
        </p:txBody>
      </p:sp>
      <p:sp>
        <p:nvSpPr>
          <p:cNvPr id="10" name="object 10"/>
          <p:cNvSpPr txBox="1"/>
          <p:nvPr/>
        </p:nvSpPr>
        <p:spPr>
          <a:xfrm>
            <a:off x="1336929" y="2438967"/>
            <a:ext cx="792480" cy="231775"/>
          </a:xfrm>
          <a:prstGeom prst="rect">
            <a:avLst/>
          </a:prstGeom>
        </p:spPr>
        <p:txBody>
          <a:bodyPr vert="horz" wrap="square" lIns="0" tIns="12700" rIns="0" bIns="0" rtlCol="0">
            <a:spAutoFit/>
          </a:bodyPr>
          <a:lstStyle/>
          <a:p>
            <a:pPr marL="12700">
              <a:lnSpc>
                <a:spcPct val="100000"/>
              </a:lnSpc>
              <a:spcBef>
                <a:spcPts val="100"/>
              </a:spcBef>
            </a:pPr>
            <a:r>
              <a:rPr sz="1350" dirty="0">
                <a:latin typeface="Calibri"/>
                <a:cs typeface="Calibri"/>
              </a:rPr>
              <a:t>Nagios</a:t>
            </a:r>
            <a:r>
              <a:rPr sz="1350" spc="-114" dirty="0">
                <a:latin typeface="Times New Roman"/>
                <a:cs typeface="Times New Roman"/>
              </a:rPr>
              <a:t> </a:t>
            </a:r>
            <a:r>
              <a:rPr sz="1350" spc="-25" dirty="0">
                <a:latin typeface="Calibri"/>
                <a:cs typeface="Calibri"/>
              </a:rPr>
              <a:t>GUI</a:t>
            </a:r>
            <a:endParaRPr sz="1350">
              <a:latin typeface="Calibri"/>
              <a:cs typeface="Calibri"/>
            </a:endParaRPr>
          </a:p>
        </p:txBody>
      </p:sp>
      <p:sp>
        <p:nvSpPr>
          <p:cNvPr id="11" name="object 11"/>
          <p:cNvSpPr txBox="1"/>
          <p:nvPr/>
        </p:nvSpPr>
        <p:spPr>
          <a:xfrm>
            <a:off x="7325994" y="1376358"/>
            <a:ext cx="960119" cy="231775"/>
          </a:xfrm>
          <a:prstGeom prst="rect">
            <a:avLst/>
          </a:prstGeom>
        </p:spPr>
        <p:txBody>
          <a:bodyPr vert="horz" wrap="square" lIns="0" tIns="12700" rIns="0" bIns="0" rtlCol="0">
            <a:spAutoFit/>
          </a:bodyPr>
          <a:lstStyle/>
          <a:p>
            <a:pPr marL="12700">
              <a:lnSpc>
                <a:spcPct val="100000"/>
              </a:lnSpc>
              <a:spcBef>
                <a:spcPts val="100"/>
              </a:spcBef>
            </a:pPr>
            <a:r>
              <a:rPr sz="1350" b="1" dirty="0">
                <a:solidFill>
                  <a:srgbClr val="FFFFFF"/>
                </a:solidFill>
                <a:latin typeface="Calibri"/>
                <a:cs typeface="Calibri"/>
              </a:rPr>
              <a:t>NRPE</a:t>
            </a:r>
            <a:r>
              <a:rPr sz="1350" spc="-95" dirty="0">
                <a:solidFill>
                  <a:srgbClr val="FFFFFF"/>
                </a:solidFill>
                <a:latin typeface="Times New Roman"/>
                <a:cs typeface="Times New Roman"/>
              </a:rPr>
              <a:t> </a:t>
            </a:r>
            <a:r>
              <a:rPr sz="1350" b="1" spc="-10" dirty="0">
                <a:solidFill>
                  <a:srgbClr val="FFFFFF"/>
                </a:solidFill>
                <a:latin typeface="Calibri"/>
                <a:cs typeface="Calibri"/>
              </a:rPr>
              <a:t>Plugins</a:t>
            </a:r>
            <a:endParaRPr sz="1350">
              <a:latin typeface="Calibri"/>
              <a:cs typeface="Calibri"/>
            </a:endParaRPr>
          </a:p>
        </p:txBody>
      </p:sp>
      <p:grpSp>
        <p:nvGrpSpPr>
          <p:cNvPr id="12" name="object 12"/>
          <p:cNvGrpSpPr/>
          <p:nvPr/>
        </p:nvGrpSpPr>
        <p:grpSpPr>
          <a:xfrm>
            <a:off x="257174" y="1047750"/>
            <a:ext cx="6087110" cy="3952875"/>
            <a:chOff x="257174" y="1047750"/>
            <a:chExt cx="6087110" cy="3952875"/>
          </a:xfrm>
        </p:grpSpPr>
        <p:pic>
          <p:nvPicPr>
            <p:cNvPr id="13" name="object 13"/>
            <p:cNvPicPr/>
            <p:nvPr/>
          </p:nvPicPr>
          <p:blipFill>
            <a:blip r:embed="rId4" cstate="print"/>
            <a:stretch>
              <a:fillRect/>
            </a:stretch>
          </p:blipFill>
          <p:spPr>
            <a:xfrm>
              <a:off x="257174" y="1047750"/>
              <a:ext cx="3009884" cy="1247775"/>
            </a:xfrm>
            <a:prstGeom prst="rect">
              <a:avLst/>
            </a:prstGeom>
          </p:spPr>
        </p:pic>
        <p:pic>
          <p:nvPicPr>
            <p:cNvPr id="14" name="object 14"/>
            <p:cNvPicPr/>
            <p:nvPr/>
          </p:nvPicPr>
          <p:blipFill>
            <a:blip r:embed="rId5" cstate="print"/>
            <a:stretch>
              <a:fillRect/>
            </a:stretch>
          </p:blipFill>
          <p:spPr>
            <a:xfrm>
              <a:off x="285064" y="1068516"/>
              <a:ext cx="2905758" cy="1145983"/>
            </a:xfrm>
            <a:prstGeom prst="rect">
              <a:avLst/>
            </a:prstGeom>
          </p:spPr>
        </p:pic>
        <p:sp>
          <p:nvSpPr>
            <p:cNvPr id="15" name="object 15"/>
            <p:cNvSpPr/>
            <p:nvPr/>
          </p:nvSpPr>
          <p:spPr>
            <a:xfrm>
              <a:off x="280297" y="1063691"/>
              <a:ext cx="2915920" cy="1155700"/>
            </a:xfrm>
            <a:custGeom>
              <a:avLst/>
              <a:gdLst/>
              <a:ahLst/>
              <a:cxnLst/>
              <a:rect l="l" t="t" r="r" b="b"/>
              <a:pathLst>
                <a:path w="2915920" h="1155700">
                  <a:moveTo>
                    <a:pt x="0" y="1155502"/>
                  </a:moveTo>
                  <a:lnTo>
                    <a:pt x="2915293" y="1155502"/>
                  </a:lnTo>
                  <a:lnTo>
                    <a:pt x="2915293" y="0"/>
                  </a:lnTo>
                  <a:lnTo>
                    <a:pt x="0" y="0"/>
                  </a:lnTo>
                  <a:lnTo>
                    <a:pt x="0" y="1155502"/>
                  </a:lnTo>
                  <a:close/>
                </a:path>
              </a:pathLst>
            </a:custGeom>
            <a:ln w="9534">
              <a:solidFill>
                <a:srgbClr val="1B577B"/>
              </a:solidFill>
            </a:ln>
          </p:spPr>
          <p:txBody>
            <a:bodyPr wrap="square" lIns="0" tIns="0" rIns="0" bIns="0" rtlCol="0"/>
            <a:lstStyle/>
            <a:p>
              <a:endParaRPr/>
            </a:p>
          </p:txBody>
        </p:sp>
        <p:pic>
          <p:nvPicPr>
            <p:cNvPr id="16" name="object 16"/>
            <p:cNvPicPr/>
            <p:nvPr/>
          </p:nvPicPr>
          <p:blipFill>
            <a:blip r:embed="rId6" cstate="print"/>
            <a:stretch>
              <a:fillRect/>
            </a:stretch>
          </p:blipFill>
          <p:spPr>
            <a:xfrm>
              <a:off x="3876690" y="1743075"/>
              <a:ext cx="2466975" cy="3257550"/>
            </a:xfrm>
            <a:prstGeom prst="rect">
              <a:avLst/>
            </a:prstGeom>
          </p:spPr>
        </p:pic>
        <p:pic>
          <p:nvPicPr>
            <p:cNvPr id="17" name="object 17"/>
            <p:cNvPicPr/>
            <p:nvPr/>
          </p:nvPicPr>
          <p:blipFill>
            <a:blip r:embed="rId7" cstate="print"/>
            <a:stretch>
              <a:fillRect/>
            </a:stretch>
          </p:blipFill>
          <p:spPr>
            <a:xfrm>
              <a:off x="3905249" y="1771650"/>
              <a:ext cx="2352675" cy="3143250"/>
            </a:xfrm>
            <a:prstGeom prst="rect">
              <a:avLst/>
            </a:prstGeom>
          </p:spPr>
        </p:pic>
        <p:sp>
          <p:nvSpPr>
            <p:cNvPr id="18" name="object 18"/>
            <p:cNvSpPr/>
            <p:nvPr/>
          </p:nvSpPr>
          <p:spPr>
            <a:xfrm>
              <a:off x="4028175" y="1897249"/>
              <a:ext cx="2106930" cy="2898775"/>
            </a:xfrm>
            <a:custGeom>
              <a:avLst/>
              <a:gdLst/>
              <a:ahLst/>
              <a:cxnLst/>
              <a:rect l="l" t="t" r="r" b="b"/>
              <a:pathLst>
                <a:path w="2106929" h="2898775">
                  <a:moveTo>
                    <a:pt x="2106430" y="0"/>
                  </a:moveTo>
                  <a:lnTo>
                    <a:pt x="0" y="0"/>
                  </a:lnTo>
                  <a:lnTo>
                    <a:pt x="0" y="2898266"/>
                  </a:lnTo>
                  <a:lnTo>
                    <a:pt x="2106430" y="2898266"/>
                  </a:lnTo>
                  <a:lnTo>
                    <a:pt x="2106430" y="0"/>
                  </a:lnTo>
                  <a:close/>
                </a:path>
              </a:pathLst>
            </a:custGeom>
            <a:solidFill>
              <a:srgbClr val="1B577B"/>
            </a:solidFill>
          </p:spPr>
          <p:txBody>
            <a:bodyPr wrap="square" lIns="0" tIns="0" rIns="0" bIns="0" rtlCol="0"/>
            <a:lstStyle/>
            <a:p>
              <a:endParaRPr/>
            </a:p>
          </p:txBody>
        </p:sp>
      </p:grpSp>
      <p:sp>
        <p:nvSpPr>
          <p:cNvPr id="19" name="object 19"/>
          <p:cNvSpPr txBox="1"/>
          <p:nvPr/>
        </p:nvSpPr>
        <p:spPr>
          <a:xfrm>
            <a:off x="4721482" y="3225735"/>
            <a:ext cx="746125" cy="231775"/>
          </a:xfrm>
          <a:prstGeom prst="rect">
            <a:avLst/>
          </a:prstGeom>
        </p:spPr>
        <p:txBody>
          <a:bodyPr vert="horz" wrap="square" lIns="0" tIns="12700" rIns="0" bIns="0" rtlCol="0">
            <a:spAutoFit/>
          </a:bodyPr>
          <a:lstStyle/>
          <a:p>
            <a:pPr marL="12700">
              <a:lnSpc>
                <a:spcPct val="100000"/>
              </a:lnSpc>
              <a:spcBef>
                <a:spcPts val="100"/>
              </a:spcBef>
            </a:pPr>
            <a:r>
              <a:rPr sz="1350" b="1" spc="-10" dirty="0">
                <a:solidFill>
                  <a:srgbClr val="FFFFFF"/>
                </a:solidFill>
                <a:latin typeface="Calibri"/>
                <a:cs typeface="Calibri"/>
              </a:rPr>
              <a:t>Scheduler</a:t>
            </a:r>
            <a:endParaRPr sz="1350">
              <a:latin typeface="Calibri"/>
              <a:cs typeface="Calibri"/>
            </a:endParaRPr>
          </a:p>
        </p:txBody>
      </p:sp>
      <p:sp>
        <p:nvSpPr>
          <p:cNvPr id="20" name="object 20"/>
          <p:cNvSpPr txBox="1"/>
          <p:nvPr/>
        </p:nvSpPr>
        <p:spPr>
          <a:xfrm>
            <a:off x="4011298" y="979105"/>
            <a:ext cx="2182495" cy="567463"/>
          </a:xfrm>
          <a:prstGeom prst="rect">
            <a:avLst/>
          </a:prstGeom>
        </p:spPr>
        <p:txBody>
          <a:bodyPr vert="horz" wrap="square" lIns="0" tIns="13335" rIns="0" bIns="0" rtlCol="0">
            <a:spAutoFit/>
          </a:bodyPr>
          <a:lstStyle/>
          <a:p>
            <a:pPr marL="12065" marR="5080" indent="9525" algn="ctr">
              <a:lnSpc>
                <a:spcPct val="99700"/>
              </a:lnSpc>
              <a:spcBef>
                <a:spcPts val="105"/>
              </a:spcBef>
            </a:pPr>
            <a:r>
              <a:rPr sz="1200" dirty="0">
                <a:latin typeface="Lucida Grande" panose="020B0600040502020204"/>
                <a:cs typeface="Calibri"/>
              </a:rPr>
              <a:t>The</a:t>
            </a:r>
            <a:r>
              <a:rPr sz="1200" dirty="0">
                <a:latin typeface="Lucida Grande" panose="020B0600040502020204"/>
                <a:cs typeface="Times New Roman"/>
              </a:rPr>
              <a:t> </a:t>
            </a:r>
            <a:r>
              <a:rPr sz="1200" dirty="0">
                <a:latin typeface="Lucida Grande" panose="020B0600040502020204"/>
                <a:cs typeface="Calibri"/>
              </a:rPr>
              <a:t>scheduler</a:t>
            </a:r>
            <a:r>
              <a:rPr sz="1200" dirty="0">
                <a:latin typeface="Lucida Grande" panose="020B0600040502020204"/>
                <a:cs typeface="Times New Roman"/>
              </a:rPr>
              <a:t> </a:t>
            </a:r>
            <a:r>
              <a:rPr sz="1200" dirty="0">
                <a:latin typeface="Lucida Grande" panose="020B0600040502020204"/>
                <a:cs typeface="Calibri"/>
              </a:rPr>
              <a:t>does</a:t>
            </a:r>
            <a:r>
              <a:rPr sz="1200" dirty="0">
                <a:latin typeface="Lucida Grande" panose="020B0600040502020204"/>
                <a:cs typeface="Times New Roman"/>
              </a:rPr>
              <a:t> </a:t>
            </a:r>
            <a:r>
              <a:rPr sz="1200" dirty="0">
                <a:latin typeface="Lucida Grande" panose="020B0600040502020204"/>
                <a:cs typeface="Calibri"/>
              </a:rPr>
              <a:t>the</a:t>
            </a:r>
            <a:r>
              <a:rPr sz="1200" dirty="0">
                <a:latin typeface="Lucida Grande" panose="020B0600040502020204"/>
                <a:cs typeface="Times New Roman"/>
              </a:rPr>
              <a:t> </a:t>
            </a:r>
            <a:r>
              <a:rPr sz="1200" dirty="0">
                <a:latin typeface="Lucida Grande" panose="020B0600040502020204"/>
                <a:cs typeface="Calibri"/>
              </a:rPr>
              <a:t>job</a:t>
            </a:r>
            <a:r>
              <a:rPr sz="1200" dirty="0">
                <a:latin typeface="Lucida Grande" panose="020B0600040502020204"/>
                <a:cs typeface="Times New Roman"/>
              </a:rPr>
              <a:t> </a:t>
            </a:r>
            <a:r>
              <a:rPr sz="1200" dirty="0">
                <a:latin typeface="Lucida Grande" panose="020B0600040502020204"/>
                <a:cs typeface="Calibri"/>
              </a:rPr>
              <a:t>of</a:t>
            </a:r>
            <a:r>
              <a:rPr sz="1200" dirty="0">
                <a:latin typeface="Lucida Grande" panose="020B0600040502020204"/>
                <a:cs typeface="Times New Roman"/>
              </a:rPr>
              <a:t> </a:t>
            </a:r>
            <a:r>
              <a:rPr sz="1200" dirty="0">
                <a:latin typeface="Lucida Grande" panose="020B0600040502020204"/>
                <a:cs typeface="Calibri"/>
              </a:rPr>
              <a:t>scheduling</a:t>
            </a:r>
            <a:r>
              <a:rPr sz="1200" dirty="0">
                <a:latin typeface="Lucida Grande" panose="020B0600040502020204"/>
                <a:cs typeface="Times New Roman"/>
              </a:rPr>
              <a:t> </a:t>
            </a:r>
            <a:r>
              <a:rPr sz="1200" dirty="0">
                <a:latin typeface="Lucida Grande" panose="020B0600040502020204"/>
                <a:cs typeface="Calibri"/>
              </a:rPr>
              <a:t>checks,</a:t>
            </a:r>
            <a:r>
              <a:rPr sz="1200" dirty="0">
                <a:latin typeface="Lucida Grande" panose="020B0600040502020204"/>
                <a:cs typeface="Times New Roman"/>
              </a:rPr>
              <a:t> </a:t>
            </a:r>
            <a:r>
              <a:rPr sz="1200" dirty="0">
                <a:latin typeface="Lucida Grande" panose="020B0600040502020204"/>
                <a:cs typeface="Calibri"/>
              </a:rPr>
              <a:t>i.e.,</a:t>
            </a:r>
            <a:r>
              <a:rPr sz="1200" dirty="0">
                <a:latin typeface="Lucida Grande" panose="020B0600040502020204"/>
                <a:cs typeface="Times New Roman"/>
              </a:rPr>
              <a:t> </a:t>
            </a:r>
            <a:r>
              <a:rPr sz="1200" dirty="0">
                <a:latin typeface="Lucida Grande" panose="020B0600040502020204"/>
                <a:cs typeface="Calibri"/>
              </a:rPr>
              <a:t>what</a:t>
            </a:r>
            <a:r>
              <a:rPr sz="1200" dirty="0">
                <a:latin typeface="Lucida Grande" panose="020B0600040502020204"/>
                <a:cs typeface="Times New Roman"/>
              </a:rPr>
              <a:t> </a:t>
            </a:r>
            <a:r>
              <a:rPr sz="1200" dirty="0">
                <a:latin typeface="Lucida Grande" panose="020B0600040502020204"/>
                <a:cs typeface="Calibri"/>
              </a:rPr>
              <a:t>to</a:t>
            </a:r>
            <a:r>
              <a:rPr sz="1200" dirty="0">
                <a:latin typeface="Lucida Grande" panose="020B0600040502020204"/>
                <a:cs typeface="Times New Roman"/>
              </a:rPr>
              <a:t> </a:t>
            </a:r>
            <a:r>
              <a:rPr sz="1200" dirty="0">
                <a:latin typeface="Lucida Grande" panose="020B0600040502020204"/>
                <a:cs typeface="Calibri"/>
              </a:rPr>
              <a:t>check</a:t>
            </a:r>
            <a:r>
              <a:rPr sz="1200" dirty="0">
                <a:latin typeface="Lucida Grande" panose="020B0600040502020204"/>
                <a:cs typeface="Times New Roman"/>
              </a:rPr>
              <a:t> </a:t>
            </a:r>
            <a:r>
              <a:rPr sz="1200" dirty="0">
                <a:latin typeface="Lucida Grande" panose="020B0600040502020204"/>
                <a:cs typeface="Calibri"/>
              </a:rPr>
              <a:t>and</a:t>
            </a:r>
            <a:r>
              <a:rPr sz="1200" dirty="0">
                <a:latin typeface="Lucida Grande" panose="020B0600040502020204"/>
                <a:cs typeface="Times New Roman"/>
              </a:rPr>
              <a:t> </a:t>
            </a:r>
            <a:r>
              <a:rPr sz="1200" dirty="0">
                <a:latin typeface="Lucida Grande" panose="020B0600040502020204"/>
                <a:cs typeface="Calibri"/>
              </a:rPr>
              <a:t>when</a:t>
            </a:r>
            <a:r>
              <a:rPr sz="1200" dirty="0">
                <a:latin typeface="Lucida Grande" panose="020B0600040502020204"/>
                <a:cs typeface="Times New Roman"/>
              </a:rPr>
              <a:t> </a:t>
            </a:r>
            <a:r>
              <a:rPr sz="1200" dirty="0">
                <a:latin typeface="Lucida Grande" panose="020B0600040502020204"/>
                <a:cs typeface="Calibri"/>
              </a:rPr>
              <a:t>to</a:t>
            </a:r>
            <a:r>
              <a:rPr sz="1200" dirty="0">
                <a:latin typeface="Lucida Grande" panose="020B0600040502020204"/>
                <a:cs typeface="Times New Roman"/>
              </a:rPr>
              <a:t> </a:t>
            </a:r>
            <a:r>
              <a:rPr sz="1200" dirty="0">
                <a:latin typeface="Lucida Grande" panose="020B0600040502020204"/>
                <a:cs typeface="Calibri"/>
              </a:rPr>
              <a:t>check</a:t>
            </a:r>
            <a:r>
              <a:rPr sz="1200" dirty="0">
                <a:latin typeface="Lucida Grande" panose="020B0600040502020204"/>
                <a:cs typeface="Times New Roman"/>
              </a:rPr>
              <a:t> </a:t>
            </a:r>
            <a:r>
              <a:rPr sz="1200" dirty="0">
                <a:latin typeface="Lucida Grande" panose="020B0600040502020204"/>
                <a:cs typeface="Calibri"/>
              </a:rPr>
              <a:t>it.</a:t>
            </a:r>
          </a:p>
        </p:txBody>
      </p:sp>
      <p:grpSp>
        <p:nvGrpSpPr>
          <p:cNvPr id="21" name="object 21"/>
          <p:cNvGrpSpPr/>
          <p:nvPr/>
        </p:nvGrpSpPr>
        <p:grpSpPr>
          <a:xfrm>
            <a:off x="3067050" y="1514475"/>
            <a:ext cx="4829175" cy="2009775"/>
            <a:chOff x="3067050" y="1514475"/>
            <a:chExt cx="4829175" cy="2009775"/>
          </a:xfrm>
        </p:grpSpPr>
        <p:pic>
          <p:nvPicPr>
            <p:cNvPr id="22" name="object 22"/>
            <p:cNvPicPr/>
            <p:nvPr/>
          </p:nvPicPr>
          <p:blipFill>
            <a:blip r:embed="rId8" cstate="print"/>
            <a:stretch>
              <a:fillRect/>
            </a:stretch>
          </p:blipFill>
          <p:spPr>
            <a:xfrm>
              <a:off x="3067050" y="1514475"/>
              <a:ext cx="1057275" cy="1943100"/>
            </a:xfrm>
            <a:prstGeom prst="rect">
              <a:avLst/>
            </a:prstGeom>
          </p:spPr>
        </p:pic>
        <p:sp>
          <p:nvSpPr>
            <p:cNvPr id="23" name="object 23"/>
            <p:cNvSpPr/>
            <p:nvPr/>
          </p:nvSpPr>
          <p:spPr>
            <a:xfrm>
              <a:off x="3190890" y="1598554"/>
              <a:ext cx="837565" cy="1762125"/>
            </a:xfrm>
            <a:custGeom>
              <a:avLst/>
              <a:gdLst/>
              <a:ahLst/>
              <a:cxnLst/>
              <a:rect l="l" t="t" r="r" b="b"/>
              <a:pathLst>
                <a:path w="837564" h="1762125">
                  <a:moveTo>
                    <a:pt x="404347" y="42915"/>
                  </a:moveTo>
                  <a:lnTo>
                    <a:pt x="404347" y="1762115"/>
                  </a:lnTo>
                  <a:lnTo>
                    <a:pt x="837285" y="1762115"/>
                  </a:lnTo>
                  <a:lnTo>
                    <a:pt x="837285" y="1747768"/>
                  </a:lnTo>
                  <a:lnTo>
                    <a:pt x="432937" y="1747768"/>
                  </a:lnTo>
                  <a:lnTo>
                    <a:pt x="418581" y="1733540"/>
                  </a:lnTo>
                  <a:lnTo>
                    <a:pt x="432937" y="1733540"/>
                  </a:lnTo>
                  <a:lnTo>
                    <a:pt x="432937" y="57150"/>
                  </a:lnTo>
                  <a:lnTo>
                    <a:pt x="418581" y="57150"/>
                  </a:lnTo>
                  <a:lnTo>
                    <a:pt x="404347" y="42915"/>
                  </a:lnTo>
                  <a:close/>
                </a:path>
                <a:path w="837564" h="1762125">
                  <a:moveTo>
                    <a:pt x="432937" y="1733540"/>
                  </a:moveTo>
                  <a:lnTo>
                    <a:pt x="418581" y="1733540"/>
                  </a:lnTo>
                  <a:lnTo>
                    <a:pt x="432937" y="1747768"/>
                  </a:lnTo>
                  <a:lnTo>
                    <a:pt x="432937" y="1733540"/>
                  </a:lnTo>
                  <a:close/>
                </a:path>
                <a:path w="837564" h="1762125">
                  <a:moveTo>
                    <a:pt x="837285" y="1733540"/>
                  </a:moveTo>
                  <a:lnTo>
                    <a:pt x="432937" y="1733540"/>
                  </a:lnTo>
                  <a:lnTo>
                    <a:pt x="432937" y="1747768"/>
                  </a:lnTo>
                  <a:lnTo>
                    <a:pt x="837285" y="1747768"/>
                  </a:lnTo>
                  <a:lnTo>
                    <a:pt x="837285" y="1733540"/>
                  </a:lnTo>
                  <a:close/>
                </a:path>
                <a:path w="837564" h="1762125">
                  <a:moveTo>
                    <a:pt x="85709" y="0"/>
                  </a:moveTo>
                  <a:lnTo>
                    <a:pt x="0" y="42915"/>
                  </a:lnTo>
                  <a:lnTo>
                    <a:pt x="85709" y="85709"/>
                  </a:lnTo>
                  <a:lnTo>
                    <a:pt x="85709" y="57150"/>
                  </a:lnTo>
                  <a:lnTo>
                    <a:pt x="71353" y="57150"/>
                  </a:lnTo>
                  <a:lnTo>
                    <a:pt x="71353" y="28559"/>
                  </a:lnTo>
                  <a:lnTo>
                    <a:pt x="85709" y="28559"/>
                  </a:lnTo>
                  <a:lnTo>
                    <a:pt x="85709" y="0"/>
                  </a:lnTo>
                  <a:close/>
                </a:path>
                <a:path w="837564" h="1762125">
                  <a:moveTo>
                    <a:pt x="85709" y="28559"/>
                  </a:moveTo>
                  <a:lnTo>
                    <a:pt x="71353" y="28559"/>
                  </a:lnTo>
                  <a:lnTo>
                    <a:pt x="71353" y="57150"/>
                  </a:lnTo>
                  <a:lnTo>
                    <a:pt x="85709" y="57150"/>
                  </a:lnTo>
                  <a:lnTo>
                    <a:pt x="85709" y="28559"/>
                  </a:lnTo>
                  <a:close/>
                </a:path>
                <a:path w="837564" h="1762125">
                  <a:moveTo>
                    <a:pt x="432937" y="28559"/>
                  </a:moveTo>
                  <a:lnTo>
                    <a:pt x="85709" y="28559"/>
                  </a:lnTo>
                  <a:lnTo>
                    <a:pt x="85709" y="57150"/>
                  </a:lnTo>
                  <a:lnTo>
                    <a:pt x="404347" y="57150"/>
                  </a:lnTo>
                  <a:lnTo>
                    <a:pt x="404347" y="42915"/>
                  </a:lnTo>
                  <a:lnTo>
                    <a:pt x="432937" y="42915"/>
                  </a:lnTo>
                  <a:lnTo>
                    <a:pt x="432937" y="28559"/>
                  </a:lnTo>
                  <a:close/>
                </a:path>
                <a:path w="837564" h="1762125">
                  <a:moveTo>
                    <a:pt x="432937" y="42915"/>
                  </a:moveTo>
                  <a:lnTo>
                    <a:pt x="404347" y="42915"/>
                  </a:lnTo>
                  <a:lnTo>
                    <a:pt x="418581" y="57150"/>
                  </a:lnTo>
                  <a:lnTo>
                    <a:pt x="432937" y="57150"/>
                  </a:lnTo>
                  <a:lnTo>
                    <a:pt x="432937" y="42915"/>
                  </a:lnTo>
                  <a:close/>
                </a:path>
              </a:pathLst>
            </a:custGeom>
            <a:solidFill>
              <a:srgbClr val="EF7E08"/>
            </a:solidFill>
          </p:spPr>
          <p:txBody>
            <a:bodyPr wrap="square" lIns="0" tIns="0" rIns="0" bIns="0" rtlCol="0"/>
            <a:lstStyle/>
            <a:p>
              <a:endParaRPr/>
            </a:p>
          </p:txBody>
        </p:sp>
        <p:pic>
          <p:nvPicPr>
            <p:cNvPr id="24" name="object 24"/>
            <p:cNvPicPr/>
            <p:nvPr/>
          </p:nvPicPr>
          <p:blipFill>
            <a:blip r:embed="rId9" cstate="print"/>
            <a:stretch>
              <a:fillRect/>
            </a:stretch>
          </p:blipFill>
          <p:spPr>
            <a:xfrm>
              <a:off x="6010259" y="1876425"/>
              <a:ext cx="1885950" cy="1647825"/>
            </a:xfrm>
            <a:prstGeom prst="rect">
              <a:avLst/>
            </a:prstGeom>
          </p:spPr>
        </p:pic>
        <p:sp>
          <p:nvSpPr>
            <p:cNvPr id="25" name="object 25"/>
            <p:cNvSpPr/>
            <p:nvPr/>
          </p:nvSpPr>
          <p:spPr>
            <a:xfrm>
              <a:off x="6134617" y="1914784"/>
              <a:ext cx="1672589" cy="1474470"/>
            </a:xfrm>
            <a:custGeom>
              <a:avLst/>
              <a:gdLst/>
              <a:ahLst/>
              <a:cxnLst/>
              <a:rect l="l" t="t" r="r" b="b"/>
              <a:pathLst>
                <a:path w="1672590" h="1474470">
                  <a:moveTo>
                    <a:pt x="85709" y="1388735"/>
                  </a:moveTo>
                  <a:lnTo>
                    <a:pt x="0" y="1431538"/>
                  </a:lnTo>
                  <a:lnTo>
                    <a:pt x="85709" y="1474460"/>
                  </a:lnTo>
                  <a:lnTo>
                    <a:pt x="85709" y="1445885"/>
                  </a:lnTo>
                  <a:lnTo>
                    <a:pt x="71506" y="1445885"/>
                  </a:lnTo>
                  <a:lnTo>
                    <a:pt x="71506" y="1417310"/>
                  </a:lnTo>
                  <a:lnTo>
                    <a:pt x="85709" y="1417310"/>
                  </a:lnTo>
                  <a:lnTo>
                    <a:pt x="85709" y="1388735"/>
                  </a:lnTo>
                  <a:close/>
                </a:path>
                <a:path w="1672590" h="1474470">
                  <a:moveTo>
                    <a:pt x="85709" y="1417310"/>
                  </a:moveTo>
                  <a:lnTo>
                    <a:pt x="71506" y="1417310"/>
                  </a:lnTo>
                  <a:lnTo>
                    <a:pt x="71506" y="1445885"/>
                  </a:lnTo>
                  <a:lnTo>
                    <a:pt x="85709" y="1445885"/>
                  </a:lnTo>
                  <a:lnTo>
                    <a:pt x="85709" y="1417310"/>
                  </a:lnTo>
                  <a:close/>
                </a:path>
                <a:path w="1672590" h="1474470">
                  <a:moveTo>
                    <a:pt x="1643999" y="1417310"/>
                  </a:moveTo>
                  <a:lnTo>
                    <a:pt x="85709" y="1417310"/>
                  </a:lnTo>
                  <a:lnTo>
                    <a:pt x="85709" y="1445885"/>
                  </a:lnTo>
                  <a:lnTo>
                    <a:pt x="1672590" y="1445885"/>
                  </a:lnTo>
                  <a:lnTo>
                    <a:pt x="1672590" y="1431538"/>
                  </a:lnTo>
                  <a:lnTo>
                    <a:pt x="1643999" y="1431538"/>
                  </a:lnTo>
                  <a:lnTo>
                    <a:pt x="1643999" y="1417310"/>
                  </a:lnTo>
                  <a:close/>
                </a:path>
                <a:path w="1672590" h="1474470">
                  <a:moveTo>
                    <a:pt x="1672590" y="0"/>
                  </a:moveTo>
                  <a:lnTo>
                    <a:pt x="1643999" y="0"/>
                  </a:lnTo>
                  <a:lnTo>
                    <a:pt x="1643999" y="1431538"/>
                  </a:lnTo>
                  <a:lnTo>
                    <a:pt x="1658355" y="1417310"/>
                  </a:lnTo>
                  <a:lnTo>
                    <a:pt x="1672590" y="1417310"/>
                  </a:lnTo>
                  <a:lnTo>
                    <a:pt x="1672590" y="0"/>
                  </a:lnTo>
                  <a:close/>
                </a:path>
                <a:path w="1672590" h="1474470">
                  <a:moveTo>
                    <a:pt x="1672590" y="1417310"/>
                  </a:moveTo>
                  <a:lnTo>
                    <a:pt x="1658355" y="1417310"/>
                  </a:lnTo>
                  <a:lnTo>
                    <a:pt x="1643999" y="1431538"/>
                  </a:lnTo>
                  <a:lnTo>
                    <a:pt x="1672590" y="1431538"/>
                  </a:lnTo>
                  <a:lnTo>
                    <a:pt x="1672590" y="1417310"/>
                  </a:lnTo>
                  <a:close/>
                </a:path>
              </a:pathLst>
            </a:custGeom>
            <a:solidFill>
              <a:srgbClr val="EF7E08"/>
            </a:solidFill>
          </p:spPr>
          <p:txBody>
            <a:bodyPr wrap="square" lIns="0" tIns="0" rIns="0" bIns="0" rtlCol="0"/>
            <a:lstStyle/>
            <a:p>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CEBE1"/>
        </a:solidFill>
        <a:effectLst/>
      </p:bgPr>
    </p:bg>
    <p:spTree>
      <p:nvGrpSpPr>
        <p:cNvPr id="1" name=""/>
        <p:cNvGrpSpPr/>
        <p:nvPr/>
      </p:nvGrpSpPr>
      <p:grpSpPr>
        <a:xfrm>
          <a:off x="0" y="0"/>
          <a:ext cx="0" cy="0"/>
          <a:chOff x="0" y="0"/>
          <a:chExt cx="0" cy="0"/>
        </a:xfrm>
      </p:grpSpPr>
      <p:grpSp>
        <p:nvGrpSpPr>
          <p:cNvPr id="2" name="object 2"/>
          <p:cNvGrpSpPr/>
          <p:nvPr/>
        </p:nvGrpSpPr>
        <p:grpSpPr>
          <a:xfrm>
            <a:off x="6334125" y="3533775"/>
            <a:ext cx="2590800" cy="1181100"/>
            <a:chOff x="6334125" y="3533775"/>
            <a:chExt cx="2590800" cy="1181100"/>
          </a:xfrm>
        </p:grpSpPr>
        <p:pic>
          <p:nvPicPr>
            <p:cNvPr id="3" name="object 3"/>
            <p:cNvPicPr/>
            <p:nvPr/>
          </p:nvPicPr>
          <p:blipFill>
            <a:blip r:embed="rId2" cstate="print"/>
            <a:stretch>
              <a:fillRect/>
            </a:stretch>
          </p:blipFill>
          <p:spPr>
            <a:xfrm>
              <a:off x="6334125" y="3533775"/>
              <a:ext cx="2590800" cy="1181100"/>
            </a:xfrm>
            <a:prstGeom prst="rect">
              <a:avLst/>
            </a:prstGeom>
          </p:spPr>
        </p:pic>
        <p:sp>
          <p:nvSpPr>
            <p:cNvPr id="4" name="object 4"/>
            <p:cNvSpPr/>
            <p:nvPr/>
          </p:nvSpPr>
          <p:spPr>
            <a:xfrm>
              <a:off x="6350752" y="3549015"/>
              <a:ext cx="2495550" cy="1088390"/>
            </a:xfrm>
            <a:custGeom>
              <a:avLst/>
              <a:gdLst/>
              <a:ahLst/>
              <a:cxnLst/>
              <a:rect l="l" t="t" r="r" b="b"/>
              <a:pathLst>
                <a:path w="2495550" h="1088389">
                  <a:moveTo>
                    <a:pt x="2313950" y="0"/>
                  </a:moveTo>
                  <a:lnTo>
                    <a:pt x="181355" y="0"/>
                  </a:lnTo>
                  <a:lnTo>
                    <a:pt x="133177" y="6484"/>
                  </a:lnTo>
                  <a:lnTo>
                    <a:pt x="89864" y="24784"/>
                  </a:lnTo>
                  <a:lnTo>
                    <a:pt x="53153" y="53167"/>
                  </a:lnTo>
                  <a:lnTo>
                    <a:pt x="24781" y="89900"/>
                  </a:lnTo>
                  <a:lnTo>
                    <a:pt x="6484" y="133250"/>
                  </a:lnTo>
                  <a:lnTo>
                    <a:pt x="0" y="181487"/>
                  </a:lnTo>
                  <a:lnTo>
                    <a:pt x="0" y="906923"/>
                  </a:lnTo>
                  <a:lnTo>
                    <a:pt x="6484" y="955143"/>
                  </a:lnTo>
                  <a:lnTo>
                    <a:pt x="24781" y="998471"/>
                  </a:lnTo>
                  <a:lnTo>
                    <a:pt x="53153" y="1035180"/>
                  </a:lnTo>
                  <a:lnTo>
                    <a:pt x="89864" y="1063540"/>
                  </a:lnTo>
                  <a:lnTo>
                    <a:pt x="133177" y="1081824"/>
                  </a:lnTo>
                  <a:lnTo>
                    <a:pt x="181355" y="1088303"/>
                  </a:lnTo>
                  <a:lnTo>
                    <a:pt x="2313950" y="1088303"/>
                  </a:lnTo>
                  <a:lnTo>
                    <a:pt x="2362181" y="1081824"/>
                  </a:lnTo>
                  <a:lnTo>
                    <a:pt x="2405509" y="1063540"/>
                  </a:lnTo>
                  <a:lnTo>
                    <a:pt x="2442209" y="1035180"/>
                  </a:lnTo>
                  <a:lnTo>
                    <a:pt x="2470558" y="998471"/>
                  </a:lnTo>
                  <a:lnTo>
                    <a:pt x="2488831" y="955143"/>
                  </a:lnTo>
                  <a:lnTo>
                    <a:pt x="2495306" y="906923"/>
                  </a:lnTo>
                  <a:lnTo>
                    <a:pt x="2495306" y="181487"/>
                  </a:lnTo>
                  <a:lnTo>
                    <a:pt x="2488831" y="133250"/>
                  </a:lnTo>
                  <a:lnTo>
                    <a:pt x="2470558" y="89900"/>
                  </a:lnTo>
                  <a:lnTo>
                    <a:pt x="2442209" y="53167"/>
                  </a:lnTo>
                  <a:lnTo>
                    <a:pt x="2405509" y="24784"/>
                  </a:lnTo>
                  <a:lnTo>
                    <a:pt x="2362181" y="6484"/>
                  </a:lnTo>
                  <a:lnTo>
                    <a:pt x="2313950" y="0"/>
                  </a:lnTo>
                  <a:close/>
                </a:path>
              </a:pathLst>
            </a:custGeom>
            <a:solidFill>
              <a:srgbClr val="FFFFFF"/>
            </a:solidFill>
          </p:spPr>
          <p:txBody>
            <a:bodyPr wrap="square" lIns="0" tIns="0" rIns="0" bIns="0" rtlCol="0"/>
            <a:lstStyle/>
            <a:p>
              <a:endParaRPr/>
            </a:p>
          </p:txBody>
        </p:sp>
        <p:sp>
          <p:nvSpPr>
            <p:cNvPr id="5" name="object 5"/>
            <p:cNvSpPr/>
            <p:nvPr/>
          </p:nvSpPr>
          <p:spPr>
            <a:xfrm>
              <a:off x="6350752" y="3549015"/>
              <a:ext cx="2495550" cy="1088390"/>
            </a:xfrm>
            <a:custGeom>
              <a:avLst/>
              <a:gdLst/>
              <a:ahLst/>
              <a:cxnLst/>
              <a:rect l="l" t="t" r="r" b="b"/>
              <a:pathLst>
                <a:path w="2495550" h="1088389">
                  <a:moveTo>
                    <a:pt x="0" y="181487"/>
                  </a:moveTo>
                  <a:lnTo>
                    <a:pt x="6484" y="133250"/>
                  </a:lnTo>
                  <a:lnTo>
                    <a:pt x="24781" y="89900"/>
                  </a:lnTo>
                  <a:lnTo>
                    <a:pt x="53153" y="53167"/>
                  </a:lnTo>
                  <a:lnTo>
                    <a:pt x="89864" y="24784"/>
                  </a:lnTo>
                  <a:lnTo>
                    <a:pt x="133177" y="6484"/>
                  </a:lnTo>
                  <a:lnTo>
                    <a:pt x="181355" y="0"/>
                  </a:lnTo>
                  <a:lnTo>
                    <a:pt x="2313950" y="0"/>
                  </a:lnTo>
                  <a:lnTo>
                    <a:pt x="2362181" y="6484"/>
                  </a:lnTo>
                  <a:lnTo>
                    <a:pt x="2405509" y="24784"/>
                  </a:lnTo>
                  <a:lnTo>
                    <a:pt x="2442209" y="53167"/>
                  </a:lnTo>
                  <a:lnTo>
                    <a:pt x="2470558" y="89900"/>
                  </a:lnTo>
                  <a:lnTo>
                    <a:pt x="2488831" y="133250"/>
                  </a:lnTo>
                  <a:lnTo>
                    <a:pt x="2495306" y="181487"/>
                  </a:lnTo>
                  <a:lnTo>
                    <a:pt x="2495306" y="906923"/>
                  </a:lnTo>
                  <a:lnTo>
                    <a:pt x="2488831" y="955143"/>
                  </a:lnTo>
                  <a:lnTo>
                    <a:pt x="2470558" y="998471"/>
                  </a:lnTo>
                  <a:lnTo>
                    <a:pt x="2442209" y="1035180"/>
                  </a:lnTo>
                  <a:lnTo>
                    <a:pt x="2405509" y="1063540"/>
                  </a:lnTo>
                  <a:lnTo>
                    <a:pt x="2362181" y="1081824"/>
                  </a:lnTo>
                  <a:lnTo>
                    <a:pt x="2313950" y="1088303"/>
                  </a:lnTo>
                  <a:lnTo>
                    <a:pt x="181355" y="1088303"/>
                  </a:lnTo>
                  <a:lnTo>
                    <a:pt x="133177" y="1081824"/>
                  </a:lnTo>
                  <a:lnTo>
                    <a:pt x="89864" y="1063540"/>
                  </a:lnTo>
                  <a:lnTo>
                    <a:pt x="53153" y="1035180"/>
                  </a:lnTo>
                  <a:lnTo>
                    <a:pt x="24781" y="998471"/>
                  </a:lnTo>
                  <a:lnTo>
                    <a:pt x="6484" y="955143"/>
                  </a:lnTo>
                  <a:lnTo>
                    <a:pt x="0" y="906923"/>
                  </a:lnTo>
                  <a:lnTo>
                    <a:pt x="0" y="181487"/>
                  </a:lnTo>
                  <a:close/>
                </a:path>
              </a:pathLst>
            </a:custGeom>
            <a:ln w="12701">
              <a:solidFill>
                <a:srgbClr val="AF5C05"/>
              </a:solidFill>
            </a:ln>
          </p:spPr>
          <p:txBody>
            <a:bodyPr wrap="square" lIns="0" tIns="0" rIns="0" bIns="0" rtlCol="0"/>
            <a:lstStyle/>
            <a:p>
              <a:endParaRPr/>
            </a:p>
          </p:txBody>
        </p:sp>
      </p:grpSp>
      <p:grpSp>
        <p:nvGrpSpPr>
          <p:cNvPr id="6" name="object 6"/>
          <p:cNvGrpSpPr/>
          <p:nvPr/>
        </p:nvGrpSpPr>
        <p:grpSpPr>
          <a:xfrm>
            <a:off x="6619890" y="962025"/>
            <a:ext cx="2352675" cy="1076325"/>
            <a:chOff x="6619890" y="962025"/>
            <a:chExt cx="2352675" cy="1076325"/>
          </a:xfrm>
        </p:grpSpPr>
        <p:pic>
          <p:nvPicPr>
            <p:cNvPr id="7" name="object 7"/>
            <p:cNvPicPr/>
            <p:nvPr/>
          </p:nvPicPr>
          <p:blipFill>
            <a:blip r:embed="rId3" cstate="print"/>
            <a:stretch>
              <a:fillRect/>
            </a:stretch>
          </p:blipFill>
          <p:spPr>
            <a:xfrm>
              <a:off x="6667515" y="1019175"/>
              <a:ext cx="2305047" cy="1019175"/>
            </a:xfrm>
            <a:prstGeom prst="rect">
              <a:avLst/>
            </a:prstGeom>
          </p:spPr>
        </p:pic>
        <p:pic>
          <p:nvPicPr>
            <p:cNvPr id="8" name="object 8"/>
            <p:cNvPicPr/>
            <p:nvPr/>
          </p:nvPicPr>
          <p:blipFill>
            <a:blip r:embed="rId4" cstate="print"/>
            <a:stretch>
              <a:fillRect/>
            </a:stretch>
          </p:blipFill>
          <p:spPr>
            <a:xfrm>
              <a:off x="6619890" y="962025"/>
              <a:ext cx="2352675" cy="1076325"/>
            </a:xfrm>
            <a:prstGeom prst="rect">
              <a:avLst/>
            </a:prstGeom>
          </p:spPr>
        </p:pic>
        <p:sp>
          <p:nvSpPr>
            <p:cNvPr id="9" name="object 9"/>
            <p:cNvSpPr/>
            <p:nvPr/>
          </p:nvSpPr>
          <p:spPr>
            <a:xfrm>
              <a:off x="6739768" y="1086039"/>
              <a:ext cx="2106930" cy="829310"/>
            </a:xfrm>
            <a:custGeom>
              <a:avLst/>
              <a:gdLst/>
              <a:ahLst/>
              <a:cxnLst/>
              <a:rect l="l" t="t" r="r" b="b"/>
              <a:pathLst>
                <a:path w="2106929" h="829310">
                  <a:moveTo>
                    <a:pt x="2106430" y="0"/>
                  </a:moveTo>
                  <a:lnTo>
                    <a:pt x="0" y="0"/>
                  </a:lnTo>
                  <a:lnTo>
                    <a:pt x="0" y="828745"/>
                  </a:lnTo>
                  <a:lnTo>
                    <a:pt x="2106430" y="828745"/>
                  </a:lnTo>
                  <a:lnTo>
                    <a:pt x="2106430" y="0"/>
                  </a:lnTo>
                  <a:close/>
                </a:path>
              </a:pathLst>
            </a:custGeom>
            <a:solidFill>
              <a:srgbClr val="1B577B"/>
            </a:solidFill>
          </p:spPr>
          <p:txBody>
            <a:bodyPr wrap="square" lIns="0" tIns="0" rIns="0" bIns="0" rtlCol="0"/>
            <a:lstStyle/>
            <a:p>
              <a:endParaRPr/>
            </a:p>
          </p:txBody>
        </p:sp>
      </p:grpSp>
      <p:sp>
        <p:nvSpPr>
          <p:cNvPr id="10" name="object 10"/>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dirty="0">
                <a:latin typeface="Lucida Grande" panose="020B0600040502020204" pitchFamily="34" charset="0"/>
              </a:rPr>
              <a:t>Nagios Architecture</a:t>
            </a:r>
          </a:p>
        </p:txBody>
      </p:sp>
      <p:sp>
        <p:nvSpPr>
          <p:cNvPr id="11" name="object 11"/>
          <p:cNvSpPr txBox="1"/>
          <p:nvPr/>
        </p:nvSpPr>
        <p:spPr>
          <a:xfrm>
            <a:off x="1336929" y="2438967"/>
            <a:ext cx="792480" cy="231775"/>
          </a:xfrm>
          <a:prstGeom prst="rect">
            <a:avLst/>
          </a:prstGeom>
        </p:spPr>
        <p:txBody>
          <a:bodyPr vert="horz" wrap="square" lIns="0" tIns="12700" rIns="0" bIns="0" rtlCol="0">
            <a:spAutoFit/>
          </a:bodyPr>
          <a:lstStyle/>
          <a:p>
            <a:pPr marL="12700">
              <a:lnSpc>
                <a:spcPct val="100000"/>
              </a:lnSpc>
              <a:spcBef>
                <a:spcPts val="100"/>
              </a:spcBef>
            </a:pPr>
            <a:r>
              <a:rPr sz="1350" dirty="0">
                <a:latin typeface="Calibri"/>
                <a:cs typeface="Calibri"/>
              </a:rPr>
              <a:t>Nagios</a:t>
            </a:r>
            <a:r>
              <a:rPr sz="1350" spc="-114" dirty="0">
                <a:latin typeface="Times New Roman"/>
                <a:cs typeface="Times New Roman"/>
              </a:rPr>
              <a:t> </a:t>
            </a:r>
            <a:r>
              <a:rPr sz="1350" spc="-25" dirty="0">
                <a:latin typeface="Calibri"/>
                <a:cs typeface="Calibri"/>
              </a:rPr>
              <a:t>GUI</a:t>
            </a:r>
            <a:endParaRPr sz="1350">
              <a:latin typeface="Calibri"/>
              <a:cs typeface="Calibri"/>
            </a:endParaRPr>
          </a:p>
        </p:txBody>
      </p:sp>
      <p:sp>
        <p:nvSpPr>
          <p:cNvPr id="12" name="object 12"/>
          <p:cNvSpPr txBox="1"/>
          <p:nvPr/>
        </p:nvSpPr>
        <p:spPr>
          <a:xfrm>
            <a:off x="7325994" y="1376358"/>
            <a:ext cx="960119" cy="231775"/>
          </a:xfrm>
          <a:prstGeom prst="rect">
            <a:avLst/>
          </a:prstGeom>
        </p:spPr>
        <p:txBody>
          <a:bodyPr vert="horz" wrap="square" lIns="0" tIns="12700" rIns="0" bIns="0" rtlCol="0">
            <a:spAutoFit/>
          </a:bodyPr>
          <a:lstStyle/>
          <a:p>
            <a:pPr marL="12700">
              <a:lnSpc>
                <a:spcPct val="100000"/>
              </a:lnSpc>
              <a:spcBef>
                <a:spcPts val="100"/>
              </a:spcBef>
            </a:pPr>
            <a:r>
              <a:rPr sz="1350" b="1" dirty="0">
                <a:solidFill>
                  <a:srgbClr val="FFFFFF"/>
                </a:solidFill>
                <a:latin typeface="Calibri"/>
                <a:cs typeface="Calibri"/>
              </a:rPr>
              <a:t>NRPE</a:t>
            </a:r>
            <a:r>
              <a:rPr sz="1350" spc="-95" dirty="0">
                <a:solidFill>
                  <a:srgbClr val="FFFFFF"/>
                </a:solidFill>
                <a:latin typeface="Times New Roman"/>
                <a:cs typeface="Times New Roman"/>
              </a:rPr>
              <a:t> </a:t>
            </a:r>
            <a:r>
              <a:rPr sz="1350" b="1" spc="-10" dirty="0">
                <a:solidFill>
                  <a:srgbClr val="FFFFFF"/>
                </a:solidFill>
                <a:latin typeface="Calibri"/>
                <a:cs typeface="Calibri"/>
              </a:rPr>
              <a:t>Plugins</a:t>
            </a:r>
            <a:endParaRPr sz="1350">
              <a:latin typeface="Calibri"/>
              <a:cs typeface="Calibri"/>
            </a:endParaRPr>
          </a:p>
        </p:txBody>
      </p:sp>
      <p:grpSp>
        <p:nvGrpSpPr>
          <p:cNvPr id="13" name="object 13"/>
          <p:cNvGrpSpPr/>
          <p:nvPr/>
        </p:nvGrpSpPr>
        <p:grpSpPr>
          <a:xfrm>
            <a:off x="257174" y="1047750"/>
            <a:ext cx="5944235" cy="3819525"/>
            <a:chOff x="257174" y="1047750"/>
            <a:chExt cx="5944235" cy="3819525"/>
          </a:xfrm>
        </p:grpSpPr>
        <p:pic>
          <p:nvPicPr>
            <p:cNvPr id="14" name="object 14"/>
            <p:cNvPicPr/>
            <p:nvPr/>
          </p:nvPicPr>
          <p:blipFill>
            <a:blip r:embed="rId5" cstate="print"/>
            <a:stretch>
              <a:fillRect/>
            </a:stretch>
          </p:blipFill>
          <p:spPr>
            <a:xfrm>
              <a:off x="257174" y="1047750"/>
              <a:ext cx="3009884" cy="1247775"/>
            </a:xfrm>
            <a:prstGeom prst="rect">
              <a:avLst/>
            </a:prstGeom>
          </p:spPr>
        </p:pic>
        <p:pic>
          <p:nvPicPr>
            <p:cNvPr id="15" name="object 15"/>
            <p:cNvPicPr/>
            <p:nvPr/>
          </p:nvPicPr>
          <p:blipFill>
            <a:blip r:embed="rId6" cstate="print"/>
            <a:stretch>
              <a:fillRect/>
            </a:stretch>
          </p:blipFill>
          <p:spPr>
            <a:xfrm>
              <a:off x="285064" y="1068516"/>
              <a:ext cx="2905758" cy="1145983"/>
            </a:xfrm>
            <a:prstGeom prst="rect">
              <a:avLst/>
            </a:prstGeom>
          </p:spPr>
        </p:pic>
        <p:sp>
          <p:nvSpPr>
            <p:cNvPr id="16" name="object 16"/>
            <p:cNvSpPr/>
            <p:nvPr/>
          </p:nvSpPr>
          <p:spPr>
            <a:xfrm>
              <a:off x="280297" y="1063691"/>
              <a:ext cx="2915920" cy="1155700"/>
            </a:xfrm>
            <a:custGeom>
              <a:avLst/>
              <a:gdLst/>
              <a:ahLst/>
              <a:cxnLst/>
              <a:rect l="l" t="t" r="r" b="b"/>
              <a:pathLst>
                <a:path w="2915920" h="1155700">
                  <a:moveTo>
                    <a:pt x="0" y="1155502"/>
                  </a:moveTo>
                  <a:lnTo>
                    <a:pt x="2915293" y="1155502"/>
                  </a:lnTo>
                  <a:lnTo>
                    <a:pt x="2915293" y="0"/>
                  </a:lnTo>
                  <a:lnTo>
                    <a:pt x="0" y="0"/>
                  </a:lnTo>
                  <a:lnTo>
                    <a:pt x="0" y="1155502"/>
                  </a:lnTo>
                  <a:close/>
                </a:path>
              </a:pathLst>
            </a:custGeom>
            <a:ln w="9534">
              <a:solidFill>
                <a:srgbClr val="1B577B"/>
              </a:solidFill>
            </a:ln>
          </p:spPr>
          <p:txBody>
            <a:bodyPr wrap="square" lIns="0" tIns="0" rIns="0" bIns="0" rtlCol="0"/>
            <a:lstStyle/>
            <a:p>
              <a:endParaRPr/>
            </a:p>
          </p:txBody>
        </p:sp>
        <p:pic>
          <p:nvPicPr>
            <p:cNvPr id="17" name="object 17"/>
            <p:cNvPicPr/>
            <p:nvPr/>
          </p:nvPicPr>
          <p:blipFill>
            <a:blip r:embed="rId7" cstate="print"/>
            <a:stretch>
              <a:fillRect/>
            </a:stretch>
          </p:blipFill>
          <p:spPr>
            <a:xfrm>
              <a:off x="4010040" y="1885950"/>
              <a:ext cx="2190750" cy="2981325"/>
            </a:xfrm>
            <a:prstGeom prst="rect">
              <a:avLst/>
            </a:prstGeom>
          </p:spPr>
        </p:pic>
        <p:sp>
          <p:nvSpPr>
            <p:cNvPr id="18" name="object 18"/>
            <p:cNvSpPr/>
            <p:nvPr/>
          </p:nvSpPr>
          <p:spPr>
            <a:xfrm>
              <a:off x="4028175" y="1897249"/>
              <a:ext cx="2106930" cy="2898775"/>
            </a:xfrm>
            <a:custGeom>
              <a:avLst/>
              <a:gdLst/>
              <a:ahLst/>
              <a:cxnLst/>
              <a:rect l="l" t="t" r="r" b="b"/>
              <a:pathLst>
                <a:path w="2106929" h="2898775">
                  <a:moveTo>
                    <a:pt x="2106430" y="0"/>
                  </a:moveTo>
                  <a:lnTo>
                    <a:pt x="0" y="0"/>
                  </a:lnTo>
                  <a:lnTo>
                    <a:pt x="0" y="2898266"/>
                  </a:lnTo>
                  <a:lnTo>
                    <a:pt x="2106430" y="2898266"/>
                  </a:lnTo>
                  <a:lnTo>
                    <a:pt x="2106430" y="0"/>
                  </a:lnTo>
                  <a:close/>
                </a:path>
              </a:pathLst>
            </a:custGeom>
            <a:solidFill>
              <a:srgbClr val="1B577B"/>
            </a:solidFill>
          </p:spPr>
          <p:txBody>
            <a:bodyPr wrap="square" lIns="0" tIns="0" rIns="0" bIns="0" rtlCol="0"/>
            <a:lstStyle/>
            <a:p>
              <a:endParaRPr/>
            </a:p>
          </p:txBody>
        </p:sp>
      </p:grpSp>
      <p:sp>
        <p:nvSpPr>
          <p:cNvPr id="19" name="object 19"/>
          <p:cNvSpPr txBox="1"/>
          <p:nvPr/>
        </p:nvSpPr>
        <p:spPr>
          <a:xfrm>
            <a:off x="4721482" y="3225735"/>
            <a:ext cx="746125" cy="231775"/>
          </a:xfrm>
          <a:prstGeom prst="rect">
            <a:avLst/>
          </a:prstGeom>
        </p:spPr>
        <p:txBody>
          <a:bodyPr vert="horz" wrap="square" lIns="0" tIns="12700" rIns="0" bIns="0" rtlCol="0">
            <a:spAutoFit/>
          </a:bodyPr>
          <a:lstStyle/>
          <a:p>
            <a:pPr marL="12700">
              <a:lnSpc>
                <a:spcPct val="100000"/>
              </a:lnSpc>
              <a:spcBef>
                <a:spcPts val="100"/>
              </a:spcBef>
            </a:pPr>
            <a:r>
              <a:rPr sz="1350" b="1" spc="-10" dirty="0">
                <a:solidFill>
                  <a:srgbClr val="FFFFFF"/>
                </a:solidFill>
                <a:latin typeface="Calibri"/>
                <a:cs typeface="Calibri"/>
              </a:rPr>
              <a:t>Scheduler</a:t>
            </a:r>
            <a:endParaRPr sz="1350">
              <a:latin typeface="Calibri"/>
              <a:cs typeface="Calibri"/>
            </a:endParaRPr>
          </a:p>
        </p:txBody>
      </p:sp>
      <p:grpSp>
        <p:nvGrpSpPr>
          <p:cNvPr id="20" name="object 20"/>
          <p:cNvGrpSpPr/>
          <p:nvPr/>
        </p:nvGrpSpPr>
        <p:grpSpPr>
          <a:xfrm>
            <a:off x="3067050" y="1514475"/>
            <a:ext cx="4829175" cy="2009775"/>
            <a:chOff x="3067050" y="1514475"/>
            <a:chExt cx="4829175" cy="2009775"/>
          </a:xfrm>
        </p:grpSpPr>
        <p:pic>
          <p:nvPicPr>
            <p:cNvPr id="21" name="object 21"/>
            <p:cNvPicPr/>
            <p:nvPr/>
          </p:nvPicPr>
          <p:blipFill>
            <a:blip r:embed="rId8" cstate="print"/>
            <a:stretch>
              <a:fillRect/>
            </a:stretch>
          </p:blipFill>
          <p:spPr>
            <a:xfrm>
              <a:off x="3067050" y="1514475"/>
              <a:ext cx="1057275" cy="1943100"/>
            </a:xfrm>
            <a:prstGeom prst="rect">
              <a:avLst/>
            </a:prstGeom>
          </p:spPr>
        </p:pic>
        <p:sp>
          <p:nvSpPr>
            <p:cNvPr id="22" name="object 22"/>
            <p:cNvSpPr/>
            <p:nvPr/>
          </p:nvSpPr>
          <p:spPr>
            <a:xfrm>
              <a:off x="3190890" y="1598554"/>
              <a:ext cx="837565" cy="1762125"/>
            </a:xfrm>
            <a:custGeom>
              <a:avLst/>
              <a:gdLst/>
              <a:ahLst/>
              <a:cxnLst/>
              <a:rect l="l" t="t" r="r" b="b"/>
              <a:pathLst>
                <a:path w="837564" h="1762125">
                  <a:moveTo>
                    <a:pt x="404347" y="42915"/>
                  </a:moveTo>
                  <a:lnTo>
                    <a:pt x="404347" y="1762115"/>
                  </a:lnTo>
                  <a:lnTo>
                    <a:pt x="837285" y="1762115"/>
                  </a:lnTo>
                  <a:lnTo>
                    <a:pt x="837285" y="1747768"/>
                  </a:lnTo>
                  <a:lnTo>
                    <a:pt x="432937" y="1747768"/>
                  </a:lnTo>
                  <a:lnTo>
                    <a:pt x="418581" y="1733540"/>
                  </a:lnTo>
                  <a:lnTo>
                    <a:pt x="432937" y="1733540"/>
                  </a:lnTo>
                  <a:lnTo>
                    <a:pt x="432937" y="57150"/>
                  </a:lnTo>
                  <a:lnTo>
                    <a:pt x="418581" y="57150"/>
                  </a:lnTo>
                  <a:lnTo>
                    <a:pt x="404347" y="42915"/>
                  </a:lnTo>
                  <a:close/>
                </a:path>
                <a:path w="837564" h="1762125">
                  <a:moveTo>
                    <a:pt x="432937" y="1733540"/>
                  </a:moveTo>
                  <a:lnTo>
                    <a:pt x="418581" y="1733540"/>
                  </a:lnTo>
                  <a:lnTo>
                    <a:pt x="432937" y="1747768"/>
                  </a:lnTo>
                  <a:lnTo>
                    <a:pt x="432937" y="1733540"/>
                  </a:lnTo>
                  <a:close/>
                </a:path>
                <a:path w="837564" h="1762125">
                  <a:moveTo>
                    <a:pt x="837285" y="1733540"/>
                  </a:moveTo>
                  <a:lnTo>
                    <a:pt x="432937" y="1733540"/>
                  </a:lnTo>
                  <a:lnTo>
                    <a:pt x="432937" y="1747768"/>
                  </a:lnTo>
                  <a:lnTo>
                    <a:pt x="837285" y="1747768"/>
                  </a:lnTo>
                  <a:lnTo>
                    <a:pt x="837285" y="1733540"/>
                  </a:lnTo>
                  <a:close/>
                </a:path>
                <a:path w="837564" h="1762125">
                  <a:moveTo>
                    <a:pt x="85709" y="0"/>
                  </a:moveTo>
                  <a:lnTo>
                    <a:pt x="0" y="42915"/>
                  </a:lnTo>
                  <a:lnTo>
                    <a:pt x="85709" y="85709"/>
                  </a:lnTo>
                  <a:lnTo>
                    <a:pt x="85709" y="57150"/>
                  </a:lnTo>
                  <a:lnTo>
                    <a:pt x="71353" y="57150"/>
                  </a:lnTo>
                  <a:lnTo>
                    <a:pt x="71353" y="28559"/>
                  </a:lnTo>
                  <a:lnTo>
                    <a:pt x="85709" y="28559"/>
                  </a:lnTo>
                  <a:lnTo>
                    <a:pt x="85709" y="0"/>
                  </a:lnTo>
                  <a:close/>
                </a:path>
                <a:path w="837564" h="1762125">
                  <a:moveTo>
                    <a:pt x="85709" y="28559"/>
                  </a:moveTo>
                  <a:lnTo>
                    <a:pt x="71353" y="28559"/>
                  </a:lnTo>
                  <a:lnTo>
                    <a:pt x="71353" y="57150"/>
                  </a:lnTo>
                  <a:lnTo>
                    <a:pt x="85709" y="57150"/>
                  </a:lnTo>
                  <a:lnTo>
                    <a:pt x="85709" y="28559"/>
                  </a:lnTo>
                  <a:close/>
                </a:path>
                <a:path w="837564" h="1762125">
                  <a:moveTo>
                    <a:pt x="432937" y="28559"/>
                  </a:moveTo>
                  <a:lnTo>
                    <a:pt x="85709" y="28559"/>
                  </a:lnTo>
                  <a:lnTo>
                    <a:pt x="85709" y="57150"/>
                  </a:lnTo>
                  <a:lnTo>
                    <a:pt x="404347" y="57150"/>
                  </a:lnTo>
                  <a:lnTo>
                    <a:pt x="404347" y="42915"/>
                  </a:lnTo>
                  <a:lnTo>
                    <a:pt x="432937" y="42915"/>
                  </a:lnTo>
                  <a:lnTo>
                    <a:pt x="432937" y="28559"/>
                  </a:lnTo>
                  <a:close/>
                </a:path>
                <a:path w="837564" h="1762125">
                  <a:moveTo>
                    <a:pt x="432937" y="42915"/>
                  </a:moveTo>
                  <a:lnTo>
                    <a:pt x="404347" y="42915"/>
                  </a:lnTo>
                  <a:lnTo>
                    <a:pt x="418581" y="57150"/>
                  </a:lnTo>
                  <a:lnTo>
                    <a:pt x="432937" y="57150"/>
                  </a:lnTo>
                  <a:lnTo>
                    <a:pt x="432937" y="42915"/>
                  </a:lnTo>
                  <a:close/>
                </a:path>
              </a:pathLst>
            </a:custGeom>
            <a:solidFill>
              <a:srgbClr val="EF7E08"/>
            </a:solidFill>
          </p:spPr>
          <p:txBody>
            <a:bodyPr wrap="square" lIns="0" tIns="0" rIns="0" bIns="0" rtlCol="0"/>
            <a:lstStyle/>
            <a:p>
              <a:endParaRPr/>
            </a:p>
          </p:txBody>
        </p:sp>
        <p:pic>
          <p:nvPicPr>
            <p:cNvPr id="23" name="object 23"/>
            <p:cNvPicPr/>
            <p:nvPr/>
          </p:nvPicPr>
          <p:blipFill>
            <a:blip r:embed="rId9" cstate="print"/>
            <a:stretch>
              <a:fillRect/>
            </a:stretch>
          </p:blipFill>
          <p:spPr>
            <a:xfrm>
              <a:off x="6010259" y="1876425"/>
              <a:ext cx="1885950" cy="1647825"/>
            </a:xfrm>
            <a:prstGeom prst="rect">
              <a:avLst/>
            </a:prstGeom>
          </p:spPr>
        </p:pic>
        <p:sp>
          <p:nvSpPr>
            <p:cNvPr id="24" name="object 24"/>
            <p:cNvSpPr/>
            <p:nvPr/>
          </p:nvSpPr>
          <p:spPr>
            <a:xfrm>
              <a:off x="6134617" y="1914784"/>
              <a:ext cx="1672589" cy="1474470"/>
            </a:xfrm>
            <a:custGeom>
              <a:avLst/>
              <a:gdLst/>
              <a:ahLst/>
              <a:cxnLst/>
              <a:rect l="l" t="t" r="r" b="b"/>
              <a:pathLst>
                <a:path w="1672590" h="1474470">
                  <a:moveTo>
                    <a:pt x="85709" y="1388735"/>
                  </a:moveTo>
                  <a:lnTo>
                    <a:pt x="0" y="1431538"/>
                  </a:lnTo>
                  <a:lnTo>
                    <a:pt x="85709" y="1474460"/>
                  </a:lnTo>
                  <a:lnTo>
                    <a:pt x="85709" y="1445885"/>
                  </a:lnTo>
                  <a:lnTo>
                    <a:pt x="71506" y="1445885"/>
                  </a:lnTo>
                  <a:lnTo>
                    <a:pt x="71506" y="1417310"/>
                  </a:lnTo>
                  <a:lnTo>
                    <a:pt x="85709" y="1417310"/>
                  </a:lnTo>
                  <a:lnTo>
                    <a:pt x="85709" y="1388735"/>
                  </a:lnTo>
                  <a:close/>
                </a:path>
                <a:path w="1672590" h="1474470">
                  <a:moveTo>
                    <a:pt x="85709" y="1417310"/>
                  </a:moveTo>
                  <a:lnTo>
                    <a:pt x="71506" y="1417310"/>
                  </a:lnTo>
                  <a:lnTo>
                    <a:pt x="71506" y="1445885"/>
                  </a:lnTo>
                  <a:lnTo>
                    <a:pt x="85709" y="1445885"/>
                  </a:lnTo>
                  <a:lnTo>
                    <a:pt x="85709" y="1417310"/>
                  </a:lnTo>
                  <a:close/>
                </a:path>
                <a:path w="1672590" h="1474470">
                  <a:moveTo>
                    <a:pt x="1643999" y="1417310"/>
                  </a:moveTo>
                  <a:lnTo>
                    <a:pt x="85709" y="1417310"/>
                  </a:lnTo>
                  <a:lnTo>
                    <a:pt x="85709" y="1445885"/>
                  </a:lnTo>
                  <a:lnTo>
                    <a:pt x="1672590" y="1445885"/>
                  </a:lnTo>
                  <a:lnTo>
                    <a:pt x="1672590" y="1431538"/>
                  </a:lnTo>
                  <a:lnTo>
                    <a:pt x="1643999" y="1431538"/>
                  </a:lnTo>
                  <a:lnTo>
                    <a:pt x="1643999" y="1417310"/>
                  </a:lnTo>
                  <a:close/>
                </a:path>
                <a:path w="1672590" h="1474470">
                  <a:moveTo>
                    <a:pt x="1672590" y="0"/>
                  </a:moveTo>
                  <a:lnTo>
                    <a:pt x="1643999" y="0"/>
                  </a:lnTo>
                  <a:lnTo>
                    <a:pt x="1643999" y="1431538"/>
                  </a:lnTo>
                  <a:lnTo>
                    <a:pt x="1658355" y="1417310"/>
                  </a:lnTo>
                  <a:lnTo>
                    <a:pt x="1672590" y="1417310"/>
                  </a:lnTo>
                  <a:lnTo>
                    <a:pt x="1672590" y="0"/>
                  </a:lnTo>
                  <a:close/>
                </a:path>
                <a:path w="1672590" h="1474470">
                  <a:moveTo>
                    <a:pt x="1672590" y="1417310"/>
                  </a:moveTo>
                  <a:lnTo>
                    <a:pt x="1658355" y="1417310"/>
                  </a:lnTo>
                  <a:lnTo>
                    <a:pt x="1643999" y="1431538"/>
                  </a:lnTo>
                  <a:lnTo>
                    <a:pt x="1672590" y="1431538"/>
                  </a:lnTo>
                  <a:lnTo>
                    <a:pt x="1672590" y="1417310"/>
                  </a:lnTo>
                  <a:close/>
                </a:path>
              </a:pathLst>
            </a:custGeom>
            <a:solidFill>
              <a:srgbClr val="EF7E08"/>
            </a:solidFill>
          </p:spPr>
          <p:txBody>
            <a:bodyPr wrap="square" lIns="0" tIns="0" rIns="0" bIns="0" rtlCol="0"/>
            <a:lstStyle/>
            <a:p>
              <a:endParaRPr/>
            </a:p>
          </p:txBody>
        </p:sp>
      </p:grpSp>
      <p:sp>
        <p:nvSpPr>
          <p:cNvPr id="25" name="object 25"/>
          <p:cNvSpPr txBox="1"/>
          <p:nvPr/>
        </p:nvSpPr>
        <p:spPr>
          <a:xfrm>
            <a:off x="6522470" y="3663631"/>
            <a:ext cx="2164715" cy="750847"/>
          </a:xfrm>
          <a:prstGeom prst="rect">
            <a:avLst/>
          </a:prstGeom>
        </p:spPr>
        <p:txBody>
          <a:bodyPr vert="horz" wrap="square" lIns="0" tIns="12065" rIns="0" bIns="0" rtlCol="0">
            <a:spAutoFit/>
          </a:bodyPr>
          <a:lstStyle/>
          <a:p>
            <a:pPr marL="12700" marR="5080" algn="ctr">
              <a:lnSpc>
                <a:spcPct val="100499"/>
              </a:lnSpc>
              <a:spcBef>
                <a:spcPts val="95"/>
              </a:spcBef>
            </a:pPr>
            <a:r>
              <a:rPr sz="1200" dirty="0">
                <a:latin typeface="Lucida Grande" panose="020B0600040502020204"/>
                <a:cs typeface="Calibri"/>
              </a:rPr>
              <a:t>The</a:t>
            </a:r>
            <a:r>
              <a:rPr sz="1200" dirty="0">
                <a:latin typeface="Lucida Grande" panose="020B0600040502020204"/>
                <a:cs typeface="Times New Roman"/>
              </a:rPr>
              <a:t> </a:t>
            </a:r>
            <a:r>
              <a:rPr sz="1200" dirty="0">
                <a:latin typeface="Lucida Grande" panose="020B0600040502020204"/>
                <a:cs typeface="Calibri"/>
              </a:rPr>
              <a:t>clients</a:t>
            </a:r>
            <a:r>
              <a:rPr sz="1200" dirty="0">
                <a:latin typeface="Lucida Grande" panose="020B0600040502020204"/>
                <a:cs typeface="Times New Roman"/>
              </a:rPr>
              <a:t> </a:t>
            </a:r>
            <a:r>
              <a:rPr sz="1200" dirty="0">
                <a:latin typeface="Lucida Grande" panose="020B0600040502020204"/>
                <a:cs typeface="Calibri"/>
              </a:rPr>
              <a:t>do</a:t>
            </a:r>
            <a:r>
              <a:rPr sz="1200" dirty="0">
                <a:latin typeface="Lucida Grande" panose="020B0600040502020204"/>
                <a:cs typeface="Times New Roman"/>
              </a:rPr>
              <a:t> </a:t>
            </a:r>
            <a:r>
              <a:rPr sz="1200" dirty="0">
                <a:latin typeface="Lucida Grande" panose="020B0600040502020204"/>
                <a:cs typeface="Calibri"/>
              </a:rPr>
              <a:t>not</a:t>
            </a:r>
            <a:r>
              <a:rPr sz="1200" dirty="0">
                <a:latin typeface="Lucida Grande" panose="020B0600040502020204"/>
                <a:cs typeface="Times New Roman"/>
              </a:rPr>
              <a:t> </a:t>
            </a:r>
            <a:r>
              <a:rPr sz="1200" dirty="0">
                <a:latin typeface="Lucida Grande" panose="020B0600040502020204"/>
                <a:cs typeface="Calibri"/>
              </a:rPr>
              <a:t>have</a:t>
            </a:r>
            <a:r>
              <a:rPr sz="1200" dirty="0">
                <a:latin typeface="Lucida Grande" panose="020B0600040502020204"/>
                <a:cs typeface="Times New Roman"/>
              </a:rPr>
              <a:t> </a:t>
            </a:r>
            <a:r>
              <a:rPr sz="1200" dirty="0">
                <a:latin typeface="Lucida Grande" panose="020B0600040502020204"/>
                <a:cs typeface="Calibri"/>
              </a:rPr>
              <a:t>Nagios</a:t>
            </a:r>
            <a:r>
              <a:rPr sz="1200" dirty="0">
                <a:latin typeface="Lucida Grande" panose="020B0600040502020204"/>
                <a:cs typeface="Times New Roman"/>
              </a:rPr>
              <a:t> </a:t>
            </a:r>
            <a:r>
              <a:rPr sz="1200" dirty="0">
                <a:latin typeface="Lucida Grande" panose="020B0600040502020204"/>
                <a:cs typeface="Calibri"/>
              </a:rPr>
              <a:t>installed</a:t>
            </a:r>
            <a:r>
              <a:rPr sz="1200" dirty="0">
                <a:latin typeface="Lucida Grande" panose="020B0600040502020204"/>
                <a:cs typeface="Times New Roman"/>
              </a:rPr>
              <a:t> </a:t>
            </a:r>
            <a:r>
              <a:rPr sz="1200" dirty="0">
                <a:latin typeface="Lucida Grande" panose="020B0600040502020204"/>
                <a:cs typeface="Calibri"/>
              </a:rPr>
              <a:t>on</a:t>
            </a:r>
            <a:r>
              <a:rPr sz="1200" dirty="0">
                <a:latin typeface="Lucida Grande" panose="020B0600040502020204"/>
                <a:cs typeface="Times New Roman"/>
              </a:rPr>
              <a:t> </a:t>
            </a:r>
            <a:r>
              <a:rPr sz="1200" dirty="0">
                <a:latin typeface="Lucida Grande" panose="020B0600040502020204"/>
                <a:cs typeface="Calibri"/>
              </a:rPr>
              <a:t>them.</a:t>
            </a:r>
            <a:r>
              <a:rPr sz="1200" dirty="0">
                <a:latin typeface="Lucida Grande" panose="020B0600040502020204"/>
                <a:cs typeface="Times New Roman"/>
              </a:rPr>
              <a:t> </a:t>
            </a:r>
            <a:r>
              <a:rPr sz="1200" dirty="0">
                <a:latin typeface="Lucida Grande" panose="020B0600040502020204"/>
                <a:cs typeface="Calibri"/>
              </a:rPr>
              <a:t>Hence,</a:t>
            </a:r>
            <a:r>
              <a:rPr sz="1200" dirty="0">
                <a:latin typeface="Lucida Grande" panose="020B0600040502020204"/>
                <a:cs typeface="Times New Roman"/>
              </a:rPr>
              <a:t> </a:t>
            </a:r>
            <a:r>
              <a:rPr sz="1200" dirty="0">
                <a:latin typeface="Lucida Grande" panose="020B0600040502020204"/>
                <a:cs typeface="Calibri"/>
              </a:rPr>
              <a:t>the</a:t>
            </a:r>
            <a:r>
              <a:rPr sz="1200" dirty="0">
                <a:latin typeface="Lucida Grande" panose="020B0600040502020204"/>
                <a:cs typeface="Times New Roman"/>
              </a:rPr>
              <a:t> </a:t>
            </a:r>
            <a:r>
              <a:rPr sz="1200" dirty="0">
                <a:latin typeface="Lucida Grande" panose="020B0600040502020204"/>
                <a:cs typeface="Calibri"/>
              </a:rPr>
              <a:t>log</a:t>
            </a:r>
            <a:r>
              <a:rPr sz="1200" dirty="0">
                <a:latin typeface="Lucida Grande" panose="020B0600040502020204"/>
                <a:cs typeface="Times New Roman"/>
              </a:rPr>
              <a:t> </a:t>
            </a:r>
            <a:r>
              <a:rPr sz="1200" dirty="0">
                <a:latin typeface="Lucida Grande" panose="020B0600040502020204"/>
                <a:cs typeface="Calibri"/>
              </a:rPr>
              <a:t>data</a:t>
            </a:r>
            <a:r>
              <a:rPr sz="1200" dirty="0">
                <a:latin typeface="Lucida Grande" panose="020B0600040502020204"/>
                <a:cs typeface="Times New Roman"/>
              </a:rPr>
              <a:t> </a:t>
            </a:r>
            <a:r>
              <a:rPr sz="1200" dirty="0">
                <a:latin typeface="Lucida Grande" panose="020B0600040502020204"/>
                <a:cs typeface="Calibri"/>
              </a:rPr>
              <a:t>of</a:t>
            </a:r>
            <a:r>
              <a:rPr sz="1200" dirty="0">
                <a:latin typeface="Lucida Grande" panose="020B0600040502020204"/>
                <a:cs typeface="Times New Roman"/>
              </a:rPr>
              <a:t> </a:t>
            </a:r>
            <a:r>
              <a:rPr sz="1200" dirty="0">
                <a:latin typeface="Lucida Grande" panose="020B0600040502020204"/>
                <a:cs typeface="Calibri"/>
              </a:rPr>
              <a:t>clients</a:t>
            </a:r>
            <a:r>
              <a:rPr sz="1200" dirty="0">
                <a:latin typeface="Lucida Grande" panose="020B0600040502020204"/>
                <a:cs typeface="Times New Roman"/>
              </a:rPr>
              <a:t> </a:t>
            </a:r>
            <a:r>
              <a:rPr sz="1200" dirty="0">
                <a:latin typeface="Lucida Grande" panose="020B0600040502020204"/>
                <a:cs typeface="Calibri"/>
              </a:rPr>
              <a:t>are</a:t>
            </a:r>
            <a:r>
              <a:rPr sz="1200" dirty="0">
                <a:latin typeface="Lucida Grande" panose="020B0600040502020204"/>
                <a:cs typeface="Times New Roman"/>
              </a:rPr>
              <a:t> </a:t>
            </a:r>
            <a:r>
              <a:rPr sz="1200" dirty="0">
                <a:latin typeface="Lucida Grande" panose="020B0600040502020204"/>
                <a:cs typeface="Calibri"/>
              </a:rPr>
              <a:t>sent</a:t>
            </a:r>
            <a:r>
              <a:rPr sz="1200" dirty="0">
                <a:latin typeface="Lucida Grande" panose="020B0600040502020204"/>
                <a:cs typeface="Times New Roman"/>
              </a:rPr>
              <a:t> </a:t>
            </a:r>
            <a:r>
              <a:rPr sz="1200" dirty="0">
                <a:latin typeface="Lucida Grande" panose="020B0600040502020204"/>
                <a:cs typeface="Calibri"/>
              </a:rPr>
              <a:t>through</a:t>
            </a:r>
            <a:r>
              <a:rPr sz="1200" dirty="0">
                <a:latin typeface="Lucida Grande" panose="020B0600040502020204"/>
                <a:cs typeface="Times New Roman"/>
              </a:rPr>
              <a:t> </a:t>
            </a:r>
            <a:r>
              <a:rPr sz="1200" dirty="0">
                <a:latin typeface="Lucida Grande" panose="020B0600040502020204"/>
                <a:cs typeface="Calibri"/>
              </a:rPr>
              <a:t>plugins.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CEBE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402268" y="2628835"/>
            <a:ext cx="5998532" cy="604012"/>
          </a:xfrm>
          <a:prstGeom prst="rect">
            <a:avLst/>
          </a:prstGeom>
          <a:effectLst>
            <a:outerShdw blurRad="50800" dist="38100" dir="8100000" algn="tr" rotWithShape="0">
              <a:prstClr val="black">
                <a:alpha val="40000"/>
              </a:prstClr>
            </a:outerShdw>
          </a:effectLst>
        </p:spPr>
        <p:txBody>
          <a:bodyPr vert="horz" wrap="square" lIns="0" tIns="75565" rIns="0" bIns="0" rtlCol="0">
            <a:spAutoFit/>
          </a:bodyPr>
          <a:lstStyle/>
          <a:p>
            <a:pPr marL="12700" marR="5080">
              <a:lnSpc>
                <a:spcPts val="4360"/>
              </a:lnSpc>
              <a:spcBef>
                <a:spcPts val="595"/>
              </a:spcBef>
            </a:pPr>
            <a:r>
              <a:rPr sz="3600" b="0" dirty="0">
                <a:solidFill>
                  <a:srgbClr val="2F233B"/>
                </a:solidFill>
                <a:latin typeface="Lucida Grande" panose="020B0600040502020204" pitchFamily="34" charset="0"/>
              </a:rPr>
              <a:t>Installing Nagios on AWS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CEBE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402268" y="2904234"/>
            <a:ext cx="4584700" cy="544380"/>
          </a:xfrm>
          <a:prstGeom prst="rect">
            <a:avLst/>
          </a:prstGeom>
          <a:effectLst>
            <a:outerShdw blurRad="50800" dist="38100" dir="8100000" algn="tr" rotWithShape="0">
              <a:prstClr val="black">
                <a:alpha val="40000"/>
              </a:prstClr>
            </a:outerShdw>
          </a:effectLst>
        </p:spPr>
        <p:txBody>
          <a:bodyPr vert="horz" wrap="square" lIns="0" tIns="16510" rIns="0" bIns="0" rtlCol="0">
            <a:spAutoFit/>
          </a:bodyPr>
          <a:lstStyle/>
          <a:p>
            <a:pPr marL="12700" marR="5080">
              <a:lnSpc>
                <a:spcPts val="4360"/>
              </a:lnSpc>
              <a:spcBef>
                <a:spcPts val="595"/>
              </a:spcBef>
            </a:pPr>
            <a:r>
              <a:rPr sz="3600" b="0" dirty="0">
                <a:solidFill>
                  <a:srgbClr val="2F233B"/>
                </a:solidFill>
                <a:latin typeface="Lucida Grande" panose="020B0600040502020204" pitchFamily="34" charset="0"/>
              </a:rPr>
              <a:t>Nagios Components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CEBE1"/>
        </a:solidFill>
        <a:effectLst/>
      </p:bgPr>
    </p:bg>
    <p:spTree>
      <p:nvGrpSpPr>
        <p:cNvPr id="1" name=""/>
        <p:cNvGrpSpPr/>
        <p:nvPr/>
      </p:nvGrpSpPr>
      <p:grpSpPr>
        <a:xfrm>
          <a:off x="0" y="0"/>
          <a:ext cx="0" cy="0"/>
          <a:chOff x="0" y="0"/>
          <a:chExt cx="0" cy="0"/>
        </a:xfrm>
      </p:grpSpPr>
      <p:grpSp>
        <p:nvGrpSpPr>
          <p:cNvPr id="2" name="object 2"/>
          <p:cNvGrpSpPr/>
          <p:nvPr/>
        </p:nvGrpSpPr>
        <p:grpSpPr>
          <a:xfrm>
            <a:off x="3333765" y="923909"/>
            <a:ext cx="2333625" cy="600075"/>
            <a:chOff x="3333765" y="923909"/>
            <a:chExt cx="2333625" cy="600075"/>
          </a:xfrm>
        </p:grpSpPr>
        <p:pic>
          <p:nvPicPr>
            <p:cNvPr id="3" name="object 3"/>
            <p:cNvPicPr/>
            <p:nvPr/>
          </p:nvPicPr>
          <p:blipFill>
            <a:blip r:embed="rId2" cstate="print"/>
            <a:stretch>
              <a:fillRect/>
            </a:stretch>
          </p:blipFill>
          <p:spPr>
            <a:xfrm>
              <a:off x="3333765" y="923909"/>
              <a:ext cx="2333625" cy="600075"/>
            </a:xfrm>
            <a:prstGeom prst="rect">
              <a:avLst/>
            </a:prstGeom>
          </p:spPr>
        </p:pic>
        <p:sp>
          <p:nvSpPr>
            <p:cNvPr id="4" name="object 4"/>
            <p:cNvSpPr/>
            <p:nvPr/>
          </p:nvSpPr>
          <p:spPr>
            <a:xfrm>
              <a:off x="3346185" y="935614"/>
              <a:ext cx="2251710" cy="523240"/>
            </a:xfrm>
            <a:custGeom>
              <a:avLst/>
              <a:gdLst/>
              <a:ahLst/>
              <a:cxnLst/>
              <a:rect l="l" t="t" r="r" b="b"/>
              <a:pathLst>
                <a:path w="2251710" h="523240">
                  <a:moveTo>
                    <a:pt x="2251460" y="0"/>
                  </a:moveTo>
                  <a:lnTo>
                    <a:pt x="0" y="0"/>
                  </a:lnTo>
                  <a:lnTo>
                    <a:pt x="0" y="523219"/>
                  </a:lnTo>
                  <a:lnTo>
                    <a:pt x="2251460" y="523219"/>
                  </a:lnTo>
                  <a:lnTo>
                    <a:pt x="2251460" y="0"/>
                  </a:lnTo>
                  <a:close/>
                </a:path>
              </a:pathLst>
            </a:custGeom>
            <a:solidFill>
              <a:srgbClr val="5F4778"/>
            </a:solidFill>
          </p:spPr>
          <p:txBody>
            <a:bodyPr wrap="square" lIns="0" tIns="0" rIns="0" bIns="0" rtlCol="0"/>
            <a:lstStyle/>
            <a:p>
              <a:endParaRPr/>
            </a:p>
          </p:txBody>
        </p:sp>
      </p:gr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dirty="0">
                <a:latin typeface="Lucida Grande" panose="020B0600040502020204" pitchFamily="34" charset="0"/>
              </a:rPr>
              <a:t>Nagios Components</a:t>
            </a:r>
          </a:p>
        </p:txBody>
      </p:sp>
      <p:sp>
        <p:nvSpPr>
          <p:cNvPr id="6" name="object 6"/>
          <p:cNvSpPr txBox="1"/>
          <p:nvPr/>
        </p:nvSpPr>
        <p:spPr>
          <a:xfrm>
            <a:off x="3346185" y="1077019"/>
            <a:ext cx="2251710" cy="231775"/>
          </a:xfrm>
          <a:prstGeom prst="rect">
            <a:avLst/>
          </a:prstGeom>
        </p:spPr>
        <p:txBody>
          <a:bodyPr vert="horz" wrap="square" lIns="0" tIns="12700" rIns="0" bIns="0" rtlCol="0">
            <a:spAutoFit/>
          </a:bodyPr>
          <a:lstStyle/>
          <a:p>
            <a:pPr marL="422275">
              <a:lnSpc>
                <a:spcPct val="100000"/>
              </a:lnSpc>
              <a:spcBef>
                <a:spcPts val="100"/>
              </a:spcBef>
            </a:pPr>
            <a:r>
              <a:rPr sz="1350" dirty="0">
                <a:solidFill>
                  <a:srgbClr val="FFFFFF"/>
                </a:solidFill>
                <a:latin typeface="Calibri"/>
                <a:cs typeface="Calibri"/>
              </a:rPr>
              <a:t>Nagios</a:t>
            </a:r>
            <a:r>
              <a:rPr sz="1350" spc="-114" dirty="0">
                <a:solidFill>
                  <a:srgbClr val="FFFFFF"/>
                </a:solidFill>
                <a:latin typeface="Times New Roman"/>
                <a:cs typeface="Times New Roman"/>
              </a:rPr>
              <a:t> </a:t>
            </a:r>
            <a:r>
              <a:rPr sz="1350" spc="-10" dirty="0">
                <a:solidFill>
                  <a:srgbClr val="FFFFFF"/>
                </a:solidFill>
                <a:latin typeface="Calibri"/>
                <a:cs typeface="Calibri"/>
              </a:rPr>
              <a:t>Components</a:t>
            </a:r>
            <a:endParaRPr sz="1350" dirty="0">
              <a:latin typeface="Calibri"/>
              <a:cs typeface="Calibri"/>
            </a:endParaRPr>
          </a:p>
        </p:txBody>
      </p:sp>
      <p:grpSp>
        <p:nvGrpSpPr>
          <p:cNvPr id="7" name="object 7"/>
          <p:cNvGrpSpPr/>
          <p:nvPr/>
        </p:nvGrpSpPr>
        <p:grpSpPr>
          <a:xfrm>
            <a:off x="676275" y="1419225"/>
            <a:ext cx="6610350" cy="2257425"/>
            <a:chOff x="676275" y="1419225"/>
            <a:chExt cx="6610350" cy="2257425"/>
          </a:xfrm>
        </p:grpSpPr>
        <p:pic>
          <p:nvPicPr>
            <p:cNvPr id="8" name="object 8"/>
            <p:cNvPicPr/>
            <p:nvPr/>
          </p:nvPicPr>
          <p:blipFill>
            <a:blip r:embed="rId3" cstate="print"/>
            <a:stretch>
              <a:fillRect/>
            </a:stretch>
          </p:blipFill>
          <p:spPr>
            <a:xfrm>
              <a:off x="1828799" y="2190750"/>
              <a:ext cx="5333984" cy="114300"/>
            </a:xfrm>
            <a:prstGeom prst="rect">
              <a:avLst/>
            </a:prstGeom>
          </p:spPr>
        </p:pic>
        <p:sp>
          <p:nvSpPr>
            <p:cNvPr id="9" name="object 9"/>
            <p:cNvSpPr/>
            <p:nvPr/>
          </p:nvSpPr>
          <p:spPr>
            <a:xfrm>
              <a:off x="1845695" y="2219574"/>
              <a:ext cx="5252720" cy="0"/>
            </a:xfrm>
            <a:custGeom>
              <a:avLst/>
              <a:gdLst/>
              <a:ahLst/>
              <a:cxnLst/>
              <a:rect l="l" t="t" r="r" b="b"/>
              <a:pathLst>
                <a:path w="5252720">
                  <a:moveTo>
                    <a:pt x="0" y="0"/>
                  </a:moveTo>
                  <a:lnTo>
                    <a:pt x="5252456" y="0"/>
                  </a:lnTo>
                </a:path>
              </a:pathLst>
            </a:custGeom>
            <a:ln w="28574">
              <a:solidFill>
                <a:srgbClr val="EF7E08"/>
              </a:solidFill>
            </a:ln>
          </p:spPr>
          <p:txBody>
            <a:bodyPr wrap="square" lIns="0" tIns="0" rIns="0" bIns="0" rtlCol="0"/>
            <a:lstStyle/>
            <a:p>
              <a:endParaRPr/>
            </a:p>
          </p:txBody>
        </p:sp>
        <p:pic>
          <p:nvPicPr>
            <p:cNvPr id="10" name="object 10"/>
            <p:cNvPicPr/>
            <p:nvPr/>
          </p:nvPicPr>
          <p:blipFill>
            <a:blip r:embed="rId4" cstate="print"/>
            <a:stretch>
              <a:fillRect/>
            </a:stretch>
          </p:blipFill>
          <p:spPr>
            <a:xfrm>
              <a:off x="4419600" y="1419225"/>
              <a:ext cx="161925" cy="895350"/>
            </a:xfrm>
            <a:prstGeom prst="rect">
              <a:avLst/>
            </a:prstGeom>
          </p:spPr>
        </p:pic>
        <p:sp>
          <p:nvSpPr>
            <p:cNvPr id="11" name="object 11"/>
            <p:cNvSpPr/>
            <p:nvPr/>
          </p:nvSpPr>
          <p:spPr>
            <a:xfrm>
              <a:off x="4471934" y="1458833"/>
              <a:ext cx="0" cy="761365"/>
            </a:xfrm>
            <a:custGeom>
              <a:avLst/>
              <a:gdLst/>
              <a:ahLst/>
              <a:cxnLst/>
              <a:rect l="l" t="t" r="r" b="b"/>
              <a:pathLst>
                <a:path h="761364">
                  <a:moveTo>
                    <a:pt x="0" y="0"/>
                  </a:moveTo>
                  <a:lnTo>
                    <a:pt x="0" y="760741"/>
                  </a:lnTo>
                </a:path>
              </a:pathLst>
            </a:custGeom>
            <a:ln w="28574">
              <a:solidFill>
                <a:srgbClr val="EF7E08"/>
              </a:solidFill>
            </a:ln>
          </p:spPr>
          <p:txBody>
            <a:bodyPr wrap="square" lIns="0" tIns="0" rIns="0" bIns="0" rtlCol="0"/>
            <a:lstStyle/>
            <a:p>
              <a:endParaRPr/>
            </a:p>
          </p:txBody>
        </p:sp>
        <p:pic>
          <p:nvPicPr>
            <p:cNvPr id="12" name="object 12"/>
            <p:cNvPicPr/>
            <p:nvPr/>
          </p:nvPicPr>
          <p:blipFill>
            <a:blip r:embed="rId5" cstate="print"/>
            <a:stretch>
              <a:fillRect/>
            </a:stretch>
          </p:blipFill>
          <p:spPr>
            <a:xfrm>
              <a:off x="1724025" y="2181225"/>
              <a:ext cx="304800" cy="962025"/>
            </a:xfrm>
            <a:prstGeom prst="rect">
              <a:avLst/>
            </a:prstGeom>
          </p:spPr>
        </p:pic>
        <p:sp>
          <p:nvSpPr>
            <p:cNvPr id="13" name="object 13"/>
            <p:cNvSpPr/>
            <p:nvPr/>
          </p:nvSpPr>
          <p:spPr>
            <a:xfrm>
              <a:off x="1802760" y="2219574"/>
              <a:ext cx="85725" cy="747395"/>
            </a:xfrm>
            <a:custGeom>
              <a:avLst/>
              <a:gdLst/>
              <a:ahLst/>
              <a:cxnLst/>
              <a:rect l="l" t="t" r="r" b="b"/>
              <a:pathLst>
                <a:path w="85725" h="747394">
                  <a:moveTo>
                    <a:pt x="28575" y="661166"/>
                  </a:moveTo>
                  <a:lnTo>
                    <a:pt x="0" y="661166"/>
                  </a:lnTo>
                  <a:lnTo>
                    <a:pt x="42934" y="746891"/>
                  </a:lnTo>
                  <a:lnTo>
                    <a:pt x="78563" y="675513"/>
                  </a:lnTo>
                  <a:lnTo>
                    <a:pt x="28575" y="675513"/>
                  </a:lnTo>
                  <a:lnTo>
                    <a:pt x="28575" y="661166"/>
                  </a:lnTo>
                  <a:close/>
                </a:path>
                <a:path w="85725" h="747394">
                  <a:moveTo>
                    <a:pt x="57150" y="0"/>
                  </a:moveTo>
                  <a:lnTo>
                    <a:pt x="28575" y="0"/>
                  </a:lnTo>
                  <a:lnTo>
                    <a:pt x="28575" y="675513"/>
                  </a:lnTo>
                  <a:lnTo>
                    <a:pt x="57150" y="675513"/>
                  </a:lnTo>
                  <a:lnTo>
                    <a:pt x="57150" y="0"/>
                  </a:lnTo>
                  <a:close/>
                </a:path>
                <a:path w="85725" h="747394">
                  <a:moveTo>
                    <a:pt x="85725" y="661166"/>
                  </a:moveTo>
                  <a:lnTo>
                    <a:pt x="57150" y="661166"/>
                  </a:lnTo>
                  <a:lnTo>
                    <a:pt x="57150" y="675513"/>
                  </a:lnTo>
                  <a:lnTo>
                    <a:pt x="78563" y="675513"/>
                  </a:lnTo>
                  <a:lnTo>
                    <a:pt x="85725" y="661166"/>
                  </a:lnTo>
                  <a:close/>
                </a:path>
              </a:pathLst>
            </a:custGeom>
            <a:solidFill>
              <a:srgbClr val="EF7E08"/>
            </a:solidFill>
          </p:spPr>
          <p:txBody>
            <a:bodyPr wrap="square" lIns="0" tIns="0" rIns="0" bIns="0" rtlCol="0"/>
            <a:lstStyle/>
            <a:p>
              <a:endParaRPr/>
            </a:p>
          </p:txBody>
        </p:sp>
        <p:pic>
          <p:nvPicPr>
            <p:cNvPr id="14" name="object 14"/>
            <p:cNvPicPr/>
            <p:nvPr/>
          </p:nvPicPr>
          <p:blipFill>
            <a:blip r:embed="rId6" cstate="print"/>
            <a:stretch>
              <a:fillRect/>
            </a:stretch>
          </p:blipFill>
          <p:spPr>
            <a:xfrm>
              <a:off x="6972300" y="2181225"/>
              <a:ext cx="314325" cy="962025"/>
            </a:xfrm>
            <a:prstGeom prst="rect">
              <a:avLst/>
            </a:prstGeom>
          </p:spPr>
        </p:pic>
        <p:sp>
          <p:nvSpPr>
            <p:cNvPr id="15" name="object 15"/>
            <p:cNvSpPr/>
            <p:nvPr/>
          </p:nvSpPr>
          <p:spPr>
            <a:xfrm>
              <a:off x="7060174" y="2219574"/>
              <a:ext cx="86360" cy="747395"/>
            </a:xfrm>
            <a:custGeom>
              <a:avLst/>
              <a:gdLst/>
              <a:ahLst/>
              <a:cxnLst/>
              <a:rect l="l" t="t" r="r" b="b"/>
              <a:pathLst>
                <a:path w="86359" h="747394">
                  <a:moveTo>
                    <a:pt x="28575" y="661166"/>
                  </a:moveTo>
                  <a:lnTo>
                    <a:pt x="0" y="661166"/>
                  </a:lnTo>
                  <a:lnTo>
                    <a:pt x="42824" y="746891"/>
                  </a:lnTo>
                  <a:lnTo>
                    <a:pt x="78557" y="675513"/>
                  </a:lnTo>
                  <a:lnTo>
                    <a:pt x="28575" y="675513"/>
                  </a:lnTo>
                  <a:lnTo>
                    <a:pt x="28575" y="661166"/>
                  </a:lnTo>
                  <a:close/>
                </a:path>
                <a:path w="86359" h="747394">
                  <a:moveTo>
                    <a:pt x="57150" y="0"/>
                  </a:moveTo>
                  <a:lnTo>
                    <a:pt x="28575" y="0"/>
                  </a:lnTo>
                  <a:lnTo>
                    <a:pt x="28575" y="675513"/>
                  </a:lnTo>
                  <a:lnTo>
                    <a:pt x="57150" y="675513"/>
                  </a:lnTo>
                  <a:lnTo>
                    <a:pt x="57150" y="0"/>
                  </a:lnTo>
                  <a:close/>
                </a:path>
                <a:path w="86359" h="747394">
                  <a:moveTo>
                    <a:pt x="85740" y="661166"/>
                  </a:moveTo>
                  <a:lnTo>
                    <a:pt x="57150" y="661166"/>
                  </a:lnTo>
                  <a:lnTo>
                    <a:pt x="57150" y="675513"/>
                  </a:lnTo>
                  <a:lnTo>
                    <a:pt x="78557" y="675513"/>
                  </a:lnTo>
                  <a:lnTo>
                    <a:pt x="85740" y="661166"/>
                  </a:lnTo>
                  <a:close/>
                </a:path>
              </a:pathLst>
            </a:custGeom>
            <a:solidFill>
              <a:srgbClr val="EF7E08"/>
            </a:solidFill>
          </p:spPr>
          <p:txBody>
            <a:bodyPr wrap="square" lIns="0" tIns="0" rIns="0" bIns="0" rtlCol="0"/>
            <a:lstStyle/>
            <a:p>
              <a:endParaRPr/>
            </a:p>
          </p:txBody>
        </p:sp>
        <p:pic>
          <p:nvPicPr>
            <p:cNvPr id="16" name="object 16"/>
            <p:cNvPicPr/>
            <p:nvPr/>
          </p:nvPicPr>
          <p:blipFill>
            <a:blip r:embed="rId7" cstate="print"/>
            <a:stretch>
              <a:fillRect/>
            </a:stretch>
          </p:blipFill>
          <p:spPr>
            <a:xfrm>
              <a:off x="676275" y="2924175"/>
              <a:ext cx="2390775" cy="752475"/>
            </a:xfrm>
            <a:prstGeom prst="rect">
              <a:avLst/>
            </a:prstGeom>
          </p:spPr>
        </p:pic>
        <p:pic>
          <p:nvPicPr>
            <p:cNvPr id="17" name="object 17"/>
            <p:cNvPicPr/>
            <p:nvPr/>
          </p:nvPicPr>
          <p:blipFill>
            <a:blip r:embed="rId8" cstate="print"/>
            <a:stretch>
              <a:fillRect/>
            </a:stretch>
          </p:blipFill>
          <p:spPr>
            <a:xfrm>
              <a:off x="1438275" y="3086100"/>
              <a:ext cx="904875" cy="495300"/>
            </a:xfrm>
            <a:prstGeom prst="rect">
              <a:avLst/>
            </a:prstGeom>
          </p:spPr>
        </p:pic>
        <p:sp>
          <p:nvSpPr>
            <p:cNvPr id="18" name="object 18"/>
            <p:cNvSpPr/>
            <p:nvPr/>
          </p:nvSpPr>
          <p:spPr>
            <a:xfrm>
              <a:off x="718590" y="2966514"/>
              <a:ext cx="2254250" cy="617220"/>
            </a:xfrm>
            <a:custGeom>
              <a:avLst/>
              <a:gdLst/>
              <a:ahLst/>
              <a:cxnLst/>
              <a:rect l="l" t="t" r="r" b="b"/>
              <a:pathLst>
                <a:path w="2254250" h="617220">
                  <a:moveTo>
                    <a:pt x="2254127" y="0"/>
                  </a:moveTo>
                  <a:lnTo>
                    <a:pt x="0" y="0"/>
                  </a:lnTo>
                  <a:lnTo>
                    <a:pt x="0" y="616659"/>
                  </a:lnTo>
                  <a:lnTo>
                    <a:pt x="2254127" y="616659"/>
                  </a:lnTo>
                  <a:lnTo>
                    <a:pt x="2254127" y="0"/>
                  </a:lnTo>
                  <a:close/>
                </a:path>
              </a:pathLst>
            </a:custGeom>
            <a:solidFill>
              <a:srgbClr val="1B577B"/>
            </a:solidFill>
          </p:spPr>
          <p:txBody>
            <a:bodyPr wrap="square" lIns="0" tIns="0" rIns="0" bIns="0" rtlCol="0"/>
            <a:lstStyle/>
            <a:p>
              <a:endParaRPr/>
            </a:p>
          </p:txBody>
        </p:sp>
      </p:grpSp>
      <p:sp>
        <p:nvSpPr>
          <p:cNvPr id="19" name="object 19"/>
          <p:cNvSpPr txBox="1"/>
          <p:nvPr/>
        </p:nvSpPr>
        <p:spPr>
          <a:xfrm>
            <a:off x="718590" y="2966514"/>
            <a:ext cx="2254250" cy="617220"/>
          </a:xfrm>
          <a:prstGeom prst="rect">
            <a:avLst/>
          </a:prstGeom>
        </p:spPr>
        <p:txBody>
          <a:bodyPr vert="horz" wrap="square" lIns="0" tIns="4445" rIns="0" bIns="0" rtlCol="0">
            <a:spAutoFit/>
          </a:bodyPr>
          <a:lstStyle/>
          <a:p>
            <a:pPr>
              <a:lnSpc>
                <a:spcPct val="100000"/>
              </a:lnSpc>
              <a:spcBef>
                <a:spcPts val="35"/>
              </a:spcBef>
            </a:pPr>
            <a:endParaRPr sz="1350">
              <a:latin typeface="Times New Roman"/>
              <a:cs typeface="Times New Roman"/>
            </a:endParaRPr>
          </a:p>
          <a:p>
            <a:pPr algn="ctr">
              <a:lnSpc>
                <a:spcPct val="100000"/>
              </a:lnSpc>
              <a:spcBef>
                <a:spcPts val="5"/>
              </a:spcBef>
            </a:pPr>
            <a:r>
              <a:rPr sz="1350" spc="-10" dirty="0">
                <a:solidFill>
                  <a:srgbClr val="FFFFFF"/>
                </a:solidFill>
                <a:latin typeface="Calibri"/>
                <a:cs typeface="Calibri"/>
              </a:rPr>
              <a:t>Objects</a:t>
            </a:r>
            <a:endParaRPr sz="1350">
              <a:latin typeface="Calibri"/>
              <a:cs typeface="Calibri"/>
            </a:endParaRPr>
          </a:p>
        </p:txBody>
      </p:sp>
      <p:grpSp>
        <p:nvGrpSpPr>
          <p:cNvPr id="20" name="object 20"/>
          <p:cNvGrpSpPr/>
          <p:nvPr/>
        </p:nvGrpSpPr>
        <p:grpSpPr>
          <a:xfrm>
            <a:off x="5934059" y="2933700"/>
            <a:ext cx="2381250" cy="742950"/>
            <a:chOff x="5934059" y="2933700"/>
            <a:chExt cx="2381250" cy="742950"/>
          </a:xfrm>
        </p:grpSpPr>
        <p:pic>
          <p:nvPicPr>
            <p:cNvPr id="21" name="object 21"/>
            <p:cNvPicPr/>
            <p:nvPr/>
          </p:nvPicPr>
          <p:blipFill>
            <a:blip r:embed="rId9" cstate="print"/>
            <a:stretch>
              <a:fillRect/>
            </a:stretch>
          </p:blipFill>
          <p:spPr>
            <a:xfrm>
              <a:off x="5934059" y="2933700"/>
              <a:ext cx="2381250" cy="742950"/>
            </a:xfrm>
            <a:prstGeom prst="rect">
              <a:avLst/>
            </a:prstGeom>
          </p:spPr>
        </p:pic>
        <p:pic>
          <p:nvPicPr>
            <p:cNvPr id="22" name="object 22"/>
            <p:cNvPicPr/>
            <p:nvPr/>
          </p:nvPicPr>
          <p:blipFill>
            <a:blip r:embed="rId10" cstate="print"/>
            <a:stretch>
              <a:fillRect/>
            </a:stretch>
          </p:blipFill>
          <p:spPr>
            <a:xfrm>
              <a:off x="6705600" y="3086100"/>
              <a:ext cx="857250" cy="495300"/>
            </a:xfrm>
            <a:prstGeom prst="rect">
              <a:avLst/>
            </a:prstGeom>
          </p:spPr>
        </p:pic>
        <p:sp>
          <p:nvSpPr>
            <p:cNvPr id="23" name="object 23"/>
            <p:cNvSpPr/>
            <p:nvPr/>
          </p:nvSpPr>
          <p:spPr>
            <a:xfrm>
              <a:off x="5971031" y="2969562"/>
              <a:ext cx="2254250" cy="617220"/>
            </a:xfrm>
            <a:custGeom>
              <a:avLst/>
              <a:gdLst/>
              <a:ahLst/>
              <a:cxnLst/>
              <a:rect l="l" t="t" r="r" b="b"/>
              <a:pathLst>
                <a:path w="2254250" h="617220">
                  <a:moveTo>
                    <a:pt x="2254127" y="0"/>
                  </a:moveTo>
                  <a:lnTo>
                    <a:pt x="0" y="0"/>
                  </a:lnTo>
                  <a:lnTo>
                    <a:pt x="0" y="616659"/>
                  </a:lnTo>
                  <a:lnTo>
                    <a:pt x="2254127" y="616659"/>
                  </a:lnTo>
                  <a:lnTo>
                    <a:pt x="2254127" y="0"/>
                  </a:lnTo>
                  <a:close/>
                </a:path>
              </a:pathLst>
            </a:custGeom>
            <a:solidFill>
              <a:srgbClr val="1B577B"/>
            </a:solidFill>
          </p:spPr>
          <p:txBody>
            <a:bodyPr wrap="square" lIns="0" tIns="0" rIns="0" bIns="0" rtlCol="0"/>
            <a:lstStyle/>
            <a:p>
              <a:endParaRPr/>
            </a:p>
          </p:txBody>
        </p:sp>
      </p:grpSp>
      <p:sp>
        <p:nvSpPr>
          <p:cNvPr id="24" name="object 24"/>
          <p:cNvSpPr txBox="1"/>
          <p:nvPr/>
        </p:nvSpPr>
        <p:spPr>
          <a:xfrm>
            <a:off x="5971032" y="2969562"/>
            <a:ext cx="2254250" cy="617220"/>
          </a:xfrm>
          <a:prstGeom prst="rect">
            <a:avLst/>
          </a:prstGeom>
        </p:spPr>
        <p:txBody>
          <a:bodyPr vert="horz" wrap="square" lIns="0" tIns="4445" rIns="0" bIns="0" rtlCol="0">
            <a:spAutoFit/>
          </a:bodyPr>
          <a:lstStyle/>
          <a:p>
            <a:pPr>
              <a:lnSpc>
                <a:spcPct val="100000"/>
              </a:lnSpc>
              <a:spcBef>
                <a:spcPts val="35"/>
              </a:spcBef>
            </a:pPr>
            <a:endParaRPr sz="1350">
              <a:latin typeface="Times New Roman"/>
              <a:cs typeface="Times New Roman"/>
            </a:endParaRPr>
          </a:p>
          <a:p>
            <a:pPr marL="1905" algn="ctr">
              <a:lnSpc>
                <a:spcPct val="100000"/>
              </a:lnSpc>
            </a:pPr>
            <a:r>
              <a:rPr sz="1350" spc="-10" dirty="0">
                <a:solidFill>
                  <a:srgbClr val="FFFFFF"/>
                </a:solidFill>
                <a:latin typeface="Calibri"/>
                <a:cs typeface="Calibri"/>
              </a:rPr>
              <a:t>Plugins</a:t>
            </a:r>
            <a:endParaRPr sz="1350">
              <a:latin typeface="Calibri"/>
              <a:cs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CEBE1"/>
        </a:solidFill>
        <a:effectLst/>
      </p:bgPr>
    </p:bg>
    <p:spTree>
      <p:nvGrpSpPr>
        <p:cNvPr id="1" name=""/>
        <p:cNvGrpSpPr/>
        <p:nvPr/>
      </p:nvGrpSpPr>
      <p:grpSpPr>
        <a:xfrm>
          <a:off x="0" y="0"/>
          <a:ext cx="0" cy="0"/>
          <a:chOff x="0" y="0"/>
          <a:chExt cx="0" cy="0"/>
        </a:xfrm>
      </p:grpSpPr>
      <p:grpSp>
        <p:nvGrpSpPr>
          <p:cNvPr id="2" name="object 2"/>
          <p:cNvGrpSpPr/>
          <p:nvPr/>
        </p:nvGrpSpPr>
        <p:grpSpPr>
          <a:xfrm>
            <a:off x="3533775" y="1066800"/>
            <a:ext cx="5191125" cy="1276350"/>
            <a:chOff x="3533775" y="1066800"/>
            <a:chExt cx="5191125" cy="1276350"/>
          </a:xfrm>
        </p:grpSpPr>
        <p:pic>
          <p:nvPicPr>
            <p:cNvPr id="3" name="object 3"/>
            <p:cNvPicPr/>
            <p:nvPr/>
          </p:nvPicPr>
          <p:blipFill>
            <a:blip r:embed="rId2" cstate="print"/>
            <a:stretch>
              <a:fillRect/>
            </a:stretch>
          </p:blipFill>
          <p:spPr>
            <a:xfrm>
              <a:off x="3533775" y="1066800"/>
              <a:ext cx="5191109" cy="1276350"/>
            </a:xfrm>
            <a:prstGeom prst="rect">
              <a:avLst/>
            </a:prstGeom>
          </p:spPr>
        </p:pic>
        <p:sp>
          <p:nvSpPr>
            <p:cNvPr id="4" name="object 4"/>
            <p:cNvSpPr/>
            <p:nvPr/>
          </p:nvSpPr>
          <p:spPr>
            <a:xfrm>
              <a:off x="3551316" y="1084569"/>
              <a:ext cx="5104130" cy="1180465"/>
            </a:xfrm>
            <a:custGeom>
              <a:avLst/>
              <a:gdLst/>
              <a:ahLst/>
              <a:cxnLst/>
              <a:rect l="l" t="t" r="r" b="b"/>
              <a:pathLst>
                <a:path w="5104130" h="1180464">
                  <a:moveTo>
                    <a:pt x="4906883" y="0"/>
                  </a:moveTo>
                  <a:lnTo>
                    <a:pt x="196717" y="0"/>
                  </a:lnTo>
                  <a:lnTo>
                    <a:pt x="151587" y="5192"/>
                  </a:lnTo>
                  <a:lnTo>
                    <a:pt x="110172" y="19983"/>
                  </a:lnTo>
                  <a:lnTo>
                    <a:pt x="73648" y="43192"/>
                  </a:lnTo>
                  <a:lnTo>
                    <a:pt x="43192" y="73638"/>
                  </a:lnTo>
                  <a:lnTo>
                    <a:pt x="19981" y="110141"/>
                  </a:lnTo>
                  <a:lnTo>
                    <a:pt x="5191" y="151520"/>
                  </a:lnTo>
                  <a:lnTo>
                    <a:pt x="0" y="196595"/>
                  </a:lnTo>
                  <a:lnTo>
                    <a:pt x="0" y="983498"/>
                  </a:lnTo>
                  <a:lnTo>
                    <a:pt x="5191" y="1028585"/>
                  </a:lnTo>
                  <a:lnTo>
                    <a:pt x="19981" y="1069985"/>
                  </a:lnTo>
                  <a:lnTo>
                    <a:pt x="43192" y="1106513"/>
                  </a:lnTo>
                  <a:lnTo>
                    <a:pt x="73648" y="1136986"/>
                  </a:lnTo>
                  <a:lnTo>
                    <a:pt x="110172" y="1160218"/>
                  </a:lnTo>
                  <a:lnTo>
                    <a:pt x="151587" y="1175026"/>
                  </a:lnTo>
                  <a:lnTo>
                    <a:pt x="196717" y="1180225"/>
                  </a:lnTo>
                  <a:lnTo>
                    <a:pt x="4906883" y="1180225"/>
                  </a:lnTo>
                  <a:lnTo>
                    <a:pt x="4951975" y="1175026"/>
                  </a:lnTo>
                  <a:lnTo>
                    <a:pt x="4993375" y="1160218"/>
                  </a:lnTo>
                  <a:lnTo>
                    <a:pt x="5029902" y="1136986"/>
                  </a:lnTo>
                  <a:lnTo>
                    <a:pt x="5060370" y="1106513"/>
                  </a:lnTo>
                  <a:lnTo>
                    <a:pt x="5083599" y="1069985"/>
                  </a:lnTo>
                  <a:lnTo>
                    <a:pt x="5098403" y="1028585"/>
                  </a:lnTo>
                  <a:lnTo>
                    <a:pt x="5103601" y="983498"/>
                  </a:lnTo>
                  <a:lnTo>
                    <a:pt x="5103601" y="196595"/>
                  </a:lnTo>
                  <a:lnTo>
                    <a:pt x="5098403" y="151520"/>
                  </a:lnTo>
                  <a:lnTo>
                    <a:pt x="5083599" y="110141"/>
                  </a:lnTo>
                  <a:lnTo>
                    <a:pt x="5060370" y="73638"/>
                  </a:lnTo>
                  <a:lnTo>
                    <a:pt x="5029902" y="43192"/>
                  </a:lnTo>
                  <a:lnTo>
                    <a:pt x="4993375" y="19983"/>
                  </a:lnTo>
                  <a:lnTo>
                    <a:pt x="4951975" y="5192"/>
                  </a:lnTo>
                  <a:lnTo>
                    <a:pt x="4906883" y="0"/>
                  </a:lnTo>
                  <a:close/>
                </a:path>
              </a:pathLst>
            </a:custGeom>
            <a:solidFill>
              <a:srgbClr val="FFFFFF"/>
            </a:solidFill>
          </p:spPr>
          <p:txBody>
            <a:bodyPr wrap="square" lIns="0" tIns="0" rIns="0" bIns="0" rtlCol="0"/>
            <a:lstStyle/>
            <a:p>
              <a:endParaRPr/>
            </a:p>
          </p:txBody>
        </p:sp>
        <p:sp>
          <p:nvSpPr>
            <p:cNvPr id="5" name="object 5"/>
            <p:cNvSpPr/>
            <p:nvPr/>
          </p:nvSpPr>
          <p:spPr>
            <a:xfrm>
              <a:off x="3551316" y="1084569"/>
              <a:ext cx="5104130" cy="1180465"/>
            </a:xfrm>
            <a:custGeom>
              <a:avLst/>
              <a:gdLst/>
              <a:ahLst/>
              <a:cxnLst/>
              <a:rect l="l" t="t" r="r" b="b"/>
              <a:pathLst>
                <a:path w="5104130" h="1180464">
                  <a:moveTo>
                    <a:pt x="0" y="196595"/>
                  </a:moveTo>
                  <a:lnTo>
                    <a:pt x="5191" y="151520"/>
                  </a:lnTo>
                  <a:lnTo>
                    <a:pt x="19981" y="110141"/>
                  </a:lnTo>
                  <a:lnTo>
                    <a:pt x="43192" y="73638"/>
                  </a:lnTo>
                  <a:lnTo>
                    <a:pt x="73648" y="43192"/>
                  </a:lnTo>
                  <a:lnTo>
                    <a:pt x="110172" y="19983"/>
                  </a:lnTo>
                  <a:lnTo>
                    <a:pt x="151587" y="5192"/>
                  </a:lnTo>
                  <a:lnTo>
                    <a:pt x="196717" y="0"/>
                  </a:lnTo>
                  <a:lnTo>
                    <a:pt x="4906883" y="0"/>
                  </a:lnTo>
                  <a:lnTo>
                    <a:pt x="4951975" y="5192"/>
                  </a:lnTo>
                  <a:lnTo>
                    <a:pt x="4993375" y="19983"/>
                  </a:lnTo>
                  <a:lnTo>
                    <a:pt x="5029902" y="43192"/>
                  </a:lnTo>
                  <a:lnTo>
                    <a:pt x="5060370" y="73638"/>
                  </a:lnTo>
                  <a:lnTo>
                    <a:pt x="5083599" y="110141"/>
                  </a:lnTo>
                  <a:lnTo>
                    <a:pt x="5098403" y="151520"/>
                  </a:lnTo>
                  <a:lnTo>
                    <a:pt x="5103601" y="196595"/>
                  </a:lnTo>
                  <a:lnTo>
                    <a:pt x="5103601" y="983498"/>
                  </a:lnTo>
                  <a:lnTo>
                    <a:pt x="5098403" y="1028585"/>
                  </a:lnTo>
                  <a:lnTo>
                    <a:pt x="5083599" y="1069985"/>
                  </a:lnTo>
                  <a:lnTo>
                    <a:pt x="5060370" y="1106513"/>
                  </a:lnTo>
                  <a:lnTo>
                    <a:pt x="5029902" y="1136986"/>
                  </a:lnTo>
                  <a:lnTo>
                    <a:pt x="4993375" y="1160218"/>
                  </a:lnTo>
                  <a:lnTo>
                    <a:pt x="4951975" y="1175026"/>
                  </a:lnTo>
                  <a:lnTo>
                    <a:pt x="4906883" y="1180225"/>
                  </a:lnTo>
                  <a:lnTo>
                    <a:pt x="196717" y="1180225"/>
                  </a:lnTo>
                  <a:lnTo>
                    <a:pt x="151587" y="1175026"/>
                  </a:lnTo>
                  <a:lnTo>
                    <a:pt x="110172" y="1160218"/>
                  </a:lnTo>
                  <a:lnTo>
                    <a:pt x="73648" y="1136986"/>
                  </a:lnTo>
                  <a:lnTo>
                    <a:pt x="43192" y="1106513"/>
                  </a:lnTo>
                  <a:lnTo>
                    <a:pt x="19981" y="1069985"/>
                  </a:lnTo>
                  <a:lnTo>
                    <a:pt x="5191" y="1028585"/>
                  </a:lnTo>
                  <a:lnTo>
                    <a:pt x="0" y="983498"/>
                  </a:lnTo>
                  <a:lnTo>
                    <a:pt x="0" y="196595"/>
                  </a:lnTo>
                  <a:close/>
                </a:path>
              </a:pathLst>
            </a:custGeom>
            <a:ln w="12701">
              <a:solidFill>
                <a:srgbClr val="AF5C05"/>
              </a:solidFill>
            </a:ln>
          </p:spPr>
          <p:txBody>
            <a:bodyPr wrap="square" lIns="0" tIns="0" rIns="0" bIns="0" rtlCol="0"/>
            <a:lstStyle/>
            <a:p>
              <a:endParaRPr/>
            </a:p>
          </p:txBody>
        </p:sp>
      </p:grpSp>
      <p:sp>
        <p:nvSpPr>
          <p:cNvPr id="6" name="object 6"/>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dirty="0">
                <a:latin typeface="Lucida Grande" panose="020B0600040502020204" pitchFamily="34" charset="0"/>
              </a:rPr>
              <a:t>Nagios Components</a:t>
            </a:r>
          </a:p>
        </p:txBody>
      </p:sp>
      <p:grpSp>
        <p:nvGrpSpPr>
          <p:cNvPr id="7" name="object 7"/>
          <p:cNvGrpSpPr/>
          <p:nvPr/>
        </p:nvGrpSpPr>
        <p:grpSpPr>
          <a:xfrm>
            <a:off x="228600" y="1685925"/>
            <a:ext cx="2514600" cy="876300"/>
            <a:chOff x="228600" y="1685925"/>
            <a:chExt cx="2514600" cy="876300"/>
          </a:xfrm>
        </p:grpSpPr>
        <p:pic>
          <p:nvPicPr>
            <p:cNvPr id="8" name="object 8"/>
            <p:cNvPicPr/>
            <p:nvPr/>
          </p:nvPicPr>
          <p:blipFill>
            <a:blip r:embed="rId3" cstate="print"/>
            <a:stretch>
              <a:fillRect/>
            </a:stretch>
          </p:blipFill>
          <p:spPr>
            <a:xfrm>
              <a:off x="285750" y="1743075"/>
              <a:ext cx="2447925" cy="819150"/>
            </a:xfrm>
            <a:prstGeom prst="rect">
              <a:avLst/>
            </a:prstGeom>
          </p:spPr>
        </p:pic>
        <p:pic>
          <p:nvPicPr>
            <p:cNvPr id="9" name="object 9"/>
            <p:cNvPicPr/>
            <p:nvPr/>
          </p:nvPicPr>
          <p:blipFill>
            <a:blip r:embed="rId4" cstate="print"/>
            <a:stretch>
              <a:fillRect/>
            </a:stretch>
          </p:blipFill>
          <p:spPr>
            <a:xfrm>
              <a:off x="228600" y="1685925"/>
              <a:ext cx="2514600" cy="876300"/>
            </a:xfrm>
            <a:prstGeom prst="rect">
              <a:avLst/>
            </a:prstGeom>
          </p:spPr>
        </p:pic>
      </p:grpSp>
      <p:sp>
        <p:nvSpPr>
          <p:cNvPr id="10" name="object 10"/>
          <p:cNvSpPr txBox="1"/>
          <p:nvPr/>
        </p:nvSpPr>
        <p:spPr>
          <a:xfrm>
            <a:off x="357079" y="1816787"/>
            <a:ext cx="2254250" cy="617220"/>
          </a:xfrm>
          <a:prstGeom prst="rect">
            <a:avLst/>
          </a:prstGeom>
          <a:solidFill>
            <a:srgbClr val="FFFFFF"/>
          </a:solidFill>
          <a:ln w="12701">
            <a:solidFill>
              <a:srgbClr val="1B577B"/>
            </a:solidFill>
          </a:ln>
        </p:spPr>
        <p:txBody>
          <a:bodyPr vert="horz" wrap="square" lIns="0" tIns="2540" rIns="0" bIns="0" rtlCol="0">
            <a:spAutoFit/>
          </a:bodyPr>
          <a:lstStyle/>
          <a:p>
            <a:pPr>
              <a:lnSpc>
                <a:spcPct val="100000"/>
              </a:lnSpc>
              <a:spcBef>
                <a:spcPts val="20"/>
              </a:spcBef>
            </a:pPr>
            <a:endParaRPr sz="1350" dirty="0">
              <a:latin typeface="Times New Roman"/>
              <a:cs typeface="Times New Roman"/>
            </a:endParaRPr>
          </a:p>
          <a:p>
            <a:pPr algn="ctr">
              <a:lnSpc>
                <a:spcPct val="100000"/>
              </a:lnSpc>
            </a:pPr>
            <a:r>
              <a:rPr sz="1350" spc="-10" dirty="0">
                <a:solidFill>
                  <a:srgbClr val="1B577B"/>
                </a:solidFill>
                <a:latin typeface="Calibri"/>
                <a:cs typeface="Calibri"/>
              </a:rPr>
              <a:t>Objects</a:t>
            </a:r>
            <a:endParaRPr sz="1350" dirty="0">
              <a:latin typeface="Calibri"/>
              <a:cs typeface="Calibri"/>
            </a:endParaRPr>
          </a:p>
        </p:txBody>
      </p:sp>
      <p:grpSp>
        <p:nvGrpSpPr>
          <p:cNvPr id="11" name="object 11"/>
          <p:cNvGrpSpPr/>
          <p:nvPr/>
        </p:nvGrpSpPr>
        <p:grpSpPr>
          <a:xfrm>
            <a:off x="342900" y="3028950"/>
            <a:ext cx="2333625" cy="695325"/>
            <a:chOff x="342900" y="3028950"/>
            <a:chExt cx="2333625" cy="695325"/>
          </a:xfrm>
        </p:grpSpPr>
        <p:pic>
          <p:nvPicPr>
            <p:cNvPr id="12" name="object 12"/>
            <p:cNvPicPr/>
            <p:nvPr/>
          </p:nvPicPr>
          <p:blipFill>
            <a:blip r:embed="rId5" cstate="print"/>
            <a:stretch>
              <a:fillRect/>
            </a:stretch>
          </p:blipFill>
          <p:spPr>
            <a:xfrm>
              <a:off x="342900" y="3028950"/>
              <a:ext cx="2333625" cy="695325"/>
            </a:xfrm>
            <a:prstGeom prst="rect">
              <a:avLst/>
            </a:prstGeom>
          </p:spPr>
        </p:pic>
        <p:pic>
          <p:nvPicPr>
            <p:cNvPr id="13" name="object 13"/>
            <p:cNvPicPr/>
            <p:nvPr/>
          </p:nvPicPr>
          <p:blipFill>
            <a:blip r:embed="rId6" cstate="print"/>
            <a:stretch>
              <a:fillRect/>
            </a:stretch>
          </p:blipFill>
          <p:spPr>
            <a:xfrm>
              <a:off x="1095375" y="3162300"/>
              <a:ext cx="857250" cy="495300"/>
            </a:xfrm>
            <a:prstGeom prst="rect">
              <a:avLst/>
            </a:prstGeom>
          </p:spPr>
        </p:pic>
        <p:sp>
          <p:nvSpPr>
            <p:cNvPr id="14" name="object 14"/>
            <p:cNvSpPr/>
            <p:nvPr/>
          </p:nvSpPr>
          <p:spPr>
            <a:xfrm>
              <a:off x="357079" y="3039797"/>
              <a:ext cx="2254250" cy="617220"/>
            </a:xfrm>
            <a:custGeom>
              <a:avLst/>
              <a:gdLst/>
              <a:ahLst/>
              <a:cxnLst/>
              <a:rect l="l" t="t" r="r" b="b"/>
              <a:pathLst>
                <a:path w="2254250" h="617220">
                  <a:moveTo>
                    <a:pt x="2254127" y="0"/>
                  </a:moveTo>
                  <a:lnTo>
                    <a:pt x="0" y="0"/>
                  </a:lnTo>
                  <a:lnTo>
                    <a:pt x="0" y="616659"/>
                  </a:lnTo>
                  <a:lnTo>
                    <a:pt x="2254127" y="616659"/>
                  </a:lnTo>
                  <a:lnTo>
                    <a:pt x="2254127" y="0"/>
                  </a:lnTo>
                  <a:close/>
                </a:path>
              </a:pathLst>
            </a:custGeom>
            <a:solidFill>
              <a:srgbClr val="1B577B"/>
            </a:solidFill>
          </p:spPr>
          <p:txBody>
            <a:bodyPr wrap="square" lIns="0" tIns="0" rIns="0" bIns="0" rtlCol="0"/>
            <a:lstStyle/>
            <a:p>
              <a:endParaRPr/>
            </a:p>
          </p:txBody>
        </p:sp>
      </p:grpSp>
      <p:sp>
        <p:nvSpPr>
          <p:cNvPr id="15" name="object 15"/>
          <p:cNvSpPr txBox="1"/>
          <p:nvPr/>
        </p:nvSpPr>
        <p:spPr>
          <a:xfrm>
            <a:off x="357079" y="3039797"/>
            <a:ext cx="2254250" cy="617220"/>
          </a:xfrm>
          <a:prstGeom prst="rect">
            <a:avLst/>
          </a:prstGeom>
        </p:spPr>
        <p:txBody>
          <a:bodyPr vert="horz" wrap="square" lIns="0" tIns="4445" rIns="0" bIns="0" rtlCol="0">
            <a:spAutoFit/>
          </a:bodyPr>
          <a:lstStyle/>
          <a:p>
            <a:pPr>
              <a:lnSpc>
                <a:spcPct val="100000"/>
              </a:lnSpc>
              <a:spcBef>
                <a:spcPts val="35"/>
              </a:spcBef>
            </a:pPr>
            <a:endParaRPr sz="1350">
              <a:latin typeface="Times New Roman"/>
              <a:cs typeface="Times New Roman"/>
            </a:endParaRPr>
          </a:p>
          <a:p>
            <a:pPr marR="1270" algn="ctr">
              <a:lnSpc>
                <a:spcPct val="100000"/>
              </a:lnSpc>
              <a:spcBef>
                <a:spcPts val="5"/>
              </a:spcBef>
            </a:pPr>
            <a:r>
              <a:rPr sz="1350" spc="-10" dirty="0">
                <a:solidFill>
                  <a:srgbClr val="FFFFFF"/>
                </a:solidFill>
                <a:latin typeface="Calibri"/>
                <a:cs typeface="Calibri"/>
              </a:rPr>
              <a:t>Plugins</a:t>
            </a:r>
            <a:endParaRPr sz="1350">
              <a:latin typeface="Calibri"/>
              <a:cs typeface="Calibri"/>
            </a:endParaRPr>
          </a:p>
        </p:txBody>
      </p:sp>
      <p:grpSp>
        <p:nvGrpSpPr>
          <p:cNvPr id="16" name="object 16"/>
          <p:cNvGrpSpPr/>
          <p:nvPr/>
        </p:nvGrpSpPr>
        <p:grpSpPr>
          <a:xfrm>
            <a:off x="3048000" y="723884"/>
            <a:ext cx="114300" cy="4420235"/>
            <a:chOff x="3048000" y="723884"/>
            <a:chExt cx="114300" cy="4420235"/>
          </a:xfrm>
        </p:grpSpPr>
        <p:pic>
          <p:nvPicPr>
            <p:cNvPr id="17" name="object 17"/>
            <p:cNvPicPr/>
            <p:nvPr/>
          </p:nvPicPr>
          <p:blipFill>
            <a:blip r:embed="rId7" cstate="print"/>
            <a:stretch>
              <a:fillRect/>
            </a:stretch>
          </p:blipFill>
          <p:spPr>
            <a:xfrm>
              <a:off x="3048000" y="723884"/>
              <a:ext cx="114300" cy="4419615"/>
            </a:xfrm>
            <a:prstGeom prst="rect">
              <a:avLst/>
            </a:prstGeom>
          </p:spPr>
        </p:pic>
        <p:sp>
          <p:nvSpPr>
            <p:cNvPr id="18" name="object 18"/>
            <p:cNvSpPr/>
            <p:nvPr/>
          </p:nvSpPr>
          <p:spPr>
            <a:xfrm>
              <a:off x="3079363" y="733684"/>
              <a:ext cx="0" cy="4410075"/>
            </a:xfrm>
            <a:custGeom>
              <a:avLst/>
              <a:gdLst/>
              <a:ahLst/>
              <a:cxnLst/>
              <a:rect l="l" t="t" r="r" b="b"/>
              <a:pathLst>
                <a:path h="4410075">
                  <a:moveTo>
                    <a:pt x="0" y="0"/>
                  </a:moveTo>
                  <a:lnTo>
                    <a:pt x="0" y="4409815"/>
                  </a:lnTo>
                </a:path>
              </a:pathLst>
            </a:custGeom>
            <a:ln w="28574">
              <a:solidFill>
                <a:srgbClr val="EF7E08"/>
              </a:solidFill>
            </a:ln>
          </p:spPr>
          <p:txBody>
            <a:bodyPr wrap="square" lIns="0" tIns="0" rIns="0" bIns="0" rtlCol="0"/>
            <a:lstStyle/>
            <a:p>
              <a:endParaRPr/>
            </a:p>
          </p:txBody>
        </p:sp>
      </p:grpSp>
      <p:sp>
        <p:nvSpPr>
          <p:cNvPr id="19" name="object 19"/>
          <p:cNvSpPr txBox="1"/>
          <p:nvPr/>
        </p:nvSpPr>
        <p:spPr>
          <a:xfrm>
            <a:off x="3864620" y="1259623"/>
            <a:ext cx="4399915" cy="830355"/>
          </a:xfrm>
          <a:prstGeom prst="rect">
            <a:avLst/>
          </a:prstGeom>
        </p:spPr>
        <p:txBody>
          <a:bodyPr vert="horz" wrap="square" lIns="0" tIns="14604" rIns="0" bIns="0" rtlCol="0">
            <a:spAutoFit/>
          </a:bodyPr>
          <a:lstStyle/>
          <a:p>
            <a:pPr marL="12065" marR="5080" indent="-17780" algn="ctr">
              <a:lnSpc>
                <a:spcPct val="100499"/>
              </a:lnSpc>
              <a:spcBef>
                <a:spcPts val="114"/>
              </a:spcBef>
            </a:pPr>
            <a:r>
              <a:rPr sz="1250" b="1" dirty="0">
                <a:solidFill>
                  <a:srgbClr val="313131"/>
                </a:solidFill>
                <a:latin typeface="Lucida Grande" panose="020B0600040502020204"/>
                <a:cs typeface="Calibri"/>
              </a:rPr>
              <a:t>Objects</a:t>
            </a:r>
            <a:r>
              <a:rPr sz="1250" dirty="0">
                <a:solidFill>
                  <a:srgbClr val="313131"/>
                </a:solidFill>
                <a:latin typeface="Lucida Grande" panose="020B0600040502020204"/>
                <a:cs typeface="Times New Roman"/>
              </a:rPr>
              <a:t> </a:t>
            </a:r>
            <a:r>
              <a:rPr sz="1250" dirty="0">
                <a:solidFill>
                  <a:srgbClr val="313131"/>
                </a:solidFill>
                <a:latin typeface="Lucida Grande" panose="020B0600040502020204"/>
                <a:cs typeface="Calibri"/>
              </a:rPr>
              <a:t>are</a:t>
            </a:r>
            <a:r>
              <a:rPr sz="1250" dirty="0">
                <a:solidFill>
                  <a:srgbClr val="313131"/>
                </a:solidFill>
                <a:latin typeface="Lucida Grande" panose="020B0600040502020204"/>
                <a:cs typeface="Times New Roman"/>
              </a:rPr>
              <a:t> </a:t>
            </a:r>
            <a:r>
              <a:rPr sz="1250" dirty="0">
                <a:solidFill>
                  <a:srgbClr val="313131"/>
                </a:solidFill>
                <a:latin typeface="Lucida Grande" panose="020B0600040502020204"/>
                <a:cs typeface="Calibri"/>
              </a:rPr>
              <a:t>all</a:t>
            </a:r>
            <a:r>
              <a:rPr sz="1250" dirty="0">
                <a:solidFill>
                  <a:srgbClr val="313131"/>
                </a:solidFill>
                <a:latin typeface="Lucida Grande" panose="020B0600040502020204"/>
                <a:cs typeface="Times New Roman"/>
              </a:rPr>
              <a:t> </a:t>
            </a:r>
            <a:r>
              <a:rPr sz="1250" dirty="0">
                <a:solidFill>
                  <a:srgbClr val="313131"/>
                </a:solidFill>
                <a:latin typeface="Lucida Grande" panose="020B0600040502020204"/>
                <a:cs typeface="Calibri"/>
              </a:rPr>
              <a:t>the</a:t>
            </a:r>
            <a:r>
              <a:rPr sz="1250" dirty="0">
                <a:solidFill>
                  <a:srgbClr val="313131"/>
                </a:solidFill>
                <a:latin typeface="Lucida Grande" panose="020B0600040502020204"/>
                <a:cs typeface="Times New Roman"/>
              </a:rPr>
              <a:t> </a:t>
            </a:r>
            <a:r>
              <a:rPr sz="1250" dirty="0">
                <a:solidFill>
                  <a:srgbClr val="313131"/>
                </a:solidFill>
                <a:latin typeface="Lucida Grande" panose="020B0600040502020204"/>
                <a:cs typeface="Calibri"/>
              </a:rPr>
              <a:t>elements</a:t>
            </a:r>
            <a:r>
              <a:rPr sz="1250" dirty="0">
                <a:solidFill>
                  <a:srgbClr val="313131"/>
                </a:solidFill>
                <a:latin typeface="Lucida Grande" panose="020B0600040502020204"/>
                <a:cs typeface="Times New Roman"/>
              </a:rPr>
              <a:t> </a:t>
            </a:r>
            <a:r>
              <a:rPr sz="1250" dirty="0">
                <a:solidFill>
                  <a:srgbClr val="313131"/>
                </a:solidFill>
                <a:latin typeface="Lucida Grande" panose="020B0600040502020204"/>
                <a:cs typeface="Calibri"/>
              </a:rPr>
              <a:t>that</a:t>
            </a:r>
            <a:r>
              <a:rPr sz="1250" dirty="0">
                <a:solidFill>
                  <a:srgbClr val="313131"/>
                </a:solidFill>
                <a:latin typeface="Lucida Grande" panose="020B0600040502020204"/>
                <a:cs typeface="Times New Roman"/>
              </a:rPr>
              <a:t> </a:t>
            </a:r>
            <a:r>
              <a:rPr sz="1250" dirty="0">
                <a:solidFill>
                  <a:srgbClr val="313131"/>
                </a:solidFill>
                <a:latin typeface="Lucida Grande" panose="020B0600040502020204"/>
                <a:cs typeface="Calibri"/>
              </a:rPr>
              <a:t>are</a:t>
            </a:r>
            <a:r>
              <a:rPr sz="1250" dirty="0">
                <a:solidFill>
                  <a:srgbClr val="313131"/>
                </a:solidFill>
                <a:latin typeface="Lucida Grande" panose="020B0600040502020204"/>
                <a:cs typeface="Times New Roman"/>
              </a:rPr>
              <a:t> </a:t>
            </a:r>
            <a:r>
              <a:rPr sz="1250" dirty="0">
                <a:solidFill>
                  <a:srgbClr val="313131"/>
                </a:solidFill>
                <a:latin typeface="Lucida Grande" panose="020B0600040502020204"/>
                <a:cs typeface="Calibri"/>
              </a:rPr>
              <a:t>involved</a:t>
            </a:r>
            <a:r>
              <a:rPr sz="1250" dirty="0">
                <a:solidFill>
                  <a:srgbClr val="313131"/>
                </a:solidFill>
                <a:latin typeface="Lucida Grande" panose="020B0600040502020204"/>
                <a:cs typeface="Times New Roman"/>
              </a:rPr>
              <a:t> </a:t>
            </a:r>
            <a:r>
              <a:rPr sz="1250" dirty="0">
                <a:solidFill>
                  <a:srgbClr val="313131"/>
                </a:solidFill>
                <a:latin typeface="Lucida Grande" panose="020B0600040502020204"/>
                <a:cs typeface="Calibri"/>
              </a:rPr>
              <a:t>in</a:t>
            </a:r>
            <a:r>
              <a:rPr sz="1250" dirty="0">
                <a:solidFill>
                  <a:srgbClr val="313131"/>
                </a:solidFill>
                <a:latin typeface="Lucida Grande" panose="020B0600040502020204"/>
                <a:cs typeface="Times New Roman"/>
              </a:rPr>
              <a:t> </a:t>
            </a:r>
            <a:r>
              <a:rPr sz="1250" dirty="0">
                <a:solidFill>
                  <a:srgbClr val="313131"/>
                </a:solidFill>
                <a:latin typeface="Lucida Grande" panose="020B0600040502020204"/>
                <a:cs typeface="Calibri"/>
              </a:rPr>
              <a:t>the</a:t>
            </a:r>
            <a:r>
              <a:rPr sz="1250" dirty="0">
                <a:solidFill>
                  <a:srgbClr val="313131"/>
                </a:solidFill>
                <a:latin typeface="Lucida Grande" panose="020B0600040502020204"/>
                <a:cs typeface="Times New Roman"/>
              </a:rPr>
              <a:t> </a:t>
            </a:r>
            <a:r>
              <a:rPr sz="1250" dirty="0">
                <a:solidFill>
                  <a:srgbClr val="313131"/>
                </a:solidFill>
                <a:latin typeface="Lucida Grande" panose="020B0600040502020204"/>
                <a:cs typeface="Calibri"/>
              </a:rPr>
              <a:t>monitoring</a:t>
            </a:r>
            <a:r>
              <a:rPr sz="1250" dirty="0">
                <a:solidFill>
                  <a:srgbClr val="313131"/>
                </a:solidFill>
                <a:latin typeface="Lucida Grande" panose="020B0600040502020204"/>
                <a:cs typeface="Times New Roman"/>
              </a:rPr>
              <a:t> </a:t>
            </a:r>
            <a:r>
              <a:rPr sz="1250" dirty="0">
                <a:solidFill>
                  <a:srgbClr val="313131"/>
                </a:solidFill>
                <a:latin typeface="Lucida Grande" panose="020B0600040502020204"/>
                <a:cs typeface="Calibri"/>
              </a:rPr>
              <a:t>and</a:t>
            </a:r>
            <a:r>
              <a:rPr sz="1250" dirty="0">
                <a:solidFill>
                  <a:srgbClr val="313131"/>
                </a:solidFill>
                <a:latin typeface="Lucida Grande" panose="020B0600040502020204"/>
                <a:cs typeface="Times New Roman"/>
              </a:rPr>
              <a:t> </a:t>
            </a:r>
            <a:r>
              <a:rPr sz="1250" dirty="0">
                <a:solidFill>
                  <a:srgbClr val="313131"/>
                </a:solidFill>
                <a:latin typeface="Lucida Grande" panose="020B0600040502020204"/>
                <a:cs typeface="Calibri"/>
              </a:rPr>
              <a:t>notification</a:t>
            </a:r>
            <a:r>
              <a:rPr sz="1250" dirty="0">
                <a:solidFill>
                  <a:srgbClr val="313131"/>
                </a:solidFill>
                <a:latin typeface="Lucida Grande" panose="020B0600040502020204"/>
                <a:cs typeface="Times New Roman"/>
              </a:rPr>
              <a:t> </a:t>
            </a:r>
            <a:r>
              <a:rPr sz="1250" dirty="0">
                <a:solidFill>
                  <a:srgbClr val="313131"/>
                </a:solidFill>
                <a:latin typeface="Lucida Grande" panose="020B0600040502020204"/>
                <a:cs typeface="Calibri"/>
              </a:rPr>
              <a:t>logic.</a:t>
            </a:r>
            <a:r>
              <a:rPr sz="1250" dirty="0">
                <a:solidFill>
                  <a:srgbClr val="313131"/>
                </a:solidFill>
                <a:latin typeface="Lucida Grande" panose="020B0600040502020204"/>
                <a:cs typeface="Times New Roman"/>
              </a:rPr>
              <a:t> </a:t>
            </a:r>
            <a:r>
              <a:rPr sz="1350" dirty="0">
                <a:solidFill>
                  <a:srgbClr val="313131"/>
                </a:solidFill>
                <a:latin typeface="Lucida Grande" panose="020B0600040502020204"/>
                <a:cs typeface="Calibri"/>
              </a:rPr>
              <a:t>When</a:t>
            </a:r>
            <a:r>
              <a:rPr sz="1350" dirty="0">
                <a:solidFill>
                  <a:srgbClr val="313131"/>
                </a:solidFill>
                <a:latin typeface="Lucida Grande" panose="020B0600040502020204"/>
                <a:cs typeface="Times New Roman"/>
              </a:rPr>
              <a:t> </a:t>
            </a:r>
            <a:r>
              <a:rPr sz="1350" dirty="0">
                <a:solidFill>
                  <a:srgbClr val="313131"/>
                </a:solidFill>
                <a:latin typeface="Lucida Grande" panose="020B0600040502020204"/>
                <a:cs typeface="Calibri"/>
              </a:rPr>
              <a:t>Nagios</a:t>
            </a:r>
            <a:r>
              <a:rPr sz="1350" dirty="0">
                <a:solidFill>
                  <a:srgbClr val="313131"/>
                </a:solidFill>
                <a:latin typeface="Lucida Grande" panose="020B0600040502020204"/>
                <a:cs typeface="Times New Roman"/>
              </a:rPr>
              <a:t> </a:t>
            </a:r>
            <a:r>
              <a:rPr sz="1350" dirty="0">
                <a:solidFill>
                  <a:srgbClr val="313131"/>
                </a:solidFill>
                <a:latin typeface="Lucida Grande" panose="020B0600040502020204"/>
                <a:cs typeface="Calibri"/>
              </a:rPr>
              <a:t>starts,</a:t>
            </a:r>
            <a:r>
              <a:rPr sz="1350" dirty="0">
                <a:solidFill>
                  <a:srgbClr val="313131"/>
                </a:solidFill>
                <a:latin typeface="Lucida Grande" panose="020B0600040502020204"/>
                <a:cs typeface="Times New Roman"/>
              </a:rPr>
              <a:t> </a:t>
            </a:r>
            <a:r>
              <a:rPr sz="1350" dirty="0">
                <a:solidFill>
                  <a:srgbClr val="313131"/>
                </a:solidFill>
                <a:latin typeface="Lucida Grande" panose="020B0600040502020204"/>
                <a:cs typeface="Calibri"/>
              </a:rPr>
              <a:t>restarts</a:t>
            </a:r>
            <a:r>
              <a:rPr sz="1350" dirty="0">
                <a:solidFill>
                  <a:srgbClr val="313131"/>
                </a:solidFill>
                <a:latin typeface="Lucida Grande" panose="020B0600040502020204"/>
                <a:cs typeface="Times New Roman"/>
              </a:rPr>
              <a:t> </a:t>
            </a:r>
            <a:r>
              <a:rPr sz="1350" dirty="0">
                <a:solidFill>
                  <a:srgbClr val="313131"/>
                </a:solidFill>
                <a:latin typeface="Lucida Grande" panose="020B0600040502020204"/>
                <a:cs typeface="Calibri"/>
              </a:rPr>
              <a:t>or</a:t>
            </a:r>
            <a:r>
              <a:rPr sz="1350" dirty="0">
                <a:solidFill>
                  <a:srgbClr val="313131"/>
                </a:solidFill>
                <a:latin typeface="Lucida Grande" panose="020B0600040502020204"/>
                <a:cs typeface="Times New Roman"/>
              </a:rPr>
              <a:t> </a:t>
            </a:r>
            <a:r>
              <a:rPr sz="1350" dirty="0">
                <a:solidFill>
                  <a:srgbClr val="313131"/>
                </a:solidFill>
                <a:latin typeface="Lucida Grande" panose="020B0600040502020204"/>
                <a:cs typeface="Calibri"/>
              </a:rPr>
              <a:t>reloads,</a:t>
            </a:r>
            <a:r>
              <a:rPr sz="1350" dirty="0">
                <a:solidFill>
                  <a:srgbClr val="313131"/>
                </a:solidFill>
                <a:latin typeface="Lucida Grande" panose="020B0600040502020204"/>
                <a:cs typeface="Times New Roman"/>
              </a:rPr>
              <a:t> </a:t>
            </a:r>
            <a:r>
              <a:rPr sz="1350" dirty="0">
                <a:solidFill>
                  <a:srgbClr val="313131"/>
                </a:solidFill>
                <a:latin typeface="Lucida Grande" panose="020B0600040502020204"/>
                <a:cs typeface="Calibri"/>
              </a:rPr>
              <a:t>it</a:t>
            </a:r>
            <a:r>
              <a:rPr sz="1350" dirty="0">
                <a:solidFill>
                  <a:srgbClr val="313131"/>
                </a:solidFill>
                <a:latin typeface="Lucida Grande" panose="020B0600040502020204"/>
                <a:cs typeface="Times New Roman"/>
              </a:rPr>
              <a:t> </a:t>
            </a:r>
            <a:r>
              <a:rPr sz="1350" dirty="0">
                <a:solidFill>
                  <a:srgbClr val="313131"/>
                </a:solidFill>
                <a:latin typeface="Lucida Grande" panose="020B0600040502020204"/>
                <a:cs typeface="Calibri"/>
              </a:rPr>
              <a:t>reads all the “.cfg” files within the object</a:t>
            </a:r>
            <a:r>
              <a:rPr sz="1350" dirty="0">
                <a:solidFill>
                  <a:srgbClr val="313131"/>
                </a:solidFill>
                <a:latin typeface="Lucida Grande" panose="020B0600040502020204"/>
                <a:cs typeface="Times New Roman"/>
              </a:rPr>
              <a:t> </a:t>
            </a:r>
            <a:r>
              <a:rPr sz="1350" dirty="0">
                <a:solidFill>
                  <a:srgbClr val="313131"/>
                </a:solidFill>
                <a:latin typeface="Lucida Grande" panose="020B0600040502020204"/>
                <a:cs typeface="Calibri"/>
              </a:rPr>
              <a:t>directories.</a:t>
            </a:r>
            <a:endParaRPr sz="1350" dirty="0">
              <a:latin typeface="Lucida Grande" panose="020B0600040502020204"/>
              <a:cs typeface="Calibri"/>
            </a:endParaRPr>
          </a:p>
        </p:txBody>
      </p:sp>
      <p:pic>
        <p:nvPicPr>
          <p:cNvPr id="20" name="object 20"/>
          <p:cNvPicPr/>
          <p:nvPr/>
        </p:nvPicPr>
        <p:blipFill>
          <a:blip r:embed="rId8" cstate="print"/>
          <a:stretch>
            <a:fillRect/>
          </a:stretch>
        </p:blipFill>
        <p:spPr>
          <a:xfrm>
            <a:off x="5307732" y="3039834"/>
            <a:ext cx="1513692" cy="158813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CEBE1"/>
        </a:solidFill>
        <a:effectLst/>
      </p:bgPr>
    </p:bg>
    <p:spTree>
      <p:nvGrpSpPr>
        <p:cNvPr id="1" name=""/>
        <p:cNvGrpSpPr/>
        <p:nvPr/>
      </p:nvGrpSpPr>
      <p:grpSpPr>
        <a:xfrm>
          <a:off x="0" y="0"/>
          <a:ext cx="0" cy="0"/>
          <a:chOff x="0" y="0"/>
          <a:chExt cx="0" cy="0"/>
        </a:xfrm>
      </p:grpSpPr>
      <p:sp>
        <p:nvSpPr>
          <p:cNvPr id="2" name="object 2"/>
          <p:cNvSpPr txBox="1"/>
          <p:nvPr/>
        </p:nvSpPr>
        <p:spPr>
          <a:xfrm>
            <a:off x="4933584" y="2289298"/>
            <a:ext cx="548640" cy="548640"/>
          </a:xfrm>
          <a:prstGeom prst="rect">
            <a:avLst/>
          </a:prstGeom>
          <a:solidFill>
            <a:srgbClr val="EF7E08"/>
          </a:solidFill>
        </p:spPr>
        <p:txBody>
          <a:bodyPr vert="horz" wrap="square" lIns="0" tIns="132715" rIns="0" bIns="0" rtlCol="0">
            <a:spAutoFit/>
          </a:bodyPr>
          <a:lstStyle/>
          <a:p>
            <a:pPr marL="153670">
              <a:lnSpc>
                <a:spcPct val="100000"/>
              </a:lnSpc>
              <a:spcBef>
                <a:spcPts val="1045"/>
              </a:spcBef>
            </a:pPr>
            <a:r>
              <a:rPr sz="1800" b="1" spc="-25" dirty="0">
                <a:solidFill>
                  <a:srgbClr val="FFFFFF"/>
                </a:solidFill>
                <a:latin typeface="Arial"/>
                <a:cs typeface="Arial"/>
              </a:rPr>
              <a:t>06</a:t>
            </a:r>
            <a:endParaRPr sz="1800">
              <a:latin typeface="Arial"/>
              <a:cs typeface="Arial"/>
            </a:endParaRPr>
          </a:p>
        </p:txBody>
      </p:sp>
      <p:sp>
        <p:nvSpPr>
          <p:cNvPr id="3" name="object 3"/>
          <p:cNvSpPr txBox="1"/>
          <p:nvPr/>
        </p:nvSpPr>
        <p:spPr>
          <a:xfrm>
            <a:off x="1704344" y="3091814"/>
            <a:ext cx="548640" cy="548640"/>
          </a:xfrm>
          <a:prstGeom prst="rect">
            <a:avLst/>
          </a:prstGeom>
          <a:solidFill>
            <a:srgbClr val="5F4778"/>
          </a:solidFill>
        </p:spPr>
        <p:txBody>
          <a:bodyPr vert="horz" wrap="square" lIns="0" tIns="133985" rIns="0" bIns="0" rtlCol="0">
            <a:spAutoFit/>
          </a:bodyPr>
          <a:lstStyle/>
          <a:p>
            <a:pPr marL="150495">
              <a:lnSpc>
                <a:spcPct val="100000"/>
              </a:lnSpc>
              <a:spcBef>
                <a:spcPts val="1055"/>
              </a:spcBef>
            </a:pPr>
            <a:r>
              <a:rPr sz="1800" b="1" spc="-25" dirty="0">
                <a:solidFill>
                  <a:srgbClr val="FFFFFF"/>
                </a:solidFill>
                <a:latin typeface="Arial"/>
                <a:cs typeface="Arial"/>
              </a:rPr>
              <a:t>03</a:t>
            </a:r>
            <a:endParaRPr sz="1800">
              <a:latin typeface="Arial"/>
              <a:cs typeface="Arial"/>
            </a:endParaRPr>
          </a:p>
        </p:txBody>
      </p:sp>
      <p:sp>
        <p:nvSpPr>
          <p:cNvPr id="4" name="object 4"/>
          <p:cNvSpPr txBox="1"/>
          <p:nvPr/>
        </p:nvSpPr>
        <p:spPr>
          <a:xfrm>
            <a:off x="4933584" y="1509278"/>
            <a:ext cx="548640" cy="548640"/>
          </a:xfrm>
          <a:prstGeom prst="rect">
            <a:avLst/>
          </a:prstGeom>
          <a:solidFill>
            <a:srgbClr val="1B577B"/>
          </a:solidFill>
        </p:spPr>
        <p:txBody>
          <a:bodyPr vert="horz" wrap="square" lIns="0" tIns="130810" rIns="0" bIns="0" rtlCol="0">
            <a:spAutoFit/>
          </a:bodyPr>
          <a:lstStyle/>
          <a:p>
            <a:pPr marL="153670">
              <a:lnSpc>
                <a:spcPct val="100000"/>
              </a:lnSpc>
              <a:spcBef>
                <a:spcPts val="1030"/>
              </a:spcBef>
            </a:pPr>
            <a:r>
              <a:rPr sz="1800" b="1" spc="-25" dirty="0">
                <a:solidFill>
                  <a:srgbClr val="FFFFFF"/>
                </a:solidFill>
                <a:latin typeface="Arial"/>
                <a:cs typeface="Arial"/>
              </a:rPr>
              <a:t>05</a:t>
            </a:r>
            <a:endParaRPr sz="1800">
              <a:latin typeface="Arial"/>
              <a:cs typeface="Arial"/>
            </a:endParaRPr>
          </a:p>
        </p:txBody>
      </p:sp>
      <p:sp>
        <p:nvSpPr>
          <p:cNvPr id="5" name="object 5"/>
          <p:cNvSpPr txBox="1"/>
          <p:nvPr/>
        </p:nvSpPr>
        <p:spPr>
          <a:xfrm>
            <a:off x="1686055" y="2301108"/>
            <a:ext cx="548640" cy="548640"/>
          </a:xfrm>
          <a:prstGeom prst="rect">
            <a:avLst/>
          </a:prstGeom>
          <a:solidFill>
            <a:srgbClr val="6B9E24"/>
          </a:solidFill>
        </p:spPr>
        <p:txBody>
          <a:bodyPr vert="horz" wrap="square" lIns="0" tIns="132080" rIns="0" bIns="0" rtlCol="0">
            <a:spAutoFit/>
          </a:bodyPr>
          <a:lstStyle/>
          <a:p>
            <a:pPr marL="150495">
              <a:lnSpc>
                <a:spcPct val="100000"/>
              </a:lnSpc>
              <a:spcBef>
                <a:spcPts val="1040"/>
              </a:spcBef>
            </a:pPr>
            <a:r>
              <a:rPr sz="1800" b="1" spc="-25" dirty="0">
                <a:solidFill>
                  <a:srgbClr val="FFFFFF"/>
                </a:solidFill>
                <a:latin typeface="Arial"/>
                <a:cs typeface="Arial"/>
              </a:rPr>
              <a:t>02</a:t>
            </a:r>
            <a:endParaRPr sz="1800">
              <a:latin typeface="Arial"/>
              <a:cs typeface="Arial"/>
            </a:endParaRPr>
          </a:p>
        </p:txBody>
      </p:sp>
      <p:sp>
        <p:nvSpPr>
          <p:cNvPr id="6" name="object 6"/>
          <p:cNvSpPr txBox="1"/>
          <p:nvPr/>
        </p:nvSpPr>
        <p:spPr>
          <a:xfrm>
            <a:off x="1704344" y="3882496"/>
            <a:ext cx="548640" cy="548640"/>
          </a:xfrm>
          <a:prstGeom prst="rect">
            <a:avLst/>
          </a:prstGeom>
          <a:solidFill>
            <a:srgbClr val="00AFEF"/>
          </a:solidFill>
        </p:spPr>
        <p:txBody>
          <a:bodyPr vert="horz" wrap="square" lIns="0" tIns="135255" rIns="0" bIns="0" rtlCol="0">
            <a:spAutoFit/>
          </a:bodyPr>
          <a:lstStyle/>
          <a:p>
            <a:pPr marL="150495">
              <a:lnSpc>
                <a:spcPct val="100000"/>
              </a:lnSpc>
              <a:spcBef>
                <a:spcPts val="1065"/>
              </a:spcBef>
            </a:pPr>
            <a:r>
              <a:rPr sz="1800" b="1" spc="-25" dirty="0">
                <a:solidFill>
                  <a:srgbClr val="FFFFFF"/>
                </a:solidFill>
                <a:latin typeface="Arial"/>
                <a:cs typeface="Arial"/>
              </a:rPr>
              <a:t>04</a:t>
            </a:r>
            <a:endParaRPr sz="1800">
              <a:latin typeface="Arial"/>
              <a:cs typeface="Arial"/>
            </a:endParaRPr>
          </a:p>
        </p:txBody>
      </p:sp>
      <p:sp>
        <p:nvSpPr>
          <p:cNvPr id="7" name="object 7"/>
          <p:cNvSpPr txBox="1"/>
          <p:nvPr/>
        </p:nvSpPr>
        <p:spPr>
          <a:xfrm>
            <a:off x="1680078" y="1515861"/>
            <a:ext cx="548640" cy="548640"/>
          </a:xfrm>
          <a:prstGeom prst="rect">
            <a:avLst/>
          </a:prstGeom>
          <a:solidFill>
            <a:srgbClr val="EF7E08"/>
          </a:solidFill>
        </p:spPr>
        <p:txBody>
          <a:bodyPr vert="horz" wrap="square" lIns="0" tIns="130810" rIns="0" bIns="0" rtlCol="0">
            <a:spAutoFit/>
          </a:bodyPr>
          <a:lstStyle/>
          <a:p>
            <a:pPr marL="150495">
              <a:lnSpc>
                <a:spcPct val="100000"/>
              </a:lnSpc>
              <a:spcBef>
                <a:spcPts val="1030"/>
              </a:spcBef>
            </a:pPr>
            <a:r>
              <a:rPr sz="1800" b="1" spc="-25" dirty="0">
                <a:solidFill>
                  <a:srgbClr val="FFFFFF"/>
                </a:solidFill>
                <a:latin typeface="Arial"/>
                <a:cs typeface="Arial"/>
              </a:rPr>
              <a:t>01</a:t>
            </a:r>
            <a:endParaRPr sz="1800">
              <a:latin typeface="Arial"/>
              <a:cs typeface="Arial"/>
            </a:endParaRPr>
          </a:p>
        </p:txBody>
      </p:sp>
      <p:sp>
        <p:nvSpPr>
          <p:cNvPr id="8" name="object 8"/>
          <p:cNvSpPr txBox="1"/>
          <p:nvPr/>
        </p:nvSpPr>
        <p:spPr>
          <a:xfrm>
            <a:off x="2309877" y="1525585"/>
            <a:ext cx="1792605" cy="483234"/>
          </a:xfrm>
          <a:prstGeom prst="rect">
            <a:avLst/>
          </a:prstGeom>
        </p:spPr>
        <p:txBody>
          <a:bodyPr vert="horz" wrap="square" lIns="0" tIns="12700" rIns="0" bIns="0" rtlCol="0">
            <a:spAutoFit/>
          </a:bodyPr>
          <a:lstStyle/>
          <a:p>
            <a:pPr marL="12700" marR="5080">
              <a:lnSpc>
                <a:spcPct val="100000"/>
              </a:lnSpc>
              <a:spcBef>
                <a:spcPts val="100"/>
              </a:spcBef>
            </a:pPr>
            <a:r>
              <a:rPr sz="1500" b="1" dirty="0">
                <a:solidFill>
                  <a:schemeClr val="tx1"/>
                </a:solidFill>
                <a:latin typeface="Lucida Grande" panose="020B0600040502020204"/>
                <a:cs typeface="Arial"/>
              </a:rPr>
              <a:t>What</a:t>
            </a:r>
            <a:r>
              <a:rPr sz="1500" b="1" dirty="0">
                <a:solidFill>
                  <a:schemeClr val="tx1"/>
                </a:solidFill>
                <a:latin typeface="Lucida Grande" panose="020B0600040502020204"/>
                <a:cs typeface="Times New Roman"/>
              </a:rPr>
              <a:t> </a:t>
            </a:r>
            <a:r>
              <a:rPr sz="1500" b="1" dirty="0">
                <a:solidFill>
                  <a:schemeClr val="tx1"/>
                </a:solidFill>
                <a:latin typeface="Lucida Grande" panose="020B0600040502020204"/>
                <a:cs typeface="Arial"/>
              </a:rPr>
              <a:t>is</a:t>
            </a:r>
            <a:r>
              <a:rPr sz="1500" b="1" dirty="0">
                <a:solidFill>
                  <a:schemeClr val="tx1"/>
                </a:solidFill>
                <a:latin typeface="Lucida Grande" panose="020B0600040502020204"/>
                <a:cs typeface="Times New Roman"/>
              </a:rPr>
              <a:t> </a:t>
            </a:r>
            <a:r>
              <a:rPr sz="1500" b="1" dirty="0">
                <a:solidFill>
                  <a:schemeClr val="tx1"/>
                </a:solidFill>
                <a:latin typeface="Lucida Grande" panose="020B0600040502020204"/>
                <a:cs typeface="Arial"/>
              </a:rPr>
              <a:t>Continuous</a:t>
            </a:r>
            <a:r>
              <a:rPr sz="1500" b="1" dirty="0">
                <a:solidFill>
                  <a:schemeClr val="tx1"/>
                </a:solidFill>
                <a:latin typeface="Lucida Grande" panose="020B0600040502020204"/>
                <a:cs typeface="Times New Roman"/>
              </a:rPr>
              <a:t> </a:t>
            </a:r>
            <a:r>
              <a:rPr sz="1500" b="1" dirty="0">
                <a:solidFill>
                  <a:schemeClr val="tx1"/>
                </a:solidFill>
                <a:latin typeface="Lucida Grande" panose="020B0600040502020204"/>
                <a:cs typeface="Arial"/>
              </a:rPr>
              <a:t>Monitoring?</a:t>
            </a:r>
          </a:p>
        </p:txBody>
      </p:sp>
      <p:sp>
        <p:nvSpPr>
          <p:cNvPr id="9" name="object 9"/>
          <p:cNvSpPr txBox="1"/>
          <p:nvPr/>
        </p:nvSpPr>
        <p:spPr>
          <a:xfrm>
            <a:off x="2324101" y="3893499"/>
            <a:ext cx="1531620" cy="483870"/>
          </a:xfrm>
          <a:prstGeom prst="rect">
            <a:avLst/>
          </a:prstGeom>
        </p:spPr>
        <p:txBody>
          <a:bodyPr vert="horz" wrap="square" lIns="0" tIns="12700" rIns="0" bIns="0" rtlCol="0">
            <a:spAutoFit/>
          </a:bodyPr>
          <a:lstStyle/>
          <a:p>
            <a:pPr marL="12700" marR="5080">
              <a:lnSpc>
                <a:spcPct val="100000"/>
              </a:lnSpc>
              <a:spcBef>
                <a:spcPts val="100"/>
              </a:spcBef>
            </a:pPr>
            <a:r>
              <a:rPr sz="1500" b="1" dirty="0">
                <a:solidFill>
                  <a:schemeClr val="tx1"/>
                </a:solidFill>
                <a:latin typeface="Lucida Grande" panose="020B0600040502020204"/>
                <a:cs typeface="Arial"/>
              </a:rPr>
              <a:t>Installing</a:t>
            </a:r>
            <a:r>
              <a:rPr sz="1500" b="1" dirty="0">
                <a:solidFill>
                  <a:schemeClr val="tx1"/>
                </a:solidFill>
                <a:latin typeface="Lucida Grande" panose="020B0600040502020204"/>
                <a:cs typeface="Times New Roman"/>
              </a:rPr>
              <a:t> </a:t>
            </a:r>
            <a:r>
              <a:rPr sz="1500" b="1" dirty="0">
                <a:solidFill>
                  <a:schemeClr val="tx1"/>
                </a:solidFill>
                <a:latin typeface="Lucida Grande" panose="020B0600040502020204"/>
                <a:cs typeface="Arial"/>
              </a:rPr>
              <a:t>Nagios</a:t>
            </a:r>
            <a:r>
              <a:rPr sz="1500" b="1" dirty="0">
                <a:solidFill>
                  <a:schemeClr val="tx1"/>
                </a:solidFill>
                <a:latin typeface="Lucida Grande" panose="020B0600040502020204"/>
                <a:cs typeface="Times New Roman"/>
              </a:rPr>
              <a:t> </a:t>
            </a:r>
            <a:r>
              <a:rPr sz="1500" b="1" dirty="0">
                <a:solidFill>
                  <a:schemeClr val="tx1"/>
                </a:solidFill>
                <a:latin typeface="Lucida Grande" panose="020B0600040502020204"/>
                <a:cs typeface="Arial"/>
              </a:rPr>
              <a:t>on</a:t>
            </a:r>
            <a:r>
              <a:rPr sz="1500" b="1" dirty="0">
                <a:solidFill>
                  <a:schemeClr val="tx1"/>
                </a:solidFill>
                <a:latin typeface="Lucida Grande" panose="020B0600040502020204"/>
                <a:cs typeface="Times New Roman"/>
              </a:rPr>
              <a:t> </a:t>
            </a:r>
            <a:r>
              <a:rPr sz="1500" b="1" dirty="0">
                <a:solidFill>
                  <a:schemeClr val="tx1"/>
                </a:solidFill>
                <a:latin typeface="Lucida Grande" panose="020B0600040502020204"/>
                <a:cs typeface="Arial"/>
              </a:rPr>
              <a:t>AWS</a:t>
            </a:r>
            <a:endParaRPr sz="1500" b="1">
              <a:solidFill>
                <a:schemeClr val="tx1"/>
              </a:solidFill>
              <a:latin typeface="Lucida Grande" panose="020B0600040502020204"/>
              <a:cs typeface="Arial"/>
            </a:endParaRPr>
          </a:p>
        </p:txBody>
      </p:sp>
      <p:sp>
        <p:nvSpPr>
          <p:cNvPr id="10" name="object 10"/>
          <p:cNvSpPr txBox="1"/>
          <p:nvPr/>
        </p:nvSpPr>
        <p:spPr>
          <a:xfrm>
            <a:off x="2309877" y="2314890"/>
            <a:ext cx="1372235" cy="483234"/>
          </a:xfrm>
          <a:prstGeom prst="rect">
            <a:avLst/>
          </a:prstGeom>
        </p:spPr>
        <p:txBody>
          <a:bodyPr vert="horz" wrap="square" lIns="0" tIns="12700" rIns="0" bIns="0" rtlCol="0">
            <a:spAutoFit/>
          </a:bodyPr>
          <a:lstStyle/>
          <a:p>
            <a:pPr marL="12700" marR="5080">
              <a:lnSpc>
                <a:spcPct val="100000"/>
              </a:lnSpc>
              <a:spcBef>
                <a:spcPts val="100"/>
              </a:spcBef>
            </a:pPr>
            <a:r>
              <a:rPr sz="1500" b="1" dirty="0">
                <a:solidFill>
                  <a:schemeClr val="tx1"/>
                </a:solidFill>
                <a:latin typeface="Lucida Grande" panose="020B0600040502020204"/>
                <a:cs typeface="Arial"/>
              </a:rPr>
              <a:t>Introduction</a:t>
            </a:r>
            <a:r>
              <a:rPr sz="1500" b="1" dirty="0">
                <a:solidFill>
                  <a:schemeClr val="tx1"/>
                </a:solidFill>
                <a:latin typeface="Lucida Grande" panose="020B0600040502020204"/>
                <a:cs typeface="Times New Roman"/>
              </a:rPr>
              <a:t> </a:t>
            </a:r>
            <a:r>
              <a:rPr sz="1500" b="1" dirty="0">
                <a:solidFill>
                  <a:schemeClr val="tx1"/>
                </a:solidFill>
                <a:latin typeface="Lucida Grande" panose="020B0600040502020204"/>
                <a:cs typeface="Arial"/>
              </a:rPr>
              <a:t>to</a:t>
            </a:r>
            <a:r>
              <a:rPr sz="1500" b="1" dirty="0">
                <a:solidFill>
                  <a:schemeClr val="tx1"/>
                </a:solidFill>
                <a:latin typeface="Lucida Grande" panose="020B0600040502020204"/>
                <a:cs typeface="Times New Roman"/>
              </a:rPr>
              <a:t> </a:t>
            </a:r>
            <a:r>
              <a:rPr sz="1500" b="1" dirty="0">
                <a:solidFill>
                  <a:schemeClr val="tx1"/>
                </a:solidFill>
                <a:latin typeface="Lucida Grande" panose="020B0600040502020204"/>
                <a:cs typeface="Arial"/>
              </a:rPr>
              <a:t>Nagios</a:t>
            </a:r>
            <a:endParaRPr sz="1500" b="1">
              <a:solidFill>
                <a:schemeClr val="tx1"/>
              </a:solidFill>
              <a:latin typeface="Lucida Grande" panose="020B0600040502020204"/>
              <a:cs typeface="Arial"/>
            </a:endParaRPr>
          </a:p>
        </p:txBody>
      </p:sp>
      <p:sp>
        <p:nvSpPr>
          <p:cNvPr id="11" name="object 11"/>
          <p:cNvSpPr txBox="1"/>
          <p:nvPr/>
        </p:nvSpPr>
        <p:spPr>
          <a:xfrm>
            <a:off x="5566792" y="1535059"/>
            <a:ext cx="1169670" cy="484505"/>
          </a:xfrm>
          <a:prstGeom prst="rect">
            <a:avLst/>
          </a:prstGeom>
        </p:spPr>
        <p:txBody>
          <a:bodyPr vert="horz" wrap="square" lIns="0" tIns="13335" rIns="0" bIns="0" rtlCol="0">
            <a:spAutoFit/>
          </a:bodyPr>
          <a:lstStyle/>
          <a:p>
            <a:pPr marL="12700">
              <a:lnSpc>
                <a:spcPct val="100000"/>
              </a:lnSpc>
              <a:spcBef>
                <a:spcPts val="105"/>
              </a:spcBef>
            </a:pPr>
            <a:r>
              <a:rPr sz="1500" b="1" dirty="0">
                <a:solidFill>
                  <a:schemeClr val="tx1"/>
                </a:solidFill>
                <a:latin typeface="Lucida Grande" panose="020B0600040502020204"/>
                <a:cs typeface="Arial"/>
              </a:rPr>
              <a:t>Nagios</a:t>
            </a:r>
            <a:endParaRPr sz="1500" b="1">
              <a:solidFill>
                <a:schemeClr val="tx1"/>
              </a:solidFill>
              <a:latin typeface="Lucida Grande" panose="020B0600040502020204"/>
              <a:cs typeface="Arial"/>
            </a:endParaRPr>
          </a:p>
          <a:p>
            <a:pPr marL="12700">
              <a:lnSpc>
                <a:spcPct val="100000"/>
              </a:lnSpc>
              <a:spcBef>
                <a:spcPts val="5"/>
              </a:spcBef>
            </a:pPr>
            <a:r>
              <a:rPr sz="1500" b="1" dirty="0">
                <a:solidFill>
                  <a:schemeClr val="tx1"/>
                </a:solidFill>
                <a:latin typeface="Lucida Grande" panose="020B0600040502020204"/>
                <a:cs typeface="Arial"/>
              </a:rPr>
              <a:t>Components</a:t>
            </a:r>
            <a:endParaRPr sz="1500" b="1">
              <a:solidFill>
                <a:schemeClr val="tx1"/>
              </a:solidFill>
              <a:latin typeface="Lucida Grande" panose="020B0600040502020204"/>
              <a:cs typeface="Arial"/>
            </a:endParaRPr>
          </a:p>
        </p:txBody>
      </p:sp>
      <p:sp>
        <p:nvSpPr>
          <p:cNvPr id="12" name="object 12"/>
          <p:cNvSpPr txBox="1"/>
          <p:nvPr/>
        </p:nvSpPr>
        <p:spPr>
          <a:xfrm>
            <a:off x="2334261" y="3112208"/>
            <a:ext cx="1130935" cy="483870"/>
          </a:xfrm>
          <a:prstGeom prst="rect">
            <a:avLst/>
          </a:prstGeom>
        </p:spPr>
        <p:txBody>
          <a:bodyPr vert="horz" wrap="square" lIns="0" tIns="12700" rIns="0" bIns="0" rtlCol="0">
            <a:spAutoFit/>
          </a:bodyPr>
          <a:lstStyle/>
          <a:p>
            <a:pPr marL="12700" marR="5080">
              <a:lnSpc>
                <a:spcPct val="100000"/>
              </a:lnSpc>
              <a:spcBef>
                <a:spcPts val="100"/>
              </a:spcBef>
            </a:pPr>
            <a:r>
              <a:rPr sz="1500" b="1" dirty="0">
                <a:solidFill>
                  <a:schemeClr val="tx1"/>
                </a:solidFill>
                <a:latin typeface="Lucida Grande" panose="020B0600040502020204"/>
                <a:cs typeface="Arial"/>
              </a:rPr>
              <a:t>Nagios</a:t>
            </a:r>
            <a:r>
              <a:rPr sz="1500" b="1" dirty="0">
                <a:solidFill>
                  <a:schemeClr val="tx1"/>
                </a:solidFill>
                <a:latin typeface="Lucida Grande" panose="020B0600040502020204"/>
                <a:cs typeface="Times New Roman"/>
              </a:rPr>
              <a:t> </a:t>
            </a:r>
            <a:r>
              <a:rPr sz="1500" b="1" dirty="0">
                <a:solidFill>
                  <a:schemeClr val="tx1"/>
                </a:solidFill>
                <a:latin typeface="Lucida Grande" panose="020B0600040502020204"/>
                <a:cs typeface="Arial"/>
              </a:rPr>
              <a:t>Architecture</a:t>
            </a:r>
            <a:endParaRPr sz="1500" b="1">
              <a:solidFill>
                <a:schemeClr val="tx1"/>
              </a:solidFill>
              <a:latin typeface="Lucida Grande" panose="020B0600040502020204"/>
              <a:cs typeface="Arial"/>
            </a:endParaRPr>
          </a:p>
        </p:txBody>
      </p:sp>
      <p:sp>
        <p:nvSpPr>
          <p:cNvPr id="13" name="object 13"/>
          <p:cNvSpPr txBox="1"/>
          <p:nvPr/>
        </p:nvSpPr>
        <p:spPr>
          <a:xfrm>
            <a:off x="5572384" y="2300551"/>
            <a:ext cx="1361816" cy="474489"/>
          </a:xfrm>
          <a:prstGeom prst="rect">
            <a:avLst/>
          </a:prstGeom>
        </p:spPr>
        <p:txBody>
          <a:bodyPr vert="horz" wrap="square" lIns="0" tIns="12700" rIns="0" bIns="0" rtlCol="0">
            <a:spAutoFit/>
          </a:bodyPr>
          <a:lstStyle/>
          <a:p>
            <a:pPr marL="12700" marR="5080">
              <a:lnSpc>
                <a:spcPct val="100000"/>
              </a:lnSpc>
              <a:spcBef>
                <a:spcPts val="100"/>
              </a:spcBef>
            </a:pPr>
            <a:r>
              <a:rPr sz="1500" b="1" dirty="0">
                <a:solidFill>
                  <a:schemeClr val="tx1"/>
                </a:solidFill>
                <a:latin typeface="Lucida Grande" panose="020B0600040502020204"/>
                <a:cs typeface="Arial"/>
              </a:rPr>
              <a:t>What</a:t>
            </a:r>
            <a:r>
              <a:rPr sz="1500" b="1" dirty="0">
                <a:solidFill>
                  <a:schemeClr val="tx1"/>
                </a:solidFill>
                <a:latin typeface="Lucida Grande" panose="020B0600040502020204"/>
                <a:cs typeface="Times New Roman"/>
              </a:rPr>
              <a:t> </a:t>
            </a:r>
            <a:r>
              <a:rPr sz="1500" b="1" dirty="0">
                <a:solidFill>
                  <a:schemeClr val="tx1"/>
                </a:solidFill>
                <a:latin typeface="Lucida Grande" panose="020B0600040502020204"/>
                <a:cs typeface="Arial"/>
              </a:rPr>
              <a:t>are</a:t>
            </a:r>
            <a:r>
              <a:rPr sz="1500" b="1" dirty="0">
                <a:solidFill>
                  <a:schemeClr val="tx1"/>
                </a:solidFill>
                <a:latin typeface="Lucida Grande" panose="020B0600040502020204"/>
                <a:cs typeface="Times New Roman"/>
              </a:rPr>
              <a:t> </a:t>
            </a:r>
            <a:r>
              <a:rPr sz="1500" b="1" dirty="0">
                <a:solidFill>
                  <a:schemeClr val="tx1"/>
                </a:solidFill>
                <a:latin typeface="Lucida Grande" panose="020B0600040502020204"/>
                <a:cs typeface="Arial"/>
              </a:rPr>
              <a:t>Plugins?</a:t>
            </a:r>
          </a:p>
        </p:txBody>
      </p:sp>
      <p:sp>
        <p:nvSpPr>
          <p:cNvPr id="14" name="object 14"/>
          <p:cNvSpPr txBox="1">
            <a:spLocks noGrp="1"/>
          </p:cNvSpPr>
          <p:nvPr>
            <p:ph type="title"/>
          </p:nvPr>
        </p:nvSpPr>
        <p:spPr>
          <a:xfrm>
            <a:off x="3455040" y="400123"/>
            <a:ext cx="1746885" cy="632460"/>
          </a:xfrm>
          <a:prstGeom prst="rect">
            <a:avLst/>
          </a:prstGeom>
        </p:spPr>
        <p:txBody>
          <a:bodyPr vert="horz" wrap="square" lIns="0" tIns="16510" rIns="0" bIns="0" rtlCol="0">
            <a:spAutoFit/>
          </a:bodyPr>
          <a:lstStyle/>
          <a:p>
            <a:pPr marL="12700">
              <a:lnSpc>
                <a:spcPct val="100000"/>
              </a:lnSpc>
              <a:spcBef>
                <a:spcPts val="130"/>
              </a:spcBef>
            </a:pPr>
            <a:r>
              <a:rPr sz="3950" b="0" spc="-10" dirty="0">
                <a:solidFill>
                  <a:schemeClr val="tx1"/>
                </a:solidFill>
                <a:latin typeface="Lucida Grande" panose="020B0600040502020204" pitchFamily="34" charset="0"/>
              </a:rPr>
              <a:t>Agenda</a:t>
            </a:r>
          </a:p>
        </p:txBody>
      </p:sp>
      <p:sp>
        <p:nvSpPr>
          <p:cNvPr id="15" name="object 15"/>
          <p:cNvSpPr txBox="1"/>
          <p:nvPr/>
        </p:nvSpPr>
        <p:spPr>
          <a:xfrm>
            <a:off x="4939283" y="3870578"/>
            <a:ext cx="548640" cy="548640"/>
          </a:xfrm>
          <a:prstGeom prst="rect">
            <a:avLst/>
          </a:prstGeom>
          <a:solidFill>
            <a:srgbClr val="5F4778"/>
          </a:solidFill>
        </p:spPr>
        <p:txBody>
          <a:bodyPr vert="horz" wrap="square" lIns="0" tIns="135255" rIns="0" bIns="0" rtlCol="0">
            <a:spAutoFit/>
          </a:bodyPr>
          <a:lstStyle/>
          <a:p>
            <a:pPr marL="153670">
              <a:lnSpc>
                <a:spcPct val="100000"/>
              </a:lnSpc>
              <a:spcBef>
                <a:spcPts val="1065"/>
              </a:spcBef>
            </a:pPr>
            <a:r>
              <a:rPr sz="1800" b="1" spc="-25" dirty="0">
                <a:solidFill>
                  <a:srgbClr val="FFFFFF"/>
                </a:solidFill>
                <a:latin typeface="Arial"/>
                <a:cs typeface="Arial"/>
              </a:rPr>
              <a:t>08</a:t>
            </a:r>
            <a:endParaRPr sz="1800">
              <a:latin typeface="Arial"/>
              <a:cs typeface="Arial"/>
            </a:endParaRPr>
          </a:p>
        </p:txBody>
      </p:sp>
      <p:sp>
        <p:nvSpPr>
          <p:cNvPr id="16" name="object 16"/>
          <p:cNvSpPr txBox="1"/>
          <p:nvPr/>
        </p:nvSpPr>
        <p:spPr>
          <a:xfrm>
            <a:off x="4933584" y="3079873"/>
            <a:ext cx="548640" cy="548640"/>
          </a:xfrm>
          <a:prstGeom prst="rect">
            <a:avLst/>
          </a:prstGeom>
          <a:solidFill>
            <a:srgbClr val="6B9E24"/>
          </a:solidFill>
        </p:spPr>
        <p:txBody>
          <a:bodyPr vert="horz" wrap="square" lIns="0" tIns="133985" rIns="0" bIns="0" rtlCol="0">
            <a:spAutoFit/>
          </a:bodyPr>
          <a:lstStyle/>
          <a:p>
            <a:pPr marL="153670">
              <a:lnSpc>
                <a:spcPct val="100000"/>
              </a:lnSpc>
              <a:spcBef>
                <a:spcPts val="1055"/>
              </a:spcBef>
            </a:pPr>
            <a:r>
              <a:rPr sz="1800" b="1" spc="-25" dirty="0">
                <a:solidFill>
                  <a:srgbClr val="FFFFFF"/>
                </a:solidFill>
                <a:latin typeface="Arial"/>
                <a:cs typeface="Arial"/>
              </a:rPr>
              <a:t>07</a:t>
            </a:r>
            <a:endParaRPr sz="1800">
              <a:latin typeface="Arial"/>
              <a:cs typeface="Arial"/>
            </a:endParaRPr>
          </a:p>
        </p:txBody>
      </p:sp>
      <p:sp>
        <p:nvSpPr>
          <p:cNvPr id="17" name="object 17"/>
          <p:cNvSpPr txBox="1"/>
          <p:nvPr/>
        </p:nvSpPr>
        <p:spPr>
          <a:xfrm>
            <a:off x="5557524" y="3104577"/>
            <a:ext cx="2519675" cy="1051570"/>
          </a:xfrm>
          <a:prstGeom prst="rect">
            <a:avLst/>
          </a:prstGeom>
        </p:spPr>
        <p:txBody>
          <a:bodyPr vert="horz" wrap="square" lIns="0" tIns="12700" rIns="0" bIns="0" rtlCol="0">
            <a:spAutoFit/>
          </a:bodyPr>
          <a:lstStyle/>
          <a:p>
            <a:pPr marL="12700" marR="5080">
              <a:lnSpc>
                <a:spcPct val="100000"/>
              </a:lnSpc>
              <a:spcBef>
                <a:spcPts val="100"/>
              </a:spcBef>
            </a:pPr>
            <a:r>
              <a:rPr sz="1500" b="1" dirty="0">
                <a:solidFill>
                  <a:schemeClr val="tx1"/>
                </a:solidFill>
                <a:latin typeface="Lucida Grande" panose="020B0600040502020204"/>
                <a:cs typeface="Arial"/>
              </a:rPr>
              <a:t>Adding</a:t>
            </a:r>
            <a:r>
              <a:rPr sz="1500" b="1" dirty="0">
                <a:solidFill>
                  <a:schemeClr val="tx1"/>
                </a:solidFill>
                <a:latin typeface="Lucida Grande" panose="020B0600040502020204"/>
                <a:cs typeface="Times New Roman"/>
              </a:rPr>
              <a:t> </a:t>
            </a:r>
            <a:r>
              <a:rPr sz="1500" b="1" dirty="0">
                <a:solidFill>
                  <a:schemeClr val="tx1"/>
                </a:solidFill>
                <a:latin typeface="Lucida Grande" panose="020B0600040502020204"/>
                <a:cs typeface="Arial"/>
              </a:rPr>
              <a:t>a</a:t>
            </a:r>
            <a:r>
              <a:rPr sz="1500" b="1" dirty="0">
                <a:solidFill>
                  <a:schemeClr val="tx1"/>
                </a:solidFill>
                <a:latin typeface="Lucida Grande" panose="020B0600040502020204"/>
                <a:cs typeface="Times New Roman"/>
              </a:rPr>
              <a:t> </a:t>
            </a:r>
            <a:r>
              <a:rPr sz="1500" b="1" dirty="0">
                <a:solidFill>
                  <a:schemeClr val="tx1"/>
                </a:solidFill>
                <a:latin typeface="Lucida Grande" panose="020B0600040502020204"/>
                <a:cs typeface="Arial"/>
              </a:rPr>
              <a:t>Host</a:t>
            </a:r>
            <a:r>
              <a:rPr sz="1500" b="1" dirty="0">
                <a:solidFill>
                  <a:schemeClr val="tx1"/>
                </a:solidFill>
                <a:latin typeface="Lucida Grande" panose="020B0600040502020204"/>
                <a:cs typeface="Times New Roman"/>
              </a:rPr>
              <a:t> </a:t>
            </a:r>
            <a:r>
              <a:rPr sz="1500" b="1" dirty="0">
                <a:solidFill>
                  <a:schemeClr val="tx1"/>
                </a:solidFill>
                <a:latin typeface="Lucida Grande" panose="020B0600040502020204"/>
                <a:cs typeface="Arial"/>
              </a:rPr>
              <a:t>in</a:t>
            </a:r>
            <a:r>
              <a:rPr sz="1500" b="1" dirty="0">
                <a:solidFill>
                  <a:schemeClr val="tx1"/>
                </a:solidFill>
                <a:latin typeface="Lucida Grande" panose="020B0600040502020204"/>
                <a:cs typeface="Times New Roman"/>
              </a:rPr>
              <a:t> </a:t>
            </a:r>
            <a:r>
              <a:rPr sz="1500" b="1" dirty="0">
                <a:solidFill>
                  <a:schemeClr val="tx1"/>
                </a:solidFill>
                <a:latin typeface="Lucida Grande" panose="020B0600040502020204"/>
                <a:cs typeface="Arial"/>
              </a:rPr>
              <a:t>Nagios</a:t>
            </a:r>
            <a:r>
              <a:rPr sz="1500" b="1" dirty="0">
                <a:solidFill>
                  <a:schemeClr val="tx1"/>
                </a:solidFill>
                <a:latin typeface="Lucida Grande" panose="020B0600040502020204"/>
                <a:cs typeface="Times New Roman"/>
              </a:rPr>
              <a:t> </a:t>
            </a:r>
            <a:r>
              <a:rPr sz="1500" b="1" dirty="0">
                <a:solidFill>
                  <a:schemeClr val="tx1"/>
                </a:solidFill>
                <a:latin typeface="Lucida Grande" panose="020B0600040502020204"/>
                <a:cs typeface="Arial"/>
              </a:rPr>
              <a:t>Using</a:t>
            </a:r>
            <a:r>
              <a:rPr sz="1500" b="1" dirty="0">
                <a:solidFill>
                  <a:schemeClr val="tx1"/>
                </a:solidFill>
                <a:latin typeface="Lucida Grande" panose="020B0600040502020204"/>
                <a:cs typeface="Times New Roman"/>
              </a:rPr>
              <a:t> </a:t>
            </a:r>
            <a:r>
              <a:rPr sz="1500" b="1" dirty="0">
                <a:solidFill>
                  <a:schemeClr val="tx1"/>
                </a:solidFill>
                <a:latin typeface="Lucida Grande" panose="020B0600040502020204"/>
                <a:cs typeface="Arial"/>
              </a:rPr>
              <a:t>NRPE</a:t>
            </a:r>
            <a:r>
              <a:rPr sz="1500" b="1" dirty="0">
                <a:solidFill>
                  <a:schemeClr val="tx1"/>
                </a:solidFill>
                <a:latin typeface="Lucida Grande" panose="020B0600040502020204"/>
                <a:cs typeface="Times New Roman"/>
              </a:rPr>
              <a:t> </a:t>
            </a:r>
            <a:r>
              <a:rPr sz="1500" b="1" dirty="0">
                <a:solidFill>
                  <a:schemeClr val="tx1"/>
                </a:solidFill>
                <a:latin typeface="Lucida Grande" panose="020B0600040502020204"/>
                <a:cs typeface="Arial"/>
              </a:rPr>
              <a:t>Plugin</a:t>
            </a:r>
          </a:p>
          <a:p>
            <a:pPr marL="12700" marR="93345">
              <a:lnSpc>
                <a:spcPct val="100000"/>
              </a:lnSpc>
              <a:spcBef>
                <a:spcPts val="880"/>
              </a:spcBef>
            </a:pPr>
            <a:r>
              <a:rPr sz="1500" b="1" dirty="0">
                <a:solidFill>
                  <a:schemeClr val="tx1"/>
                </a:solidFill>
                <a:latin typeface="Lucida Grande" panose="020B0600040502020204"/>
                <a:cs typeface="Arial"/>
              </a:rPr>
              <a:t>Monitoring</a:t>
            </a:r>
            <a:r>
              <a:rPr sz="1500" b="1" dirty="0">
                <a:solidFill>
                  <a:schemeClr val="tx1"/>
                </a:solidFill>
                <a:latin typeface="Lucida Grande" panose="020B0600040502020204"/>
                <a:cs typeface="Times New Roman"/>
              </a:rPr>
              <a:t> </a:t>
            </a:r>
            <a:r>
              <a:rPr sz="1500" b="1" dirty="0">
                <a:solidFill>
                  <a:schemeClr val="tx1"/>
                </a:solidFill>
                <a:latin typeface="Lucida Grande" panose="020B0600040502020204"/>
                <a:cs typeface="Arial"/>
              </a:rPr>
              <a:t>Service</a:t>
            </a:r>
            <a:r>
              <a:rPr sz="1500" b="1" dirty="0">
                <a:solidFill>
                  <a:schemeClr val="tx1"/>
                </a:solidFill>
                <a:latin typeface="Lucida Grande" panose="020B0600040502020204"/>
                <a:cs typeface="Times New Roman"/>
              </a:rPr>
              <a:t> </a:t>
            </a:r>
            <a:r>
              <a:rPr sz="1500" b="1" dirty="0">
                <a:solidFill>
                  <a:schemeClr val="tx1"/>
                </a:solidFill>
                <a:latin typeface="Lucida Grande" panose="020B0600040502020204"/>
                <a:cs typeface="Arial"/>
              </a:rPr>
              <a:t>on</a:t>
            </a:r>
            <a:r>
              <a:rPr sz="1500" b="1" dirty="0">
                <a:solidFill>
                  <a:schemeClr val="tx1"/>
                </a:solidFill>
                <a:latin typeface="Lucida Grande" panose="020B0600040502020204"/>
                <a:cs typeface="Times New Roman"/>
              </a:rPr>
              <a:t> </a:t>
            </a:r>
            <a:r>
              <a:rPr sz="1500" b="1" dirty="0">
                <a:solidFill>
                  <a:schemeClr val="tx1"/>
                </a:solidFill>
                <a:latin typeface="Lucida Grande" panose="020B0600040502020204"/>
                <a:cs typeface="Arial"/>
              </a:rPr>
              <a:t>Host</a:t>
            </a:r>
            <a:r>
              <a:rPr sz="1500" b="1" dirty="0">
                <a:solidFill>
                  <a:schemeClr val="tx1"/>
                </a:solidFill>
                <a:latin typeface="Lucida Grande" panose="020B0600040502020204"/>
                <a:cs typeface="Times New Roman"/>
              </a:rPr>
              <a:t> </a:t>
            </a:r>
            <a:r>
              <a:rPr sz="1500" b="1" dirty="0">
                <a:solidFill>
                  <a:schemeClr val="tx1"/>
                </a:solidFill>
                <a:latin typeface="Lucida Grande" panose="020B0600040502020204"/>
                <a:cs typeface="Arial"/>
              </a:rPr>
              <a:t>Using</a:t>
            </a:r>
            <a:r>
              <a:rPr sz="1500" b="1" dirty="0">
                <a:solidFill>
                  <a:schemeClr val="tx1"/>
                </a:solidFill>
                <a:latin typeface="Lucida Grande" panose="020B0600040502020204"/>
                <a:cs typeface="Times New Roman"/>
              </a:rPr>
              <a:t> </a:t>
            </a:r>
            <a:r>
              <a:rPr sz="1500" b="1" dirty="0">
                <a:solidFill>
                  <a:schemeClr val="tx1"/>
                </a:solidFill>
                <a:latin typeface="Lucida Grande" panose="020B0600040502020204"/>
                <a:cs typeface="Arial"/>
              </a:rPr>
              <a:t>NRPE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CEBE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lang="en-IN" dirty="0">
                <a:latin typeface="Lucida Grande" panose="020B0600040502020204" pitchFamily="34" charset="0"/>
              </a:rPr>
              <a:t>Nagios Components</a:t>
            </a:r>
            <a:endParaRPr dirty="0">
              <a:latin typeface="Lucida Grande" panose="020B0600040502020204" pitchFamily="34" charset="0"/>
            </a:endParaRPr>
          </a:p>
        </p:txBody>
      </p:sp>
      <p:grpSp>
        <p:nvGrpSpPr>
          <p:cNvPr id="3" name="object 3"/>
          <p:cNvGrpSpPr/>
          <p:nvPr/>
        </p:nvGrpSpPr>
        <p:grpSpPr>
          <a:xfrm>
            <a:off x="342900" y="1800225"/>
            <a:ext cx="2333625" cy="704850"/>
            <a:chOff x="342900" y="1800225"/>
            <a:chExt cx="2333625" cy="704850"/>
          </a:xfrm>
        </p:grpSpPr>
        <p:pic>
          <p:nvPicPr>
            <p:cNvPr id="4" name="object 4"/>
            <p:cNvPicPr/>
            <p:nvPr/>
          </p:nvPicPr>
          <p:blipFill>
            <a:blip r:embed="rId2" cstate="print"/>
            <a:stretch>
              <a:fillRect/>
            </a:stretch>
          </p:blipFill>
          <p:spPr>
            <a:xfrm>
              <a:off x="342900" y="1800225"/>
              <a:ext cx="2333625" cy="704850"/>
            </a:xfrm>
            <a:prstGeom prst="rect">
              <a:avLst/>
            </a:prstGeom>
          </p:spPr>
        </p:pic>
        <p:pic>
          <p:nvPicPr>
            <p:cNvPr id="5" name="object 5"/>
            <p:cNvPicPr/>
            <p:nvPr/>
          </p:nvPicPr>
          <p:blipFill>
            <a:blip r:embed="rId3" cstate="print"/>
            <a:stretch>
              <a:fillRect/>
            </a:stretch>
          </p:blipFill>
          <p:spPr>
            <a:xfrm>
              <a:off x="1076325" y="1933575"/>
              <a:ext cx="904875" cy="495300"/>
            </a:xfrm>
            <a:prstGeom prst="rect">
              <a:avLst/>
            </a:prstGeom>
          </p:spPr>
        </p:pic>
        <p:sp>
          <p:nvSpPr>
            <p:cNvPr id="6" name="object 6"/>
            <p:cNvSpPr/>
            <p:nvPr/>
          </p:nvSpPr>
          <p:spPr>
            <a:xfrm>
              <a:off x="357079" y="1816787"/>
              <a:ext cx="2254250" cy="617220"/>
            </a:xfrm>
            <a:custGeom>
              <a:avLst/>
              <a:gdLst/>
              <a:ahLst/>
              <a:cxnLst/>
              <a:rect l="l" t="t" r="r" b="b"/>
              <a:pathLst>
                <a:path w="2254250" h="617219">
                  <a:moveTo>
                    <a:pt x="2254127" y="0"/>
                  </a:moveTo>
                  <a:lnTo>
                    <a:pt x="0" y="0"/>
                  </a:lnTo>
                  <a:lnTo>
                    <a:pt x="0" y="616659"/>
                  </a:lnTo>
                  <a:lnTo>
                    <a:pt x="2254127" y="616659"/>
                  </a:lnTo>
                  <a:lnTo>
                    <a:pt x="2254127" y="0"/>
                  </a:lnTo>
                  <a:close/>
                </a:path>
              </a:pathLst>
            </a:custGeom>
            <a:solidFill>
              <a:srgbClr val="1B577B"/>
            </a:solidFill>
          </p:spPr>
          <p:txBody>
            <a:bodyPr wrap="square" lIns="0" tIns="0" rIns="0" bIns="0" rtlCol="0"/>
            <a:lstStyle/>
            <a:p>
              <a:endParaRPr/>
            </a:p>
          </p:txBody>
        </p:sp>
      </p:grpSp>
      <p:sp>
        <p:nvSpPr>
          <p:cNvPr id="7" name="object 7"/>
          <p:cNvSpPr txBox="1"/>
          <p:nvPr/>
        </p:nvSpPr>
        <p:spPr>
          <a:xfrm>
            <a:off x="357079" y="1816787"/>
            <a:ext cx="2254250" cy="617220"/>
          </a:xfrm>
          <a:prstGeom prst="rect">
            <a:avLst/>
          </a:prstGeom>
        </p:spPr>
        <p:txBody>
          <a:bodyPr vert="horz" wrap="square" lIns="0" tIns="2540" rIns="0" bIns="0" rtlCol="0">
            <a:spAutoFit/>
          </a:bodyPr>
          <a:lstStyle/>
          <a:p>
            <a:pPr>
              <a:lnSpc>
                <a:spcPct val="100000"/>
              </a:lnSpc>
              <a:spcBef>
                <a:spcPts val="20"/>
              </a:spcBef>
            </a:pPr>
            <a:endParaRPr sz="1350">
              <a:latin typeface="Times New Roman"/>
              <a:cs typeface="Times New Roman"/>
            </a:endParaRPr>
          </a:p>
          <a:p>
            <a:pPr algn="ctr">
              <a:lnSpc>
                <a:spcPct val="100000"/>
              </a:lnSpc>
            </a:pPr>
            <a:r>
              <a:rPr sz="1350" spc="-10" dirty="0">
                <a:solidFill>
                  <a:srgbClr val="FFFFFF"/>
                </a:solidFill>
                <a:latin typeface="Calibri"/>
                <a:cs typeface="Calibri"/>
              </a:rPr>
              <a:t>Objects</a:t>
            </a:r>
            <a:endParaRPr sz="1350">
              <a:latin typeface="Calibri"/>
              <a:cs typeface="Calibri"/>
            </a:endParaRPr>
          </a:p>
        </p:txBody>
      </p:sp>
      <p:grpSp>
        <p:nvGrpSpPr>
          <p:cNvPr id="8" name="object 8"/>
          <p:cNvGrpSpPr/>
          <p:nvPr/>
        </p:nvGrpSpPr>
        <p:grpSpPr>
          <a:xfrm>
            <a:off x="228600" y="2905125"/>
            <a:ext cx="2514600" cy="885825"/>
            <a:chOff x="228600" y="2905125"/>
            <a:chExt cx="2514600" cy="885825"/>
          </a:xfrm>
        </p:grpSpPr>
        <p:pic>
          <p:nvPicPr>
            <p:cNvPr id="9" name="object 9"/>
            <p:cNvPicPr/>
            <p:nvPr/>
          </p:nvPicPr>
          <p:blipFill>
            <a:blip r:embed="rId4" cstate="print"/>
            <a:stretch>
              <a:fillRect/>
            </a:stretch>
          </p:blipFill>
          <p:spPr>
            <a:xfrm>
              <a:off x="285750" y="2962275"/>
              <a:ext cx="2447925" cy="819150"/>
            </a:xfrm>
            <a:prstGeom prst="rect">
              <a:avLst/>
            </a:prstGeom>
          </p:spPr>
        </p:pic>
        <p:pic>
          <p:nvPicPr>
            <p:cNvPr id="10" name="object 10"/>
            <p:cNvPicPr/>
            <p:nvPr/>
          </p:nvPicPr>
          <p:blipFill>
            <a:blip r:embed="rId5" cstate="print"/>
            <a:stretch>
              <a:fillRect/>
            </a:stretch>
          </p:blipFill>
          <p:spPr>
            <a:xfrm>
              <a:off x="1095375" y="3162300"/>
              <a:ext cx="857250" cy="495300"/>
            </a:xfrm>
            <a:prstGeom prst="rect">
              <a:avLst/>
            </a:prstGeom>
          </p:spPr>
        </p:pic>
        <p:pic>
          <p:nvPicPr>
            <p:cNvPr id="11" name="object 11"/>
            <p:cNvPicPr/>
            <p:nvPr/>
          </p:nvPicPr>
          <p:blipFill>
            <a:blip r:embed="rId6" cstate="print"/>
            <a:stretch>
              <a:fillRect/>
            </a:stretch>
          </p:blipFill>
          <p:spPr>
            <a:xfrm>
              <a:off x="228600" y="2905125"/>
              <a:ext cx="2514600" cy="885825"/>
            </a:xfrm>
            <a:prstGeom prst="rect">
              <a:avLst/>
            </a:prstGeom>
          </p:spPr>
        </p:pic>
        <p:sp>
          <p:nvSpPr>
            <p:cNvPr id="12" name="object 12"/>
            <p:cNvSpPr/>
            <p:nvPr/>
          </p:nvSpPr>
          <p:spPr>
            <a:xfrm>
              <a:off x="357079" y="3039797"/>
              <a:ext cx="2254250" cy="617220"/>
            </a:xfrm>
            <a:custGeom>
              <a:avLst/>
              <a:gdLst/>
              <a:ahLst/>
              <a:cxnLst/>
              <a:rect l="l" t="t" r="r" b="b"/>
              <a:pathLst>
                <a:path w="2254250" h="617220">
                  <a:moveTo>
                    <a:pt x="2254127" y="0"/>
                  </a:moveTo>
                  <a:lnTo>
                    <a:pt x="0" y="0"/>
                  </a:lnTo>
                  <a:lnTo>
                    <a:pt x="0" y="616659"/>
                  </a:lnTo>
                  <a:lnTo>
                    <a:pt x="2254127" y="616659"/>
                  </a:lnTo>
                  <a:lnTo>
                    <a:pt x="2254127" y="0"/>
                  </a:lnTo>
                  <a:close/>
                </a:path>
              </a:pathLst>
            </a:custGeom>
            <a:solidFill>
              <a:srgbClr val="FFFFFF"/>
            </a:solidFill>
          </p:spPr>
          <p:txBody>
            <a:bodyPr wrap="square" lIns="0" tIns="0" rIns="0" bIns="0" rtlCol="0"/>
            <a:lstStyle/>
            <a:p>
              <a:endParaRPr/>
            </a:p>
          </p:txBody>
        </p:sp>
      </p:grpSp>
      <p:sp>
        <p:nvSpPr>
          <p:cNvPr id="13" name="object 13"/>
          <p:cNvSpPr txBox="1"/>
          <p:nvPr/>
        </p:nvSpPr>
        <p:spPr>
          <a:xfrm>
            <a:off x="357079" y="3039797"/>
            <a:ext cx="2254250" cy="617220"/>
          </a:xfrm>
          <a:prstGeom prst="rect">
            <a:avLst/>
          </a:prstGeom>
          <a:ln w="12701">
            <a:solidFill>
              <a:srgbClr val="1B577B"/>
            </a:solidFill>
          </a:ln>
        </p:spPr>
        <p:txBody>
          <a:bodyPr vert="horz" wrap="square" lIns="0" tIns="4445" rIns="0" bIns="0" rtlCol="0">
            <a:spAutoFit/>
          </a:bodyPr>
          <a:lstStyle/>
          <a:p>
            <a:pPr>
              <a:lnSpc>
                <a:spcPct val="100000"/>
              </a:lnSpc>
              <a:spcBef>
                <a:spcPts val="35"/>
              </a:spcBef>
            </a:pPr>
            <a:endParaRPr sz="1350">
              <a:latin typeface="Times New Roman"/>
              <a:cs typeface="Times New Roman"/>
            </a:endParaRPr>
          </a:p>
          <a:p>
            <a:pPr marR="1270" algn="ctr">
              <a:lnSpc>
                <a:spcPct val="100000"/>
              </a:lnSpc>
              <a:spcBef>
                <a:spcPts val="5"/>
              </a:spcBef>
            </a:pPr>
            <a:r>
              <a:rPr sz="1350" spc="-10" dirty="0">
                <a:solidFill>
                  <a:srgbClr val="1B577B"/>
                </a:solidFill>
                <a:latin typeface="Calibri"/>
                <a:cs typeface="Calibri"/>
              </a:rPr>
              <a:t>Plugins</a:t>
            </a:r>
            <a:endParaRPr sz="1350">
              <a:latin typeface="Calibri"/>
              <a:cs typeface="Calibri"/>
            </a:endParaRPr>
          </a:p>
        </p:txBody>
      </p:sp>
      <p:grpSp>
        <p:nvGrpSpPr>
          <p:cNvPr id="14" name="object 14"/>
          <p:cNvGrpSpPr/>
          <p:nvPr/>
        </p:nvGrpSpPr>
        <p:grpSpPr>
          <a:xfrm>
            <a:off x="3048000" y="723884"/>
            <a:ext cx="114300" cy="4420235"/>
            <a:chOff x="3048000" y="723884"/>
            <a:chExt cx="114300" cy="4420235"/>
          </a:xfrm>
        </p:grpSpPr>
        <p:pic>
          <p:nvPicPr>
            <p:cNvPr id="15" name="object 15"/>
            <p:cNvPicPr/>
            <p:nvPr/>
          </p:nvPicPr>
          <p:blipFill>
            <a:blip r:embed="rId7" cstate="print"/>
            <a:stretch>
              <a:fillRect/>
            </a:stretch>
          </p:blipFill>
          <p:spPr>
            <a:xfrm>
              <a:off x="3048000" y="723884"/>
              <a:ext cx="114300" cy="4419615"/>
            </a:xfrm>
            <a:prstGeom prst="rect">
              <a:avLst/>
            </a:prstGeom>
          </p:spPr>
        </p:pic>
        <p:sp>
          <p:nvSpPr>
            <p:cNvPr id="16" name="object 16"/>
            <p:cNvSpPr/>
            <p:nvPr/>
          </p:nvSpPr>
          <p:spPr>
            <a:xfrm>
              <a:off x="3079363" y="733684"/>
              <a:ext cx="0" cy="4410075"/>
            </a:xfrm>
            <a:custGeom>
              <a:avLst/>
              <a:gdLst/>
              <a:ahLst/>
              <a:cxnLst/>
              <a:rect l="l" t="t" r="r" b="b"/>
              <a:pathLst>
                <a:path h="4410075">
                  <a:moveTo>
                    <a:pt x="0" y="0"/>
                  </a:moveTo>
                  <a:lnTo>
                    <a:pt x="0" y="4409815"/>
                  </a:lnTo>
                </a:path>
              </a:pathLst>
            </a:custGeom>
            <a:ln w="28574">
              <a:solidFill>
                <a:srgbClr val="EF7E08"/>
              </a:solidFill>
            </a:ln>
          </p:spPr>
          <p:txBody>
            <a:bodyPr wrap="square" lIns="0" tIns="0" rIns="0" bIns="0" rtlCol="0"/>
            <a:lstStyle/>
            <a:p>
              <a:endParaRPr/>
            </a:p>
          </p:txBody>
        </p:sp>
      </p:grpSp>
      <p:grpSp>
        <p:nvGrpSpPr>
          <p:cNvPr id="17" name="object 17"/>
          <p:cNvGrpSpPr/>
          <p:nvPr/>
        </p:nvGrpSpPr>
        <p:grpSpPr>
          <a:xfrm>
            <a:off x="3533775" y="1066800"/>
            <a:ext cx="5191125" cy="1276350"/>
            <a:chOff x="3533775" y="1066800"/>
            <a:chExt cx="5191125" cy="1276350"/>
          </a:xfrm>
        </p:grpSpPr>
        <p:pic>
          <p:nvPicPr>
            <p:cNvPr id="18" name="object 18"/>
            <p:cNvPicPr/>
            <p:nvPr/>
          </p:nvPicPr>
          <p:blipFill>
            <a:blip r:embed="rId8" cstate="print"/>
            <a:stretch>
              <a:fillRect/>
            </a:stretch>
          </p:blipFill>
          <p:spPr>
            <a:xfrm>
              <a:off x="3533775" y="1066800"/>
              <a:ext cx="5191109" cy="1276350"/>
            </a:xfrm>
            <a:prstGeom prst="rect">
              <a:avLst/>
            </a:prstGeom>
          </p:spPr>
        </p:pic>
        <p:sp>
          <p:nvSpPr>
            <p:cNvPr id="19" name="object 19"/>
            <p:cNvSpPr/>
            <p:nvPr/>
          </p:nvSpPr>
          <p:spPr>
            <a:xfrm>
              <a:off x="3551316" y="1084569"/>
              <a:ext cx="5104130" cy="1180465"/>
            </a:xfrm>
            <a:custGeom>
              <a:avLst/>
              <a:gdLst/>
              <a:ahLst/>
              <a:cxnLst/>
              <a:rect l="l" t="t" r="r" b="b"/>
              <a:pathLst>
                <a:path w="5104130" h="1180464">
                  <a:moveTo>
                    <a:pt x="4906883" y="0"/>
                  </a:moveTo>
                  <a:lnTo>
                    <a:pt x="196717" y="0"/>
                  </a:lnTo>
                  <a:lnTo>
                    <a:pt x="151587" y="5192"/>
                  </a:lnTo>
                  <a:lnTo>
                    <a:pt x="110172" y="19983"/>
                  </a:lnTo>
                  <a:lnTo>
                    <a:pt x="73648" y="43192"/>
                  </a:lnTo>
                  <a:lnTo>
                    <a:pt x="43192" y="73638"/>
                  </a:lnTo>
                  <a:lnTo>
                    <a:pt x="19981" y="110141"/>
                  </a:lnTo>
                  <a:lnTo>
                    <a:pt x="5191" y="151520"/>
                  </a:lnTo>
                  <a:lnTo>
                    <a:pt x="0" y="196595"/>
                  </a:lnTo>
                  <a:lnTo>
                    <a:pt x="0" y="983498"/>
                  </a:lnTo>
                  <a:lnTo>
                    <a:pt x="5191" y="1028585"/>
                  </a:lnTo>
                  <a:lnTo>
                    <a:pt x="19981" y="1069985"/>
                  </a:lnTo>
                  <a:lnTo>
                    <a:pt x="43192" y="1106513"/>
                  </a:lnTo>
                  <a:lnTo>
                    <a:pt x="73648" y="1136986"/>
                  </a:lnTo>
                  <a:lnTo>
                    <a:pt x="110172" y="1160218"/>
                  </a:lnTo>
                  <a:lnTo>
                    <a:pt x="151587" y="1175026"/>
                  </a:lnTo>
                  <a:lnTo>
                    <a:pt x="196717" y="1180225"/>
                  </a:lnTo>
                  <a:lnTo>
                    <a:pt x="4906883" y="1180225"/>
                  </a:lnTo>
                  <a:lnTo>
                    <a:pt x="4951975" y="1175026"/>
                  </a:lnTo>
                  <a:lnTo>
                    <a:pt x="4993375" y="1160218"/>
                  </a:lnTo>
                  <a:lnTo>
                    <a:pt x="5029902" y="1136986"/>
                  </a:lnTo>
                  <a:lnTo>
                    <a:pt x="5060370" y="1106513"/>
                  </a:lnTo>
                  <a:lnTo>
                    <a:pt x="5083599" y="1069985"/>
                  </a:lnTo>
                  <a:lnTo>
                    <a:pt x="5098403" y="1028585"/>
                  </a:lnTo>
                  <a:lnTo>
                    <a:pt x="5103601" y="983498"/>
                  </a:lnTo>
                  <a:lnTo>
                    <a:pt x="5103601" y="196595"/>
                  </a:lnTo>
                  <a:lnTo>
                    <a:pt x="5098403" y="151520"/>
                  </a:lnTo>
                  <a:lnTo>
                    <a:pt x="5083599" y="110141"/>
                  </a:lnTo>
                  <a:lnTo>
                    <a:pt x="5060370" y="73638"/>
                  </a:lnTo>
                  <a:lnTo>
                    <a:pt x="5029902" y="43192"/>
                  </a:lnTo>
                  <a:lnTo>
                    <a:pt x="4993375" y="19983"/>
                  </a:lnTo>
                  <a:lnTo>
                    <a:pt x="4951975" y="5192"/>
                  </a:lnTo>
                  <a:lnTo>
                    <a:pt x="4906883" y="0"/>
                  </a:lnTo>
                  <a:close/>
                </a:path>
              </a:pathLst>
            </a:custGeom>
            <a:solidFill>
              <a:srgbClr val="FFFFFF"/>
            </a:solidFill>
          </p:spPr>
          <p:txBody>
            <a:bodyPr wrap="square" lIns="0" tIns="0" rIns="0" bIns="0" rtlCol="0"/>
            <a:lstStyle/>
            <a:p>
              <a:endParaRPr/>
            </a:p>
          </p:txBody>
        </p:sp>
        <p:sp>
          <p:nvSpPr>
            <p:cNvPr id="20" name="object 20"/>
            <p:cNvSpPr/>
            <p:nvPr/>
          </p:nvSpPr>
          <p:spPr>
            <a:xfrm>
              <a:off x="3551316" y="1084569"/>
              <a:ext cx="5104130" cy="1180465"/>
            </a:xfrm>
            <a:custGeom>
              <a:avLst/>
              <a:gdLst/>
              <a:ahLst/>
              <a:cxnLst/>
              <a:rect l="l" t="t" r="r" b="b"/>
              <a:pathLst>
                <a:path w="5104130" h="1180464">
                  <a:moveTo>
                    <a:pt x="0" y="196595"/>
                  </a:moveTo>
                  <a:lnTo>
                    <a:pt x="5191" y="151520"/>
                  </a:lnTo>
                  <a:lnTo>
                    <a:pt x="19981" y="110141"/>
                  </a:lnTo>
                  <a:lnTo>
                    <a:pt x="43192" y="73638"/>
                  </a:lnTo>
                  <a:lnTo>
                    <a:pt x="73648" y="43192"/>
                  </a:lnTo>
                  <a:lnTo>
                    <a:pt x="110172" y="19983"/>
                  </a:lnTo>
                  <a:lnTo>
                    <a:pt x="151587" y="5192"/>
                  </a:lnTo>
                  <a:lnTo>
                    <a:pt x="196717" y="0"/>
                  </a:lnTo>
                  <a:lnTo>
                    <a:pt x="4906883" y="0"/>
                  </a:lnTo>
                  <a:lnTo>
                    <a:pt x="4951975" y="5192"/>
                  </a:lnTo>
                  <a:lnTo>
                    <a:pt x="4993375" y="19983"/>
                  </a:lnTo>
                  <a:lnTo>
                    <a:pt x="5029902" y="43192"/>
                  </a:lnTo>
                  <a:lnTo>
                    <a:pt x="5060370" y="73638"/>
                  </a:lnTo>
                  <a:lnTo>
                    <a:pt x="5083599" y="110141"/>
                  </a:lnTo>
                  <a:lnTo>
                    <a:pt x="5098403" y="151520"/>
                  </a:lnTo>
                  <a:lnTo>
                    <a:pt x="5103601" y="196595"/>
                  </a:lnTo>
                  <a:lnTo>
                    <a:pt x="5103601" y="983498"/>
                  </a:lnTo>
                  <a:lnTo>
                    <a:pt x="5098403" y="1028585"/>
                  </a:lnTo>
                  <a:lnTo>
                    <a:pt x="5083599" y="1069985"/>
                  </a:lnTo>
                  <a:lnTo>
                    <a:pt x="5060370" y="1106513"/>
                  </a:lnTo>
                  <a:lnTo>
                    <a:pt x="5029902" y="1136986"/>
                  </a:lnTo>
                  <a:lnTo>
                    <a:pt x="4993375" y="1160218"/>
                  </a:lnTo>
                  <a:lnTo>
                    <a:pt x="4951975" y="1175026"/>
                  </a:lnTo>
                  <a:lnTo>
                    <a:pt x="4906883" y="1180225"/>
                  </a:lnTo>
                  <a:lnTo>
                    <a:pt x="196717" y="1180225"/>
                  </a:lnTo>
                  <a:lnTo>
                    <a:pt x="151587" y="1175026"/>
                  </a:lnTo>
                  <a:lnTo>
                    <a:pt x="110172" y="1160218"/>
                  </a:lnTo>
                  <a:lnTo>
                    <a:pt x="73648" y="1136986"/>
                  </a:lnTo>
                  <a:lnTo>
                    <a:pt x="43192" y="1106513"/>
                  </a:lnTo>
                  <a:lnTo>
                    <a:pt x="19981" y="1069985"/>
                  </a:lnTo>
                  <a:lnTo>
                    <a:pt x="5191" y="1028585"/>
                  </a:lnTo>
                  <a:lnTo>
                    <a:pt x="0" y="983498"/>
                  </a:lnTo>
                  <a:lnTo>
                    <a:pt x="0" y="196595"/>
                  </a:lnTo>
                  <a:close/>
                </a:path>
              </a:pathLst>
            </a:custGeom>
            <a:ln w="12701">
              <a:solidFill>
                <a:srgbClr val="AF5C05"/>
              </a:solidFill>
            </a:ln>
          </p:spPr>
          <p:txBody>
            <a:bodyPr wrap="square" lIns="0" tIns="0" rIns="0" bIns="0" rtlCol="0"/>
            <a:lstStyle/>
            <a:p>
              <a:endParaRPr/>
            </a:p>
          </p:txBody>
        </p:sp>
      </p:grpSp>
      <p:sp>
        <p:nvSpPr>
          <p:cNvPr id="21" name="object 21"/>
          <p:cNvSpPr txBox="1"/>
          <p:nvPr/>
        </p:nvSpPr>
        <p:spPr>
          <a:xfrm>
            <a:off x="3909697" y="1354388"/>
            <a:ext cx="4304665" cy="621030"/>
          </a:xfrm>
          <a:prstGeom prst="rect">
            <a:avLst/>
          </a:prstGeom>
        </p:spPr>
        <p:txBody>
          <a:bodyPr vert="horz" wrap="square" lIns="0" tIns="6350" rIns="0" bIns="0" rtlCol="0">
            <a:spAutoFit/>
          </a:bodyPr>
          <a:lstStyle/>
          <a:p>
            <a:pPr marL="12700" marR="5080" algn="ctr">
              <a:lnSpc>
                <a:spcPct val="105200"/>
              </a:lnSpc>
              <a:spcBef>
                <a:spcPts val="50"/>
              </a:spcBef>
            </a:pPr>
            <a:r>
              <a:rPr sz="1250" b="1" dirty="0">
                <a:solidFill>
                  <a:srgbClr val="313131"/>
                </a:solidFill>
                <a:latin typeface="Lucida Grande" panose="020B0600040502020204"/>
                <a:cs typeface="Calibri"/>
              </a:rPr>
              <a:t>Plugins</a:t>
            </a:r>
            <a:r>
              <a:rPr sz="1250" dirty="0">
                <a:solidFill>
                  <a:srgbClr val="313131"/>
                </a:solidFill>
                <a:latin typeface="Lucida Grande" panose="020B0600040502020204"/>
                <a:cs typeface="Times New Roman"/>
              </a:rPr>
              <a:t> </a:t>
            </a:r>
            <a:r>
              <a:rPr sz="1250" dirty="0">
                <a:solidFill>
                  <a:srgbClr val="313131"/>
                </a:solidFill>
                <a:latin typeface="Lucida Grande" panose="020B0600040502020204"/>
                <a:cs typeface="Calibri"/>
              </a:rPr>
              <a:t>are</a:t>
            </a:r>
            <a:r>
              <a:rPr sz="1250" dirty="0">
                <a:solidFill>
                  <a:srgbClr val="313131"/>
                </a:solidFill>
                <a:latin typeface="Lucida Grande" panose="020B0600040502020204"/>
                <a:cs typeface="Times New Roman"/>
              </a:rPr>
              <a:t> </a:t>
            </a:r>
            <a:r>
              <a:rPr sz="1250" dirty="0">
                <a:solidFill>
                  <a:srgbClr val="313131"/>
                </a:solidFill>
                <a:latin typeface="Lucida Grande" panose="020B0600040502020204"/>
                <a:cs typeface="Calibri"/>
              </a:rPr>
              <a:t>the</a:t>
            </a:r>
            <a:r>
              <a:rPr sz="1250" dirty="0">
                <a:solidFill>
                  <a:srgbClr val="313131"/>
                </a:solidFill>
                <a:latin typeface="Lucida Grande" panose="020B0600040502020204"/>
                <a:cs typeface="Times New Roman"/>
              </a:rPr>
              <a:t> </a:t>
            </a:r>
            <a:r>
              <a:rPr sz="1250" dirty="0">
                <a:solidFill>
                  <a:srgbClr val="313131"/>
                </a:solidFill>
                <a:latin typeface="Lucida Grande" panose="020B0600040502020204"/>
                <a:cs typeface="Calibri"/>
              </a:rPr>
              <a:t>piece</a:t>
            </a:r>
            <a:r>
              <a:rPr sz="1250" dirty="0">
                <a:solidFill>
                  <a:srgbClr val="313131"/>
                </a:solidFill>
                <a:latin typeface="Lucida Grande" panose="020B0600040502020204"/>
                <a:cs typeface="Times New Roman"/>
              </a:rPr>
              <a:t> </a:t>
            </a:r>
            <a:r>
              <a:rPr sz="1250" dirty="0">
                <a:solidFill>
                  <a:srgbClr val="313131"/>
                </a:solidFill>
                <a:latin typeface="Lucida Grande" panose="020B0600040502020204"/>
                <a:cs typeface="Calibri"/>
              </a:rPr>
              <a:t>of</a:t>
            </a:r>
            <a:r>
              <a:rPr sz="1250" dirty="0">
                <a:solidFill>
                  <a:srgbClr val="313131"/>
                </a:solidFill>
                <a:latin typeface="Lucida Grande" panose="020B0600040502020204"/>
                <a:cs typeface="Times New Roman"/>
              </a:rPr>
              <a:t> </a:t>
            </a:r>
            <a:r>
              <a:rPr sz="1250" dirty="0">
                <a:solidFill>
                  <a:srgbClr val="313131"/>
                </a:solidFill>
                <a:latin typeface="Lucida Grande" panose="020B0600040502020204"/>
                <a:cs typeface="Calibri"/>
              </a:rPr>
              <a:t>software</a:t>
            </a:r>
            <a:r>
              <a:rPr sz="1250" dirty="0">
                <a:solidFill>
                  <a:srgbClr val="313131"/>
                </a:solidFill>
                <a:latin typeface="Lucida Grande" panose="020B0600040502020204"/>
                <a:cs typeface="Times New Roman"/>
              </a:rPr>
              <a:t> </a:t>
            </a:r>
            <a:r>
              <a:rPr sz="1250" dirty="0">
                <a:solidFill>
                  <a:srgbClr val="313131"/>
                </a:solidFill>
                <a:latin typeface="Lucida Grande" panose="020B0600040502020204"/>
                <a:cs typeface="Calibri"/>
              </a:rPr>
              <a:t>that</a:t>
            </a:r>
            <a:r>
              <a:rPr sz="1250" dirty="0">
                <a:solidFill>
                  <a:srgbClr val="313131"/>
                </a:solidFill>
                <a:latin typeface="Lucida Grande" panose="020B0600040502020204"/>
                <a:cs typeface="Times New Roman"/>
              </a:rPr>
              <a:t> </a:t>
            </a:r>
            <a:r>
              <a:rPr sz="1250" dirty="0">
                <a:solidFill>
                  <a:srgbClr val="313131"/>
                </a:solidFill>
                <a:latin typeface="Lucida Grande" panose="020B0600040502020204"/>
                <a:cs typeface="Calibri"/>
              </a:rPr>
              <a:t>one</a:t>
            </a:r>
            <a:r>
              <a:rPr sz="1250" dirty="0">
                <a:solidFill>
                  <a:srgbClr val="313131"/>
                </a:solidFill>
                <a:latin typeface="Lucida Grande" panose="020B0600040502020204"/>
                <a:cs typeface="Times New Roman"/>
              </a:rPr>
              <a:t> </a:t>
            </a:r>
            <a:r>
              <a:rPr sz="1250" dirty="0">
                <a:solidFill>
                  <a:srgbClr val="313131"/>
                </a:solidFill>
                <a:latin typeface="Lucida Grande" panose="020B0600040502020204"/>
                <a:cs typeface="Calibri"/>
              </a:rPr>
              <a:t>installs</a:t>
            </a:r>
            <a:r>
              <a:rPr sz="1250" dirty="0">
                <a:solidFill>
                  <a:srgbClr val="313131"/>
                </a:solidFill>
                <a:latin typeface="Lucida Grande" panose="020B0600040502020204"/>
                <a:cs typeface="Times New Roman"/>
              </a:rPr>
              <a:t> </a:t>
            </a:r>
            <a:r>
              <a:rPr sz="1250" dirty="0">
                <a:solidFill>
                  <a:srgbClr val="313131"/>
                </a:solidFill>
                <a:latin typeface="Lucida Grande" panose="020B0600040502020204"/>
                <a:cs typeface="Calibri"/>
              </a:rPr>
              <a:t>on</a:t>
            </a:r>
            <a:r>
              <a:rPr sz="1250" dirty="0">
                <a:solidFill>
                  <a:srgbClr val="313131"/>
                </a:solidFill>
                <a:latin typeface="Lucida Grande" panose="020B0600040502020204"/>
                <a:cs typeface="Times New Roman"/>
              </a:rPr>
              <a:t> </a:t>
            </a:r>
            <a:r>
              <a:rPr sz="1250" dirty="0">
                <a:solidFill>
                  <a:srgbClr val="313131"/>
                </a:solidFill>
                <a:latin typeface="Lucida Grande" panose="020B0600040502020204"/>
                <a:cs typeface="Calibri"/>
              </a:rPr>
              <a:t>the</a:t>
            </a:r>
            <a:r>
              <a:rPr sz="1250" dirty="0">
                <a:solidFill>
                  <a:srgbClr val="313131"/>
                </a:solidFill>
                <a:latin typeface="Lucida Grande" panose="020B0600040502020204"/>
                <a:cs typeface="Times New Roman"/>
              </a:rPr>
              <a:t> </a:t>
            </a:r>
            <a:r>
              <a:rPr sz="1250" dirty="0">
                <a:solidFill>
                  <a:srgbClr val="313131"/>
                </a:solidFill>
                <a:latin typeface="Lucida Grande" panose="020B0600040502020204"/>
                <a:cs typeface="Calibri"/>
              </a:rPr>
              <a:t>Nagios</a:t>
            </a:r>
            <a:r>
              <a:rPr sz="1250" dirty="0">
                <a:solidFill>
                  <a:srgbClr val="313131"/>
                </a:solidFill>
                <a:latin typeface="Lucida Grande" panose="020B0600040502020204"/>
                <a:cs typeface="Times New Roman"/>
              </a:rPr>
              <a:t> </a:t>
            </a:r>
            <a:r>
              <a:rPr sz="1250" dirty="0">
                <a:solidFill>
                  <a:srgbClr val="313131"/>
                </a:solidFill>
                <a:latin typeface="Lucida Grande" panose="020B0600040502020204"/>
                <a:cs typeface="Calibri"/>
              </a:rPr>
              <a:t>slave/host,</a:t>
            </a:r>
            <a:r>
              <a:rPr sz="1250" dirty="0">
                <a:solidFill>
                  <a:srgbClr val="313131"/>
                </a:solidFill>
                <a:latin typeface="Lucida Grande" panose="020B0600040502020204"/>
                <a:cs typeface="Times New Roman"/>
              </a:rPr>
              <a:t> </a:t>
            </a:r>
            <a:r>
              <a:rPr sz="1250" dirty="0">
                <a:solidFill>
                  <a:srgbClr val="313131"/>
                </a:solidFill>
                <a:latin typeface="Lucida Grande" panose="020B0600040502020204"/>
                <a:cs typeface="Calibri"/>
              </a:rPr>
              <a:t>using</a:t>
            </a:r>
            <a:r>
              <a:rPr sz="1250" dirty="0">
                <a:solidFill>
                  <a:srgbClr val="313131"/>
                </a:solidFill>
                <a:latin typeface="Lucida Grande" panose="020B0600040502020204"/>
                <a:cs typeface="Times New Roman"/>
              </a:rPr>
              <a:t> </a:t>
            </a:r>
            <a:r>
              <a:rPr sz="1250" dirty="0">
                <a:solidFill>
                  <a:srgbClr val="313131"/>
                </a:solidFill>
                <a:latin typeface="Lucida Grande" panose="020B0600040502020204"/>
                <a:cs typeface="Calibri"/>
              </a:rPr>
              <a:t>which</a:t>
            </a:r>
            <a:r>
              <a:rPr sz="1250" dirty="0">
                <a:solidFill>
                  <a:srgbClr val="313131"/>
                </a:solidFill>
                <a:latin typeface="Lucida Grande" panose="020B0600040502020204"/>
                <a:cs typeface="Times New Roman"/>
              </a:rPr>
              <a:t> </a:t>
            </a:r>
            <a:r>
              <a:rPr sz="1250" dirty="0">
                <a:solidFill>
                  <a:srgbClr val="313131"/>
                </a:solidFill>
                <a:latin typeface="Lucida Grande" panose="020B0600040502020204"/>
                <a:cs typeface="Calibri"/>
              </a:rPr>
              <a:t>the</a:t>
            </a:r>
            <a:r>
              <a:rPr sz="1250" dirty="0">
                <a:solidFill>
                  <a:srgbClr val="313131"/>
                </a:solidFill>
                <a:latin typeface="Lucida Grande" panose="020B0600040502020204"/>
                <a:cs typeface="Times New Roman"/>
              </a:rPr>
              <a:t> </a:t>
            </a:r>
            <a:r>
              <a:rPr sz="1250" dirty="0">
                <a:solidFill>
                  <a:srgbClr val="313131"/>
                </a:solidFill>
                <a:latin typeface="Lucida Grande" panose="020B0600040502020204"/>
                <a:cs typeface="Calibri"/>
              </a:rPr>
              <a:t>host</a:t>
            </a:r>
            <a:r>
              <a:rPr sz="1250" dirty="0">
                <a:solidFill>
                  <a:srgbClr val="313131"/>
                </a:solidFill>
                <a:latin typeface="Lucida Grande" panose="020B0600040502020204"/>
                <a:cs typeface="Times New Roman"/>
              </a:rPr>
              <a:t> </a:t>
            </a:r>
            <a:r>
              <a:rPr sz="1250" dirty="0">
                <a:solidFill>
                  <a:srgbClr val="313131"/>
                </a:solidFill>
                <a:latin typeface="Lucida Grande" panose="020B0600040502020204"/>
                <a:cs typeface="Calibri"/>
              </a:rPr>
              <a:t>can</a:t>
            </a:r>
            <a:r>
              <a:rPr sz="1250" dirty="0">
                <a:solidFill>
                  <a:srgbClr val="313131"/>
                </a:solidFill>
                <a:latin typeface="Lucida Grande" panose="020B0600040502020204"/>
                <a:cs typeface="Times New Roman"/>
              </a:rPr>
              <a:t> </a:t>
            </a:r>
            <a:r>
              <a:rPr sz="1250" dirty="0">
                <a:solidFill>
                  <a:srgbClr val="313131"/>
                </a:solidFill>
                <a:latin typeface="Lucida Grande" panose="020B0600040502020204"/>
                <a:cs typeface="Calibri"/>
              </a:rPr>
              <a:t>interact</a:t>
            </a:r>
            <a:r>
              <a:rPr sz="1250" dirty="0">
                <a:solidFill>
                  <a:srgbClr val="313131"/>
                </a:solidFill>
                <a:latin typeface="Lucida Grande" panose="020B0600040502020204"/>
                <a:cs typeface="Times New Roman"/>
              </a:rPr>
              <a:t> </a:t>
            </a:r>
            <a:r>
              <a:rPr sz="1250" dirty="0">
                <a:solidFill>
                  <a:srgbClr val="313131"/>
                </a:solidFill>
                <a:latin typeface="Lucida Grande" panose="020B0600040502020204"/>
                <a:cs typeface="Calibri"/>
              </a:rPr>
              <a:t>with</a:t>
            </a:r>
            <a:r>
              <a:rPr sz="1250" dirty="0">
                <a:solidFill>
                  <a:srgbClr val="313131"/>
                </a:solidFill>
                <a:latin typeface="Lucida Grande" panose="020B0600040502020204"/>
                <a:cs typeface="Times New Roman"/>
              </a:rPr>
              <a:t> </a:t>
            </a:r>
            <a:r>
              <a:rPr sz="1250" dirty="0">
                <a:solidFill>
                  <a:srgbClr val="313131"/>
                </a:solidFill>
                <a:latin typeface="Lucida Grande" panose="020B0600040502020204"/>
                <a:cs typeface="Calibri"/>
              </a:rPr>
              <a:t>the</a:t>
            </a:r>
            <a:r>
              <a:rPr sz="1250" dirty="0">
                <a:solidFill>
                  <a:srgbClr val="313131"/>
                </a:solidFill>
                <a:latin typeface="Lucida Grande" panose="020B0600040502020204"/>
                <a:cs typeface="Times New Roman"/>
              </a:rPr>
              <a:t> </a:t>
            </a:r>
            <a:r>
              <a:rPr sz="1250" dirty="0">
                <a:solidFill>
                  <a:srgbClr val="313131"/>
                </a:solidFill>
                <a:latin typeface="Lucida Grande" panose="020B0600040502020204"/>
                <a:cs typeface="Calibri"/>
              </a:rPr>
              <a:t>Nagios</a:t>
            </a:r>
            <a:r>
              <a:rPr sz="1250" dirty="0">
                <a:solidFill>
                  <a:srgbClr val="313131"/>
                </a:solidFill>
                <a:latin typeface="Lucida Grande" panose="020B0600040502020204"/>
                <a:cs typeface="Times New Roman"/>
              </a:rPr>
              <a:t> </a:t>
            </a:r>
            <a:r>
              <a:rPr sz="1250" dirty="0">
                <a:solidFill>
                  <a:srgbClr val="313131"/>
                </a:solidFill>
                <a:latin typeface="Lucida Grande" panose="020B0600040502020204"/>
                <a:cs typeface="Calibri"/>
              </a:rPr>
              <a:t>Server</a:t>
            </a:r>
            <a:r>
              <a:rPr sz="1250" dirty="0">
                <a:solidFill>
                  <a:srgbClr val="313131"/>
                </a:solidFill>
                <a:latin typeface="Lucida Grande" panose="020B0600040502020204"/>
                <a:cs typeface="Times New Roman"/>
              </a:rPr>
              <a:t> </a:t>
            </a:r>
            <a:r>
              <a:rPr sz="1250" dirty="0">
                <a:solidFill>
                  <a:srgbClr val="313131"/>
                </a:solidFill>
                <a:latin typeface="Lucida Grande" panose="020B0600040502020204"/>
                <a:cs typeface="Calibri"/>
              </a:rPr>
              <a:t>and</a:t>
            </a:r>
            <a:r>
              <a:rPr sz="1250" dirty="0">
                <a:solidFill>
                  <a:srgbClr val="313131"/>
                </a:solidFill>
                <a:latin typeface="Lucida Grande" panose="020B0600040502020204"/>
                <a:cs typeface="Times New Roman"/>
              </a:rPr>
              <a:t> </a:t>
            </a:r>
            <a:r>
              <a:rPr sz="1250" dirty="0">
                <a:solidFill>
                  <a:srgbClr val="313131"/>
                </a:solidFill>
                <a:latin typeface="Lucida Grande" panose="020B0600040502020204"/>
                <a:cs typeface="Calibri"/>
              </a:rPr>
              <a:t>send</a:t>
            </a:r>
            <a:r>
              <a:rPr sz="1250" dirty="0">
                <a:solidFill>
                  <a:srgbClr val="313131"/>
                </a:solidFill>
                <a:latin typeface="Lucida Grande" panose="020B0600040502020204"/>
                <a:cs typeface="Times New Roman"/>
              </a:rPr>
              <a:t> </a:t>
            </a:r>
            <a:r>
              <a:rPr sz="1250" dirty="0">
                <a:solidFill>
                  <a:srgbClr val="313131"/>
                </a:solidFill>
                <a:latin typeface="Lucida Grande" panose="020B0600040502020204"/>
                <a:cs typeface="Calibri"/>
              </a:rPr>
              <a:t>the</a:t>
            </a:r>
            <a:r>
              <a:rPr sz="1250" dirty="0">
                <a:solidFill>
                  <a:srgbClr val="313131"/>
                </a:solidFill>
                <a:latin typeface="Lucida Grande" panose="020B0600040502020204"/>
                <a:cs typeface="Times New Roman"/>
              </a:rPr>
              <a:t> </a:t>
            </a:r>
            <a:r>
              <a:rPr sz="1250" dirty="0">
                <a:solidFill>
                  <a:srgbClr val="313131"/>
                </a:solidFill>
                <a:latin typeface="Lucida Grande" panose="020B0600040502020204"/>
                <a:cs typeface="Calibri"/>
              </a:rPr>
              <a:t>application</a:t>
            </a:r>
            <a:r>
              <a:rPr sz="1250" dirty="0">
                <a:solidFill>
                  <a:srgbClr val="313131"/>
                </a:solidFill>
                <a:latin typeface="Lucida Grande" panose="020B0600040502020204"/>
                <a:cs typeface="Times New Roman"/>
              </a:rPr>
              <a:t> </a:t>
            </a:r>
            <a:r>
              <a:rPr sz="1250" dirty="0">
                <a:solidFill>
                  <a:srgbClr val="313131"/>
                </a:solidFill>
                <a:latin typeface="Lucida Grande" panose="020B0600040502020204"/>
                <a:cs typeface="Calibri"/>
              </a:rPr>
              <a:t>logs.</a:t>
            </a:r>
            <a:endParaRPr sz="1250" dirty="0">
              <a:latin typeface="Lucida Grande" panose="020B0600040502020204"/>
              <a:cs typeface="Calibri"/>
            </a:endParaRPr>
          </a:p>
        </p:txBody>
      </p:sp>
      <p:pic>
        <p:nvPicPr>
          <p:cNvPr id="22" name="object 22"/>
          <p:cNvPicPr/>
          <p:nvPr/>
        </p:nvPicPr>
        <p:blipFill>
          <a:blip r:embed="rId9" cstate="print"/>
          <a:stretch>
            <a:fillRect/>
          </a:stretch>
        </p:blipFill>
        <p:spPr>
          <a:xfrm>
            <a:off x="5116829" y="2790274"/>
            <a:ext cx="1895346" cy="173246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CEBE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402268" y="2904234"/>
            <a:ext cx="5736590" cy="544380"/>
          </a:xfrm>
          <a:prstGeom prst="rect">
            <a:avLst/>
          </a:prstGeom>
          <a:effectLst>
            <a:outerShdw blurRad="50800" dist="38100" dir="8100000" algn="tr" rotWithShape="0">
              <a:prstClr val="black">
                <a:alpha val="40000"/>
              </a:prstClr>
            </a:outerShdw>
          </a:effectLst>
        </p:spPr>
        <p:txBody>
          <a:bodyPr vert="horz" wrap="square" lIns="0" tIns="16510" rIns="0" bIns="0" rtlCol="0">
            <a:spAutoFit/>
          </a:bodyPr>
          <a:lstStyle/>
          <a:p>
            <a:pPr marL="12700" marR="5080">
              <a:lnSpc>
                <a:spcPts val="4360"/>
              </a:lnSpc>
              <a:spcBef>
                <a:spcPts val="595"/>
              </a:spcBef>
            </a:pPr>
            <a:r>
              <a:rPr sz="3600" b="0" dirty="0">
                <a:solidFill>
                  <a:srgbClr val="2F233B"/>
                </a:solidFill>
                <a:latin typeface="Lucida Grande" panose="020B0600040502020204" pitchFamily="34" charset="0"/>
              </a:rPr>
              <a:t>Type of Plugins in Nagios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CEBE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dirty="0">
                <a:latin typeface="Lucida Grande" panose="020B0600040502020204" pitchFamily="34" charset="0"/>
              </a:rPr>
              <a:t>Types of Plugins in Nagios</a:t>
            </a:r>
          </a:p>
        </p:txBody>
      </p:sp>
      <p:grpSp>
        <p:nvGrpSpPr>
          <p:cNvPr id="3" name="object 3"/>
          <p:cNvGrpSpPr/>
          <p:nvPr/>
        </p:nvGrpSpPr>
        <p:grpSpPr>
          <a:xfrm>
            <a:off x="3276615" y="1009650"/>
            <a:ext cx="2343150" cy="695325"/>
            <a:chOff x="3276615" y="1009650"/>
            <a:chExt cx="2343150" cy="695325"/>
          </a:xfrm>
        </p:grpSpPr>
        <p:pic>
          <p:nvPicPr>
            <p:cNvPr id="4" name="object 4"/>
            <p:cNvPicPr/>
            <p:nvPr/>
          </p:nvPicPr>
          <p:blipFill>
            <a:blip r:embed="rId2" cstate="print"/>
            <a:stretch>
              <a:fillRect/>
            </a:stretch>
          </p:blipFill>
          <p:spPr>
            <a:xfrm>
              <a:off x="3276615" y="1009650"/>
              <a:ext cx="2343150" cy="695325"/>
            </a:xfrm>
            <a:prstGeom prst="rect">
              <a:avLst/>
            </a:prstGeom>
          </p:spPr>
        </p:pic>
        <p:pic>
          <p:nvPicPr>
            <p:cNvPr id="5" name="object 5"/>
            <p:cNvPicPr/>
            <p:nvPr/>
          </p:nvPicPr>
          <p:blipFill>
            <a:blip r:embed="rId3" cstate="print"/>
            <a:stretch>
              <a:fillRect/>
            </a:stretch>
          </p:blipFill>
          <p:spPr>
            <a:xfrm>
              <a:off x="4029090" y="1133459"/>
              <a:ext cx="857250" cy="495300"/>
            </a:xfrm>
            <a:prstGeom prst="rect">
              <a:avLst/>
            </a:prstGeom>
          </p:spPr>
        </p:pic>
        <p:sp>
          <p:nvSpPr>
            <p:cNvPr id="6" name="object 6"/>
            <p:cNvSpPr/>
            <p:nvPr/>
          </p:nvSpPr>
          <p:spPr>
            <a:xfrm>
              <a:off x="3291717" y="1019598"/>
              <a:ext cx="2254250" cy="617220"/>
            </a:xfrm>
            <a:custGeom>
              <a:avLst/>
              <a:gdLst/>
              <a:ahLst/>
              <a:cxnLst/>
              <a:rect l="l" t="t" r="r" b="b"/>
              <a:pathLst>
                <a:path w="2254250" h="617219">
                  <a:moveTo>
                    <a:pt x="2254127" y="0"/>
                  </a:moveTo>
                  <a:lnTo>
                    <a:pt x="0" y="0"/>
                  </a:lnTo>
                  <a:lnTo>
                    <a:pt x="0" y="616659"/>
                  </a:lnTo>
                  <a:lnTo>
                    <a:pt x="2254127" y="616659"/>
                  </a:lnTo>
                  <a:lnTo>
                    <a:pt x="2254127" y="0"/>
                  </a:lnTo>
                  <a:close/>
                </a:path>
              </a:pathLst>
            </a:custGeom>
            <a:solidFill>
              <a:srgbClr val="1B577B"/>
            </a:solidFill>
          </p:spPr>
          <p:txBody>
            <a:bodyPr wrap="square" lIns="0" tIns="0" rIns="0" bIns="0" rtlCol="0"/>
            <a:lstStyle/>
            <a:p>
              <a:endParaRPr/>
            </a:p>
          </p:txBody>
        </p:sp>
      </p:grpSp>
      <p:sp>
        <p:nvSpPr>
          <p:cNvPr id="7" name="object 7"/>
          <p:cNvSpPr txBox="1"/>
          <p:nvPr/>
        </p:nvSpPr>
        <p:spPr>
          <a:xfrm>
            <a:off x="3291718" y="1205163"/>
            <a:ext cx="2254250" cy="231775"/>
          </a:xfrm>
          <a:prstGeom prst="rect">
            <a:avLst/>
          </a:prstGeom>
        </p:spPr>
        <p:txBody>
          <a:bodyPr vert="horz" wrap="square" lIns="0" tIns="12700" rIns="0" bIns="0" rtlCol="0">
            <a:spAutoFit/>
          </a:bodyPr>
          <a:lstStyle/>
          <a:p>
            <a:pPr algn="ctr">
              <a:lnSpc>
                <a:spcPct val="100000"/>
              </a:lnSpc>
              <a:spcBef>
                <a:spcPts val="100"/>
              </a:spcBef>
            </a:pPr>
            <a:r>
              <a:rPr sz="1350" spc="-10" dirty="0">
                <a:solidFill>
                  <a:srgbClr val="FFFFFF"/>
                </a:solidFill>
                <a:latin typeface="Calibri"/>
                <a:cs typeface="Calibri"/>
              </a:rPr>
              <a:t>Plugins</a:t>
            </a:r>
            <a:endParaRPr sz="1350">
              <a:latin typeface="Calibri"/>
              <a:cs typeface="Calibri"/>
            </a:endParaRPr>
          </a:p>
        </p:txBody>
      </p:sp>
      <p:grpSp>
        <p:nvGrpSpPr>
          <p:cNvPr id="8" name="object 8"/>
          <p:cNvGrpSpPr/>
          <p:nvPr/>
        </p:nvGrpSpPr>
        <p:grpSpPr>
          <a:xfrm>
            <a:off x="1181100" y="1600200"/>
            <a:ext cx="5981700" cy="2314575"/>
            <a:chOff x="1181100" y="1600200"/>
            <a:chExt cx="5981700" cy="2314575"/>
          </a:xfrm>
        </p:grpSpPr>
        <p:pic>
          <p:nvPicPr>
            <p:cNvPr id="9" name="object 9"/>
            <p:cNvPicPr/>
            <p:nvPr/>
          </p:nvPicPr>
          <p:blipFill>
            <a:blip r:embed="rId4" cstate="print"/>
            <a:stretch>
              <a:fillRect/>
            </a:stretch>
          </p:blipFill>
          <p:spPr>
            <a:xfrm>
              <a:off x="4391040" y="1600200"/>
              <a:ext cx="161925" cy="866775"/>
            </a:xfrm>
            <a:prstGeom prst="rect">
              <a:avLst/>
            </a:prstGeom>
          </p:spPr>
        </p:pic>
        <p:sp>
          <p:nvSpPr>
            <p:cNvPr id="10" name="object 10"/>
            <p:cNvSpPr/>
            <p:nvPr/>
          </p:nvSpPr>
          <p:spPr>
            <a:xfrm>
              <a:off x="4446147" y="1636257"/>
              <a:ext cx="635" cy="733425"/>
            </a:xfrm>
            <a:custGeom>
              <a:avLst/>
              <a:gdLst/>
              <a:ahLst/>
              <a:cxnLst/>
              <a:rect l="l" t="t" r="r" b="b"/>
              <a:pathLst>
                <a:path w="635" h="733425">
                  <a:moveTo>
                    <a:pt x="121" y="0"/>
                  </a:moveTo>
                  <a:lnTo>
                    <a:pt x="0" y="733431"/>
                  </a:lnTo>
                </a:path>
              </a:pathLst>
            </a:custGeom>
            <a:ln w="28574">
              <a:solidFill>
                <a:srgbClr val="EF7E08"/>
              </a:solidFill>
            </a:ln>
          </p:spPr>
          <p:txBody>
            <a:bodyPr wrap="square" lIns="0" tIns="0" rIns="0" bIns="0" rtlCol="0"/>
            <a:lstStyle/>
            <a:p>
              <a:endParaRPr/>
            </a:p>
          </p:txBody>
        </p:sp>
        <p:pic>
          <p:nvPicPr>
            <p:cNvPr id="11" name="object 11"/>
            <p:cNvPicPr/>
            <p:nvPr/>
          </p:nvPicPr>
          <p:blipFill>
            <a:blip r:embed="rId5" cstate="print"/>
            <a:stretch>
              <a:fillRect/>
            </a:stretch>
          </p:blipFill>
          <p:spPr>
            <a:xfrm>
              <a:off x="2114550" y="2314575"/>
              <a:ext cx="4962509" cy="161925"/>
            </a:xfrm>
            <a:prstGeom prst="rect">
              <a:avLst/>
            </a:prstGeom>
          </p:spPr>
        </p:pic>
        <p:sp>
          <p:nvSpPr>
            <p:cNvPr id="12" name="object 12"/>
            <p:cNvSpPr/>
            <p:nvPr/>
          </p:nvSpPr>
          <p:spPr>
            <a:xfrm>
              <a:off x="2158364" y="2369688"/>
              <a:ext cx="4827905" cy="0"/>
            </a:xfrm>
            <a:custGeom>
              <a:avLst/>
              <a:gdLst/>
              <a:ahLst/>
              <a:cxnLst/>
              <a:rect l="l" t="t" r="r" b="b"/>
              <a:pathLst>
                <a:path w="4827905">
                  <a:moveTo>
                    <a:pt x="0" y="0"/>
                  </a:moveTo>
                  <a:lnTo>
                    <a:pt x="4827285" y="0"/>
                  </a:lnTo>
                </a:path>
              </a:pathLst>
            </a:custGeom>
            <a:ln w="28574">
              <a:solidFill>
                <a:srgbClr val="EF7E08"/>
              </a:solidFill>
            </a:ln>
          </p:spPr>
          <p:txBody>
            <a:bodyPr wrap="square" lIns="0" tIns="0" rIns="0" bIns="0" rtlCol="0"/>
            <a:lstStyle/>
            <a:p>
              <a:endParaRPr/>
            </a:p>
          </p:txBody>
        </p:sp>
        <p:pic>
          <p:nvPicPr>
            <p:cNvPr id="13" name="object 13"/>
            <p:cNvPicPr/>
            <p:nvPr/>
          </p:nvPicPr>
          <p:blipFill>
            <a:blip r:embed="rId6" cstate="print"/>
            <a:stretch>
              <a:fillRect/>
            </a:stretch>
          </p:blipFill>
          <p:spPr>
            <a:xfrm>
              <a:off x="2028825" y="2333625"/>
              <a:ext cx="304800" cy="1143000"/>
            </a:xfrm>
            <a:prstGeom prst="rect">
              <a:avLst/>
            </a:prstGeom>
          </p:spPr>
        </p:pic>
        <p:sp>
          <p:nvSpPr>
            <p:cNvPr id="14" name="object 14"/>
            <p:cNvSpPr/>
            <p:nvPr/>
          </p:nvSpPr>
          <p:spPr>
            <a:xfrm>
              <a:off x="2115562" y="2369688"/>
              <a:ext cx="85725" cy="926465"/>
            </a:xfrm>
            <a:custGeom>
              <a:avLst/>
              <a:gdLst/>
              <a:ahLst/>
              <a:cxnLst/>
              <a:rect l="l" t="t" r="r" b="b"/>
              <a:pathLst>
                <a:path w="85725" h="926464">
                  <a:moveTo>
                    <a:pt x="28575" y="840617"/>
                  </a:moveTo>
                  <a:lnTo>
                    <a:pt x="0" y="840617"/>
                  </a:lnTo>
                  <a:lnTo>
                    <a:pt x="42803" y="926342"/>
                  </a:lnTo>
                  <a:lnTo>
                    <a:pt x="78541" y="854964"/>
                  </a:lnTo>
                  <a:lnTo>
                    <a:pt x="28575" y="854964"/>
                  </a:lnTo>
                  <a:lnTo>
                    <a:pt x="28575" y="840617"/>
                  </a:lnTo>
                  <a:close/>
                </a:path>
                <a:path w="85725" h="926464">
                  <a:moveTo>
                    <a:pt x="57150" y="0"/>
                  </a:moveTo>
                  <a:lnTo>
                    <a:pt x="28575" y="0"/>
                  </a:lnTo>
                  <a:lnTo>
                    <a:pt x="28575" y="854964"/>
                  </a:lnTo>
                  <a:lnTo>
                    <a:pt x="57150" y="854964"/>
                  </a:lnTo>
                  <a:lnTo>
                    <a:pt x="57150" y="0"/>
                  </a:lnTo>
                  <a:close/>
                </a:path>
                <a:path w="85725" h="926464">
                  <a:moveTo>
                    <a:pt x="85725" y="840617"/>
                  </a:moveTo>
                  <a:lnTo>
                    <a:pt x="57150" y="840617"/>
                  </a:lnTo>
                  <a:lnTo>
                    <a:pt x="57150" y="854964"/>
                  </a:lnTo>
                  <a:lnTo>
                    <a:pt x="78541" y="854964"/>
                  </a:lnTo>
                  <a:lnTo>
                    <a:pt x="85725" y="840617"/>
                  </a:lnTo>
                  <a:close/>
                </a:path>
              </a:pathLst>
            </a:custGeom>
            <a:solidFill>
              <a:srgbClr val="EF7E08"/>
            </a:solidFill>
          </p:spPr>
          <p:txBody>
            <a:bodyPr wrap="square" lIns="0" tIns="0" rIns="0" bIns="0" rtlCol="0"/>
            <a:lstStyle/>
            <a:p>
              <a:endParaRPr/>
            </a:p>
          </p:txBody>
        </p:sp>
        <p:pic>
          <p:nvPicPr>
            <p:cNvPr id="15" name="object 15"/>
            <p:cNvPicPr/>
            <p:nvPr/>
          </p:nvPicPr>
          <p:blipFill>
            <a:blip r:embed="rId7" cstate="print"/>
            <a:stretch>
              <a:fillRect/>
            </a:stretch>
          </p:blipFill>
          <p:spPr>
            <a:xfrm>
              <a:off x="6858000" y="2333625"/>
              <a:ext cx="304800" cy="1143000"/>
            </a:xfrm>
            <a:prstGeom prst="rect">
              <a:avLst/>
            </a:prstGeom>
          </p:spPr>
        </p:pic>
        <p:sp>
          <p:nvSpPr>
            <p:cNvPr id="16" name="object 16"/>
            <p:cNvSpPr/>
            <p:nvPr/>
          </p:nvSpPr>
          <p:spPr>
            <a:xfrm>
              <a:off x="6942704" y="2369688"/>
              <a:ext cx="86360" cy="926465"/>
            </a:xfrm>
            <a:custGeom>
              <a:avLst/>
              <a:gdLst/>
              <a:ahLst/>
              <a:cxnLst/>
              <a:rect l="l" t="t" r="r" b="b"/>
              <a:pathLst>
                <a:path w="86359" h="926464">
                  <a:moveTo>
                    <a:pt x="28575" y="840617"/>
                  </a:moveTo>
                  <a:lnTo>
                    <a:pt x="0" y="840617"/>
                  </a:lnTo>
                  <a:lnTo>
                    <a:pt x="42946" y="926342"/>
                  </a:lnTo>
                  <a:lnTo>
                    <a:pt x="78578" y="854964"/>
                  </a:lnTo>
                  <a:lnTo>
                    <a:pt x="28575" y="854964"/>
                  </a:lnTo>
                  <a:lnTo>
                    <a:pt x="28575" y="840617"/>
                  </a:lnTo>
                  <a:close/>
                </a:path>
                <a:path w="86359" h="926464">
                  <a:moveTo>
                    <a:pt x="57150" y="0"/>
                  </a:moveTo>
                  <a:lnTo>
                    <a:pt x="28575" y="0"/>
                  </a:lnTo>
                  <a:lnTo>
                    <a:pt x="28575" y="854964"/>
                  </a:lnTo>
                  <a:lnTo>
                    <a:pt x="57150" y="854964"/>
                  </a:lnTo>
                  <a:lnTo>
                    <a:pt x="57150" y="0"/>
                  </a:lnTo>
                  <a:close/>
                </a:path>
                <a:path w="86359" h="926464">
                  <a:moveTo>
                    <a:pt x="85740" y="840617"/>
                  </a:moveTo>
                  <a:lnTo>
                    <a:pt x="57150" y="840617"/>
                  </a:lnTo>
                  <a:lnTo>
                    <a:pt x="57150" y="854964"/>
                  </a:lnTo>
                  <a:lnTo>
                    <a:pt x="78578" y="854964"/>
                  </a:lnTo>
                  <a:lnTo>
                    <a:pt x="85740" y="840617"/>
                  </a:lnTo>
                  <a:close/>
                </a:path>
              </a:pathLst>
            </a:custGeom>
            <a:solidFill>
              <a:srgbClr val="EF7E08"/>
            </a:solidFill>
          </p:spPr>
          <p:txBody>
            <a:bodyPr wrap="square" lIns="0" tIns="0" rIns="0" bIns="0" rtlCol="0"/>
            <a:lstStyle/>
            <a:p>
              <a:endParaRPr/>
            </a:p>
          </p:txBody>
        </p:sp>
        <p:pic>
          <p:nvPicPr>
            <p:cNvPr id="17" name="object 17"/>
            <p:cNvPicPr/>
            <p:nvPr/>
          </p:nvPicPr>
          <p:blipFill>
            <a:blip r:embed="rId8" cstate="print"/>
            <a:stretch>
              <a:fillRect/>
            </a:stretch>
          </p:blipFill>
          <p:spPr>
            <a:xfrm>
              <a:off x="1181100" y="3257550"/>
              <a:ext cx="2009775" cy="657225"/>
            </a:xfrm>
            <a:prstGeom prst="rect">
              <a:avLst/>
            </a:prstGeom>
          </p:spPr>
        </p:pic>
        <p:pic>
          <p:nvPicPr>
            <p:cNvPr id="18" name="object 18"/>
            <p:cNvPicPr/>
            <p:nvPr/>
          </p:nvPicPr>
          <p:blipFill>
            <a:blip r:embed="rId9" cstate="print"/>
            <a:stretch>
              <a:fillRect/>
            </a:stretch>
          </p:blipFill>
          <p:spPr>
            <a:xfrm>
              <a:off x="1819275" y="3371850"/>
              <a:ext cx="762000" cy="495300"/>
            </a:xfrm>
            <a:prstGeom prst="rect">
              <a:avLst/>
            </a:prstGeom>
          </p:spPr>
        </p:pic>
      </p:grpSp>
      <p:sp>
        <p:nvSpPr>
          <p:cNvPr id="19" name="object 19"/>
          <p:cNvSpPr txBox="1"/>
          <p:nvPr/>
        </p:nvSpPr>
        <p:spPr>
          <a:xfrm>
            <a:off x="1217426" y="3296055"/>
            <a:ext cx="1882139" cy="523240"/>
          </a:xfrm>
          <a:prstGeom prst="rect">
            <a:avLst/>
          </a:prstGeom>
          <a:solidFill>
            <a:srgbClr val="5F4778"/>
          </a:solidFill>
        </p:spPr>
        <p:txBody>
          <a:bodyPr vert="horz" wrap="square" lIns="0" tIns="155575" rIns="0" bIns="0" rtlCol="0">
            <a:spAutoFit/>
          </a:bodyPr>
          <a:lstStyle/>
          <a:p>
            <a:pPr algn="ctr">
              <a:lnSpc>
                <a:spcPct val="100000"/>
              </a:lnSpc>
              <a:spcBef>
                <a:spcPts val="1225"/>
              </a:spcBef>
            </a:pPr>
            <a:r>
              <a:rPr sz="1350" spc="-20" dirty="0">
                <a:solidFill>
                  <a:srgbClr val="FFFFFF"/>
                </a:solidFill>
                <a:latin typeface="Calibri"/>
                <a:cs typeface="Calibri"/>
              </a:rPr>
              <a:t>NRPE</a:t>
            </a:r>
            <a:endParaRPr sz="1350">
              <a:latin typeface="Calibri"/>
              <a:cs typeface="Calibri"/>
            </a:endParaRPr>
          </a:p>
        </p:txBody>
      </p:sp>
      <p:grpSp>
        <p:nvGrpSpPr>
          <p:cNvPr id="20" name="object 20"/>
          <p:cNvGrpSpPr/>
          <p:nvPr/>
        </p:nvGrpSpPr>
        <p:grpSpPr>
          <a:xfrm>
            <a:off x="6000750" y="3257550"/>
            <a:ext cx="2019300" cy="657225"/>
            <a:chOff x="6000750" y="3257550"/>
            <a:chExt cx="2019300" cy="657225"/>
          </a:xfrm>
        </p:grpSpPr>
        <p:pic>
          <p:nvPicPr>
            <p:cNvPr id="21" name="object 21"/>
            <p:cNvPicPr/>
            <p:nvPr/>
          </p:nvPicPr>
          <p:blipFill>
            <a:blip r:embed="rId10" cstate="print"/>
            <a:stretch>
              <a:fillRect/>
            </a:stretch>
          </p:blipFill>
          <p:spPr>
            <a:xfrm>
              <a:off x="6000750" y="3257550"/>
              <a:ext cx="2019300" cy="657225"/>
            </a:xfrm>
            <a:prstGeom prst="rect">
              <a:avLst/>
            </a:prstGeom>
          </p:spPr>
        </p:pic>
        <p:pic>
          <p:nvPicPr>
            <p:cNvPr id="22" name="object 22"/>
            <p:cNvPicPr/>
            <p:nvPr/>
          </p:nvPicPr>
          <p:blipFill>
            <a:blip r:embed="rId11" cstate="print"/>
            <a:stretch>
              <a:fillRect/>
            </a:stretch>
          </p:blipFill>
          <p:spPr>
            <a:xfrm>
              <a:off x="6457950" y="3371850"/>
              <a:ext cx="1143000" cy="495300"/>
            </a:xfrm>
            <a:prstGeom prst="rect">
              <a:avLst/>
            </a:prstGeom>
          </p:spPr>
        </p:pic>
      </p:grpSp>
      <p:sp>
        <p:nvSpPr>
          <p:cNvPr id="23" name="object 23"/>
          <p:cNvSpPr txBox="1"/>
          <p:nvPr/>
        </p:nvSpPr>
        <p:spPr>
          <a:xfrm>
            <a:off x="6044580" y="3296055"/>
            <a:ext cx="1882139" cy="523240"/>
          </a:xfrm>
          <a:prstGeom prst="rect">
            <a:avLst/>
          </a:prstGeom>
          <a:solidFill>
            <a:srgbClr val="5F4778"/>
          </a:solidFill>
        </p:spPr>
        <p:txBody>
          <a:bodyPr vert="horz" wrap="square" lIns="0" tIns="155575" rIns="0" bIns="0" rtlCol="0">
            <a:spAutoFit/>
          </a:bodyPr>
          <a:lstStyle/>
          <a:p>
            <a:pPr marL="564515">
              <a:lnSpc>
                <a:spcPct val="100000"/>
              </a:lnSpc>
              <a:spcBef>
                <a:spcPts val="1225"/>
              </a:spcBef>
            </a:pPr>
            <a:r>
              <a:rPr sz="1350" spc="-10" dirty="0">
                <a:solidFill>
                  <a:srgbClr val="FFFFFF"/>
                </a:solidFill>
                <a:latin typeface="Calibri"/>
                <a:cs typeface="Calibri"/>
              </a:rPr>
              <a:t>NSClient++</a:t>
            </a:r>
            <a:endParaRPr sz="1350">
              <a:latin typeface="Calibri"/>
              <a:cs typeface="Calibri"/>
            </a:endParaRPr>
          </a:p>
        </p:txBody>
      </p:sp>
      <p:grpSp>
        <p:nvGrpSpPr>
          <p:cNvPr id="24" name="object 24"/>
          <p:cNvGrpSpPr/>
          <p:nvPr/>
        </p:nvGrpSpPr>
        <p:grpSpPr>
          <a:xfrm>
            <a:off x="1271594" y="3929253"/>
            <a:ext cx="6187440" cy="941069"/>
            <a:chOff x="1271594" y="3929253"/>
            <a:chExt cx="6187440" cy="941069"/>
          </a:xfrm>
        </p:grpSpPr>
        <p:pic>
          <p:nvPicPr>
            <p:cNvPr id="25" name="object 25"/>
            <p:cNvPicPr/>
            <p:nvPr/>
          </p:nvPicPr>
          <p:blipFill>
            <a:blip r:embed="rId12" cstate="print"/>
            <a:stretch>
              <a:fillRect/>
            </a:stretch>
          </p:blipFill>
          <p:spPr>
            <a:xfrm>
              <a:off x="1271594" y="3945681"/>
              <a:ext cx="772068" cy="924252"/>
            </a:xfrm>
            <a:prstGeom prst="rect">
              <a:avLst/>
            </a:prstGeom>
          </p:spPr>
        </p:pic>
        <p:pic>
          <p:nvPicPr>
            <p:cNvPr id="26" name="object 26"/>
            <p:cNvPicPr/>
            <p:nvPr/>
          </p:nvPicPr>
          <p:blipFill>
            <a:blip r:embed="rId13" cstate="print"/>
            <a:stretch>
              <a:fillRect/>
            </a:stretch>
          </p:blipFill>
          <p:spPr>
            <a:xfrm>
              <a:off x="2101342" y="4306050"/>
              <a:ext cx="656767" cy="523213"/>
            </a:xfrm>
            <a:prstGeom prst="rect">
              <a:avLst/>
            </a:prstGeom>
          </p:spPr>
        </p:pic>
        <p:pic>
          <p:nvPicPr>
            <p:cNvPr id="27" name="object 27"/>
            <p:cNvPicPr/>
            <p:nvPr/>
          </p:nvPicPr>
          <p:blipFill>
            <a:blip r:embed="rId14" cstate="print"/>
            <a:stretch>
              <a:fillRect/>
            </a:stretch>
          </p:blipFill>
          <p:spPr>
            <a:xfrm>
              <a:off x="1940304" y="3929253"/>
              <a:ext cx="1116418" cy="376796"/>
            </a:xfrm>
            <a:prstGeom prst="rect">
              <a:avLst/>
            </a:prstGeom>
          </p:spPr>
        </p:pic>
        <p:pic>
          <p:nvPicPr>
            <p:cNvPr id="28" name="object 28"/>
            <p:cNvPicPr/>
            <p:nvPr/>
          </p:nvPicPr>
          <p:blipFill>
            <a:blip r:embed="rId15" cstate="print"/>
            <a:stretch>
              <a:fillRect/>
            </a:stretch>
          </p:blipFill>
          <p:spPr>
            <a:xfrm>
              <a:off x="6512417" y="4035945"/>
              <a:ext cx="946303" cy="709726"/>
            </a:xfrm>
            <a:prstGeom prst="rect">
              <a:avLst/>
            </a:prstGeom>
          </p:spPr>
        </p:pic>
      </p:grpSp>
      <p:sp>
        <p:nvSpPr>
          <p:cNvPr id="29" name="object 29"/>
          <p:cNvSpPr txBox="1"/>
          <p:nvPr/>
        </p:nvSpPr>
        <p:spPr>
          <a:xfrm>
            <a:off x="7592701" y="4449123"/>
            <a:ext cx="694055" cy="231775"/>
          </a:xfrm>
          <a:prstGeom prst="rect">
            <a:avLst/>
          </a:prstGeom>
        </p:spPr>
        <p:txBody>
          <a:bodyPr vert="horz" wrap="square" lIns="0" tIns="12700" rIns="0" bIns="0" rtlCol="0">
            <a:spAutoFit/>
          </a:bodyPr>
          <a:lstStyle/>
          <a:p>
            <a:pPr marL="12700">
              <a:lnSpc>
                <a:spcPct val="100000"/>
              </a:lnSpc>
              <a:spcBef>
                <a:spcPts val="100"/>
              </a:spcBef>
            </a:pPr>
            <a:r>
              <a:rPr sz="1350" b="1" spc="-10" dirty="0">
                <a:latin typeface="Calibri"/>
                <a:cs typeface="Calibri"/>
              </a:rPr>
              <a:t>Windows</a:t>
            </a:r>
            <a:endParaRPr sz="1350">
              <a:latin typeface="Calibri"/>
              <a:cs typeface="Calibri"/>
            </a:endParaRPr>
          </a:p>
        </p:txBody>
      </p:sp>
      <p:sp>
        <p:nvSpPr>
          <p:cNvPr id="30" name="object 30"/>
          <p:cNvSpPr txBox="1"/>
          <p:nvPr/>
        </p:nvSpPr>
        <p:spPr>
          <a:xfrm>
            <a:off x="3096266" y="4599618"/>
            <a:ext cx="408940" cy="231775"/>
          </a:xfrm>
          <a:prstGeom prst="rect">
            <a:avLst/>
          </a:prstGeom>
        </p:spPr>
        <p:txBody>
          <a:bodyPr vert="horz" wrap="square" lIns="0" tIns="12700" rIns="0" bIns="0" rtlCol="0">
            <a:spAutoFit/>
          </a:bodyPr>
          <a:lstStyle/>
          <a:p>
            <a:pPr marL="12700">
              <a:lnSpc>
                <a:spcPct val="100000"/>
              </a:lnSpc>
              <a:spcBef>
                <a:spcPts val="100"/>
              </a:spcBef>
            </a:pPr>
            <a:r>
              <a:rPr sz="1350" b="1" spc="-10" dirty="0">
                <a:latin typeface="Calibri"/>
                <a:cs typeface="Calibri"/>
              </a:rPr>
              <a:t>Linux</a:t>
            </a:r>
            <a:endParaRPr sz="1350">
              <a:latin typeface="Calibri"/>
              <a:cs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CEBE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402268" y="2918141"/>
            <a:ext cx="7370132" cy="1204817"/>
          </a:xfrm>
          <a:prstGeom prst="rect">
            <a:avLst/>
          </a:prstGeom>
          <a:effectLst>
            <a:outerShdw blurRad="50800" dist="38100" dir="8100000" algn="tr" rotWithShape="0">
              <a:prstClr val="black">
                <a:alpha val="40000"/>
              </a:prstClr>
            </a:outerShdw>
          </a:effectLst>
        </p:spPr>
        <p:txBody>
          <a:bodyPr vert="horz" wrap="square" lIns="0" tIns="75565" rIns="0" bIns="0" rtlCol="0">
            <a:spAutoFit/>
          </a:bodyPr>
          <a:lstStyle/>
          <a:p>
            <a:pPr marL="12700" marR="5080">
              <a:lnSpc>
                <a:spcPts val="4360"/>
              </a:lnSpc>
              <a:spcBef>
                <a:spcPts val="595"/>
              </a:spcBef>
            </a:pPr>
            <a:r>
              <a:rPr sz="3600" b="0" dirty="0">
                <a:solidFill>
                  <a:srgbClr val="2F233B"/>
                </a:solidFill>
                <a:latin typeface="Lucida Grande" panose="020B0600040502020204" pitchFamily="34" charset="0"/>
              </a:rPr>
              <a:t>Creating a Host in Nagios Using NRPE Plugin</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CEBE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255904" y="183257"/>
            <a:ext cx="6525896" cy="439864"/>
          </a:xfrm>
          <a:prstGeom prst="rect">
            <a:avLst/>
          </a:prstGeom>
        </p:spPr>
        <p:txBody>
          <a:bodyPr vert="horz" wrap="square" lIns="0" tIns="16510" rIns="0" bIns="0" rtlCol="0">
            <a:spAutoFit/>
          </a:bodyPr>
          <a:lstStyle/>
          <a:p>
            <a:pPr marL="12700">
              <a:lnSpc>
                <a:spcPct val="100000"/>
              </a:lnSpc>
              <a:spcBef>
                <a:spcPts val="130"/>
              </a:spcBef>
            </a:pPr>
            <a:r>
              <a:rPr dirty="0">
                <a:latin typeface="Lucida Grande" panose="020B0600040502020204" pitchFamily="34" charset="0"/>
              </a:rPr>
              <a:t>Creating a Host in Nagios Using NRPE</a:t>
            </a:r>
          </a:p>
        </p:txBody>
      </p:sp>
      <p:sp>
        <p:nvSpPr>
          <p:cNvPr id="3" name="object 3"/>
          <p:cNvSpPr txBox="1"/>
          <p:nvPr/>
        </p:nvSpPr>
        <p:spPr>
          <a:xfrm>
            <a:off x="398136" y="1200463"/>
            <a:ext cx="5697864" cy="2292935"/>
          </a:xfrm>
          <a:prstGeom prst="rect">
            <a:avLst/>
          </a:prstGeom>
        </p:spPr>
        <p:txBody>
          <a:bodyPr vert="horz" wrap="square" lIns="0" tIns="12700" rIns="0" bIns="0" rtlCol="0">
            <a:spAutoFit/>
          </a:bodyPr>
          <a:lstStyle/>
          <a:p>
            <a:pPr marL="355600" indent="-342900">
              <a:lnSpc>
                <a:spcPct val="100000"/>
              </a:lnSpc>
              <a:spcBef>
                <a:spcPts val="100"/>
              </a:spcBef>
              <a:buAutoNum type="arabicPeriod"/>
              <a:tabLst>
                <a:tab pos="355600" algn="l"/>
              </a:tabLst>
            </a:pPr>
            <a:r>
              <a:rPr sz="1350" dirty="0">
                <a:latin typeface="Lucida Grande" panose="020B0600040502020204"/>
                <a:cs typeface="Calibri"/>
              </a:rPr>
              <a:t>Launch</a:t>
            </a:r>
            <a:r>
              <a:rPr sz="1350" dirty="0">
                <a:latin typeface="Lucida Grande" panose="020B0600040502020204"/>
                <a:cs typeface="Times New Roman"/>
              </a:rPr>
              <a:t> </a:t>
            </a:r>
            <a:r>
              <a:rPr sz="1350" dirty="0">
                <a:latin typeface="Lucida Grande" panose="020B0600040502020204"/>
                <a:cs typeface="Calibri"/>
              </a:rPr>
              <a:t>an</a:t>
            </a:r>
            <a:r>
              <a:rPr sz="1350" dirty="0">
                <a:latin typeface="Lucida Grande" panose="020B0600040502020204"/>
                <a:cs typeface="Times New Roman"/>
              </a:rPr>
              <a:t> </a:t>
            </a:r>
            <a:r>
              <a:rPr sz="1350" dirty="0">
                <a:latin typeface="Lucida Grande" panose="020B0600040502020204"/>
                <a:cs typeface="Calibri"/>
              </a:rPr>
              <a:t>Ubuntu</a:t>
            </a:r>
            <a:r>
              <a:rPr sz="1350" dirty="0">
                <a:latin typeface="Lucida Grande" panose="020B0600040502020204"/>
                <a:cs typeface="Times New Roman"/>
              </a:rPr>
              <a:t> </a:t>
            </a:r>
            <a:r>
              <a:rPr sz="1350" dirty="0">
                <a:latin typeface="Lucida Grande" panose="020B0600040502020204"/>
                <a:cs typeface="Calibri"/>
              </a:rPr>
              <a:t>box</a:t>
            </a:r>
            <a:r>
              <a:rPr sz="1350" dirty="0">
                <a:latin typeface="Lucida Grande" panose="020B0600040502020204"/>
                <a:cs typeface="Times New Roman"/>
              </a:rPr>
              <a:t> </a:t>
            </a:r>
            <a:r>
              <a:rPr sz="1350" dirty="0">
                <a:latin typeface="Lucida Grande" panose="020B0600040502020204"/>
                <a:cs typeface="Calibri"/>
              </a:rPr>
              <a:t>on</a:t>
            </a:r>
            <a:r>
              <a:rPr sz="1350" dirty="0">
                <a:latin typeface="Lucida Grande" panose="020B0600040502020204"/>
                <a:cs typeface="Times New Roman"/>
              </a:rPr>
              <a:t> </a:t>
            </a:r>
            <a:r>
              <a:rPr sz="1350" dirty="0">
                <a:latin typeface="Lucida Grande" panose="020B0600040502020204"/>
                <a:cs typeface="Calibri"/>
              </a:rPr>
              <a:t>AWS</a:t>
            </a:r>
          </a:p>
          <a:p>
            <a:pPr>
              <a:lnSpc>
                <a:spcPct val="100000"/>
              </a:lnSpc>
              <a:spcBef>
                <a:spcPts val="790"/>
              </a:spcBef>
              <a:buFont typeface="Calibri"/>
              <a:buAutoNum type="arabicPeriod"/>
            </a:pPr>
            <a:endParaRPr sz="1350" dirty="0">
              <a:latin typeface="Lucida Grande" panose="020B0600040502020204"/>
              <a:cs typeface="Calibri"/>
            </a:endParaRPr>
          </a:p>
          <a:p>
            <a:pPr marL="355600" indent="-342900">
              <a:lnSpc>
                <a:spcPct val="100000"/>
              </a:lnSpc>
              <a:buAutoNum type="arabicPeriod"/>
              <a:tabLst>
                <a:tab pos="355600" algn="l"/>
              </a:tabLst>
            </a:pPr>
            <a:r>
              <a:rPr sz="1350" dirty="0">
                <a:latin typeface="Lucida Grande" panose="020B0600040502020204"/>
                <a:cs typeface="Calibri"/>
              </a:rPr>
              <a:t>Follow</a:t>
            </a:r>
            <a:r>
              <a:rPr sz="1350" dirty="0">
                <a:latin typeface="Lucida Grande" panose="020B0600040502020204"/>
                <a:cs typeface="Times New Roman"/>
              </a:rPr>
              <a:t> </a:t>
            </a:r>
            <a:r>
              <a:rPr sz="1350" dirty="0">
                <a:latin typeface="Lucida Grande" panose="020B0600040502020204"/>
                <a:cs typeface="Calibri"/>
              </a:rPr>
              <a:t>the</a:t>
            </a:r>
            <a:r>
              <a:rPr sz="1350" dirty="0">
                <a:latin typeface="Lucida Grande" panose="020B0600040502020204"/>
                <a:cs typeface="Times New Roman"/>
              </a:rPr>
              <a:t> </a:t>
            </a:r>
            <a:r>
              <a:rPr sz="1350" dirty="0">
                <a:latin typeface="Lucida Grande" panose="020B0600040502020204"/>
                <a:cs typeface="Calibri"/>
              </a:rPr>
              <a:t>commands</a:t>
            </a:r>
            <a:r>
              <a:rPr sz="1350" dirty="0">
                <a:latin typeface="Lucida Grande" panose="020B0600040502020204"/>
                <a:cs typeface="Times New Roman"/>
              </a:rPr>
              <a:t> </a:t>
            </a:r>
            <a:r>
              <a:rPr sz="1350" dirty="0">
                <a:latin typeface="Lucida Grande" panose="020B0600040502020204"/>
                <a:cs typeface="Calibri"/>
              </a:rPr>
              <a:t>for</a:t>
            </a:r>
            <a:r>
              <a:rPr sz="1350" dirty="0">
                <a:latin typeface="Lucida Grande" panose="020B0600040502020204"/>
                <a:cs typeface="Times New Roman"/>
              </a:rPr>
              <a:t> </a:t>
            </a:r>
            <a:r>
              <a:rPr sz="1350" dirty="0">
                <a:latin typeface="Lucida Grande" panose="020B0600040502020204"/>
                <a:cs typeface="Calibri"/>
              </a:rPr>
              <a:t>Installing</a:t>
            </a:r>
            <a:r>
              <a:rPr sz="1350" dirty="0">
                <a:latin typeface="Lucida Grande" panose="020B0600040502020204"/>
                <a:cs typeface="Times New Roman"/>
              </a:rPr>
              <a:t> </a:t>
            </a:r>
            <a:r>
              <a:rPr sz="1350" dirty="0">
                <a:latin typeface="Lucida Grande" panose="020B0600040502020204"/>
                <a:cs typeface="Calibri"/>
              </a:rPr>
              <a:t>NRPE</a:t>
            </a:r>
            <a:r>
              <a:rPr sz="1350" dirty="0">
                <a:latin typeface="Lucida Grande" panose="020B0600040502020204"/>
                <a:cs typeface="Times New Roman"/>
              </a:rPr>
              <a:t> </a:t>
            </a:r>
            <a:r>
              <a:rPr sz="1350" dirty="0">
                <a:latin typeface="Lucida Grande" panose="020B0600040502020204"/>
                <a:cs typeface="Calibri"/>
              </a:rPr>
              <a:t>Plugin</a:t>
            </a:r>
          </a:p>
          <a:p>
            <a:pPr>
              <a:lnSpc>
                <a:spcPct val="100000"/>
              </a:lnSpc>
              <a:spcBef>
                <a:spcPts val="790"/>
              </a:spcBef>
              <a:buFont typeface="Calibri"/>
              <a:buAutoNum type="arabicPeriod"/>
            </a:pPr>
            <a:endParaRPr sz="1350" dirty="0">
              <a:latin typeface="Lucida Grande" panose="020B0600040502020204"/>
              <a:cs typeface="Calibri"/>
            </a:endParaRPr>
          </a:p>
          <a:p>
            <a:pPr marL="355600" indent="-342900">
              <a:lnSpc>
                <a:spcPct val="100000"/>
              </a:lnSpc>
              <a:buAutoNum type="arabicPeriod"/>
              <a:tabLst>
                <a:tab pos="355600" algn="l"/>
              </a:tabLst>
            </a:pPr>
            <a:r>
              <a:rPr sz="1350" dirty="0">
                <a:latin typeface="Lucida Grande" panose="020B0600040502020204"/>
                <a:cs typeface="Calibri"/>
              </a:rPr>
              <a:t>Add</a:t>
            </a:r>
            <a:r>
              <a:rPr sz="1350" dirty="0">
                <a:latin typeface="Lucida Grande" panose="020B0600040502020204"/>
                <a:cs typeface="Times New Roman"/>
              </a:rPr>
              <a:t> </a:t>
            </a:r>
            <a:r>
              <a:rPr sz="1350" dirty="0">
                <a:latin typeface="Lucida Grande" panose="020B0600040502020204"/>
                <a:cs typeface="Calibri"/>
              </a:rPr>
              <a:t>the</a:t>
            </a:r>
            <a:r>
              <a:rPr sz="1350" dirty="0">
                <a:latin typeface="Lucida Grande" panose="020B0600040502020204"/>
                <a:cs typeface="Times New Roman"/>
              </a:rPr>
              <a:t> </a:t>
            </a:r>
            <a:r>
              <a:rPr sz="1350" dirty="0">
                <a:latin typeface="Lucida Grande" panose="020B0600040502020204"/>
                <a:cs typeface="Calibri"/>
              </a:rPr>
              <a:t>Host</a:t>
            </a:r>
            <a:r>
              <a:rPr sz="1350" dirty="0">
                <a:latin typeface="Lucida Grande" panose="020B0600040502020204"/>
                <a:cs typeface="Times New Roman"/>
              </a:rPr>
              <a:t> </a:t>
            </a:r>
            <a:r>
              <a:rPr sz="1350" dirty="0">
                <a:latin typeface="Lucida Grande" panose="020B0600040502020204"/>
                <a:cs typeface="Calibri"/>
              </a:rPr>
              <a:t>in</a:t>
            </a:r>
            <a:r>
              <a:rPr sz="1350" dirty="0">
                <a:latin typeface="Lucida Grande" panose="020B0600040502020204"/>
                <a:cs typeface="Times New Roman"/>
              </a:rPr>
              <a:t> </a:t>
            </a:r>
            <a:r>
              <a:rPr sz="1350" dirty="0">
                <a:latin typeface="Lucida Grande" panose="020B0600040502020204"/>
                <a:cs typeface="Calibri"/>
              </a:rPr>
              <a:t>Nagios</a:t>
            </a:r>
            <a:r>
              <a:rPr sz="1350" dirty="0">
                <a:latin typeface="Lucida Grande" panose="020B0600040502020204"/>
                <a:cs typeface="Times New Roman"/>
              </a:rPr>
              <a:t> </a:t>
            </a:r>
            <a:r>
              <a:rPr sz="1350" dirty="0">
                <a:latin typeface="Lucida Grande" panose="020B0600040502020204"/>
                <a:cs typeface="Calibri"/>
              </a:rPr>
              <a:t>Server</a:t>
            </a:r>
            <a:r>
              <a:rPr sz="1350" dirty="0">
                <a:latin typeface="Lucida Grande" panose="020B0600040502020204"/>
                <a:cs typeface="Times New Roman"/>
              </a:rPr>
              <a:t> </a:t>
            </a:r>
            <a:r>
              <a:rPr sz="1350" dirty="0">
                <a:latin typeface="Lucida Grande" panose="020B0600040502020204"/>
                <a:cs typeface="Calibri"/>
              </a:rPr>
              <a:t>in</a:t>
            </a:r>
            <a:r>
              <a:rPr sz="1350" dirty="0">
                <a:latin typeface="Lucida Grande" panose="020B0600040502020204"/>
                <a:cs typeface="Times New Roman"/>
              </a:rPr>
              <a:t> </a:t>
            </a:r>
            <a:r>
              <a:rPr sz="1350" dirty="0">
                <a:latin typeface="Lucida Grande" panose="020B0600040502020204"/>
                <a:cs typeface="Calibri"/>
              </a:rPr>
              <a:t>the</a:t>
            </a:r>
            <a:r>
              <a:rPr sz="1350" dirty="0">
                <a:latin typeface="Lucida Grande" panose="020B0600040502020204"/>
                <a:cs typeface="Times New Roman"/>
              </a:rPr>
              <a:t> </a:t>
            </a:r>
            <a:r>
              <a:rPr sz="1350" dirty="0">
                <a:latin typeface="Lucida Grande" panose="020B0600040502020204"/>
                <a:cs typeface="Calibri"/>
              </a:rPr>
              <a:t>objects</a:t>
            </a:r>
            <a:r>
              <a:rPr sz="1350" dirty="0">
                <a:latin typeface="Lucida Grande" panose="020B0600040502020204"/>
                <a:cs typeface="Times New Roman"/>
              </a:rPr>
              <a:t> </a:t>
            </a:r>
            <a:r>
              <a:rPr sz="1350" dirty="0">
                <a:latin typeface="Lucida Grande" panose="020B0600040502020204"/>
                <a:cs typeface="Calibri"/>
              </a:rPr>
              <a:t>folder</a:t>
            </a:r>
          </a:p>
          <a:p>
            <a:pPr>
              <a:lnSpc>
                <a:spcPct val="100000"/>
              </a:lnSpc>
              <a:spcBef>
                <a:spcPts val="790"/>
              </a:spcBef>
              <a:buFont typeface="Calibri"/>
              <a:buAutoNum type="arabicPeriod"/>
            </a:pPr>
            <a:endParaRPr sz="1350" dirty="0">
              <a:latin typeface="Lucida Grande" panose="020B0600040502020204"/>
              <a:cs typeface="Calibri"/>
            </a:endParaRPr>
          </a:p>
          <a:p>
            <a:pPr marL="355600" indent="-342900">
              <a:lnSpc>
                <a:spcPct val="100000"/>
              </a:lnSpc>
              <a:buAutoNum type="arabicPeriod"/>
              <a:tabLst>
                <a:tab pos="355600" algn="l"/>
              </a:tabLst>
            </a:pPr>
            <a:r>
              <a:rPr sz="1350" dirty="0">
                <a:latin typeface="Lucida Grande" panose="020B0600040502020204"/>
                <a:cs typeface="Calibri"/>
              </a:rPr>
              <a:t>Change</a:t>
            </a:r>
            <a:r>
              <a:rPr sz="1350" dirty="0">
                <a:latin typeface="Lucida Grande" panose="020B0600040502020204"/>
                <a:cs typeface="Times New Roman"/>
              </a:rPr>
              <a:t> </a:t>
            </a:r>
            <a:r>
              <a:rPr sz="1350" dirty="0">
                <a:latin typeface="Lucida Grande" panose="020B0600040502020204"/>
                <a:cs typeface="Calibri"/>
              </a:rPr>
              <a:t>the</a:t>
            </a:r>
            <a:r>
              <a:rPr sz="1350" dirty="0">
                <a:latin typeface="Lucida Grande" panose="020B0600040502020204"/>
                <a:cs typeface="Times New Roman"/>
              </a:rPr>
              <a:t> </a:t>
            </a:r>
            <a:r>
              <a:rPr sz="1350" dirty="0">
                <a:latin typeface="Lucida Grande" panose="020B0600040502020204"/>
                <a:cs typeface="Calibri"/>
              </a:rPr>
              <a:t>Main</a:t>
            </a:r>
            <a:r>
              <a:rPr sz="1350" dirty="0">
                <a:latin typeface="Lucida Grande" panose="020B0600040502020204"/>
                <a:cs typeface="Times New Roman"/>
              </a:rPr>
              <a:t> </a:t>
            </a:r>
            <a:r>
              <a:rPr sz="1350" dirty="0">
                <a:latin typeface="Lucida Grande" panose="020B0600040502020204"/>
                <a:cs typeface="Calibri"/>
              </a:rPr>
              <a:t>Nagios</a:t>
            </a:r>
            <a:r>
              <a:rPr sz="1350" dirty="0">
                <a:latin typeface="Lucida Grande" panose="020B0600040502020204"/>
                <a:cs typeface="Times New Roman"/>
              </a:rPr>
              <a:t> </a:t>
            </a:r>
            <a:r>
              <a:rPr sz="1350" dirty="0">
                <a:latin typeface="Lucida Grande" panose="020B0600040502020204"/>
                <a:cs typeface="Calibri"/>
              </a:rPr>
              <a:t>Configuration</a:t>
            </a:r>
            <a:r>
              <a:rPr sz="1350" dirty="0">
                <a:latin typeface="Lucida Grande" panose="020B0600040502020204"/>
                <a:cs typeface="Times New Roman"/>
              </a:rPr>
              <a:t> </a:t>
            </a:r>
            <a:r>
              <a:rPr sz="1350" dirty="0">
                <a:latin typeface="Lucida Grande" panose="020B0600040502020204"/>
                <a:cs typeface="Calibri"/>
              </a:rPr>
              <a:t>file</a:t>
            </a:r>
            <a:r>
              <a:rPr sz="1350" dirty="0">
                <a:latin typeface="Lucida Grande" panose="020B0600040502020204"/>
                <a:cs typeface="Times New Roman"/>
              </a:rPr>
              <a:t> </a:t>
            </a:r>
            <a:r>
              <a:rPr sz="1350" dirty="0">
                <a:latin typeface="Lucida Grande" panose="020B0600040502020204"/>
                <a:cs typeface="Calibri"/>
              </a:rPr>
              <a:t>for</a:t>
            </a:r>
            <a:r>
              <a:rPr sz="1350" dirty="0">
                <a:latin typeface="Lucida Grande" panose="020B0600040502020204"/>
                <a:cs typeface="Times New Roman"/>
              </a:rPr>
              <a:t> </a:t>
            </a:r>
            <a:r>
              <a:rPr sz="1350" dirty="0">
                <a:latin typeface="Lucida Grande" panose="020B0600040502020204"/>
                <a:cs typeface="Calibri"/>
              </a:rPr>
              <a:t>reading</a:t>
            </a:r>
            <a:r>
              <a:rPr sz="1350" dirty="0">
                <a:latin typeface="Lucida Grande" panose="020B0600040502020204"/>
                <a:cs typeface="Times New Roman"/>
              </a:rPr>
              <a:t> </a:t>
            </a:r>
            <a:r>
              <a:rPr sz="1350" dirty="0">
                <a:latin typeface="Lucida Grande" panose="020B0600040502020204"/>
                <a:cs typeface="Calibri"/>
              </a:rPr>
              <a:t>this</a:t>
            </a:r>
            <a:r>
              <a:rPr sz="1350" dirty="0">
                <a:latin typeface="Lucida Grande" panose="020B0600040502020204"/>
                <a:cs typeface="Times New Roman"/>
              </a:rPr>
              <a:t> </a:t>
            </a:r>
            <a:r>
              <a:rPr sz="1350" dirty="0">
                <a:latin typeface="Lucida Grande" panose="020B0600040502020204"/>
                <a:cs typeface="Calibri"/>
              </a:rPr>
              <a:t>file</a:t>
            </a:r>
          </a:p>
          <a:p>
            <a:pPr>
              <a:lnSpc>
                <a:spcPct val="100000"/>
              </a:lnSpc>
              <a:spcBef>
                <a:spcPts val="790"/>
              </a:spcBef>
              <a:buFont typeface="Calibri"/>
              <a:buAutoNum type="arabicPeriod"/>
            </a:pPr>
            <a:endParaRPr sz="1350" dirty="0">
              <a:latin typeface="Lucida Grande" panose="020B0600040502020204"/>
              <a:cs typeface="Calibri"/>
            </a:endParaRPr>
          </a:p>
          <a:p>
            <a:pPr marL="355600" indent="-342900">
              <a:lnSpc>
                <a:spcPct val="100000"/>
              </a:lnSpc>
              <a:buAutoNum type="arabicPeriod"/>
              <a:tabLst>
                <a:tab pos="355600" algn="l"/>
              </a:tabLst>
            </a:pPr>
            <a:r>
              <a:rPr sz="1350" dirty="0">
                <a:latin typeface="Lucida Grande" panose="020B0600040502020204"/>
                <a:cs typeface="Calibri"/>
              </a:rPr>
              <a:t>Finally,</a:t>
            </a:r>
            <a:r>
              <a:rPr sz="1350" dirty="0">
                <a:latin typeface="Lucida Grande" panose="020B0600040502020204"/>
                <a:cs typeface="Times New Roman"/>
              </a:rPr>
              <a:t> </a:t>
            </a:r>
            <a:r>
              <a:rPr sz="1350" dirty="0">
                <a:latin typeface="Lucida Grande" panose="020B0600040502020204"/>
                <a:cs typeface="Calibri"/>
              </a:rPr>
              <a:t>restart</a:t>
            </a:r>
            <a:r>
              <a:rPr sz="1350" dirty="0">
                <a:latin typeface="Lucida Grande" panose="020B0600040502020204"/>
                <a:cs typeface="Times New Roman"/>
              </a:rPr>
              <a:t> </a:t>
            </a:r>
            <a:r>
              <a:rPr sz="1350" dirty="0">
                <a:latin typeface="Lucida Grande" panose="020B0600040502020204"/>
                <a:cs typeface="Calibri"/>
              </a:rPr>
              <a:t>the</a:t>
            </a:r>
            <a:r>
              <a:rPr sz="1350" dirty="0">
                <a:latin typeface="Lucida Grande" panose="020B0600040502020204"/>
                <a:cs typeface="Times New Roman"/>
              </a:rPr>
              <a:t> </a:t>
            </a:r>
            <a:r>
              <a:rPr sz="1350" dirty="0">
                <a:latin typeface="Lucida Grande" panose="020B0600040502020204"/>
                <a:cs typeface="Calibri"/>
              </a:rPr>
              <a:t>Nagios</a:t>
            </a:r>
            <a:r>
              <a:rPr sz="1350" dirty="0">
                <a:latin typeface="Lucida Grande" panose="020B0600040502020204"/>
                <a:cs typeface="Times New Roman"/>
              </a:rPr>
              <a:t> </a:t>
            </a:r>
            <a:r>
              <a:rPr sz="1350" dirty="0">
                <a:latin typeface="Lucida Grande" panose="020B0600040502020204"/>
                <a:cs typeface="Calibri"/>
              </a:rPr>
              <a:t>Server</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CEBE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402268" y="2918141"/>
            <a:ext cx="7249159" cy="1204817"/>
          </a:xfrm>
          <a:prstGeom prst="rect">
            <a:avLst/>
          </a:prstGeom>
          <a:effectLst>
            <a:outerShdw blurRad="50800" dist="38100" dir="8100000" algn="tr" rotWithShape="0">
              <a:prstClr val="black">
                <a:alpha val="40000"/>
              </a:prstClr>
            </a:outerShdw>
          </a:effectLst>
        </p:spPr>
        <p:txBody>
          <a:bodyPr vert="horz" wrap="square" lIns="0" tIns="75565" rIns="0" bIns="0" rtlCol="0">
            <a:spAutoFit/>
          </a:bodyPr>
          <a:lstStyle/>
          <a:p>
            <a:pPr marL="12700" marR="5080">
              <a:lnSpc>
                <a:spcPts val="4360"/>
              </a:lnSpc>
              <a:spcBef>
                <a:spcPts val="595"/>
              </a:spcBef>
              <a:tabLst>
                <a:tab pos="5012055" algn="l"/>
              </a:tabLst>
            </a:pPr>
            <a:r>
              <a:rPr sz="3600" b="0" dirty="0">
                <a:solidFill>
                  <a:srgbClr val="2F233B"/>
                </a:solidFill>
                <a:latin typeface="Lucida Grande" panose="020B0600040502020204" pitchFamily="34" charset="0"/>
              </a:rPr>
              <a:t>Creating a Monitoring	Service in Nagios for Remote NRPE Client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DBEEF4"/>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307660" y="3339400"/>
            <a:ext cx="1673539" cy="632224"/>
          </a:xfrm>
          <a:prstGeom prst="rect">
            <a:avLst/>
          </a:prstGeom>
        </p:spPr>
        <p:txBody>
          <a:bodyPr vert="horz" wrap="square" lIns="0" tIns="16510" rIns="0" bIns="0" rtlCol="0">
            <a:spAutoFit/>
          </a:bodyPr>
          <a:lstStyle/>
          <a:p>
            <a:pPr marL="12700">
              <a:lnSpc>
                <a:spcPct val="100000"/>
              </a:lnSpc>
              <a:spcBef>
                <a:spcPts val="130"/>
              </a:spcBef>
            </a:pPr>
            <a:r>
              <a:rPr sz="4000" dirty="0">
                <a:latin typeface="Lucida Grande" panose="020B0600040502020204" pitchFamily="34" charset="0"/>
              </a:rPr>
              <a:t>Quiz</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DBEEF4"/>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dirty="0">
                <a:latin typeface="Lucida Grande" panose="020B0600040502020204" pitchFamily="34" charset="0"/>
              </a:rPr>
              <a:t>Quiz</a:t>
            </a:r>
          </a:p>
        </p:txBody>
      </p:sp>
      <p:sp>
        <p:nvSpPr>
          <p:cNvPr id="3" name="object 3"/>
          <p:cNvSpPr txBox="1"/>
          <p:nvPr/>
        </p:nvSpPr>
        <p:spPr>
          <a:xfrm>
            <a:off x="406400" y="1036252"/>
            <a:ext cx="7213600" cy="289823"/>
          </a:xfrm>
          <a:prstGeom prst="rect">
            <a:avLst/>
          </a:prstGeom>
        </p:spPr>
        <p:txBody>
          <a:bodyPr vert="horz" wrap="square" lIns="0" tIns="12700" rIns="0" bIns="0" rtlCol="0">
            <a:spAutoFit/>
          </a:bodyPr>
          <a:lstStyle/>
          <a:p>
            <a:pPr marL="12700">
              <a:lnSpc>
                <a:spcPct val="100000"/>
              </a:lnSpc>
              <a:spcBef>
                <a:spcPts val="100"/>
              </a:spcBef>
            </a:pPr>
            <a:r>
              <a:rPr sz="1800" b="1" dirty="0">
                <a:latin typeface="Lucida Grande" panose="020B0600040502020204"/>
                <a:cs typeface="Calibri"/>
              </a:rPr>
              <a:t>1.</a:t>
            </a:r>
            <a:r>
              <a:rPr sz="1800" dirty="0">
                <a:latin typeface="Lucida Grande" panose="020B0600040502020204"/>
                <a:cs typeface="Times New Roman"/>
              </a:rPr>
              <a:t> </a:t>
            </a:r>
            <a:r>
              <a:rPr sz="1800" b="1" dirty="0">
                <a:latin typeface="Lucida Grande" panose="020B0600040502020204"/>
                <a:cs typeface="Calibri"/>
              </a:rPr>
              <a:t>Which</a:t>
            </a:r>
            <a:r>
              <a:rPr sz="1800" dirty="0">
                <a:latin typeface="Lucida Grande" panose="020B0600040502020204"/>
                <a:cs typeface="Times New Roman"/>
              </a:rPr>
              <a:t> </a:t>
            </a:r>
            <a:r>
              <a:rPr sz="1800" b="1" dirty="0">
                <a:latin typeface="Lucida Grande" panose="020B0600040502020204"/>
                <a:cs typeface="Calibri"/>
              </a:rPr>
              <a:t>configuration</a:t>
            </a:r>
            <a:r>
              <a:rPr sz="1800" dirty="0">
                <a:latin typeface="Lucida Grande" panose="020B0600040502020204"/>
                <a:cs typeface="Times New Roman"/>
              </a:rPr>
              <a:t> </a:t>
            </a:r>
            <a:r>
              <a:rPr sz="1800" b="1" dirty="0">
                <a:latin typeface="Lucida Grande" panose="020B0600040502020204"/>
                <a:cs typeface="Calibri"/>
              </a:rPr>
              <a:t>file</a:t>
            </a:r>
            <a:r>
              <a:rPr sz="1800" dirty="0">
                <a:latin typeface="Lucida Grande" panose="020B0600040502020204"/>
                <a:cs typeface="Times New Roman"/>
              </a:rPr>
              <a:t> </a:t>
            </a:r>
            <a:r>
              <a:rPr sz="1800" b="1" dirty="0">
                <a:latin typeface="Lucida Grande" panose="020B0600040502020204"/>
                <a:cs typeface="Calibri"/>
              </a:rPr>
              <a:t>will</a:t>
            </a:r>
            <a:r>
              <a:rPr sz="1800" dirty="0">
                <a:latin typeface="Lucida Grande" panose="020B0600040502020204"/>
                <a:cs typeface="Times New Roman"/>
              </a:rPr>
              <a:t> </a:t>
            </a:r>
            <a:r>
              <a:rPr sz="1800" b="1" dirty="0">
                <a:latin typeface="Lucida Grande" panose="020B0600040502020204"/>
                <a:cs typeface="Calibri"/>
              </a:rPr>
              <a:t>have</a:t>
            </a:r>
            <a:r>
              <a:rPr sz="1800" dirty="0">
                <a:latin typeface="Lucida Grande" panose="020B0600040502020204"/>
                <a:cs typeface="Times New Roman"/>
              </a:rPr>
              <a:t> </a:t>
            </a:r>
            <a:r>
              <a:rPr sz="1800" b="1" dirty="0">
                <a:latin typeface="Lucida Grande" panose="020B0600040502020204"/>
                <a:cs typeface="Calibri"/>
              </a:rPr>
              <a:t>all</a:t>
            </a:r>
            <a:r>
              <a:rPr sz="1800" dirty="0">
                <a:latin typeface="Lucida Grande" panose="020B0600040502020204"/>
                <a:cs typeface="Times New Roman"/>
              </a:rPr>
              <a:t> </a:t>
            </a:r>
            <a:r>
              <a:rPr sz="1800" b="1" dirty="0">
                <a:latin typeface="Lucida Grande" panose="020B0600040502020204"/>
                <a:cs typeface="Calibri"/>
              </a:rPr>
              <a:t>the</a:t>
            </a:r>
            <a:r>
              <a:rPr sz="1800" dirty="0">
                <a:latin typeface="Lucida Grande" panose="020B0600040502020204"/>
                <a:cs typeface="Times New Roman"/>
              </a:rPr>
              <a:t> </a:t>
            </a:r>
            <a:r>
              <a:rPr sz="1800" b="1" dirty="0">
                <a:latin typeface="Lucida Grande" panose="020B0600040502020204"/>
                <a:cs typeface="Calibri"/>
              </a:rPr>
              <a:t>sample</a:t>
            </a:r>
            <a:r>
              <a:rPr sz="1800" dirty="0">
                <a:latin typeface="Lucida Grande" panose="020B0600040502020204"/>
                <a:cs typeface="Times New Roman"/>
              </a:rPr>
              <a:t> </a:t>
            </a:r>
            <a:r>
              <a:rPr sz="1800" b="1" dirty="0">
                <a:latin typeface="Lucida Grande" panose="020B0600040502020204"/>
                <a:cs typeface="Calibri"/>
              </a:rPr>
              <a:t>syntax</a:t>
            </a:r>
            <a:r>
              <a:rPr sz="1800" dirty="0">
                <a:latin typeface="Lucida Grande" panose="020B0600040502020204"/>
                <a:cs typeface="Times New Roman"/>
              </a:rPr>
              <a:t> </a:t>
            </a:r>
            <a:r>
              <a:rPr sz="1800" b="1" dirty="0">
                <a:latin typeface="Lucida Grande" panose="020B0600040502020204"/>
                <a:cs typeface="Calibri"/>
              </a:rPr>
              <a:t>defined?</a:t>
            </a:r>
            <a:endParaRPr sz="1800" dirty="0">
              <a:latin typeface="Lucida Grande" panose="020B0600040502020204"/>
              <a:cs typeface="Calibri"/>
            </a:endParaRPr>
          </a:p>
        </p:txBody>
      </p:sp>
      <p:grpSp>
        <p:nvGrpSpPr>
          <p:cNvPr id="4" name="object 4"/>
          <p:cNvGrpSpPr/>
          <p:nvPr/>
        </p:nvGrpSpPr>
        <p:grpSpPr>
          <a:xfrm>
            <a:off x="485775" y="1704975"/>
            <a:ext cx="3162300" cy="2228850"/>
            <a:chOff x="485775" y="1704975"/>
            <a:chExt cx="3162300" cy="2228850"/>
          </a:xfrm>
        </p:grpSpPr>
        <p:pic>
          <p:nvPicPr>
            <p:cNvPr id="5" name="object 5"/>
            <p:cNvPicPr/>
            <p:nvPr/>
          </p:nvPicPr>
          <p:blipFill>
            <a:blip r:embed="rId2" cstate="print"/>
            <a:stretch>
              <a:fillRect/>
            </a:stretch>
          </p:blipFill>
          <p:spPr>
            <a:xfrm>
              <a:off x="514350" y="1704975"/>
              <a:ext cx="3114675" cy="561975"/>
            </a:xfrm>
            <a:prstGeom prst="rect">
              <a:avLst/>
            </a:prstGeom>
          </p:spPr>
        </p:pic>
        <p:pic>
          <p:nvPicPr>
            <p:cNvPr id="6" name="object 6"/>
            <p:cNvPicPr/>
            <p:nvPr/>
          </p:nvPicPr>
          <p:blipFill>
            <a:blip r:embed="rId3" cstate="print"/>
            <a:stretch>
              <a:fillRect/>
            </a:stretch>
          </p:blipFill>
          <p:spPr>
            <a:xfrm>
              <a:off x="504825" y="1771650"/>
              <a:ext cx="1504950" cy="495300"/>
            </a:xfrm>
            <a:prstGeom prst="rect">
              <a:avLst/>
            </a:prstGeom>
          </p:spPr>
        </p:pic>
        <p:sp>
          <p:nvSpPr>
            <p:cNvPr id="7" name="object 7"/>
            <p:cNvSpPr/>
            <p:nvPr/>
          </p:nvSpPr>
          <p:spPr>
            <a:xfrm>
              <a:off x="531113" y="1725808"/>
              <a:ext cx="3020695" cy="469265"/>
            </a:xfrm>
            <a:custGeom>
              <a:avLst/>
              <a:gdLst/>
              <a:ahLst/>
              <a:cxnLst/>
              <a:rect l="l" t="t" r="r" b="b"/>
              <a:pathLst>
                <a:path w="3020695" h="469264">
                  <a:moveTo>
                    <a:pt x="2942478" y="0"/>
                  </a:moveTo>
                  <a:lnTo>
                    <a:pt x="78165" y="0"/>
                  </a:lnTo>
                  <a:lnTo>
                    <a:pt x="47743" y="6151"/>
                  </a:lnTo>
                  <a:lnTo>
                    <a:pt x="22896" y="22920"/>
                  </a:lnTo>
                  <a:lnTo>
                    <a:pt x="6143" y="47783"/>
                  </a:lnTo>
                  <a:lnTo>
                    <a:pt x="0" y="78211"/>
                  </a:lnTo>
                  <a:lnTo>
                    <a:pt x="0" y="390896"/>
                  </a:lnTo>
                  <a:lnTo>
                    <a:pt x="6143" y="421319"/>
                  </a:lnTo>
                  <a:lnTo>
                    <a:pt x="22896" y="446143"/>
                  </a:lnTo>
                  <a:lnTo>
                    <a:pt x="47743" y="462870"/>
                  </a:lnTo>
                  <a:lnTo>
                    <a:pt x="78165" y="469001"/>
                  </a:lnTo>
                  <a:lnTo>
                    <a:pt x="2942478" y="469001"/>
                  </a:lnTo>
                  <a:lnTo>
                    <a:pt x="2972887" y="462870"/>
                  </a:lnTo>
                  <a:lnTo>
                    <a:pt x="2997707" y="446143"/>
                  </a:lnTo>
                  <a:lnTo>
                    <a:pt x="3014435" y="421319"/>
                  </a:lnTo>
                  <a:lnTo>
                    <a:pt x="3020567" y="390896"/>
                  </a:lnTo>
                  <a:lnTo>
                    <a:pt x="3020567" y="78211"/>
                  </a:lnTo>
                  <a:lnTo>
                    <a:pt x="3014435" y="47783"/>
                  </a:lnTo>
                  <a:lnTo>
                    <a:pt x="2997707" y="22920"/>
                  </a:lnTo>
                  <a:lnTo>
                    <a:pt x="2972887" y="6151"/>
                  </a:lnTo>
                  <a:lnTo>
                    <a:pt x="2942478" y="0"/>
                  </a:lnTo>
                  <a:close/>
                </a:path>
              </a:pathLst>
            </a:custGeom>
            <a:solidFill>
              <a:srgbClr val="FFFFFF"/>
            </a:solidFill>
          </p:spPr>
          <p:txBody>
            <a:bodyPr wrap="square" lIns="0" tIns="0" rIns="0" bIns="0" rtlCol="0"/>
            <a:lstStyle/>
            <a:p>
              <a:endParaRPr/>
            </a:p>
          </p:txBody>
        </p:sp>
        <p:sp>
          <p:nvSpPr>
            <p:cNvPr id="8" name="object 8"/>
            <p:cNvSpPr/>
            <p:nvPr/>
          </p:nvSpPr>
          <p:spPr>
            <a:xfrm>
              <a:off x="531113" y="1725808"/>
              <a:ext cx="3020695" cy="469265"/>
            </a:xfrm>
            <a:custGeom>
              <a:avLst/>
              <a:gdLst/>
              <a:ahLst/>
              <a:cxnLst/>
              <a:rect l="l" t="t" r="r" b="b"/>
              <a:pathLst>
                <a:path w="3020695" h="469264">
                  <a:moveTo>
                    <a:pt x="0" y="78211"/>
                  </a:moveTo>
                  <a:lnTo>
                    <a:pt x="6143" y="47783"/>
                  </a:lnTo>
                  <a:lnTo>
                    <a:pt x="22896" y="22920"/>
                  </a:lnTo>
                  <a:lnTo>
                    <a:pt x="47743" y="6151"/>
                  </a:lnTo>
                  <a:lnTo>
                    <a:pt x="78165" y="0"/>
                  </a:lnTo>
                  <a:lnTo>
                    <a:pt x="2942478" y="0"/>
                  </a:lnTo>
                  <a:lnTo>
                    <a:pt x="2972887" y="6151"/>
                  </a:lnTo>
                  <a:lnTo>
                    <a:pt x="2997707" y="22920"/>
                  </a:lnTo>
                  <a:lnTo>
                    <a:pt x="3014435" y="47783"/>
                  </a:lnTo>
                  <a:lnTo>
                    <a:pt x="3020567" y="78211"/>
                  </a:lnTo>
                  <a:lnTo>
                    <a:pt x="3020567" y="390896"/>
                  </a:lnTo>
                  <a:lnTo>
                    <a:pt x="3014435" y="421319"/>
                  </a:lnTo>
                  <a:lnTo>
                    <a:pt x="2997707" y="446143"/>
                  </a:lnTo>
                  <a:lnTo>
                    <a:pt x="2972887" y="462870"/>
                  </a:lnTo>
                  <a:lnTo>
                    <a:pt x="2942478" y="469001"/>
                  </a:lnTo>
                  <a:lnTo>
                    <a:pt x="78165" y="469001"/>
                  </a:lnTo>
                  <a:lnTo>
                    <a:pt x="47743" y="462870"/>
                  </a:lnTo>
                  <a:lnTo>
                    <a:pt x="22896" y="446143"/>
                  </a:lnTo>
                  <a:lnTo>
                    <a:pt x="6143" y="421319"/>
                  </a:lnTo>
                  <a:lnTo>
                    <a:pt x="0" y="390896"/>
                  </a:lnTo>
                  <a:lnTo>
                    <a:pt x="0" y="78211"/>
                  </a:lnTo>
                  <a:close/>
                </a:path>
              </a:pathLst>
            </a:custGeom>
            <a:ln w="12701">
              <a:solidFill>
                <a:srgbClr val="AF5C05"/>
              </a:solidFill>
            </a:ln>
          </p:spPr>
          <p:txBody>
            <a:bodyPr wrap="square" lIns="0" tIns="0" rIns="0" bIns="0" rtlCol="0"/>
            <a:lstStyle/>
            <a:p>
              <a:endParaRPr/>
            </a:p>
          </p:txBody>
        </p:sp>
        <p:pic>
          <p:nvPicPr>
            <p:cNvPr id="9" name="object 9"/>
            <p:cNvPicPr/>
            <p:nvPr/>
          </p:nvPicPr>
          <p:blipFill>
            <a:blip r:embed="rId4" cstate="print"/>
            <a:stretch>
              <a:fillRect/>
            </a:stretch>
          </p:blipFill>
          <p:spPr>
            <a:xfrm>
              <a:off x="485775" y="2228850"/>
              <a:ext cx="3162300" cy="609600"/>
            </a:xfrm>
            <a:prstGeom prst="rect">
              <a:avLst/>
            </a:prstGeom>
          </p:spPr>
        </p:pic>
        <p:pic>
          <p:nvPicPr>
            <p:cNvPr id="10" name="object 10"/>
            <p:cNvPicPr/>
            <p:nvPr/>
          </p:nvPicPr>
          <p:blipFill>
            <a:blip r:embed="rId5" cstate="print"/>
            <a:stretch>
              <a:fillRect/>
            </a:stretch>
          </p:blipFill>
          <p:spPr>
            <a:xfrm>
              <a:off x="504825" y="2314575"/>
              <a:ext cx="1295400" cy="495300"/>
            </a:xfrm>
            <a:prstGeom prst="rect">
              <a:avLst/>
            </a:prstGeom>
          </p:spPr>
        </p:pic>
        <p:sp>
          <p:nvSpPr>
            <p:cNvPr id="11" name="object 11"/>
            <p:cNvSpPr/>
            <p:nvPr/>
          </p:nvSpPr>
          <p:spPr>
            <a:xfrm>
              <a:off x="531113" y="2270759"/>
              <a:ext cx="3020695" cy="469265"/>
            </a:xfrm>
            <a:custGeom>
              <a:avLst/>
              <a:gdLst/>
              <a:ahLst/>
              <a:cxnLst/>
              <a:rect l="l" t="t" r="r" b="b"/>
              <a:pathLst>
                <a:path w="3020695" h="469264">
                  <a:moveTo>
                    <a:pt x="2942478" y="0"/>
                  </a:moveTo>
                  <a:lnTo>
                    <a:pt x="78165" y="0"/>
                  </a:lnTo>
                  <a:lnTo>
                    <a:pt x="47743" y="6131"/>
                  </a:lnTo>
                  <a:lnTo>
                    <a:pt x="22896" y="22858"/>
                  </a:lnTo>
                  <a:lnTo>
                    <a:pt x="6143" y="47682"/>
                  </a:lnTo>
                  <a:lnTo>
                    <a:pt x="0" y="78104"/>
                  </a:lnTo>
                  <a:lnTo>
                    <a:pt x="0" y="390774"/>
                  </a:lnTo>
                  <a:lnTo>
                    <a:pt x="6143" y="421217"/>
                  </a:lnTo>
                  <a:lnTo>
                    <a:pt x="22896" y="446086"/>
                  </a:lnTo>
                  <a:lnTo>
                    <a:pt x="47743" y="462859"/>
                  </a:lnTo>
                  <a:lnTo>
                    <a:pt x="78165" y="469010"/>
                  </a:lnTo>
                  <a:lnTo>
                    <a:pt x="2942478" y="469010"/>
                  </a:lnTo>
                  <a:lnTo>
                    <a:pt x="2972887" y="462859"/>
                  </a:lnTo>
                  <a:lnTo>
                    <a:pt x="2997707" y="446086"/>
                  </a:lnTo>
                  <a:lnTo>
                    <a:pt x="3014435" y="421217"/>
                  </a:lnTo>
                  <a:lnTo>
                    <a:pt x="3020567" y="390774"/>
                  </a:lnTo>
                  <a:lnTo>
                    <a:pt x="3020567" y="78104"/>
                  </a:lnTo>
                  <a:lnTo>
                    <a:pt x="3014435" y="47682"/>
                  </a:lnTo>
                  <a:lnTo>
                    <a:pt x="2997707" y="22858"/>
                  </a:lnTo>
                  <a:lnTo>
                    <a:pt x="2972887" y="6131"/>
                  </a:lnTo>
                  <a:lnTo>
                    <a:pt x="2942478" y="0"/>
                  </a:lnTo>
                  <a:close/>
                </a:path>
              </a:pathLst>
            </a:custGeom>
            <a:solidFill>
              <a:srgbClr val="FFFFFF"/>
            </a:solidFill>
          </p:spPr>
          <p:txBody>
            <a:bodyPr wrap="square" lIns="0" tIns="0" rIns="0" bIns="0" rtlCol="0"/>
            <a:lstStyle/>
            <a:p>
              <a:endParaRPr/>
            </a:p>
          </p:txBody>
        </p:sp>
        <p:sp>
          <p:nvSpPr>
            <p:cNvPr id="12" name="object 12"/>
            <p:cNvSpPr/>
            <p:nvPr/>
          </p:nvSpPr>
          <p:spPr>
            <a:xfrm>
              <a:off x="531113" y="2270759"/>
              <a:ext cx="3020695" cy="469265"/>
            </a:xfrm>
            <a:custGeom>
              <a:avLst/>
              <a:gdLst/>
              <a:ahLst/>
              <a:cxnLst/>
              <a:rect l="l" t="t" r="r" b="b"/>
              <a:pathLst>
                <a:path w="3020695" h="469264">
                  <a:moveTo>
                    <a:pt x="0" y="78104"/>
                  </a:moveTo>
                  <a:lnTo>
                    <a:pt x="6143" y="47682"/>
                  </a:lnTo>
                  <a:lnTo>
                    <a:pt x="22896" y="22858"/>
                  </a:lnTo>
                  <a:lnTo>
                    <a:pt x="47743" y="6131"/>
                  </a:lnTo>
                  <a:lnTo>
                    <a:pt x="78165" y="0"/>
                  </a:lnTo>
                  <a:lnTo>
                    <a:pt x="2942478" y="0"/>
                  </a:lnTo>
                  <a:lnTo>
                    <a:pt x="2972887" y="6131"/>
                  </a:lnTo>
                  <a:lnTo>
                    <a:pt x="2997707" y="22858"/>
                  </a:lnTo>
                  <a:lnTo>
                    <a:pt x="3014435" y="47682"/>
                  </a:lnTo>
                  <a:lnTo>
                    <a:pt x="3020567" y="78104"/>
                  </a:lnTo>
                  <a:lnTo>
                    <a:pt x="3020567" y="390774"/>
                  </a:lnTo>
                  <a:lnTo>
                    <a:pt x="3014435" y="421217"/>
                  </a:lnTo>
                  <a:lnTo>
                    <a:pt x="2997707" y="446086"/>
                  </a:lnTo>
                  <a:lnTo>
                    <a:pt x="2972887" y="462859"/>
                  </a:lnTo>
                  <a:lnTo>
                    <a:pt x="2942478" y="469010"/>
                  </a:lnTo>
                  <a:lnTo>
                    <a:pt x="78165" y="469010"/>
                  </a:lnTo>
                  <a:lnTo>
                    <a:pt x="47743" y="462859"/>
                  </a:lnTo>
                  <a:lnTo>
                    <a:pt x="22896" y="446086"/>
                  </a:lnTo>
                  <a:lnTo>
                    <a:pt x="6143" y="421217"/>
                  </a:lnTo>
                  <a:lnTo>
                    <a:pt x="0" y="390774"/>
                  </a:lnTo>
                  <a:lnTo>
                    <a:pt x="0" y="78104"/>
                  </a:lnTo>
                  <a:close/>
                </a:path>
              </a:pathLst>
            </a:custGeom>
            <a:ln w="12701">
              <a:solidFill>
                <a:srgbClr val="AF5C05"/>
              </a:solidFill>
            </a:ln>
          </p:spPr>
          <p:txBody>
            <a:bodyPr wrap="square" lIns="0" tIns="0" rIns="0" bIns="0" rtlCol="0"/>
            <a:lstStyle/>
            <a:p>
              <a:endParaRPr/>
            </a:p>
          </p:txBody>
        </p:sp>
        <p:pic>
          <p:nvPicPr>
            <p:cNvPr id="13" name="object 13"/>
            <p:cNvPicPr/>
            <p:nvPr/>
          </p:nvPicPr>
          <p:blipFill>
            <a:blip r:embed="rId6" cstate="print"/>
            <a:stretch>
              <a:fillRect/>
            </a:stretch>
          </p:blipFill>
          <p:spPr>
            <a:xfrm>
              <a:off x="485775" y="2771775"/>
              <a:ext cx="3162300" cy="609600"/>
            </a:xfrm>
            <a:prstGeom prst="rect">
              <a:avLst/>
            </a:prstGeom>
          </p:spPr>
        </p:pic>
        <p:pic>
          <p:nvPicPr>
            <p:cNvPr id="14" name="object 14"/>
            <p:cNvPicPr/>
            <p:nvPr/>
          </p:nvPicPr>
          <p:blipFill>
            <a:blip r:embed="rId7" cstate="print"/>
            <a:stretch>
              <a:fillRect/>
            </a:stretch>
          </p:blipFill>
          <p:spPr>
            <a:xfrm>
              <a:off x="504825" y="2857500"/>
              <a:ext cx="1247775" cy="495300"/>
            </a:xfrm>
            <a:prstGeom prst="rect">
              <a:avLst/>
            </a:prstGeom>
          </p:spPr>
        </p:pic>
        <p:sp>
          <p:nvSpPr>
            <p:cNvPr id="15" name="object 15"/>
            <p:cNvSpPr/>
            <p:nvPr/>
          </p:nvSpPr>
          <p:spPr>
            <a:xfrm>
              <a:off x="531113" y="2816352"/>
              <a:ext cx="3020695" cy="469265"/>
            </a:xfrm>
            <a:custGeom>
              <a:avLst/>
              <a:gdLst/>
              <a:ahLst/>
              <a:cxnLst/>
              <a:rect l="l" t="t" r="r" b="b"/>
              <a:pathLst>
                <a:path w="3020695" h="469264">
                  <a:moveTo>
                    <a:pt x="2942478" y="0"/>
                  </a:moveTo>
                  <a:lnTo>
                    <a:pt x="78165" y="0"/>
                  </a:lnTo>
                  <a:lnTo>
                    <a:pt x="47743" y="6151"/>
                  </a:lnTo>
                  <a:lnTo>
                    <a:pt x="22896" y="22924"/>
                  </a:lnTo>
                  <a:lnTo>
                    <a:pt x="6143" y="47793"/>
                  </a:lnTo>
                  <a:lnTo>
                    <a:pt x="0" y="78236"/>
                  </a:lnTo>
                  <a:lnTo>
                    <a:pt x="0" y="390905"/>
                  </a:lnTo>
                  <a:lnTo>
                    <a:pt x="6143" y="421328"/>
                  </a:lnTo>
                  <a:lnTo>
                    <a:pt x="22896" y="446152"/>
                  </a:lnTo>
                  <a:lnTo>
                    <a:pt x="47743" y="462879"/>
                  </a:lnTo>
                  <a:lnTo>
                    <a:pt x="78165" y="469010"/>
                  </a:lnTo>
                  <a:lnTo>
                    <a:pt x="2942478" y="469010"/>
                  </a:lnTo>
                  <a:lnTo>
                    <a:pt x="2972887" y="462879"/>
                  </a:lnTo>
                  <a:lnTo>
                    <a:pt x="2997707" y="446152"/>
                  </a:lnTo>
                  <a:lnTo>
                    <a:pt x="3014435" y="421328"/>
                  </a:lnTo>
                  <a:lnTo>
                    <a:pt x="3020567" y="390905"/>
                  </a:lnTo>
                  <a:lnTo>
                    <a:pt x="3020567" y="78236"/>
                  </a:lnTo>
                  <a:lnTo>
                    <a:pt x="3014435" y="47793"/>
                  </a:lnTo>
                  <a:lnTo>
                    <a:pt x="2997707" y="22924"/>
                  </a:lnTo>
                  <a:lnTo>
                    <a:pt x="2972887" y="6151"/>
                  </a:lnTo>
                  <a:lnTo>
                    <a:pt x="2942478" y="0"/>
                  </a:lnTo>
                  <a:close/>
                </a:path>
              </a:pathLst>
            </a:custGeom>
            <a:solidFill>
              <a:srgbClr val="FFFFFF"/>
            </a:solidFill>
          </p:spPr>
          <p:txBody>
            <a:bodyPr wrap="square" lIns="0" tIns="0" rIns="0" bIns="0" rtlCol="0"/>
            <a:lstStyle/>
            <a:p>
              <a:endParaRPr/>
            </a:p>
          </p:txBody>
        </p:sp>
        <p:sp>
          <p:nvSpPr>
            <p:cNvPr id="16" name="object 16"/>
            <p:cNvSpPr/>
            <p:nvPr/>
          </p:nvSpPr>
          <p:spPr>
            <a:xfrm>
              <a:off x="531113" y="2816352"/>
              <a:ext cx="3020695" cy="469265"/>
            </a:xfrm>
            <a:custGeom>
              <a:avLst/>
              <a:gdLst/>
              <a:ahLst/>
              <a:cxnLst/>
              <a:rect l="l" t="t" r="r" b="b"/>
              <a:pathLst>
                <a:path w="3020695" h="469264">
                  <a:moveTo>
                    <a:pt x="0" y="78236"/>
                  </a:moveTo>
                  <a:lnTo>
                    <a:pt x="6143" y="47793"/>
                  </a:lnTo>
                  <a:lnTo>
                    <a:pt x="22896" y="22924"/>
                  </a:lnTo>
                  <a:lnTo>
                    <a:pt x="47743" y="6151"/>
                  </a:lnTo>
                  <a:lnTo>
                    <a:pt x="78165" y="0"/>
                  </a:lnTo>
                  <a:lnTo>
                    <a:pt x="2942478" y="0"/>
                  </a:lnTo>
                  <a:lnTo>
                    <a:pt x="2972887" y="6151"/>
                  </a:lnTo>
                  <a:lnTo>
                    <a:pt x="2997707" y="22924"/>
                  </a:lnTo>
                  <a:lnTo>
                    <a:pt x="3014435" y="47793"/>
                  </a:lnTo>
                  <a:lnTo>
                    <a:pt x="3020567" y="78236"/>
                  </a:lnTo>
                  <a:lnTo>
                    <a:pt x="3020567" y="390905"/>
                  </a:lnTo>
                  <a:lnTo>
                    <a:pt x="3014435" y="421328"/>
                  </a:lnTo>
                  <a:lnTo>
                    <a:pt x="2997707" y="446152"/>
                  </a:lnTo>
                  <a:lnTo>
                    <a:pt x="2972887" y="462879"/>
                  </a:lnTo>
                  <a:lnTo>
                    <a:pt x="2942478" y="469010"/>
                  </a:lnTo>
                  <a:lnTo>
                    <a:pt x="78165" y="469010"/>
                  </a:lnTo>
                  <a:lnTo>
                    <a:pt x="47743" y="462879"/>
                  </a:lnTo>
                  <a:lnTo>
                    <a:pt x="22896" y="446152"/>
                  </a:lnTo>
                  <a:lnTo>
                    <a:pt x="6143" y="421328"/>
                  </a:lnTo>
                  <a:lnTo>
                    <a:pt x="0" y="390905"/>
                  </a:lnTo>
                  <a:lnTo>
                    <a:pt x="0" y="78236"/>
                  </a:lnTo>
                  <a:close/>
                </a:path>
              </a:pathLst>
            </a:custGeom>
            <a:ln w="12701">
              <a:solidFill>
                <a:srgbClr val="AF5C05"/>
              </a:solidFill>
            </a:ln>
          </p:spPr>
          <p:txBody>
            <a:bodyPr wrap="square" lIns="0" tIns="0" rIns="0" bIns="0" rtlCol="0"/>
            <a:lstStyle/>
            <a:p>
              <a:endParaRPr/>
            </a:p>
          </p:txBody>
        </p:sp>
        <p:pic>
          <p:nvPicPr>
            <p:cNvPr id="17" name="object 17"/>
            <p:cNvPicPr/>
            <p:nvPr/>
          </p:nvPicPr>
          <p:blipFill>
            <a:blip r:embed="rId8" cstate="print"/>
            <a:stretch>
              <a:fillRect/>
            </a:stretch>
          </p:blipFill>
          <p:spPr>
            <a:xfrm>
              <a:off x="485775" y="3314700"/>
              <a:ext cx="3162300" cy="619125"/>
            </a:xfrm>
            <a:prstGeom prst="rect">
              <a:avLst/>
            </a:prstGeom>
          </p:spPr>
        </p:pic>
        <p:pic>
          <p:nvPicPr>
            <p:cNvPr id="18" name="object 18"/>
            <p:cNvPicPr/>
            <p:nvPr/>
          </p:nvPicPr>
          <p:blipFill>
            <a:blip r:embed="rId9" cstate="print"/>
            <a:stretch>
              <a:fillRect/>
            </a:stretch>
          </p:blipFill>
          <p:spPr>
            <a:xfrm>
              <a:off x="504825" y="3409950"/>
              <a:ext cx="1409700" cy="495300"/>
            </a:xfrm>
            <a:prstGeom prst="rect">
              <a:avLst/>
            </a:prstGeom>
          </p:spPr>
        </p:pic>
        <p:sp>
          <p:nvSpPr>
            <p:cNvPr id="19" name="object 19"/>
            <p:cNvSpPr/>
            <p:nvPr/>
          </p:nvSpPr>
          <p:spPr>
            <a:xfrm>
              <a:off x="531113" y="3362075"/>
              <a:ext cx="3020695" cy="469265"/>
            </a:xfrm>
            <a:custGeom>
              <a:avLst/>
              <a:gdLst/>
              <a:ahLst/>
              <a:cxnLst/>
              <a:rect l="l" t="t" r="r" b="b"/>
              <a:pathLst>
                <a:path w="3020695" h="469264">
                  <a:moveTo>
                    <a:pt x="2942478" y="0"/>
                  </a:moveTo>
                  <a:lnTo>
                    <a:pt x="78165" y="0"/>
                  </a:lnTo>
                  <a:lnTo>
                    <a:pt x="47743" y="6131"/>
                  </a:lnTo>
                  <a:lnTo>
                    <a:pt x="22896" y="22858"/>
                  </a:lnTo>
                  <a:lnTo>
                    <a:pt x="6143" y="47682"/>
                  </a:lnTo>
                  <a:lnTo>
                    <a:pt x="0" y="78104"/>
                  </a:lnTo>
                  <a:lnTo>
                    <a:pt x="0" y="390774"/>
                  </a:lnTo>
                  <a:lnTo>
                    <a:pt x="6143" y="421217"/>
                  </a:lnTo>
                  <a:lnTo>
                    <a:pt x="22896" y="446086"/>
                  </a:lnTo>
                  <a:lnTo>
                    <a:pt x="47743" y="462859"/>
                  </a:lnTo>
                  <a:lnTo>
                    <a:pt x="78165" y="469010"/>
                  </a:lnTo>
                  <a:lnTo>
                    <a:pt x="2942478" y="469010"/>
                  </a:lnTo>
                  <a:lnTo>
                    <a:pt x="2972887" y="462859"/>
                  </a:lnTo>
                  <a:lnTo>
                    <a:pt x="2997707" y="446086"/>
                  </a:lnTo>
                  <a:lnTo>
                    <a:pt x="3014435" y="421217"/>
                  </a:lnTo>
                  <a:lnTo>
                    <a:pt x="3020567" y="390774"/>
                  </a:lnTo>
                  <a:lnTo>
                    <a:pt x="3020567" y="78104"/>
                  </a:lnTo>
                  <a:lnTo>
                    <a:pt x="3014435" y="47682"/>
                  </a:lnTo>
                  <a:lnTo>
                    <a:pt x="2997707" y="22858"/>
                  </a:lnTo>
                  <a:lnTo>
                    <a:pt x="2972887" y="6131"/>
                  </a:lnTo>
                  <a:lnTo>
                    <a:pt x="2942478" y="0"/>
                  </a:lnTo>
                  <a:close/>
                </a:path>
              </a:pathLst>
            </a:custGeom>
            <a:solidFill>
              <a:srgbClr val="FFFFFF"/>
            </a:solidFill>
          </p:spPr>
          <p:txBody>
            <a:bodyPr wrap="square" lIns="0" tIns="0" rIns="0" bIns="0" rtlCol="0"/>
            <a:lstStyle/>
            <a:p>
              <a:endParaRPr/>
            </a:p>
          </p:txBody>
        </p:sp>
        <p:sp>
          <p:nvSpPr>
            <p:cNvPr id="20" name="object 20"/>
            <p:cNvSpPr/>
            <p:nvPr/>
          </p:nvSpPr>
          <p:spPr>
            <a:xfrm>
              <a:off x="531113" y="3362075"/>
              <a:ext cx="3020695" cy="469265"/>
            </a:xfrm>
            <a:custGeom>
              <a:avLst/>
              <a:gdLst/>
              <a:ahLst/>
              <a:cxnLst/>
              <a:rect l="l" t="t" r="r" b="b"/>
              <a:pathLst>
                <a:path w="3020695" h="469264">
                  <a:moveTo>
                    <a:pt x="0" y="78104"/>
                  </a:moveTo>
                  <a:lnTo>
                    <a:pt x="6143" y="47682"/>
                  </a:lnTo>
                  <a:lnTo>
                    <a:pt x="22896" y="22858"/>
                  </a:lnTo>
                  <a:lnTo>
                    <a:pt x="47743" y="6131"/>
                  </a:lnTo>
                  <a:lnTo>
                    <a:pt x="78165" y="0"/>
                  </a:lnTo>
                  <a:lnTo>
                    <a:pt x="2942478" y="0"/>
                  </a:lnTo>
                  <a:lnTo>
                    <a:pt x="2972887" y="6131"/>
                  </a:lnTo>
                  <a:lnTo>
                    <a:pt x="2997707" y="22858"/>
                  </a:lnTo>
                  <a:lnTo>
                    <a:pt x="3014435" y="47682"/>
                  </a:lnTo>
                  <a:lnTo>
                    <a:pt x="3020567" y="78104"/>
                  </a:lnTo>
                  <a:lnTo>
                    <a:pt x="3020567" y="390774"/>
                  </a:lnTo>
                  <a:lnTo>
                    <a:pt x="3014435" y="421217"/>
                  </a:lnTo>
                  <a:lnTo>
                    <a:pt x="2997707" y="446086"/>
                  </a:lnTo>
                  <a:lnTo>
                    <a:pt x="2972887" y="462859"/>
                  </a:lnTo>
                  <a:lnTo>
                    <a:pt x="2942478" y="469010"/>
                  </a:lnTo>
                  <a:lnTo>
                    <a:pt x="78165" y="469010"/>
                  </a:lnTo>
                  <a:lnTo>
                    <a:pt x="47743" y="462859"/>
                  </a:lnTo>
                  <a:lnTo>
                    <a:pt x="22896" y="446086"/>
                  </a:lnTo>
                  <a:lnTo>
                    <a:pt x="6143" y="421217"/>
                  </a:lnTo>
                  <a:lnTo>
                    <a:pt x="0" y="390774"/>
                  </a:lnTo>
                  <a:lnTo>
                    <a:pt x="0" y="78104"/>
                  </a:lnTo>
                  <a:close/>
                </a:path>
              </a:pathLst>
            </a:custGeom>
            <a:ln w="12701">
              <a:solidFill>
                <a:srgbClr val="AF5C05"/>
              </a:solidFill>
            </a:ln>
          </p:spPr>
          <p:txBody>
            <a:bodyPr wrap="square" lIns="0" tIns="0" rIns="0" bIns="0" rtlCol="0"/>
            <a:lstStyle/>
            <a:p>
              <a:endParaRPr/>
            </a:p>
          </p:txBody>
        </p:sp>
      </p:grpSp>
      <p:sp>
        <p:nvSpPr>
          <p:cNvPr id="21" name="object 21"/>
          <p:cNvSpPr txBox="1"/>
          <p:nvPr/>
        </p:nvSpPr>
        <p:spPr>
          <a:xfrm>
            <a:off x="633416" y="1838640"/>
            <a:ext cx="1313206" cy="1851789"/>
          </a:xfrm>
          <a:prstGeom prst="rect">
            <a:avLst/>
          </a:prstGeom>
        </p:spPr>
        <p:txBody>
          <a:bodyPr vert="horz" wrap="square" lIns="0" tIns="12700" rIns="0" bIns="0" rtlCol="0">
            <a:spAutoFit/>
          </a:bodyPr>
          <a:lstStyle/>
          <a:p>
            <a:pPr marL="192405" indent="-179705">
              <a:lnSpc>
                <a:spcPct val="100000"/>
              </a:lnSpc>
              <a:spcBef>
                <a:spcPts val="100"/>
              </a:spcBef>
              <a:buAutoNum type="alphaUcPeriod"/>
              <a:tabLst>
                <a:tab pos="192405" algn="l"/>
              </a:tabLst>
            </a:pPr>
            <a:r>
              <a:rPr sz="1350" dirty="0">
                <a:latin typeface="Lucida Grande" panose="020B0600040502020204"/>
                <a:cs typeface="Calibri"/>
              </a:rPr>
              <a:t>templates.cfg</a:t>
            </a:r>
            <a:endParaRPr sz="1350">
              <a:latin typeface="Lucida Grande" panose="020B0600040502020204"/>
              <a:cs typeface="Calibri"/>
            </a:endParaRPr>
          </a:p>
          <a:p>
            <a:pPr>
              <a:lnSpc>
                <a:spcPct val="100000"/>
              </a:lnSpc>
              <a:spcBef>
                <a:spcPts val="1030"/>
              </a:spcBef>
              <a:buFont typeface="Calibri"/>
              <a:buAutoNum type="alphaUcPeriod"/>
            </a:pPr>
            <a:endParaRPr sz="1350">
              <a:latin typeface="Lucida Grande" panose="020B0600040502020204"/>
              <a:cs typeface="Calibri"/>
            </a:endParaRPr>
          </a:p>
          <a:p>
            <a:pPr marL="182880" indent="-170180">
              <a:lnSpc>
                <a:spcPct val="100000"/>
              </a:lnSpc>
              <a:buAutoNum type="alphaUcPeriod"/>
              <a:tabLst>
                <a:tab pos="182880" algn="l"/>
              </a:tabLst>
            </a:pPr>
            <a:r>
              <a:rPr sz="1350" dirty="0">
                <a:latin typeface="Lucida Grande" panose="020B0600040502020204"/>
                <a:cs typeface="Calibri"/>
              </a:rPr>
              <a:t>servers.cfg</a:t>
            </a:r>
            <a:endParaRPr sz="1350">
              <a:latin typeface="Lucida Grande" panose="020B0600040502020204"/>
              <a:cs typeface="Calibri"/>
            </a:endParaRPr>
          </a:p>
          <a:p>
            <a:pPr>
              <a:lnSpc>
                <a:spcPct val="100000"/>
              </a:lnSpc>
              <a:spcBef>
                <a:spcPts val="1035"/>
              </a:spcBef>
              <a:buFont typeface="Calibri"/>
              <a:buAutoNum type="alphaUcPeriod"/>
            </a:pPr>
            <a:endParaRPr sz="1350">
              <a:latin typeface="Lucida Grande" panose="020B0600040502020204"/>
              <a:cs typeface="Calibri"/>
            </a:endParaRPr>
          </a:p>
          <a:p>
            <a:pPr marL="182880" indent="-170180">
              <a:lnSpc>
                <a:spcPct val="100000"/>
              </a:lnSpc>
              <a:buAutoNum type="alphaUcPeriod"/>
              <a:tabLst>
                <a:tab pos="182880" algn="l"/>
              </a:tabLst>
            </a:pPr>
            <a:r>
              <a:rPr sz="1350" dirty="0">
                <a:latin typeface="Lucida Grande" panose="020B0600040502020204"/>
                <a:cs typeface="Calibri"/>
              </a:rPr>
              <a:t>printer.cfg</a:t>
            </a:r>
            <a:endParaRPr sz="1350">
              <a:latin typeface="Lucida Grande" panose="020B0600040502020204"/>
              <a:cs typeface="Calibri"/>
            </a:endParaRPr>
          </a:p>
          <a:p>
            <a:pPr>
              <a:lnSpc>
                <a:spcPct val="100000"/>
              </a:lnSpc>
              <a:spcBef>
                <a:spcPts val="1040"/>
              </a:spcBef>
              <a:buFont typeface="Calibri"/>
              <a:buAutoNum type="alphaUcPeriod"/>
            </a:pPr>
            <a:endParaRPr sz="1350">
              <a:latin typeface="Lucida Grande" panose="020B0600040502020204"/>
              <a:cs typeface="Calibri"/>
            </a:endParaRPr>
          </a:p>
          <a:p>
            <a:pPr marL="192405" indent="-179705">
              <a:lnSpc>
                <a:spcPct val="100000"/>
              </a:lnSpc>
              <a:buAutoNum type="alphaUcPeriod"/>
              <a:tabLst>
                <a:tab pos="192405" algn="l"/>
              </a:tabLst>
            </a:pPr>
            <a:r>
              <a:rPr sz="1350" dirty="0">
                <a:latin typeface="Lucida Grande" panose="020B0600040502020204"/>
                <a:cs typeface="Calibri"/>
              </a:rPr>
              <a:t>switches.cfg</a:t>
            </a:r>
            <a:endParaRPr sz="1350">
              <a:latin typeface="Lucida Grande" panose="020B0600040502020204"/>
              <a:cs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DBEEF4"/>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dirty="0">
                <a:latin typeface="Lucida Grande" panose="020B0600040502020204" pitchFamily="34" charset="0"/>
              </a:rPr>
              <a:t>Quiz</a:t>
            </a:r>
          </a:p>
        </p:txBody>
      </p:sp>
      <p:sp>
        <p:nvSpPr>
          <p:cNvPr id="3" name="object 3"/>
          <p:cNvSpPr txBox="1"/>
          <p:nvPr/>
        </p:nvSpPr>
        <p:spPr>
          <a:xfrm>
            <a:off x="406400" y="1036252"/>
            <a:ext cx="7518400" cy="289823"/>
          </a:xfrm>
          <a:prstGeom prst="rect">
            <a:avLst/>
          </a:prstGeom>
        </p:spPr>
        <p:txBody>
          <a:bodyPr vert="horz" wrap="square" lIns="0" tIns="12700" rIns="0" bIns="0" rtlCol="0">
            <a:spAutoFit/>
          </a:bodyPr>
          <a:lstStyle/>
          <a:p>
            <a:pPr marL="12700">
              <a:lnSpc>
                <a:spcPct val="100000"/>
              </a:lnSpc>
              <a:spcBef>
                <a:spcPts val="100"/>
              </a:spcBef>
            </a:pPr>
            <a:r>
              <a:rPr sz="1800" b="1" dirty="0">
                <a:latin typeface="Lucida Grande" panose="020B0600040502020204"/>
                <a:cs typeface="Calibri"/>
              </a:rPr>
              <a:t>1.</a:t>
            </a:r>
            <a:r>
              <a:rPr sz="1800" dirty="0">
                <a:latin typeface="Lucida Grande" panose="020B0600040502020204"/>
                <a:cs typeface="Times New Roman"/>
              </a:rPr>
              <a:t> </a:t>
            </a:r>
            <a:r>
              <a:rPr sz="1800" b="1" dirty="0">
                <a:latin typeface="Lucida Grande" panose="020B0600040502020204"/>
                <a:cs typeface="Calibri"/>
              </a:rPr>
              <a:t>Which</a:t>
            </a:r>
            <a:r>
              <a:rPr sz="1800" dirty="0">
                <a:latin typeface="Lucida Grande" panose="020B0600040502020204"/>
                <a:cs typeface="Times New Roman"/>
              </a:rPr>
              <a:t> </a:t>
            </a:r>
            <a:r>
              <a:rPr sz="1800" b="1" dirty="0">
                <a:latin typeface="Lucida Grande" panose="020B0600040502020204"/>
                <a:cs typeface="Calibri"/>
              </a:rPr>
              <a:t>configuration</a:t>
            </a:r>
            <a:r>
              <a:rPr sz="1800" dirty="0">
                <a:latin typeface="Lucida Grande" panose="020B0600040502020204"/>
                <a:cs typeface="Times New Roman"/>
              </a:rPr>
              <a:t> </a:t>
            </a:r>
            <a:r>
              <a:rPr sz="1800" b="1" dirty="0">
                <a:latin typeface="Lucida Grande" panose="020B0600040502020204"/>
                <a:cs typeface="Calibri"/>
              </a:rPr>
              <a:t>file</a:t>
            </a:r>
            <a:r>
              <a:rPr sz="1800" dirty="0">
                <a:latin typeface="Lucida Grande" panose="020B0600040502020204"/>
                <a:cs typeface="Times New Roman"/>
              </a:rPr>
              <a:t> </a:t>
            </a:r>
            <a:r>
              <a:rPr sz="1800" b="1" dirty="0">
                <a:latin typeface="Lucida Grande" panose="020B0600040502020204"/>
                <a:cs typeface="Calibri"/>
              </a:rPr>
              <a:t>will</a:t>
            </a:r>
            <a:r>
              <a:rPr sz="1800" dirty="0">
                <a:latin typeface="Lucida Grande" panose="020B0600040502020204"/>
                <a:cs typeface="Times New Roman"/>
              </a:rPr>
              <a:t> </a:t>
            </a:r>
            <a:r>
              <a:rPr sz="1800" b="1" dirty="0">
                <a:latin typeface="Lucida Grande" panose="020B0600040502020204"/>
                <a:cs typeface="Calibri"/>
              </a:rPr>
              <a:t>have</a:t>
            </a:r>
            <a:r>
              <a:rPr sz="1800" dirty="0">
                <a:latin typeface="Lucida Grande" panose="020B0600040502020204"/>
                <a:cs typeface="Times New Roman"/>
              </a:rPr>
              <a:t> </a:t>
            </a:r>
            <a:r>
              <a:rPr sz="1800" b="1" dirty="0">
                <a:latin typeface="Lucida Grande" panose="020B0600040502020204"/>
                <a:cs typeface="Calibri"/>
              </a:rPr>
              <a:t>all</a:t>
            </a:r>
            <a:r>
              <a:rPr sz="1800" dirty="0">
                <a:latin typeface="Lucida Grande" panose="020B0600040502020204"/>
                <a:cs typeface="Times New Roman"/>
              </a:rPr>
              <a:t> </a:t>
            </a:r>
            <a:r>
              <a:rPr sz="1800" b="1" dirty="0">
                <a:latin typeface="Lucida Grande" panose="020B0600040502020204"/>
                <a:cs typeface="Calibri"/>
              </a:rPr>
              <a:t>the</a:t>
            </a:r>
            <a:r>
              <a:rPr sz="1800" dirty="0">
                <a:latin typeface="Lucida Grande" panose="020B0600040502020204"/>
                <a:cs typeface="Times New Roman"/>
              </a:rPr>
              <a:t> </a:t>
            </a:r>
            <a:r>
              <a:rPr sz="1800" b="1" dirty="0">
                <a:latin typeface="Lucida Grande" panose="020B0600040502020204"/>
                <a:cs typeface="Calibri"/>
              </a:rPr>
              <a:t>sample</a:t>
            </a:r>
            <a:r>
              <a:rPr sz="1800" dirty="0">
                <a:latin typeface="Lucida Grande" panose="020B0600040502020204"/>
                <a:cs typeface="Times New Roman"/>
              </a:rPr>
              <a:t> </a:t>
            </a:r>
            <a:r>
              <a:rPr sz="1800" b="1" dirty="0">
                <a:latin typeface="Lucida Grande" panose="020B0600040502020204"/>
                <a:cs typeface="Calibri"/>
              </a:rPr>
              <a:t>syntax</a:t>
            </a:r>
            <a:r>
              <a:rPr sz="1800" dirty="0">
                <a:latin typeface="Lucida Grande" panose="020B0600040502020204"/>
                <a:cs typeface="Times New Roman"/>
              </a:rPr>
              <a:t> </a:t>
            </a:r>
            <a:r>
              <a:rPr sz="1800" b="1" dirty="0">
                <a:latin typeface="Lucida Grande" panose="020B0600040502020204"/>
                <a:cs typeface="Calibri"/>
              </a:rPr>
              <a:t>defined?</a:t>
            </a:r>
            <a:endParaRPr sz="1800" dirty="0">
              <a:latin typeface="Lucida Grande" panose="020B0600040502020204"/>
              <a:cs typeface="Calibri"/>
            </a:endParaRPr>
          </a:p>
        </p:txBody>
      </p:sp>
      <p:grpSp>
        <p:nvGrpSpPr>
          <p:cNvPr id="4" name="object 4"/>
          <p:cNvGrpSpPr/>
          <p:nvPr/>
        </p:nvGrpSpPr>
        <p:grpSpPr>
          <a:xfrm>
            <a:off x="504825" y="1704975"/>
            <a:ext cx="3124200" cy="561975"/>
            <a:chOff x="504825" y="1704975"/>
            <a:chExt cx="3124200" cy="561975"/>
          </a:xfrm>
        </p:grpSpPr>
        <p:pic>
          <p:nvPicPr>
            <p:cNvPr id="5" name="object 5"/>
            <p:cNvPicPr/>
            <p:nvPr/>
          </p:nvPicPr>
          <p:blipFill>
            <a:blip r:embed="rId2" cstate="print"/>
            <a:stretch>
              <a:fillRect/>
            </a:stretch>
          </p:blipFill>
          <p:spPr>
            <a:xfrm>
              <a:off x="514350" y="1704975"/>
              <a:ext cx="3114675" cy="561975"/>
            </a:xfrm>
            <a:prstGeom prst="rect">
              <a:avLst/>
            </a:prstGeom>
          </p:spPr>
        </p:pic>
        <p:pic>
          <p:nvPicPr>
            <p:cNvPr id="6" name="object 6"/>
            <p:cNvPicPr/>
            <p:nvPr/>
          </p:nvPicPr>
          <p:blipFill>
            <a:blip r:embed="rId3" cstate="print"/>
            <a:stretch>
              <a:fillRect/>
            </a:stretch>
          </p:blipFill>
          <p:spPr>
            <a:xfrm>
              <a:off x="504825" y="1771650"/>
              <a:ext cx="1552575" cy="495300"/>
            </a:xfrm>
            <a:prstGeom prst="rect">
              <a:avLst/>
            </a:prstGeom>
          </p:spPr>
        </p:pic>
        <p:sp>
          <p:nvSpPr>
            <p:cNvPr id="7" name="object 7"/>
            <p:cNvSpPr/>
            <p:nvPr/>
          </p:nvSpPr>
          <p:spPr>
            <a:xfrm>
              <a:off x="531113" y="1725808"/>
              <a:ext cx="3020695" cy="469265"/>
            </a:xfrm>
            <a:custGeom>
              <a:avLst/>
              <a:gdLst/>
              <a:ahLst/>
              <a:cxnLst/>
              <a:rect l="l" t="t" r="r" b="b"/>
              <a:pathLst>
                <a:path w="3020695" h="469264">
                  <a:moveTo>
                    <a:pt x="2942478" y="0"/>
                  </a:moveTo>
                  <a:lnTo>
                    <a:pt x="78165" y="0"/>
                  </a:lnTo>
                  <a:lnTo>
                    <a:pt x="47743" y="6151"/>
                  </a:lnTo>
                  <a:lnTo>
                    <a:pt x="22896" y="22920"/>
                  </a:lnTo>
                  <a:lnTo>
                    <a:pt x="6143" y="47783"/>
                  </a:lnTo>
                  <a:lnTo>
                    <a:pt x="0" y="78211"/>
                  </a:lnTo>
                  <a:lnTo>
                    <a:pt x="0" y="390896"/>
                  </a:lnTo>
                  <a:lnTo>
                    <a:pt x="6143" y="421319"/>
                  </a:lnTo>
                  <a:lnTo>
                    <a:pt x="22896" y="446143"/>
                  </a:lnTo>
                  <a:lnTo>
                    <a:pt x="47743" y="462870"/>
                  </a:lnTo>
                  <a:lnTo>
                    <a:pt x="78165" y="469001"/>
                  </a:lnTo>
                  <a:lnTo>
                    <a:pt x="2942478" y="469001"/>
                  </a:lnTo>
                  <a:lnTo>
                    <a:pt x="2972887" y="462870"/>
                  </a:lnTo>
                  <a:lnTo>
                    <a:pt x="2997707" y="446143"/>
                  </a:lnTo>
                  <a:lnTo>
                    <a:pt x="3014435" y="421319"/>
                  </a:lnTo>
                  <a:lnTo>
                    <a:pt x="3020567" y="390896"/>
                  </a:lnTo>
                  <a:lnTo>
                    <a:pt x="3020567" y="78211"/>
                  </a:lnTo>
                  <a:lnTo>
                    <a:pt x="3014435" y="47783"/>
                  </a:lnTo>
                  <a:lnTo>
                    <a:pt x="2997707" y="22920"/>
                  </a:lnTo>
                  <a:lnTo>
                    <a:pt x="2972887" y="6151"/>
                  </a:lnTo>
                  <a:lnTo>
                    <a:pt x="2942478" y="0"/>
                  </a:lnTo>
                  <a:close/>
                </a:path>
              </a:pathLst>
            </a:custGeom>
            <a:solidFill>
              <a:srgbClr val="5F4778"/>
            </a:solidFill>
          </p:spPr>
          <p:txBody>
            <a:bodyPr wrap="square" lIns="0" tIns="0" rIns="0" bIns="0" rtlCol="0"/>
            <a:lstStyle/>
            <a:p>
              <a:endParaRPr/>
            </a:p>
          </p:txBody>
        </p:sp>
        <p:sp>
          <p:nvSpPr>
            <p:cNvPr id="8" name="object 8"/>
            <p:cNvSpPr/>
            <p:nvPr/>
          </p:nvSpPr>
          <p:spPr>
            <a:xfrm>
              <a:off x="531113" y="1725808"/>
              <a:ext cx="3020695" cy="469265"/>
            </a:xfrm>
            <a:custGeom>
              <a:avLst/>
              <a:gdLst/>
              <a:ahLst/>
              <a:cxnLst/>
              <a:rect l="l" t="t" r="r" b="b"/>
              <a:pathLst>
                <a:path w="3020695" h="469264">
                  <a:moveTo>
                    <a:pt x="0" y="78211"/>
                  </a:moveTo>
                  <a:lnTo>
                    <a:pt x="6143" y="47783"/>
                  </a:lnTo>
                  <a:lnTo>
                    <a:pt x="22896" y="22920"/>
                  </a:lnTo>
                  <a:lnTo>
                    <a:pt x="47743" y="6151"/>
                  </a:lnTo>
                  <a:lnTo>
                    <a:pt x="78165" y="0"/>
                  </a:lnTo>
                  <a:lnTo>
                    <a:pt x="2942478" y="0"/>
                  </a:lnTo>
                  <a:lnTo>
                    <a:pt x="2972887" y="6151"/>
                  </a:lnTo>
                  <a:lnTo>
                    <a:pt x="2997707" y="22920"/>
                  </a:lnTo>
                  <a:lnTo>
                    <a:pt x="3014435" y="47783"/>
                  </a:lnTo>
                  <a:lnTo>
                    <a:pt x="3020567" y="78211"/>
                  </a:lnTo>
                  <a:lnTo>
                    <a:pt x="3020567" y="390896"/>
                  </a:lnTo>
                  <a:lnTo>
                    <a:pt x="3014435" y="421319"/>
                  </a:lnTo>
                  <a:lnTo>
                    <a:pt x="2997707" y="446143"/>
                  </a:lnTo>
                  <a:lnTo>
                    <a:pt x="2972887" y="462870"/>
                  </a:lnTo>
                  <a:lnTo>
                    <a:pt x="2942478" y="469001"/>
                  </a:lnTo>
                  <a:lnTo>
                    <a:pt x="78165" y="469001"/>
                  </a:lnTo>
                  <a:lnTo>
                    <a:pt x="47743" y="462870"/>
                  </a:lnTo>
                  <a:lnTo>
                    <a:pt x="22896" y="446143"/>
                  </a:lnTo>
                  <a:lnTo>
                    <a:pt x="6143" y="421319"/>
                  </a:lnTo>
                  <a:lnTo>
                    <a:pt x="0" y="390896"/>
                  </a:lnTo>
                  <a:lnTo>
                    <a:pt x="0" y="78211"/>
                  </a:lnTo>
                  <a:close/>
                </a:path>
              </a:pathLst>
            </a:custGeom>
            <a:ln w="12701">
              <a:solidFill>
                <a:srgbClr val="AF5C05"/>
              </a:solidFill>
            </a:ln>
          </p:spPr>
          <p:txBody>
            <a:bodyPr wrap="square" lIns="0" tIns="0" rIns="0" bIns="0" rtlCol="0"/>
            <a:lstStyle/>
            <a:p>
              <a:endParaRPr/>
            </a:p>
          </p:txBody>
        </p:sp>
      </p:grpSp>
      <p:sp>
        <p:nvSpPr>
          <p:cNvPr id="9" name="object 9"/>
          <p:cNvSpPr txBox="1"/>
          <p:nvPr/>
        </p:nvSpPr>
        <p:spPr>
          <a:xfrm>
            <a:off x="633416" y="1838640"/>
            <a:ext cx="1413890" cy="220573"/>
          </a:xfrm>
          <a:prstGeom prst="rect">
            <a:avLst/>
          </a:prstGeom>
        </p:spPr>
        <p:txBody>
          <a:bodyPr vert="horz" wrap="square" lIns="0" tIns="12700" rIns="0" bIns="0" rtlCol="0">
            <a:spAutoFit/>
          </a:bodyPr>
          <a:lstStyle/>
          <a:p>
            <a:pPr marL="12700">
              <a:lnSpc>
                <a:spcPct val="100000"/>
              </a:lnSpc>
              <a:spcBef>
                <a:spcPts val="100"/>
              </a:spcBef>
            </a:pPr>
            <a:r>
              <a:rPr sz="1350" b="1" dirty="0">
                <a:solidFill>
                  <a:srgbClr val="FFFFFF"/>
                </a:solidFill>
                <a:latin typeface="Lucida Grande" panose="020B0600040502020204"/>
                <a:cs typeface="Calibri"/>
              </a:rPr>
              <a:t>A.</a:t>
            </a:r>
            <a:r>
              <a:rPr sz="1350" dirty="0">
                <a:solidFill>
                  <a:srgbClr val="FFFFFF"/>
                </a:solidFill>
                <a:latin typeface="Lucida Grande" panose="020B0600040502020204"/>
                <a:cs typeface="Times New Roman"/>
              </a:rPr>
              <a:t> </a:t>
            </a:r>
            <a:r>
              <a:rPr sz="1350" b="1" dirty="0">
                <a:solidFill>
                  <a:srgbClr val="FFFFFF"/>
                </a:solidFill>
                <a:latin typeface="Lucida Grande" panose="020B0600040502020204"/>
                <a:cs typeface="Calibri"/>
              </a:rPr>
              <a:t>templates.cfg</a:t>
            </a:r>
            <a:endParaRPr sz="1350">
              <a:latin typeface="Lucida Grande" panose="020B0600040502020204"/>
              <a:cs typeface="Calibri"/>
            </a:endParaRPr>
          </a:p>
        </p:txBody>
      </p:sp>
      <p:grpSp>
        <p:nvGrpSpPr>
          <p:cNvPr id="10" name="object 10"/>
          <p:cNvGrpSpPr/>
          <p:nvPr/>
        </p:nvGrpSpPr>
        <p:grpSpPr>
          <a:xfrm>
            <a:off x="485775" y="2228850"/>
            <a:ext cx="3162300" cy="1704975"/>
            <a:chOff x="485775" y="2228850"/>
            <a:chExt cx="3162300" cy="1704975"/>
          </a:xfrm>
        </p:grpSpPr>
        <p:pic>
          <p:nvPicPr>
            <p:cNvPr id="11" name="object 11"/>
            <p:cNvPicPr/>
            <p:nvPr/>
          </p:nvPicPr>
          <p:blipFill>
            <a:blip r:embed="rId4" cstate="print"/>
            <a:stretch>
              <a:fillRect/>
            </a:stretch>
          </p:blipFill>
          <p:spPr>
            <a:xfrm>
              <a:off x="485775" y="2228850"/>
              <a:ext cx="3162300" cy="609600"/>
            </a:xfrm>
            <a:prstGeom prst="rect">
              <a:avLst/>
            </a:prstGeom>
          </p:spPr>
        </p:pic>
        <p:pic>
          <p:nvPicPr>
            <p:cNvPr id="12" name="object 12"/>
            <p:cNvPicPr/>
            <p:nvPr/>
          </p:nvPicPr>
          <p:blipFill>
            <a:blip r:embed="rId5" cstate="print"/>
            <a:stretch>
              <a:fillRect/>
            </a:stretch>
          </p:blipFill>
          <p:spPr>
            <a:xfrm>
              <a:off x="504825" y="2314575"/>
              <a:ext cx="1295400" cy="495300"/>
            </a:xfrm>
            <a:prstGeom prst="rect">
              <a:avLst/>
            </a:prstGeom>
          </p:spPr>
        </p:pic>
        <p:sp>
          <p:nvSpPr>
            <p:cNvPr id="13" name="object 13"/>
            <p:cNvSpPr/>
            <p:nvPr/>
          </p:nvSpPr>
          <p:spPr>
            <a:xfrm>
              <a:off x="531113" y="2270760"/>
              <a:ext cx="3020695" cy="469265"/>
            </a:xfrm>
            <a:custGeom>
              <a:avLst/>
              <a:gdLst/>
              <a:ahLst/>
              <a:cxnLst/>
              <a:rect l="l" t="t" r="r" b="b"/>
              <a:pathLst>
                <a:path w="3020695" h="469264">
                  <a:moveTo>
                    <a:pt x="2942478" y="0"/>
                  </a:moveTo>
                  <a:lnTo>
                    <a:pt x="78165" y="0"/>
                  </a:lnTo>
                  <a:lnTo>
                    <a:pt x="47743" y="6131"/>
                  </a:lnTo>
                  <a:lnTo>
                    <a:pt x="22896" y="22858"/>
                  </a:lnTo>
                  <a:lnTo>
                    <a:pt x="6143" y="47682"/>
                  </a:lnTo>
                  <a:lnTo>
                    <a:pt x="0" y="78104"/>
                  </a:lnTo>
                  <a:lnTo>
                    <a:pt x="0" y="390774"/>
                  </a:lnTo>
                  <a:lnTo>
                    <a:pt x="6143" y="421217"/>
                  </a:lnTo>
                  <a:lnTo>
                    <a:pt x="22896" y="446086"/>
                  </a:lnTo>
                  <a:lnTo>
                    <a:pt x="47743" y="462859"/>
                  </a:lnTo>
                  <a:lnTo>
                    <a:pt x="78165" y="469010"/>
                  </a:lnTo>
                  <a:lnTo>
                    <a:pt x="2942478" y="469010"/>
                  </a:lnTo>
                  <a:lnTo>
                    <a:pt x="2972887" y="462859"/>
                  </a:lnTo>
                  <a:lnTo>
                    <a:pt x="2997707" y="446086"/>
                  </a:lnTo>
                  <a:lnTo>
                    <a:pt x="3014435" y="421217"/>
                  </a:lnTo>
                  <a:lnTo>
                    <a:pt x="3020567" y="390774"/>
                  </a:lnTo>
                  <a:lnTo>
                    <a:pt x="3020567" y="78104"/>
                  </a:lnTo>
                  <a:lnTo>
                    <a:pt x="3014435" y="47682"/>
                  </a:lnTo>
                  <a:lnTo>
                    <a:pt x="2997707" y="22858"/>
                  </a:lnTo>
                  <a:lnTo>
                    <a:pt x="2972887" y="6131"/>
                  </a:lnTo>
                  <a:lnTo>
                    <a:pt x="2942478" y="0"/>
                  </a:lnTo>
                  <a:close/>
                </a:path>
              </a:pathLst>
            </a:custGeom>
            <a:solidFill>
              <a:srgbClr val="FFFFFF"/>
            </a:solidFill>
          </p:spPr>
          <p:txBody>
            <a:bodyPr wrap="square" lIns="0" tIns="0" rIns="0" bIns="0" rtlCol="0"/>
            <a:lstStyle/>
            <a:p>
              <a:endParaRPr/>
            </a:p>
          </p:txBody>
        </p:sp>
        <p:sp>
          <p:nvSpPr>
            <p:cNvPr id="14" name="object 14"/>
            <p:cNvSpPr/>
            <p:nvPr/>
          </p:nvSpPr>
          <p:spPr>
            <a:xfrm>
              <a:off x="531113" y="2270760"/>
              <a:ext cx="3020695" cy="469265"/>
            </a:xfrm>
            <a:custGeom>
              <a:avLst/>
              <a:gdLst/>
              <a:ahLst/>
              <a:cxnLst/>
              <a:rect l="l" t="t" r="r" b="b"/>
              <a:pathLst>
                <a:path w="3020695" h="469264">
                  <a:moveTo>
                    <a:pt x="0" y="78104"/>
                  </a:moveTo>
                  <a:lnTo>
                    <a:pt x="6143" y="47682"/>
                  </a:lnTo>
                  <a:lnTo>
                    <a:pt x="22896" y="22858"/>
                  </a:lnTo>
                  <a:lnTo>
                    <a:pt x="47743" y="6131"/>
                  </a:lnTo>
                  <a:lnTo>
                    <a:pt x="78165" y="0"/>
                  </a:lnTo>
                  <a:lnTo>
                    <a:pt x="2942478" y="0"/>
                  </a:lnTo>
                  <a:lnTo>
                    <a:pt x="2972887" y="6131"/>
                  </a:lnTo>
                  <a:lnTo>
                    <a:pt x="2997707" y="22858"/>
                  </a:lnTo>
                  <a:lnTo>
                    <a:pt x="3014435" y="47682"/>
                  </a:lnTo>
                  <a:lnTo>
                    <a:pt x="3020567" y="78104"/>
                  </a:lnTo>
                  <a:lnTo>
                    <a:pt x="3020567" y="390774"/>
                  </a:lnTo>
                  <a:lnTo>
                    <a:pt x="3014435" y="421217"/>
                  </a:lnTo>
                  <a:lnTo>
                    <a:pt x="2997707" y="446086"/>
                  </a:lnTo>
                  <a:lnTo>
                    <a:pt x="2972887" y="462859"/>
                  </a:lnTo>
                  <a:lnTo>
                    <a:pt x="2942478" y="469010"/>
                  </a:lnTo>
                  <a:lnTo>
                    <a:pt x="78165" y="469010"/>
                  </a:lnTo>
                  <a:lnTo>
                    <a:pt x="47743" y="462859"/>
                  </a:lnTo>
                  <a:lnTo>
                    <a:pt x="22896" y="446086"/>
                  </a:lnTo>
                  <a:lnTo>
                    <a:pt x="6143" y="421217"/>
                  </a:lnTo>
                  <a:lnTo>
                    <a:pt x="0" y="390774"/>
                  </a:lnTo>
                  <a:lnTo>
                    <a:pt x="0" y="78104"/>
                  </a:lnTo>
                  <a:close/>
                </a:path>
              </a:pathLst>
            </a:custGeom>
            <a:ln w="12701">
              <a:solidFill>
                <a:srgbClr val="AF5C05"/>
              </a:solidFill>
            </a:ln>
          </p:spPr>
          <p:txBody>
            <a:bodyPr wrap="square" lIns="0" tIns="0" rIns="0" bIns="0" rtlCol="0"/>
            <a:lstStyle/>
            <a:p>
              <a:endParaRPr/>
            </a:p>
          </p:txBody>
        </p:sp>
        <p:pic>
          <p:nvPicPr>
            <p:cNvPr id="15" name="object 15"/>
            <p:cNvPicPr/>
            <p:nvPr/>
          </p:nvPicPr>
          <p:blipFill>
            <a:blip r:embed="rId6" cstate="print"/>
            <a:stretch>
              <a:fillRect/>
            </a:stretch>
          </p:blipFill>
          <p:spPr>
            <a:xfrm>
              <a:off x="485775" y="2771775"/>
              <a:ext cx="3162300" cy="609600"/>
            </a:xfrm>
            <a:prstGeom prst="rect">
              <a:avLst/>
            </a:prstGeom>
          </p:spPr>
        </p:pic>
        <p:pic>
          <p:nvPicPr>
            <p:cNvPr id="16" name="object 16"/>
            <p:cNvPicPr/>
            <p:nvPr/>
          </p:nvPicPr>
          <p:blipFill>
            <a:blip r:embed="rId7" cstate="print"/>
            <a:stretch>
              <a:fillRect/>
            </a:stretch>
          </p:blipFill>
          <p:spPr>
            <a:xfrm>
              <a:off x="504825" y="2857500"/>
              <a:ext cx="1247775" cy="495300"/>
            </a:xfrm>
            <a:prstGeom prst="rect">
              <a:avLst/>
            </a:prstGeom>
          </p:spPr>
        </p:pic>
        <p:sp>
          <p:nvSpPr>
            <p:cNvPr id="17" name="object 17"/>
            <p:cNvSpPr/>
            <p:nvPr/>
          </p:nvSpPr>
          <p:spPr>
            <a:xfrm>
              <a:off x="531113" y="2816351"/>
              <a:ext cx="3020695" cy="469265"/>
            </a:xfrm>
            <a:custGeom>
              <a:avLst/>
              <a:gdLst/>
              <a:ahLst/>
              <a:cxnLst/>
              <a:rect l="l" t="t" r="r" b="b"/>
              <a:pathLst>
                <a:path w="3020695" h="469264">
                  <a:moveTo>
                    <a:pt x="2942478" y="0"/>
                  </a:moveTo>
                  <a:lnTo>
                    <a:pt x="78165" y="0"/>
                  </a:lnTo>
                  <a:lnTo>
                    <a:pt x="47743" y="6151"/>
                  </a:lnTo>
                  <a:lnTo>
                    <a:pt x="22896" y="22924"/>
                  </a:lnTo>
                  <a:lnTo>
                    <a:pt x="6143" y="47793"/>
                  </a:lnTo>
                  <a:lnTo>
                    <a:pt x="0" y="78236"/>
                  </a:lnTo>
                  <a:lnTo>
                    <a:pt x="0" y="390905"/>
                  </a:lnTo>
                  <a:lnTo>
                    <a:pt x="6143" y="421328"/>
                  </a:lnTo>
                  <a:lnTo>
                    <a:pt x="22896" y="446152"/>
                  </a:lnTo>
                  <a:lnTo>
                    <a:pt x="47743" y="462879"/>
                  </a:lnTo>
                  <a:lnTo>
                    <a:pt x="78165" y="469010"/>
                  </a:lnTo>
                  <a:lnTo>
                    <a:pt x="2942478" y="469010"/>
                  </a:lnTo>
                  <a:lnTo>
                    <a:pt x="2972887" y="462879"/>
                  </a:lnTo>
                  <a:lnTo>
                    <a:pt x="2997707" y="446152"/>
                  </a:lnTo>
                  <a:lnTo>
                    <a:pt x="3014435" y="421328"/>
                  </a:lnTo>
                  <a:lnTo>
                    <a:pt x="3020567" y="390905"/>
                  </a:lnTo>
                  <a:lnTo>
                    <a:pt x="3020567" y="78236"/>
                  </a:lnTo>
                  <a:lnTo>
                    <a:pt x="3014435" y="47793"/>
                  </a:lnTo>
                  <a:lnTo>
                    <a:pt x="2997707" y="22924"/>
                  </a:lnTo>
                  <a:lnTo>
                    <a:pt x="2972887" y="6151"/>
                  </a:lnTo>
                  <a:lnTo>
                    <a:pt x="2942478" y="0"/>
                  </a:lnTo>
                  <a:close/>
                </a:path>
              </a:pathLst>
            </a:custGeom>
            <a:solidFill>
              <a:srgbClr val="FFFFFF"/>
            </a:solidFill>
          </p:spPr>
          <p:txBody>
            <a:bodyPr wrap="square" lIns="0" tIns="0" rIns="0" bIns="0" rtlCol="0"/>
            <a:lstStyle/>
            <a:p>
              <a:endParaRPr/>
            </a:p>
          </p:txBody>
        </p:sp>
        <p:sp>
          <p:nvSpPr>
            <p:cNvPr id="18" name="object 18"/>
            <p:cNvSpPr/>
            <p:nvPr/>
          </p:nvSpPr>
          <p:spPr>
            <a:xfrm>
              <a:off x="531113" y="2816351"/>
              <a:ext cx="3020695" cy="469265"/>
            </a:xfrm>
            <a:custGeom>
              <a:avLst/>
              <a:gdLst/>
              <a:ahLst/>
              <a:cxnLst/>
              <a:rect l="l" t="t" r="r" b="b"/>
              <a:pathLst>
                <a:path w="3020695" h="469264">
                  <a:moveTo>
                    <a:pt x="0" y="78236"/>
                  </a:moveTo>
                  <a:lnTo>
                    <a:pt x="6143" y="47793"/>
                  </a:lnTo>
                  <a:lnTo>
                    <a:pt x="22896" y="22924"/>
                  </a:lnTo>
                  <a:lnTo>
                    <a:pt x="47743" y="6151"/>
                  </a:lnTo>
                  <a:lnTo>
                    <a:pt x="78165" y="0"/>
                  </a:lnTo>
                  <a:lnTo>
                    <a:pt x="2942478" y="0"/>
                  </a:lnTo>
                  <a:lnTo>
                    <a:pt x="2972887" y="6151"/>
                  </a:lnTo>
                  <a:lnTo>
                    <a:pt x="2997707" y="22924"/>
                  </a:lnTo>
                  <a:lnTo>
                    <a:pt x="3014435" y="47793"/>
                  </a:lnTo>
                  <a:lnTo>
                    <a:pt x="3020567" y="78236"/>
                  </a:lnTo>
                  <a:lnTo>
                    <a:pt x="3020567" y="390905"/>
                  </a:lnTo>
                  <a:lnTo>
                    <a:pt x="3014435" y="421328"/>
                  </a:lnTo>
                  <a:lnTo>
                    <a:pt x="2997707" y="446152"/>
                  </a:lnTo>
                  <a:lnTo>
                    <a:pt x="2972887" y="462879"/>
                  </a:lnTo>
                  <a:lnTo>
                    <a:pt x="2942478" y="469010"/>
                  </a:lnTo>
                  <a:lnTo>
                    <a:pt x="78165" y="469010"/>
                  </a:lnTo>
                  <a:lnTo>
                    <a:pt x="47743" y="462879"/>
                  </a:lnTo>
                  <a:lnTo>
                    <a:pt x="22896" y="446152"/>
                  </a:lnTo>
                  <a:lnTo>
                    <a:pt x="6143" y="421328"/>
                  </a:lnTo>
                  <a:lnTo>
                    <a:pt x="0" y="390905"/>
                  </a:lnTo>
                  <a:lnTo>
                    <a:pt x="0" y="78236"/>
                  </a:lnTo>
                  <a:close/>
                </a:path>
              </a:pathLst>
            </a:custGeom>
            <a:ln w="12701">
              <a:solidFill>
                <a:srgbClr val="AF5C05"/>
              </a:solidFill>
            </a:ln>
          </p:spPr>
          <p:txBody>
            <a:bodyPr wrap="square" lIns="0" tIns="0" rIns="0" bIns="0" rtlCol="0"/>
            <a:lstStyle/>
            <a:p>
              <a:endParaRPr/>
            </a:p>
          </p:txBody>
        </p:sp>
        <p:pic>
          <p:nvPicPr>
            <p:cNvPr id="19" name="object 19"/>
            <p:cNvPicPr/>
            <p:nvPr/>
          </p:nvPicPr>
          <p:blipFill>
            <a:blip r:embed="rId8" cstate="print"/>
            <a:stretch>
              <a:fillRect/>
            </a:stretch>
          </p:blipFill>
          <p:spPr>
            <a:xfrm>
              <a:off x="485775" y="3314700"/>
              <a:ext cx="3162300" cy="619125"/>
            </a:xfrm>
            <a:prstGeom prst="rect">
              <a:avLst/>
            </a:prstGeom>
          </p:spPr>
        </p:pic>
        <p:pic>
          <p:nvPicPr>
            <p:cNvPr id="20" name="object 20"/>
            <p:cNvPicPr/>
            <p:nvPr/>
          </p:nvPicPr>
          <p:blipFill>
            <a:blip r:embed="rId9" cstate="print"/>
            <a:stretch>
              <a:fillRect/>
            </a:stretch>
          </p:blipFill>
          <p:spPr>
            <a:xfrm>
              <a:off x="504825" y="3409950"/>
              <a:ext cx="1409700" cy="495300"/>
            </a:xfrm>
            <a:prstGeom prst="rect">
              <a:avLst/>
            </a:prstGeom>
          </p:spPr>
        </p:pic>
        <p:sp>
          <p:nvSpPr>
            <p:cNvPr id="21" name="object 21"/>
            <p:cNvSpPr/>
            <p:nvPr/>
          </p:nvSpPr>
          <p:spPr>
            <a:xfrm>
              <a:off x="531113" y="3362075"/>
              <a:ext cx="3020695" cy="469265"/>
            </a:xfrm>
            <a:custGeom>
              <a:avLst/>
              <a:gdLst/>
              <a:ahLst/>
              <a:cxnLst/>
              <a:rect l="l" t="t" r="r" b="b"/>
              <a:pathLst>
                <a:path w="3020695" h="469264">
                  <a:moveTo>
                    <a:pt x="2942478" y="0"/>
                  </a:moveTo>
                  <a:lnTo>
                    <a:pt x="78165" y="0"/>
                  </a:lnTo>
                  <a:lnTo>
                    <a:pt x="47743" y="6131"/>
                  </a:lnTo>
                  <a:lnTo>
                    <a:pt x="22896" y="22858"/>
                  </a:lnTo>
                  <a:lnTo>
                    <a:pt x="6143" y="47682"/>
                  </a:lnTo>
                  <a:lnTo>
                    <a:pt x="0" y="78104"/>
                  </a:lnTo>
                  <a:lnTo>
                    <a:pt x="0" y="390774"/>
                  </a:lnTo>
                  <a:lnTo>
                    <a:pt x="6143" y="421217"/>
                  </a:lnTo>
                  <a:lnTo>
                    <a:pt x="22896" y="446086"/>
                  </a:lnTo>
                  <a:lnTo>
                    <a:pt x="47743" y="462859"/>
                  </a:lnTo>
                  <a:lnTo>
                    <a:pt x="78165" y="469010"/>
                  </a:lnTo>
                  <a:lnTo>
                    <a:pt x="2942478" y="469010"/>
                  </a:lnTo>
                  <a:lnTo>
                    <a:pt x="2972887" y="462859"/>
                  </a:lnTo>
                  <a:lnTo>
                    <a:pt x="2997707" y="446086"/>
                  </a:lnTo>
                  <a:lnTo>
                    <a:pt x="3014435" y="421217"/>
                  </a:lnTo>
                  <a:lnTo>
                    <a:pt x="3020567" y="390774"/>
                  </a:lnTo>
                  <a:lnTo>
                    <a:pt x="3020567" y="78104"/>
                  </a:lnTo>
                  <a:lnTo>
                    <a:pt x="3014435" y="47682"/>
                  </a:lnTo>
                  <a:lnTo>
                    <a:pt x="2997707" y="22858"/>
                  </a:lnTo>
                  <a:lnTo>
                    <a:pt x="2972887" y="6131"/>
                  </a:lnTo>
                  <a:lnTo>
                    <a:pt x="2942478" y="0"/>
                  </a:lnTo>
                  <a:close/>
                </a:path>
              </a:pathLst>
            </a:custGeom>
            <a:solidFill>
              <a:srgbClr val="FFFFFF"/>
            </a:solidFill>
          </p:spPr>
          <p:txBody>
            <a:bodyPr wrap="square" lIns="0" tIns="0" rIns="0" bIns="0" rtlCol="0"/>
            <a:lstStyle/>
            <a:p>
              <a:endParaRPr/>
            </a:p>
          </p:txBody>
        </p:sp>
        <p:sp>
          <p:nvSpPr>
            <p:cNvPr id="22" name="object 22"/>
            <p:cNvSpPr/>
            <p:nvPr/>
          </p:nvSpPr>
          <p:spPr>
            <a:xfrm>
              <a:off x="531113" y="3362075"/>
              <a:ext cx="3020695" cy="469265"/>
            </a:xfrm>
            <a:custGeom>
              <a:avLst/>
              <a:gdLst/>
              <a:ahLst/>
              <a:cxnLst/>
              <a:rect l="l" t="t" r="r" b="b"/>
              <a:pathLst>
                <a:path w="3020695" h="469264">
                  <a:moveTo>
                    <a:pt x="0" y="78104"/>
                  </a:moveTo>
                  <a:lnTo>
                    <a:pt x="6143" y="47682"/>
                  </a:lnTo>
                  <a:lnTo>
                    <a:pt x="22896" y="22858"/>
                  </a:lnTo>
                  <a:lnTo>
                    <a:pt x="47743" y="6131"/>
                  </a:lnTo>
                  <a:lnTo>
                    <a:pt x="78165" y="0"/>
                  </a:lnTo>
                  <a:lnTo>
                    <a:pt x="2942478" y="0"/>
                  </a:lnTo>
                  <a:lnTo>
                    <a:pt x="2972887" y="6131"/>
                  </a:lnTo>
                  <a:lnTo>
                    <a:pt x="2997707" y="22858"/>
                  </a:lnTo>
                  <a:lnTo>
                    <a:pt x="3014435" y="47682"/>
                  </a:lnTo>
                  <a:lnTo>
                    <a:pt x="3020567" y="78104"/>
                  </a:lnTo>
                  <a:lnTo>
                    <a:pt x="3020567" y="390774"/>
                  </a:lnTo>
                  <a:lnTo>
                    <a:pt x="3014435" y="421217"/>
                  </a:lnTo>
                  <a:lnTo>
                    <a:pt x="2997707" y="446086"/>
                  </a:lnTo>
                  <a:lnTo>
                    <a:pt x="2972887" y="462859"/>
                  </a:lnTo>
                  <a:lnTo>
                    <a:pt x="2942478" y="469010"/>
                  </a:lnTo>
                  <a:lnTo>
                    <a:pt x="78165" y="469010"/>
                  </a:lnTo>
                  <a:lnTo>
                    <a:pt x="47743" y="462859"/>
                  </a:lnTo>
                  <a:lnTo>
                    <a:pt x="22896" y="446086"/>
                  </a:lnTo>
                  <a:lnTo>
                    <a:pt x="6143" y="421217"/>
                  </a:lnTo>
                  <a:lnTo>
                    <a:pt x="0" y="390774"/>
                  </a:lnTo>
                  <a:lnTo>
                    <a:pt x="0" y="78104"/>
                  </a:lnTo>
                  <a:close/>
                </a:path>
              </a:pathLst>
            </a:custGeom>
            <a:ln w="12701">
              <a:solidFill>
                <a:srgbClr val="AF5C05"/>
              </a:solidFill>
            </a:ln>
          </p:spPr>
          <p:txBody>
            <a:bodyPr wrap="square" lIns="0" tIns="0" rIns="0" bIns="0" rtlCol="0"/>
            <a:lstStyle/>
            <a:p>
              <a:endParaRPr/>
            </a:p>
          </p:txBody>
        </p:sp>
      </p:grpSp>
      <p:sp>
        <p:nvSpPr>
          <p:cNvPr id="23" name="object 23"/>
          <p:cNvSpPr txBox="1"/>
          <p:nvPr/>
        </p:nvSpPr>
        <p:spPr>
          <a:xfrm>
            <a:off x="633416" y="2384676"/>
            <a:ext cx="1254950" cy="1308050"/>
          </a:xfrm>
          <a:prstGeom prst="rect">
            <a:avLst/>
          </a:prstGeom>
        </p:spPr>
        <p:txBody>
          <a:bodyPr vert="horz" wrap="square" lIns="0" tIns="12700" rIns="0" bIns="0" rtlCol="0">
            <a:spAutoFit/>
          </a:bodyPr>
          <a:lstStyle/>
          <a:p>
            <a:pPr marL="12700">
              <a:lnSpc>
                <a:spcPct val="100000"/>
              </a:lnSpc>
              <a:spcBef>
                <a:spcPts val="100"/>
              </a:spcBef>
            </a:pPr>
            <a:r>
              <a:rPr sz="1350" dirty="0">
                <a:latin typeface="Lucida Grande" panose="020B0600040502020204"/>
                <a:cs typeface="Calibri"/>
              </a:rPr>
              <a:t>B.</a:t>
            </a:r>
            <a:r>
              <a:rPr sz="1350" dirty="0">
                <a:latin typeface="Lucida Grande" panose="020B0600040502020204"/>
                <a:cs typeface="Times New Roman"/>
              </a:rPr>
              <a:t> </a:t>
            </a:r>
            <a:r>
              <a:rPr sz="1350" dirty="0">
                <a:latin typeface="Lucida Grande" panose="020B0600040502020204"/>
                <a:cs typeface="Calibri"/>
              </a:rPr>
              <a:t>servers.cfg</a:t>
            </a:r>
            <a:endParaRPr sz="1350">
              <a:latin typeface="Lucida Grande" panose="020B0600040502020204"/>
              <a:cs typeface="Calibri"/>
            </a:endParaRPr>
          </a:p>
          <a:p>
            <a:pPr>
              <a:lnSpc>
                <a:spcPct val="100000"/>
              </a:lnSpc>
              <a:spcBef>
                <a:spcPts val="1035"/>
              </a:spcBef>
            </a:pPr>
            <a:endParaRPr sz="1350">
              <a:latin typeface="Lucida Grande" panose="020B0600040502020204"/>
              <a:cs typeface="Calibri"/>
            </a:endParaRPr>
          </a:p>
          <a:p>
            <a:pPr marL="12700">
              <a:lnSpc>
                <a:spcPct val="100000"/>
              </a:lnSpc>
            </a:pPr>
            <a:r>
              <a:rPr sz="1350" dirty="0">
                <a:latin typeface="Lucida Grande" panose="020B0600040502020204"/>
                <a:cs typeface="Calibri"/>
              </a:rPr>
              <a:t>C.</a:t>
            </a:r>
            <a:r>
              <a:rPr sz="1350" dirty="0">
                <a:latin typeface="Lucida Grande" panose="020B0600040502020204"/>
                <a:cs typeface="Times New Roman"/>
              </a:rPr>
              <a:t> </a:t>
            </a:r>
            <a:r>
              <a:rPr sz="1350" dirty="0">
                <a:latin typeface="Lucida Grande" panose="020B0600040502020204"/>
                <a:cs typeface="Calibri"/>
              </a:rPr>
              <a:t>printer.cfg</a:t>
            </a:r>
            <a:endParaRPr sz="1350">
              <a:latin typeface="Lucida Grande" panose="020B0600040502020204"/>
              <a:cs typeface="Calibri"/>
            </a:endParaRPr>
          </a:p>
          <a:p>
            <a:pPr>
              <a:lnSpc>
                <a:spcPct val="100000"/>
              </a:lnSpc>
              <a:spcBef>
                <a:spcPts val="1040"/>
              </a:spcBef>
            </a:pPr>
            <a:endParaRPr sz="1350">
              <a:latin typeface="Lucida Grande" panose="020B0600040502020204"/>
              <a:cs typeface="Calibri"/>
            </a:endParaRPr>
          </a:p>
          <a:p>
            <a:pPr marL="12700">
              <a:lnSpc>
                <a:spcPct val="100000"/>
              </a:lnSpc>
            </a:pPr>
            <a:r>
              <a:rPr sz="1350" dirty="0">
                <a:latin typeface="Lucida Grande" panose="020B0600040502020204"/>
                <a:cs typeface="Calibri"/>
              </a:rPr>
              <a:t>D.</a:t>
            </a:r>
            <a:r>
              <a:rPr sz="1350" dirty="0">
                <a:latin typeface="Lucida Grande" panose="020B0600040502020204"/>
                <a:cs typeface="Times New Roman"/>
              </a:rPr>
              <a:t> </a:t>
            </a:r>
            <a:r>
              <a:rPr sz="1350" dirty="0">
                <a:latin typeface="Lucida Grande" panose="020B0600040502020204"/>
                <a:cs typeface="Calibri"/>
              </a:rPr>
              <a:t>switches.cfg</a:t>
            </a:r>
            <a:endParaRPr sz="1350">
              <a:latin typeface="Lucida Grande" panose="020B0600040502020204"/>
              <a:cs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DBEEF4"/>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dirty="0">
                <a:latin typeface="Lucida Grande" panose="020B0600040502020204" pitchFamily="34" charset="0"/>
              </a:rPr>
              <a:t>Quiz</a:t>
            </a:r>
          </a:p>
        </p:txBody>
      </p:sp>
      <p:grpSp>
        <p:nvGrpSpPr>
          <p:cNvPr id="3" name="object 3"/>
          <p:cNvGrpSpPr/>
          <p:nvPr/>
        </p:nvGrpSpPr>
        <p:grpSpPr>
          <a:xfrm>
            <a:off x="447674" y="2181225"/>
            <a:ext cx="3590925" cy="2219325"/>
            <a:chOff x="447675" y="2171700"/>
            <a:chExt cx="3257550" cy="2219325"/>
          </a:xfrm>
        </p:grpSpPr>
        <p:pic>
          <p:nvPicPr>
            <p:cNvPr id="4" name="object 4"/>
            <p:cNvPicPr/>
            <p:nvPr/>
          </p:nvPicPr>
          <p:blipFill>
            <a:blip r:embed="rId2" cstate="print"/>
            <a:stretch>
              <a:fillRect/>
            </a:stretch>
          </p:blipFill>
          <p:spPr>
            <a:xfrm>
              <a:off x="476250" y="2171700"/>
              <a:ext cx="3181350" cy="561975"/>
            </a:xfrm>
            <a:prstGeom prst="rect">
              <a:avLst/>
            </a:prstGeom>
          </p:spPr>
        </p:pic>
        <p:pic>
          <p:nvPicPr>
            <p:cNvPr id="5" name="object 5"/>
            <p:cNvPicPr/>
            <p:nvPr/>
          </p:nvPicPr>
          <p:blipFill>
            <a:blip r:embed="rId3" cstate="print"/>
            <a:stretch>
              <a:fillRect/>
            </a:stretch>
          </p:blipFill>
          <p:spPr>
            <a:xfrm>
              <a:off x="466725" y="2228850"/>
              <a:ext cx="3238500" cy="495300"/>
            </a:xfrm>
            <a:prstGeom prst="rect">
              <a:avLst/>
            </a:prstGeom>
          </p:spPr>
        </p:pic>
        <p:sp>
          <p:nvSpPr>
            <p:cNvPr id="6" name="object 6"/>
            <p:cNvSpPr/>
            <p:nvPr/>
          </p:nvSpPr>
          <p:spPr>
            <a:xfrm>
              <a:off x="492608" y="2186940"/>
              <a:ext cx="3093720" cy="469265"/>
            </a:xfrm>
            <a:custGeom>
              <a:avLst/>
              <a:gdLst/>
              <a:ahLst/>
              <a:cxnLst/>
              <a:rect l="l" t="t" r="r" b="b"/>
              <a:pathLst>
                <a:path w="3093720" h="469264">
                  <a:moveTo>
                    <a:pt x="3014877" y="0"/>
                  </a:moveTo>
                  <a:lnTo>
                    <a:pt x="78178" y="0"/>
                  </a:lnTo>
                  <a:lnTo>
                    <a:pt x="47749" y="6151"/>
                  </a:lnTo>
                  <a:lnTo>
                    <a:pt x="22899" y="22924"/>
                  </a:lnTo>
                  <a:lnTo>
                    <a:pt x="6144" y="47793"/>
                  </a:lnTo>
                  <a:lnTo>
                    <a:pt x="0" y="78236"/>
                  </a:lnTo>
                  <a:lnTo>
                    <a:pt x="0" y="390905"/>
                  </a:lnTo>
                  <a:lnTo>
                    <a:pt x="6144" y="421348"/>
                  </a:lnTo>
                  <a:lnTo>
                    <a:pt x="22899" y="446218"/>
                  </a:lnTo>
                  <a:lnTo>
                    <a:pt x="47749" y="462990"/>
                  </a:lnTo>
                  <a:lnTo>
                    <a:pt x="78178" y="469142"/>
                  </a:lnTo>
                  <a:lnTo>
                    <a:pt x="3014877" y="469142"/>
                  </a:lnTo>
                  <a:lnTo>
                    <a:pt x="3045323" y="462990"/>
                  </a:lnTo>
                  <a:lnTo>
                    <a:pt x="3070194" y="446218"/>
                  </a:lnTo>
                  <a:lnTo>
                    <a:pt x="3086967" y="421348"/>
                  </a:lnTo>
                  <a:lnTo>
                    <a:pt x="3093119" y="390905"/>
                  </a:lnTo>
                  <a:lnTo>
                    <a:pt x="3093119" y="78236"/>
                  </a:lnTo>
                  <a:lnTo>
                    <a:pt x="3086967" y="47793"/>
                  </a:lnTo>
                  <a:lnTo>
                    <a:pt x="3070194" y="22924"/>
                  </a:lnTo>
                  <a:lnTo>
                    <a:pt x="3045323" y="6151"/>
                  </a:lnTo>
                  <a:lnTo>
                    <a:pt x="3014877" y="0"/>
                  </a:lnTo>
                  <a:close/>
                </a:path>
              </a:pathLst>
            </a:custGeom>
            <a:solidFill>
              <a:srgbClr val="FFFFFF"/>
            </a:solidFill>
          </p:spPr>
          <p:txBody>
            <a:bodyPr wrap="square" lIns="0" tIns="0" rIns="0" bIns="0" rtlCol="0"/>
            <a:lstStyle/>
            <a:p>
              <a:endParaRPr/>
            </a:p>
          </p:txBody>
        </p:sp>
        <p:sp>
          <p:nvSpPr>
            <p:cNvPr id="7" name="object 7"/>
            <p:cNvSpPr/>
            <p:nvPr/>
          </p:nvSpPr>
          <p:spPr>
            <a:xfrm>
              <a:off x="492608" y="2186940"/>
              <a:ext cx="3093720" cy="469265"/>
            </a:xfrm>
            <a:custGeom>
              <a:avLst/>
              <a:gdLst/>
              <a:ahLst/>
              <a:cxnLst/>
              <a:rect l="l" t="t" r="r" b="b"/>
              <a:pathLst>
                <a:path w="3093720" h="469264">
                  <a:moveTo>
                    <a:pt x="0" y="78236"/>
                  </a:moveTo>
                  <a:lnTo>
                    <a:pt x="6144" y="47793"/>
                  </a:lnTo>
                  <a:lnTo>
                    <a:pt x="22899" y="22924"/>
                  </a:lnTo>
                  <a:lnTo>
                    <a:pt x="47749" y="6151"/>
                  </a:lnTo>
                  <a:lnTo>
                    <a:pt x="78178" y="0"/>
                  </a:lnTo>
                  <a:lnTo>
                    <a:pt x="3014877" y="0"/>
                  </a:lnTo>
                  <a:lnTo>
                    <a:pt x="3045323" y="6151"/>
                  </a:lnTo>
                  <a:lnTo>
                    <a:pt x="3070194" y="22924"/>
                  </a:lnTo>
                  <a:lnTo>
                    <a:pt x="3086967" y="47793"/>
                  </a:lnTo>
                  <a:lnTo>
                    <a:pt x="3093119" y="78236"/>
                  </a:lnTo>
                  <a:lnTo>
                    <a:pt x="3093119" y="390905"/>
                  </a:lnTo>
                  <a:lnTo>
                    <a:pt x="3086967" y="421348"/>
                  </a:lnTo>
                  <a:lnTo>
                    <a:pt x="3070194" y="446218"/>
                  </a:lnTo>
                  <a:lnTo>
                    <a:pt x="3045323" y="462990"/>
                  </a:lnTo>
                  <a:lnTo>
                    <a:pt x="3014877" y="469142"/>
                  </a:lnTo>
                  <a:lnTo>
                    <a:pt x="78178" y="469142"/>
                  </a:lnTo>
                  <a:lnTo>
                    <a:pt x="47749" y="462990"/>
                  </a:lnTo>
                  <a:lnTo>
                    <a:pt x="22899" y="446218"/>
                  </a:lnTo>
                  <a:lnTo>
                    <a:pt x="6144" y="421348"/>
                  </a:lnTo>
                  <a:lnTo>
                    <a:pt x="0" y="390905"/>
                  </a:lnTo>
                  <a:lnTo>
                    <a:pt x="0" y="78236"/>
                  </a:lnTo>
                  <a:close/>
                </a:path>
              </a:pathLst>
            </a:custGeom>
            <a:ln w="12701">
              <a:solidFill>
                <a:srgbClr val="AF5C05"/>
              </a:solidFill>
            </a:ln>
          </p:spPr>
          <p:txBody>
            <a:bodyPr wrap="square" lIns="0" tIns="0" rIns="0" bIns="0" rtlCol="0"/>
            <a:lstStyle/>
            <a:p>
              <a:endParaRPr/>
            </a:p>
          </p:txBody>
        </p:sp>
        <p:pic>
          <p:nvPicPr>
            <p:cNvPr id="8" name="object 8"/>
            <p:cNvPicPr/>
            <p:nvPr/>
          </p:nvPicPr>
          <p:blipFill>
            <a:blip r:embed="rId4" cstate="print"/>
            <a:stretch>
              <a:fillRect/>
            </a:stretch>
          </p:blipFill>
          <p:spPr>
            <a:xfrm>
              <a:off x="447675" y="2686050"/>
              <a:ext cx="3238500" cy="619125"/>
            </a:xfrm>
            <a:prstGeom prst="rect">
              <a:avLst/>
            </a:prstGeom>
          </p:spPr>
        </p:pic>
        <p:pic>
          <p:nvPicPr>
            <p:cNvPr id="9" name="object 9"/>
            <p:cNvPicPr/>
            <p:nvPr/>
          </p:nvPicPr>
          <p:blipFill>
            <a:blip r:embed="rId5" cstate="print"/>
            <a:stretch>
              <a:fillRect/>
            </a:stretch>
          </p:blipFill>
          <p:spPr>
            <a:xfrm>
              <a:off x="466725" y="2771775"/>
              <a:ext cx="3038475" cy="495300"/>
            </a:xfrm>
            <a:prstGeom prst="rect">
              <a:avLst/>
            </a:prstGeom>
          </p:spPr>
        </p:pic>
        <p:sp>
          <p:nvSpPr>
            <p:cNvPr id="10" name="object 10"/>
            <p:cNvSpPr/>
            <p:nvPr/>
          </p:nvSpPr>
          <p:spPr>
            <a:xfrm>
              <a:off x="492608" y="2731901"/>
              <a:ext cx="3093720" cy="469265"/>
            </a:xfrm>
            <a:custGeom>
              <a:avLst/>
              <a:gdLst/>
              <a:ahLst/>
              <a:cxnLst/>
              <a:rect l="l" t="t" r="r" b="b"/>
              <a:pathLst>
                <a:path w="3093720" h="469264">
                  <a:moveTo>
                    <a:pt x="3014877" y="0"/>
                  </a:moveTo>
                  <a:lnTo>
                    <a:pt x="78178" y="0"/>
                  </a:lnTo>
                  <a:lnTo>
                    <a:pt x="47749" y="6151"/>
                  </a:lnTo>
                  <a:lnTo>
                    <a:pt x="22899" y="22922"/>
                  </a:lnTo>
                  <a:lnTo>
                    <a:pt x="6144" y="47788"/>
                  </a:lnTo>
                  <a:lnTo>
                    <a:pt x="0" y="78223"/>
                  </a:lnTo>
                  <a:lnTo>
                    <a:pt x="0" y="390905"/>
                  </a:lnTo>
                  <a:lnTo>
                    <a:pt x="6144" y="421323"/>
                  </a:lnTo>
                  <a:lnTo>
                    <a:pt x="22899" y="446147"/>
                  </a:lnTo>
                  <a:lnTo>
                    <a:pt x="47749" y="462878"/>
                  </a:lnTo>
                  <a:lnTo>
                    <a:pt x="78178" y="469010"/>
                  </a:lnTo>
                  <a:lnTo>
                    <a:pt x="3014877" y="469010"/>
                  </a:lnTo>
                  <a:lnTo>
                    <a:pt x="3045323" y="462878"/>
                  </a:lnTo>
                  <a:lnTo>
                    <a:pt x="3070194" y="446147"/>
                  </a:lnTo>
                  <a:lnTo>
                    <a:pt x="3086967" y="421323"/>
                  </a:lnTo>
                  <a:lnTo>
                    <a:pt x="3093119" y="390905"/>
                  </a:lnTo>
                  <a:lnTo>
                    <a:pt x="3093119" y="78223"/>
                  </a:lnTo>
                  <a:lnTo>
                    <a:pt x="3086967" y="47788"/>
                  </a:lnTo>
                  <a:lnTo>
                    <a:pt x="3070194" y="22922"/>
                  </a:lnTo>
                  <a:lnTo>
                    <a:pt x="3045323" y="6151"/>
                  </a:lnTo>
                  <a:lnTo>
                    <a:pt x="3014877" y="0"/>
                  </a:lnTo>
                  <a:close/>
                </a:path>
              </a:pathLst>
            </a:custGeom>
            <a:solidFill>
              <a:srgbClr val="FFFFFF"/>
            </a:solidFill>
          </p:spPr>
          <p:txBody>
            <a:bodyPr wrap="square" lIns="0" tIns="0" rIns="0" bIns="0" rtlCol="0"/>
            <a:lstStyle/>
            <a:p>
              <a:endParaRPr/>
            </a:p>
          </p:txBody>
        </p:sp>
        <p:sp>
          <p:nvSpPr>
            <p:cNvPr id="11" name="object 11"/>
            <p:cNvSpPr/>
            <p:nvPr/>
          </p:nvSpPr>
          <p:spPr>
            <a:xfrm>
              <a:off x="492608" y="2731901"/>
              <a:ext cx="3093720" cy="469265"/>
            </a:xfrm>
            <a:custGeom>
              <a:avLst/>
              <a:gdLst/>
              <a:ahLst/>
              <a:cxnLst/>
              <a:rect l="l" t="t" r="r" b="b"/>
              <a:pathLst>
                <a:path w="3093720" h="469264">
                  <a:moveTo>
                    <a:pt x="0" y="78223"/>
                  </a:moveTo>
                  <a:lnTo>
                    <a:pt x="6144" y="47788"/>
                  </a:lnTo>
                  <a:lnTo>
                    <a:pt x="22899" y="22922"/>
                  </a:lnTo>
                  <a:lnTo>
                    <a:pt x="47749" y="6151"/>
                  </a:lnTo>
                  <a:lnTo>
                    <a:pt x="78178" y="0"/>
                  </a:lnTo>
                  <a:lnTo>
                    <a:pt x="3014877" y="0"/>
                  </a:lnTo>
                  <a:lnTo>
                    <a:pt x="3045323" y="6151"/>
                  </a:lnTo>
                  <a:lnTo>
                    <a:pt x="3070194" y="22922"/>
                  </a:lnTo>
                  <a:lnTo>
                    <a:pt x="3086967" y="47788"/>
                  </a:lnTo>
                  <a:lnTo>
                    <a:pt x="3093119" y="78223"/>
                  </a:lnTo>
                  <a:lnTo>
                    <a:pt x="3093119" y="390905"/>
                  </a:lnTo>
                  <a:lnTo>
                    <a:pt x="3086967" y="421323"/>
                  </a:lnTo>
                  <a:lnTo>
                    <a:pt x="3070194" y="446147"/>
                  </a:lnTo>
                  <a:lnTo>
                    <a:pt x="3045323" y="462878"/>
                  </a:lnTo>
                  <a:lnTo>
                    <a:pt x="3014877" y="469010"/>
                  </a:lnTo>
                  <a:lnTo>
                    <a:pt x="78178" y="469010"/>
                  </a:lnTo>
                  <a:lnTo>
                    <a:pt x="47749" y="462878"/>
                  </a:lnTo>
                  <a:lnTo>
                    <a:pt x="22899" y="446147"/>
                  </a:lnTo>
                  <a:lnTo>
                    <a:pt x="6144" y="421323"/>
                  </a:lnTo>
                  <a:lnTo>
                    <a:pt x="0" y="390905"/>
                  </a:lnTo>
                  <a:lnTo>
                    <a:pt x="0" y="78223"/>
                  </a:lnTo>
                  <a:close/>
                </a:path>
              </a:pathLst>
            </a:custGeom>
            <a:ln w="12701">
              <a:solidFill>
                <a:srgbClr val="AF5C05"/>
              </a:solidFill>
            </a:ln>
          </p:spPr>
          <p:txBody>
            <a:bodyPr wrap="square" lIns="0" tIns="0" rIns="0" bIns="0" rtlCol="0"/>
            <a:lstStyle/>
            <a:p>
              <a:endParaRPr/>
            </a:p>
          </p:txBody>
        </p:sp>
        <p:pic>
          <p:nvPicPr>
            <p:cNvPr id="12" name="object 12"/>
            <p:cNvPicPr/>
            <p:nvPr/>
          </p:nvPicPr>
          <p:blipFill>
            <a:blip r:embed="rId6" cstate="print"/>
            <a:stretch>
              <a:fillRect/>
            </a:stretch>
          </p:blipFill>
          <p:spPr>
            <a:xfrm>
              <a:off x="447675" y="3228975"/>
              <a:ext cx="3238500" cy="619125"/>
            </a:xfrm>
            <a:prstGeom prst="rect">
              <a:avLst/>
            </a:prstGeom>
          </p:spPr>
        </p:pic>
        <p:pic>
          <p:nvPicPr>
            <p:cNvPr id="13" name="object 13"/>
            <p:cNvPicPr/>
            <p:nvPr/>
          </p:nvPicPr>
          <p:blipFill>
            <a:blip r:embed="rId7" cstate="print"/>
            <a:stretch>
              <a:fillRect/>
            </a:stretch>
          </p:blipFill>
          <p:spPr>
            <a:xfrm>
              <a:off x="466725" y="3324225"/>
              <a:ext cx="2190750" cy="495300"/>
            </a:xfrm>
            <a:prstGeom prst="rect">
              <a:avLst/>
            </a:prstGeom>
          </p:spPr>
        </p:pic>
        <p:sp>
          <p:nvSpPr>
            <p:cNvPr id="14" name="object 14"/>
            <p:cNvSpPr/>
            <p:nvPr/>
          </p:nvSpPr>
          <p:spPr>
            <a:xfrm>
              <a:off x="492608" y="3277611"/>
              <a:ext cx="3093720" cy="469265"/>
            </a:xfrm>
            <a:custGeom>
              <a:avLst/>
              <a:gdLst/>
              <a:ahLst/>
              <a:cxnLst/>
              <a:rect l="l" t="t" r="r" b="b"/>
              <a:pathLst>
                <a:path w="3093720" h="469264">
                  <a:moveTo>
                    <a:pt x="3014877" y="0"/>
                  </a:moveTo>
                  <a:lnTo>
                    <a:pt x="78178" y="0"/>
                  </a:lnTo>
                  <a:lnTo>
                    <a:pt x="47749" y="6132"/>
                  </a:lnTo>
                  <a:lnTo>
                    <a:pt x="22899" y="22863"/>
                  </a:lnTo>
                  <a:lnTo>
                    <a:pt x="6144" y="47687"/>
                  </a:lnTo>
                  <a:lnTo>
                    <a:pt x="0" y="78104"/>
                  </a:lnTo>
                  <a:lnTo>
                    <a:pt x="0" y="390787"/>
                  </a:lnTo>
                  <a:lnTo>
                    <a:pt x="6144" y="421222"/>
                  </a:lnTo>
                  <a:lnTo>
                    <a:pt x="22899" y="446088"/>
                  </a:lnTo>
                  <a:lnTo>
                    <a:pt x="47749" y="462859"/>
                  </a:lnTo>
                  <a:lnTo>
                    <a:pt x="78178" y="469010"/>
                  </a:lnTo>
                  <a:lnTo>
                    <a:pt x="3014877" y="469010"/>
                  </a:lnTo>
                  <a:lnTo>
                    <a:pt x="3045323" y="462859"/>
                  </a:lnTo>
                  <a:lnTo>
                    <a:pt x="3070194" y="446088"/>
                  </a:lnTo>
                  <a:lnTo>
                    <a:pt x="3086967" y="421222"/>
                  </a:lnTo>
                  <a:lnTo>
                    <a:pt x="3093119" y="390787"/>
                  </a:lnTo>
                  <a:lnTo>
                    <a:pt x="3093119" y="78104"/>
                  </a:lnTo>
                  <a:lnTo>
                    <a:pt x="3086967" y="47687"/>
                  </a:lnTo>
                  <a:lnTo>
                    <a:pt x="3070194" y="22863"/>
                  </a:lnTo>
                  <a:lnTo>
                    <a:pt x="3045323" y="6132"/>
                  </a:lnTo>
                  <a:lnTo>
                    <a:pt x="3014877" y="0"/>
                  </a:lnTo>
                  <a:close/>
                </a:path>
              </a:pathLst>
            </a:custGeom>
            <a:solidFill>
              <a:srgbClr val="FFFFFF"/>
            </a:solidFill>
          </p:spPr>
          <p:txBody>
            <a:bodyPr wrap="square" lIns="0" tIns="0" rIns="0" bIns="0" rtlCol="0"/>
            <a:lstStyle/>
            <a:p>
              <a:endParaRPr/>
            </a:p>
          </p:txBody>
        </p:sp>
        <p:sp>
          <p:nvSpPr>
            <p:cNvPr id="15" name="object 15"/>
            <p:cNvSpPr/>
            <p:nvPr/>
          </p:nvSpPr>
          <p:spPr>
            <a:xfrm>
              <a:off x="492608" y="3277611"/>
              <a:ext cx="3093720" cy="469265"/>
            </a:xfrm>
            <a:custGeom>
              <a:avLst/>
              <a:gdLst/>
              <a:ahLst/>
              <a:cxnLst/>
              <a:rect l="l" t="t" r="r" b="b"/>
              <a:pathLst>
                <a:path w="3093720" h="469264">
                  <a:moveTo>
                    <a:pt x="0" y="78104"/>
                  </a:moveTo>
                  <a:lnTo>
                    <a:pt x="6144" y="47687"/>
                  </a:lnTo>
                  <a:lnTo>
                    <a:pt x="22899" y="22863"/>
                  </a:lnTo>
                  <a:lnTo>
                    <a:pt x="47749" y="6132"/>
                  </a:lnTo>
                  <a:lnTo>
                    <a:pt x="78178" y="0"/>
                  </a:lnTo>
                  <a:lnTo>
                    <a:pt x="3014877" y="0"/>
                  </a:lnTo>
                  <a:lnTo>
                    <a:pt x="3045323" y="6132"/>
                  </a:lnTo>
                  <a:lnTo>
                    <a:pt x="3070194" y="22863"/>
                  </a:lnTo>
                  <a:lnTo>
                    <a:pt x="3086967" y="47687"/>
                  </a:lnTo>
                  <a:lnTo>
                    <a:pt x="3093119" y="78104"/>
                  </a:lnTo>
                  <a:lnTo>
                    <a:pt x="3093119" y="390787"/>
                  </a:lnTo>
                  <a:lnTo>
                    <a:pt x="3086967" y="421222"/>
                  </a:lnTo>
                  <a:lnTo>
                    <a:pt x="3070194" y="446088"/>
                  </a:lnTo>
                  <a:lnTo>
                    <a:pt x="3045323" y="462859"/>
                  </a:lnTo>
                  <a:lnTo>
                    <a:pt x="3014877" y="469010"/>
                  </a:lnTo>
                  <a:lnTo>
                    <a:pt x="78178" y="469010"/>
                  </a:lnTo>
                  <a:lnTo>
                    <a:pt x="47749" y="462859"/>
                  </a:lnTo>
                  <a:lnTo>
                    <a:pt x="22899" y="446088"/>
                  </a:lnTo>
                  <a:lnTo>
                    <a:pt x="6144" y="421222"/>
                  </a:lnTo>
                  <a:lnTo>
                    <a:pt x="0" y="390787"/>
                  </a:lnTo>
                  <a:lnTo>
                    <a:pt x="0" y="78104"/>
                  </a:lnTo>
                  <a:close/>
                </a:path>
              </a:pathLst>
            </a:custGeom>
            <a:ln w="12701">
              <a:solidFill>
                <a:srgbClr val="AF5C05"/>
              </a:solidFill>
            </a:ln>
          </p:spPr>
          <p:txBody>
            <a:bodyPr wrap="square" lIns="0" tIns="0" rIns="0" bIns="0" rtlCol="0"/>
            <a:lstStyle/>
            <a:p>
              <a:endParaRPr/>
            </a:p>
          </p:txBody>
        </p:sp>
        <p:pic>
          <p:nvPicPr>
            <p:cNvPr id="16" name="object 16"/>
            <p:cNvPicPr/>
            <p:nvPr/>
          </p:nvPicPr>
          <p:blipFill>
            <a:blip r:embed="rId8" cstate="print"/>
            <a:stretch>
              <a:fillRect/>
            </a:stretch>
          </p:blipFill>
          <p:spPr>
            <a:xfrm>
              <a:off x="447675" y="3781425"/>
              <a:ext cx="3238500" cy="609600"/>
            </a:xfrm>
            <a:prstGeom prst="rect">
              <a:avLst/>
            </a:prstGeom>
          </p:spPr>
        </p:pic>
        <p:pic>
          <p:nvPicPr>
            <p:cNvPr id="17" name="object 17"/>
            <p:cNvPicPr/>
            <p:nvPr/>
          </p:nvPicPr>
          <p:blipFill>
            <a:blip r:embed="rId9" cstate="print"/>
            <a:stretch>
              <a:fillRect/>
            </a:stretch>
          </p:blipFill>
          <p:spPr>
            <a:xfrm>
              <a:off x="466725" y="3867150"/>
              <a:ext cx="1543050" cy="495300"/>
            </a:xfrm>
            <a:prstGeom prst="rect">
              <a:avLst/>
            </a:prstGeom>
          </p:spPr>
        </p:pic>
        <p:sp>
          <p:nvSpPr>
            <p:cNvPr id="18" name="object 18"/>
            <p:cNvSpPr/>
            <p:nvPr/>
          </p:nvSpPr>
          <p:spPr>
            <a:xfrm>
              <a:off x="492608" y="3823203"/>
              <a:ext cx="3093720" cy="469265"/>
            </a:xfrm>
            <a:custGeom>
              <a:avLst/>
              <a:gdLst/>
              <a:ahLst/>
              <a:cxnLst/>
              <a:rect l="l" t="t" r="r" b="b"/>
              <a:pathLst>
                <a:path w="3093720" h="469264">
                  <a:moveTo>
                    <a:pt x="3014877" y="0"/>
                  </a:moveTo>
                  <a:lnTo>
                    <a:pt x="78178" y="0"/>
                  </a:lnTo>
                  <a:lnTo>
                    <a:pt x="47749" y="6150"/>
                  </a:lnTo>
                  <a:lnTo>
                    <a:pt x="22899" y="22916"/>
                  </a:lnTo>
                  <a:lnTo>
                    <a:pt x="6144" y="47767"/>
                  </a:lnTo>
                  <a:lnTo>
                    <a:pt x="0" y="78175"/>
                  </a:lnTo>
                  <a:lnTo>
                    <a:pt x="0" y="390869"/>
                  </a:lnTo>
                  <a:lnTo>
                    <a:pt x="6144" y="421295"/>
                  </a:lnTo>
                  <a:lnTo>
                    <a:pt x="22899" y="446141"/>
                  </a:lnTo>
                  <a:lnTo>
                    <a:pt x="47749" y="462892"/>
                  </a:lnTo>
                  <a:lnTo>
                    <a:pt x="78178" y="469035"/>
                  </a:lnTo>
                  <a:lnTo>
                    <a:pt x="3014877" y="469035"/>
                  </a:lnTo>
                  <a:lnTo>
                    <a:pt x="3045323" y="462892"/>
                  </a:lnTo>
                  <a:lnTo>
                    <a:pt x="3070194" y="446141"/>
                  </a:lnTo>
                  <a:lnTo>
                    <a:pt x="3086967" y="421295"/>
                  </a:lnTo>
                  <a:lnTo>
                    <a:pt x="3093119" y="390869"/>
                  </a:lnTo>
                  <a:lnTo>
                    <a:pt x="3093119" y="78175"/>
                  </a:lnTo>
                  <a:lnTo>
                    <a:pt x="3086967" y="47767"/>
                  </a:lnTo>
                  <a:lnTo>
                    <a:pt x="3070194" y="22916"/>
                  </a:lnTo>
                  <a:lnTo>
                    <a:pt x="3045323" y="6150"/>
                  </a:lnTo>
                  <a:lnTo>
                    <a:pt x="3014877" y="0"/>
                  </a:lnTo>
                  <a:close/>
                </a:path>
              </a:pathLst>
            </a:custGeom>
            <a:solidFill>
              <a:srgbClr val="FFFFFF"/>
            </a:solidFill>
          </p:spPr>
          <p:txBody>
            <a:bodyPr wrap="square" lIns="0" tIns="0" rIns="0" bIns="0" rtlCol="0"/>
            <a:lstStyle/>
            <a:p>
              <a:endParaRPr/>
            </a:p>
          </p:txBody>
        </p:sp>
        <p:sp>
          <p:nvSpPr>
            <p:cNvPr id="19" name="object 19"/>
            <p:cNvSpPr/>
            <p:nvPr/>
          </p:nvSpPr>
          <p:spPr>
            <a:xfrm>
              <a:off x="492608" y="3823203"/>
              <a:ext cx="3093720" cy="469265"/>
            </a:xfrm>
            <a:custGeom>
              <a:avLst/>
              <a:gdLst/>
              <a:ahLst/>
              <a:cxnLst/>
              <a:rect l="l" t="t" r="r" b="b"/>
              <a:pathLst>
                <a:path w="3093720" h="469264">
                  <a:moveTo>
                    <a:pt x="0" y="78175"/>
                  </a:moveTo>
                  <a:lnTo>
                    <a:pt x="6144" y="47767"/>
                  </a:lnTo>
                  <a:lnTo>
                    <a:pt x="22899" y="22916"/>
                  </a:lnTo>
                  <a:lnTo>
                    <a:pt x="47749" y="6150"/>
                  </a:lnTo>
                  <a:lnTo>
                    <a:pt x="78178" y="0"/>
                  </a:lnTo>
                  <a:lnTo>
                    <a:pt x="3014877" y="0"/>
                  </a:lnTo>
                  <a:lnTo>
                    <a:pt x="3045323" y="6150"/>
                  </a:lnTo>
                  <a:lnTo>
                    <a:pt x="3070194" y="22916"/>
                  </a:lnTo>
                  <a:lnTo>
                    <a:pt x="3086967" y="47767"/>
                  </a:lnTo>
                  <a:lnTo>
                    <a:pt x="3093119" y="78175"/>
                  </a:lnTo>
                  <a:lnTo>
                    <a:pt x="3093119" y="390869"/>
                  </a:lnTo>
                  <a:lnTo>
                    <a:pt x="3086967" y="421295"/>
                  </a:lnTo>
                  <a:lnTo>
                    <a:pt x="3070194" y="446141"/>
                  </a:lnTo>
                  <a:lnTo>
                    <a:pt x="3045323" y="462892"/>
                  </a:lnTo>
                  <a:lnTo>
                    <a:pt x="3014877" y="469035"/>
                  </a:lnTo>
                  <a:lnTo>
                    <a:pt x="78178" y="469035"/>
                  </a:lnTo>
                  <a:lnTo>
                    <a:pt x="47749" y="462892"/>
                  </a:lnTo>
                  <a:lnTo>
                    <a:pt x="22899" y="446141"/>
                  </a:lnTo>
                  <a:lnTo>
                    <a:pt x="6144" y="421295"/>
                  </a:lnTo>
                  <a:lnTo>
                    <a:pt x="0" y="390869"/>
                  </a:lnTo>
                  <a:lnTo>
                    <a:pt x="0" y="78175"/>
                  </a:lnTo>
                  <a:close/>
                </a:path>
              </a:pathLst>
            </a:custGeom>
            <a:ln w="12701">
              <a:solidFill>
                <a:srgbClr val="AF5C05"/>
              </a:solidFill>
            </a:ln>
          </p:spPr>
          <p:txBody>
            <a:bodyPr wrap="square" lIns="0" tIns="0" rIns="0" bIns="0" rtlCol="0"/>
            <a:lstStyle/>
            <a:p>
              <a:endParaRPr/>
            </a:p>
          </p:txBody>
        </p:sp>
      </p:grpSp>
      <p:sp>
        <p:nvSpPr>
          <p:cNvPr id="20" name="object 20"/>
          <p:cNvSpPr txBox="1"/>
          <p:nvPr/>
        </p:nvSpPr>
        <p:spPr>
          <a:xfrm>
            <a:off x="406400" y="1036252"/>
            <a:ext cx="7975600" cy="3135630"/>
          </a:xfrm>
          <a:prstGeom prst="rect">
            <a:avLst/>
          </a:prstGeom>
        </p:spPr>
        <p:txBody>
          <a:bodyPr vert="horz" wrap="square" lIns="0" tIns="10160" rIns="0" bIns="0" rtlCol="0">
            <a:spAutoFit/>
          </a:bodyPr>
          <a:lstStyle/>
          <a:p>
            <a:pPr marL="12700" marR="5080" indent="227965" algn="just">
              <a:lnSpc>
                <a:spcPct val="100899"/>
              </a:lnSpc>
              <a:spcBef>
                <a:spcPts val="80"/>
              </a:spcBef>
              <a:buAutoNum type="arabicPeriod" startAt="2"/>
              <a:tabLst>
                <a:tab pos="240665" algn="l"/>
              </a:tabLst>
            </a:pPr>
            <a:r>
              <a:rPr b="1" dirty="0">
                <a:latin typeface="Lucida Grande" panose="020B0600040502020204"/>
              </a:rPr>
              <a:t>You defined a new host in Nagios. After defining when you went to the Nagios GUI, you did not find the Nagios host listed. What will be the first thing that you will check?</a:t>
            </a:r>
          </a:p>
          <a:p>
            <a:pPr>
              <a:lnSpc>
                <a:spcPct val="100000"/>
              </a:lnSpc>
              <a:spcBef>
                <a:spcPts val="1240"/>
              </a:spcBef>
              <a:buFont typeface="Calibri"/>
              <a:buAutoNum type="arabicPeriod" startAt="2"/>
            </a:pPr>
            <a:endParaRPr sz="1800" dirty="0">
              <a:latin typeface="Lucida Grande" panose="020B0600040502020204"/>
              <a:cs typeface="Calibri"/>
            </a:endParaRPr>
          </a:p>
          <a:p>
            <a:pPr marL="381000" lvl="1" indent="-179705">
              <a:lnSpc>
                <a:spcPct val="100000"/>
              </a:lnSpc>
              <a:buAutoNum type="alphaUcPeriod"/>
              <a:tabLst>
                <a:tab pos="381000" algn="l"/>
              </a:tabLst>
            </a:pPr>
            <a:r>
              <a:rPr lang="en-US" sz="1350" dirty="0">
                <a:latin typeface="Lucida Grande" panose="020B0600040502020204"/>
                <a:cs typeface="Calibri"/>
              </a:rPr>
              <a:t>Whether</a:t>
            </a:r>
            <a:r>
              <a:rPr lang="en-US" sz="1350" dirty="0">
                <a:latin typeface="Lucida Grande" panose="020B0600040502020204"/>
                <a:cs typeface="Times New Roman"/>
              </a:rPr>
              <a:t> </a:t>
            </a:r>
            <a:r>
              <a:rPr lang="en-US" sz="1350" dirty="0">
                <a:latin typeface="Lucida Grande" panose="020B0600040502020204"/>
                <a:cs typeface="Calibri"/>
              </a:rPr>
              <a:t>Nagios</a:t>
            </a:r>
            <a:r>
              <a:rPr lang="en-US" sz="1350" dirty="0">
                <a:latin typeface="Lucida Grande" panose="020B0600040502020204"/>
                <a:cs typeface="Times New Roman"/>
              </a:rPr>
              <a:t> </a:t>
            </a:r>
            <a:r>
              <a:rPr lang="en-US" sz="1350" dirty="0">
                <a:latin typeface="Lucida Grande" panose="020B0600040502020204"/>
                <a:cs typeface="Calibri"/>
              </a:rPr>
              <a:t>Host</a:t>
            </a:r>
            <a:r>
              <a:rPr lang="en-US" sz="1350" dirty="0">
                <a:latin typeface="Lucida Grande" panose="020B0600040502020204"/>
                <a:cs typeface="Times New Roman"/>
              </a:rPr>
              <a:t> </a:t>
            </a:r>
            <a:r>
              <a:rPr lang="en-US" sz="1350" dirty="0">
                <a:latin typeface="Lucida Grande" panose="020B0600040502020204"/>
                <a:cs typeface="Calibri"/>
              </a:rPr>
              <a:t>is</a:t>
            </a:r>
            <a:r>
              <a:rPr lang="en-US" sz="1350" dirty="0">
                <a:latin typeface="Lucida Grande" panose="020B0600040502020204"/>
                <a:cs typeface="Times New Roman"/>
              </a:rPr>
              <a:t> </a:t>
            </a:r>
            <a:r>
              <a:rPr lang="en-US" sz="1350" dirty="0">
                <a:latin typeface="Lucida Grande" panose="020B0600040502020204"/>
                <a:cs typeface="Calibri"/>
              </a:rPr>
              <a:t>running</a:t>
            </a:r>
            <a:r>
              <a:rPr lang="en-US" sz="1350" dirty="0">
                <a:latin typeface="Lucida Grande" panose="020B0600040502020204"/>
                <a:cs typeface="Times New Roman"/>
              </a:rPr>
              <a:t> </a:t>
            </a:r>
            <a:r>
              <a:rPr lang="en-US" sz="1350" dirty="0">
                <a:latin typeface="Lucida Grande" panose="020B0600040502020204"/>
                <a:cs typeface="Calibri"/>
              </a:rPr>
              <a:t>or</a:t>
            </a:r>
            <a:r>
              <a:rPr lang="en-US" sz="1350" dirty="0">
                <a:latin typeface="Lucida Grande" panose="020B0600040502020204"/>
                <a:cs typeface="Times New Roman"/>
              </a:rPr>
              <a:t> </a:t>
            </a:r>
            <a:r>
              <a:rPr lang="en-US" sz="1350" dirty="0">
                <a:latin typeface="Lucida Grande" panose="020B0600040502020204"/>
                <a:cs typeface="Calibri"/>
              </a:rPr>
              <a:t>not</a:t>
            </a:r>
          </a:p>
          <a:p>
            <a:pPr lvl="1">
              <a:lnSpc>
                <a:spcPct val="100000"/>
              </a:lnSpc>
              <a:spcBef>
                <a:spcPts val="1030"/>
              </a:spcBef>
              <a:buFont typeface="Calibri"/>
              <a:buAutoNum type="alphaUcPeriod"/>
            </a:pPr>
            <a:endParaRPr sz="1350" dirty="0">
              <a:latin typeface="Lucida Grande" panose="020B0600040502020204"/>
              <a:cs typeface="Calibri"/>
            </a:endParaRPr>
          </a:p>
          <a:p>
            <a:pPr marL="370840" lvl="1" indent="-169545">
              <a:lnSpc>
                <a:spcPct val="100000"/>
              </a:lnSpc>
              <a:spcBef>
                <a:spcPts val="5"/>
              </a:spcBef>
              <a:buAutoNum type="alphaUcPeriod"/>
              <a:tabLst>
                <a:tab pos="370840" algn="l"/>
              </a:tabLst>
            </a:pPr>
            <a:r>
              <a:rPr sz="1350" dirty="0">
                <a:latin typeface="Lucida Grande" panose="020B0600040502020204"/>
                <a:cs typeface="Calibri"/>
              </a:rPr>
              <a:t>Whether</a:t>
            </a:r>
            <a:r>
              <a:rPr sz="1350" dirty="0">
                <a:latin typeface="Lucida Grande" panose="020B0600040502020204"/>
                <a:cs typeface="Times New Roman"/>
              </a:rPr>
              <a:t> </a:t>
            </a:r>
            <a:r>
              <a:rPr sz="1350" dirty="0">
                <a:latin typeface="Lucida Grande" panose="020B0600040502020204"/>
                <a:cs typeface="Calibri"/>
              </a:rPr>
              <a:t>Nagios</a:t>
            </a:r>
            <a:r>
              <a:rPr sz="1350" dirty="0">
                <a:latin typeface="Lucida Grande" panose="020B0600040502020204"/>
                <a:cs typeface="Times New Roman"/>
              </a:rPr>
              <a:t> </a:t>
            </a:r>
            <a:r>
              <a:rPr sz="1350" dirty="0">
                <a:latin typeface="Lucida Grande" panose="020B0600040502020204"/>
                <a:cs typeface="Calibri"/>
              </a:rPr>
              <a:t>Core</a:t>
            </a:r>
            <a:r>
              <a:rPr sz="1350" dirty="0">
                <a:latin typeface="Lucida Grande" panose="020B0600040502020204"/>
                <a:cs typeface="Times New Roman"/>
              </a:rPr>
              <a:t> </a:t>
            </a:r>
            <a:r>
              <a:rPr sz="1350" dirty="0">
                <a:latin typeface="Lucida Grande" panose="020B0600040502020204"/>
                <a:cs typeface="Calibri"/>
              </a:rPr>
              <a:t>was</a:t>
            </a:r>
            <a:r>
              <a:rPr sz="1350" dirty="0">
                <a:latin typeface="Lucida Grande" panose="020B0600040502020204"/>
                <a:cs typeface="Times New Roman"/>
              </a:rPr>
              <a:t> </a:t>
            </a:r>
            <a:r>
              <a:rPr sz="1350" dirty="0">
                <a:latin typeface="Lucida Grande" panose="020B0600040502020204"/>
                <a:cs typeface="Calibri"/>
              </a:rPr>
              <a:t>restarted</a:t>
            </a:r>
          </a:p>
          <a:p>
            <a:pPr lvl="1">
              <a:lnSpc>
                <a:spcPct val="100000"/>
              </a:lnSpc>
              <a:spcBef>
                <a:spcPts val="1030"/>
              </a:spcBef>
              <a:buFont typeface="Calibri"/>
              <a:buAutoNum type="alphaUcPeriod"/>
            </a:pPr>
            <a:endParaRPr sz="1350" dirty="0">
              <a:latin typeface="Lucida Grande" panose="020B0600040502020204"/>
              <a:cs typeface="Calibri"/>
            </a:endParaRPr>
          </a:p>
          <a:p>
            <a:pPr marL="370840" lvl="1" indent="-169545">
              <a:lnSpc>
                <a:spcPct val="100000"/>
              </a:lnSpc>
              <a:spcBef>
                <a:spcPts val="5"/>
              </a:spcBef>
              <a:buAutoNum type="alphaUcPeriod"/>
              <a:tabLst>
                <a:tab pos="370840" algn="l"/>
              </a:tabLst>
            </a:pPr>
            <a:r>
              <a:rPr sz="1350" dirty="0">
                <a:latin typeface="Lucida Grande" panose="020B0600040502020204"/>
                <a:cs typeface="Calibri"/>
              </a:rPr>
              <a:t>Nagios Host’s definition</a:t>
            </a:r>
          </a:p>
          <a:p>
            <a:pPr lvl="1">
              <a:lnSpc>
                <a:spcPct val="100000"/>
              </a:lnSpc>
              <a:spcBef>
                <a:spcPts val="1035"/>
              </a:spcBef>
              <a:buFont typeface="Calibri"/>
              <a:buAutoNum type="alphaUcPeriod"/>
            </a:pPr>
            <a:endParaRPr sz="1350" dirty="0">
              <a:latin typeface="Lucida Grande" panose="020B0600040502020204"/>
              <a:cs typeface="Calibri"/>
            </a:endParaRPr>
          </a:p>
          <a:p>
            <a:pPr marL="381000" lvl="1" indent="-179705">
              <a:lnSpc>
                <a:spcPct val="100000"/>
              </a:lnSpc>
              <a:buAutoNum type="alphaUcPeriod"/>
              <a:tabLst>
                <a:tab pos="381000" algn="l"/>
              </a:tabLst>
            </a:pPr>
            <a:r>
              <a:rPr sz="1350" dirty="0">
                <a:latin typeface="Lucida Grande" panose="020B0600040502020204"/>
                <a:cs typeface="Calibri"/>
              </a:rPr>
              <a:t>None</a:t>
            </a:r>
            <a:r>
              <a:rPr sz="1350" dirty="0">
                <a:latin typeface="Lucida Grande" panose="020B0600040502020204"/>
                <a:cs typeface="Times New Roman"/>
              </a:rPr>
              <a:t> </a:t>
            </a:r>
            <a:r>
              <a:rPr sz="1350" dirty="0">
                <a:latin typeface="Lucida Grande" panose="020B0600040502020204"/>
                <a:cs typeface="Calibri"/>
              </a:rPr>
              <a:t>of</a:t>
            </a:r>
            <a:r>
              <a:rPr sz="1350" dirty="0">
                <a:latin typeface="Lucida Grande" panose="020B0600040502020204"/>
                <a:cs typeface="Times New Roman"/>
              </a:rPr>
              <a:t> </a:t>
            </a:r>
            <a:r>
              <a:rPr sz="1350" dirty="0">
                <a:latin typeface="Lucida Grande" panose="020B0600040502020204"/>
                <a:cs typeface="Calibri"/>
              </a:rPr>
              <a:t>these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CEBE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402268" y="2628835"/>
            <a:ext cx="4384040" cy="1186180"/>
          </a:xfrm>
          <a:prstGeom prst="rect">
            <a:avLst/>
          </a:prstGeom>
          <a:effectLst>
            <a:outerShdw blurRad="50800" dist="38100" dir="8100000" algn="tr" rotWithShape="0">
              <a:prstClr val="black">
                <a:alpha val="40000"/>
              </a:prstClr>
            </a:outerShdw>
          </a:effectLst>
        </p:spPr>
        <p:txBody>
          <a:bodyPr vert="horz" wrap="square" lIns="0" tIns="75565" rIns="0" bIns="0" rtlCol="0">
            <a:spAutoFit/>
          </a:bodyPr>
          <a:lstStyle/>
          <a:p>
            <a:pPr marL="12700" marR="5080">
              <a:lnSpc>
                <a:spcPts val="4360"/>
              </a:lnSpc>
              <a:spcBef>
                <a:spcPts val="595"/>
              </a:spcBef>
            </a:pPr>
            <a:r>
              <a:rPr sz="3600" b="0" dirty="0">
                <a:solidFill>
                  <a:srgbClr val="2F233B"/>
                </a:solidFill>
                <a:latin typeface="Lucida Grande" panose="020B0600040502020204" pitchFamily="34" charset="0"/>
              </a:rPr>
              <a:t>What is Continuous Monitoring?</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DBEEF4"/>
        </a:solidFill>
        <a:effectLst/>
      </p:bgPr>
    </p:bg>
    <p:spTree>
      <p:nvGrpSpPr>
        <p:cNvPr id="1" name=""/>
        <p:cNvGrpSpPr/>
        <p:nvPr/>
      </p:nvGrpSpPr>
      <p:grpSpPr>
        <a:xfrm>
          <a:off x="0" y="0"/>
          <a:ext cx="0" cy="0"/>
          <a:chOff x="0" y="0"/>
          <a:chExt cx="0" cy="0"/>
        </a:xfrm>
      </p:grpSpPr>
      <p:grpSp>
        <p:nvGrpSpPr>
          <p:cNvPr id="23" name="object 3">
            <a:extLst>
              <a:ext uri="{FF2B5EF4-FFF2-40B4-BE49-F238E27FC236}">
                <a16:creationId xmlns:a16="http://schemas.microsoft.com/office/drawing/2014/main" id="{5CDF3291-33E2-D9A2-C3E1-309E67BAE108}"/>
              </a:ext>
            </a:extLst>
          </p:cNvPr>
          <p:cNvGrpSpPr/>
          <p:nvPr/>
        </p:nvGrpSpPr>
        <p:grpSpPr>
          <a:xfrm>
            <a:off x="447674" y="2181225"/>
            <a:ext cx="3590925" cy="2219325"/>
            <a:chOff x="447675" y="2171700"/>
            <a:chExt cx="3257550" cy="2219325"/>
          </a:xfrm>
        </p:grpSpPr>
        <p:pic>
          <p:nvPicPr>
            <p:cNvPr id="24" name="object 4">
              <a:extLst>
                <a:ext uri="{FF2B5EF4-FFF2-40B4-BE49-F238E27FC236}">
                  <a16:creationId xmlns:a16="http://schemas.microsoft.com/office/drawing/2014/main" id="{2EE1FD0A-7891-256A-60E6-CA5BE05E879F}"/>
                </a:ext>
              </a:extLst>
            </p:cNvPr>
            <p:cNvPicPr/>
            <p:nvPr/>
          </p:nvPicPr>
          <p:blipFill>
            <a:blip r:embed="rId2" cstate="print"/>
            <a:stretch>
              <a:fillRect/>
            </a:stretch>
          </p:blipFill>
          <p:spPr>
            <a:xfrm>
              <a:off x="476250" y="2171700"/>
              <a:ext cx="3181350" cy="561975"/>
            </a:xfrm>
            <a:prstGeom prst="rect">
              <a:avLst/>
            </a:prstGeom>
          </p:spPr>
        </p:pic>
        <p:pic>
          <p:nvPicPr>
            <p:cNvPr id="25" name="object 5">
              <a:extLst>
                <a:ext uri="{FF2B5EF4-FFF2-40B4-BE49-F238E27FC236}">
                  <a16:creationId xmlns:a16="http://schemas.microsoft.com/office/drawing/2014/main" id="{1676FB78-10E2-2207-B37A-E3DE807BD6E1}"/>
                </a:ext>
              </a:extLst>
            </p:cNvPr>
            <p:cNvPicPr/>
            <p:nvPr/>
          </p:nvPicPr>
          <p:blipFill>
            <a:blip r:embed="rId3" cstate="print"/>
            <a:stretch>
              <a:fillRect/>
            </a:stretch>
          </p:blipFill>
          <p:spPr>
            <a:xfrm>
              <a:off x="466725" y="2228850"/>
              <a:ext cx="3238500" cy="495300"/>
            </a:xfrm>
            <a:prstGeom prst="rect">
              <a:avLst/>
            </a:prstGeom>
          </p:spPr>
        </p:pic>
        <p:sp>
          <p:nvSpPr>
            <p:cNvPr id="26" name="object 6">
              <a:extLst>
                <a:ext uri="{FF2B5EF4-FFF2-40B4-BE49-F238E27FC236}">
                  <a16:creationId xmlns:a16="http://schemas.microsoft.com/office/drawing/2014/main" id="{C113F518-BBBC-EF82-4300-8426D3C08527}"/>
                </a:ext>
              </a:extLst>
            </p:cNvPr>
            <p:cNvSpPr/>
            <p:nvPr/>
          </p:nvSpPr>
          <p:spPr>
            <a:xfrm>
              <a:off x="492608" y="2186940"/>
              <a:ext cx="3093720" cy="469265"/>
            </a:xfrm>
            <a:custGeom>
              <a:avLst/>
              <a:gdLst/>
              <a:ahLst/>
              <a:cxnLst/>
              <a:rect l="l" t="t" r="r" b="b"/>
              <a:pathLst>
                <a:path w="3093720" h="469264">
                  <a:moveTo>
                    <a:pt x="3014877" y="0"/>
                  </a:moveTo>
                  <a:lnTo>
                    <a:pt x="78178" y="0"/>
                  </a:lnTo>
                  <a:lnTo>
                    <a:pt x="47749" y="6151"/>
                  </a:lnTo>
                  <a:lnTo>
                    <a:pt x="22899" y="22924"/>
                  </a:lnTo>
                  <a:lnTo>
                    <a:pt x="6144" y="47793"/>
                  </a:lnTo>
                  <a:lnTo>
                    <a:pt x="0" y="78236"/>
                  </a:lnTo>
                  <a:lnTo>
                    <a:pt x="0" y="390905"/>
                  </a:lnTo>
                  <a:lnTo>
                    <a:pt x="6144" y="421348"/>
                  </a:lnTo>
                  <a:lnTo>
                    <a:pt x="22899" y="446218"/>
                  </a:lnTo>
                  <a:lnTo>
                    <a:pt x="47749" y="462990"/>
                  </a:lnTo>
                  <a:lnTo>
                    <a:pt x="78178" y="469142"/>
                  </a:lnTo>
                  <a:lnTo>
                    <a:pt x="3014877" y="469142"/>
                  </a:lnTo>
                  <a:lnTo>
                    <a:pt x="3045323" y="462990"/>
                  </a:lnTo>
                  <a:lnTo>
                    <a:pt x="3070194" y="446218"/>
                  </a:lnTo>
                  <a:lnTo>
                    <a:pt x="3086967" y="421348"/>
                  </a:lnTo>
                  <a:lnTo>
                    <a:pt x="3093119" y="390905"/>
                  </a:lnTo>
                  <a:lnTo>
                    <a:pt x="3093119" y="78236"/>
                  </a:lnTo>
                  <a:lnTo>
                    <a:pt x="3086967" y="47793"/>
                  </a:lnTo>
                  <a:lnTo>
                    <a:pt x="3070194" y="22924"/>
                  </a:lnTo>
                  <a:lnTo>
                    <a:pt x="3045323" y="6151"/>
                  </a:lnTo>
                  <a:lnTo>
                    <a:pt x="3014877" y="0"/>
                  </a:lnTo>
                  <a:close/>
                </a:path>
              </a:pathLst>
            </a:custGeom>
            <a:solidFill>
              <a:srgbClr val="FFFFFF"/>
            </a:solidFill>
          </p:spPr>
          <p:txBody>
            <a:bodyPr wrap="square" lIns="0" tIns="0" rIns="0" bIns="0" rtlCol="0"/>
            <a:lstStyle/>
            <a:p>
              <a:endParaRPr/>
            </a:p>
          </p:txBody>
        </p:sp>
        <p:sp>
          <p:nvSpPr>
            <p:cNvPr id="27" name="object 7">
              <a:extLst>
                <a:ext uri="{FF2B5EF4-FFF2-40B4-BE49-F238E27FC236}">
                  <a16:creationId xmlns:a16="http://schemas.microsoft.com/office/drawing/2014/main" id="{79F1F3A8-2721-D0D4-7460-9F87CB3EA270}"/>
                </a:ext>
              </a:extLst>
            </p:cNvPr>
            <p:cNvSpPr/>
            <p:nvPr/>
          </p:nvSpPr>
          <p:spPr>
            <a:xfrm>
              <a:off x="492608" y="2186940"/>
              <a:ext cx="3093720" cy="469265"/>
            </a:xfrm>
            <a:custGeom>
              <a:avLst/>
              <a:gdLst/>
              <a:ahLst/>
              <a:cxnLst/>
              <a:rect l="l" t="t" r="r" b="b"/>
              <a:pathLst>
                <a:path w="3093720" h="469264">
                  <a:moveTo>
                    <a:pt x="0" y="78236"/>
                  </a:moveTo>
                  <a:lnTo>
                    <a:pt x="6144" y="47793"/>
                  </a:lnTo>
                  <a:lnTo>
                    <a:pt x="22899" y="22924"/>
                  </a:lnTo>
                  <a:lnTo>
                    <a:pt x="47749" y="6151"/>
                  </a:lnTo>
                  <a:lnTo>
                    <a:pt x="78178" y="0"/>
                  </a:lnTo>
                  <a:lnTo>
                    <a:pt x="3014877" y="0"/>
                  </a:lnTo>
                  <a:lnTo>
                    <a:pt x="3045323" y="6151"/>
                  </a:lnTo>
                  <a:lnTo>
                    <a:pt x="3070194" y="22924"/>
                  </a:lnTo>
                  <a:lnTo>
                    <a:pt x="3086967" y="47793"/>
                  </a:lnTo>
                  <a:lnTo>
                    <a:pt x="3093119" y="78236"/>
                  </a:lnTo>
                  <a:lnTo>
                    <a:pt x="3093119" y="390905"/>
                  </a:lnTo>
                  <a:lnTo>
                    <a:pt x="3086967" y="421348"/>
                  </a:lnTo>
                  <a:lnTo>
                    <a:pt x="3070194" y="446218"/>
                  </a:lnTo>
                  <a:lnTo>
                    <a:pt x="3045323" y="462990"/>
                  </a:lnTo>
                  <a:lnTo>
                    <a:pt x="3014877" y="469142"/>
                  </a:lnTo>
                  <a:lnTo>
                    <a:pt x="78178" y="469142"/>
                  </a:lnTo>
                  <a:lnTo>
                    <a:pt x="47749" y="462990"/>
                  </a:lnTo>
                  <a:lnTo>
                    <a:pt x="22899" y="446218"/>
                  </a:lnTo>
                  <a:lnTo>
                    <a:pt x="6144" y="421348"/>
                  </a:lnTo>
                  <a:lnTo>
                    <a:pt x="0" y="390905"/>
                  </a:lnTo>
                  <a:lnTo>
                    <a:pt x="0" y="78236"/>
                  </a:lnTo>
                  <a:close/>
                </a:path>
              </a:pathLst>
            </a:custGeom>
            <a:ln w="12701">
              <a:solidFill>
                <a:srgbClr val="AF5C05"/>
              </a:solidFill>
            </a:ln>
          </p:spPr>
          <p:txBody>
            <a:bodyPr wrap="square" lIns="0" tIns="0" rIns="0" bIns="0" rtlCol="0"/>
            <a:lstStyle/>
            <a:p>
              <a:endParaRPr/>
            </a:p>
          </p:txBody>
        </p:sp>
        <p:pic>
          <p:nvPicPr>
            <p:cNvPr id="29" name="object 8">
              <a:extLst>
                <a:ext uri="{FF2B5EF4-FFF2-40B4-BE49-F238E27FC236}">
                  <a16:creationId xmlns:a16="http://schemas.microsoft.com/office/drawing/2014/main" id="{A93B4E65-B025-BDE0-C61D-3CEA353E7C8D}"/>
                </a:ext>
              </a:extLst>
            </p:cNvPr>
            <p:cNvPicPr/>
            <p:nvPr/>
          </p:nvPicPr>
          <p:blipFill>
            <a:blip r:embed="rId4" cstate="print"/>
            <a:stretch>
              <a:fillRect/>
            </a:stretch>
          </p:blipFill>
          <p:spPr>
            <a:xfrm>
              <a:off x="447675" y="2686050"/>
              <a:ext cx="3238500" cy="619125"/>
            </a:xfrm>
            <a:prstGeom prst="rect">
              <a:avLst/>
            </a:prstGeom>
          </p:spPr>
        </p:pic>
        <p:pic>
          <p:nvPicPr>
            <p:cNvPr id="31" name="object 9">
              <a:extLst>
                <a:ext uri="{FF2B5EF4-FFF2-40B4-BE49-F238E27FC236}">
                  <a16:creationId xmlns:a16="http://schemas.microsoft.com/office/drawing/2014/main" id="{BF1412BC-214C-C8C5-4FC4-5EC3C1CBE18D}"/>
                </a:ext>
              </a:extLst>
            </p:cNvPr>
            <p:cNvPicPr/>
            <p:nvPr/>
          </p:nvPicPr>
          <p:blipFill>
            <a:blip r:embed="rId5" cstate="print"/>
            <a:stretch>
              <a:fillRect/>
            </a:stretch>
          </p:blipFill>
          <p:spPr>
            <a:xfrm>
              <a:off x="466725" y="2771775"/>
              <a:ext cx="3038475" cy="495300"/>
            </a:xfrm>
            <a:prstGeom prst="rect">
              <a:avLst/>
            </a:prstGeom>
          </p:spPr>
        </p:pic>
        <p:sp>
          <p:nvSpPr>
            <p:cNvPr id="32" name="object 10">
              <a:extLst>
                <a:ext uri="{FF2B5EF4-FFF2-40B4-BE49-F238E27FC236}">
                  <a16:creationId xmlns:a16="http://schemas.microsoft.com/office/drawing/2014/main" id="{0E02CAFA-49A8-7D58-C6BD-36EF8C7A3DB0}"/>
                </a:ext>
              </a:extLst>
            </p:cNvPr>
            <p:cNvSpPr/>
            <p:nvPr/>
          </p:nvSpPr>
          <p:spPr>
            <a:xfrm>
              <a:off x="492608" y="2731901"/>
              <a:ext cx="3093720" cy="469265"/>
            </a:xfrm>
            <a:custGeom>
              <a:avLst/>
              <a:gdLst/>
              <a:ahLst/>
              <a:cxnLst/>
              <a:rect l="l" t="t" r="r" b="b"/>
              <a:pathLst>
                <a:path w="3093720" h="469264">
                  <a:moveTo>
                    <a:pt x="3014877" y="0"/>
                  </a:moveTo>
                  <a:lnTo>
                    <a:pt x="78178" y="0"/>
                  </a:lnTo>
                  <a:lnTo>
                    <a:pt x="47749" y="6151"/>
                  </a:lnTo>
                  <a:lnTo>
                    <a:pt x="22899" y="22922"/>
                  </a:lnTo>
                  <a:lnTo>
                    <a:pt x="6144" y="47788"/>
                  </a:lnTo>
                  <a:lnTo>
                    <a:pt x="0" y="78223"/>
                  </a:lnTo>
                  <a:lnTo>
                    <a:pt x="0" y="390905"/>
                  </a:lnTo>
                  <a:lnTo>
                    <a:pt x="6144" y="421323"/>
                  </a:lnTo>
                  <a:lnTo>
                    <a:pt x="22899" y="446147"/>
                  </a:lnTo>
                  <a:lnTo>
                    <a:pt x="47749" y="462878"/>
                  </a:lnTo>
                  <a:lnTo>
                    <a:pt x="78178" y="469010"/>
                  </a:lnTo>
                  <a:lnTo>
                    <a:pt x="3014877" y="469010"/>
                  </a:lnTo>
                  <a:lnTo>
                    <a:pt x="3045323" y="462878"/>
                  </a:lnTo>
                  <a:lnTo>
                    <a:pt x="3070194" y="446147"/>
                  </a:lnTo>
                  <a:lnTo>
                    <a:pt x="3086967" y="421323"/>
                  </a:lnTo>
                  <a:lnTo>
                    <a:pt x="3093119" y="390905"/>
                  </a:lnTo>
                  <a:lnTo>
                    <a:pt x="3093119" y="78223"/>
                  </a:lnTo>
                  <a:lnTo>
                    <a:pt x="3086967" y="47788"/>
                  </a:lnTo>
                  <a:lnTo>
                    <a:pt x="3070194" y="22922"/>
                  </a:lnTo>
                  <a:lnTo>
                    <a:pt x="3045323" y="6151"/>
                  </a:lnTo>
                  <a:lnTo>
                    <a:pt x="3014877" y="0"/>
                  </a:lnTo>
                  <a:close/>
                </a:path>
              </a:pathLst>
            </a:custGeom>
            <a:solidFill>
              <a:srgbClr val="5F4778"/>
            </a:solidFill>
          </p:spPr>
          <p:txBody>
            <a:bodyPr wrap="square" lIns="0" tIns="0" rIns="0" bIns="0" rtlCol="0"/>
            <a:lstStyle/>
            <a:p>
              <a:endParaRPr>
                <a:solidFill>
                  <a:schemeClr val="accent4">
                    <a:lumMod val="75000"/>
                  </a:schemeClr>
                </a:solidFill>
              </a:endParaRPr>
            </a:p>
          </p:txBody>
        </p:sp>
        <p:sp>
          <p:nvSpPr>
            <p:cNvPr id="33" name="object 11">
              <a:extLst>
                <a:ext uri="{FF2B5EF4-FFF2-40B4-BE49-F238E27FC236}">
                  <a16:creationId xmlns:a16="http://schemas.microsoft.com/office/drawing/2014/main" id="{5392F7BE-B1E0-ECD4-01CF-8362B43526E6}"/>
                </a:ext>
              </a:extLst>
            </p:cNvPr>
            <p:cNvSpPr/>
            <p:nvPr/>
          </p:nvSpPr>
          <p:spPr>
            <a:xfrm>
              <a:off x="492608" y="2731901"/>
              <a:ext cx="3093720" cy="469265"/>
            </a:xfrm>
            <a:custGeom>
              <a:avLst/>
              <a:gdLst/>
              <a:ahLst/>
              <a:cxnLst/>
              <a:rect l="l" t="t" r="r" b="b"/>
              <a:pathLst>
                <a:path w="3093720" h="469264">
                  <a:moveTo>
                    <a:pt x="0" y="78223"/>
                  </a:moveTo>
                  <a:lnTo>
                    <a:pt x="6144" y="47788"/>
                  </a:lnTo>
                  <a:lnTo>
                    <a:pt x="22899" y="22922"/>
                  </a:lnTo>
                  <a:lnTo>
                    <a:pt x="47749" y="6151"/>
                  </a:lnTo>
                  <a:lnTo>
                    <a:pt x="78178" y="0"/>
                  </a:lnTo>
                  <a:lnTo>
                    <a:pt x="3014877" y="0"/>
                  </a:lnTo>
                  <a:lnTo>
                    <a:pt x="3045323" y="6151"/>
                  </a:lnTo>
                  <a:lnTo>
                    <a:pt x="3070194" y="22922"/>
                  </a:lnTo>
                  <a:lnTo>
                    <a:pt x="3086967" y="47788"/>
                  </a:lnTo>
                  <a:lnTo>
                    <a:pt x="3093119" y="78223"/>
                  </a:lnTo>
                  <a:lnTo>
                    <a:pt x="3093119" y="390905"/>
                  </a:lnTo>
                  <a:lnTo>
                    <a:pt x="3086967" y="421323"/>
                  </a:lnTo>
                  <a:lnTo>
                    <a:pt x="3070194" y="446147"/>
                  </a:lnTo>
                  <a:lnTo>
                    <a:pt x="3045323" y="462878"/>
                  </a:lnTo>
                  <a:lnTo>
                    <a:pt x="3014877" y="469010"/>
                  </a:lnTo>
                  <a:lnTo>
                    <a:pt x="78178" y="469010"/>
                  </a:lnTo>
                  <a:lnTo>
                    <a:pt x="47749" y="462878"/>
                  </a:lnTo>
                  <a:lnTo>
                    <a:pt x="22899" y="446147"/>
                  </a:lnTo>
                  <a:lnTo>
                    <a:pt x="6144" y="421323"/>
                  </a:lnTo>
                  <a:lnTo>
                    <a:pt x="0" y="390905"/>
                  </a:lnTo>
                  <a:lnTo>
                    <a:pt x="0" y="78223"/>
                  </a:lnTo>
                  <a:close/>
                </a:path>
              </a:pathLst>
            </a:custGeom>
            <a:ln w="12701">
              <a:solidFill>
                <a:srgbClr val="AF5C05"/>
              </a:solidFill>
            </a:ln>
          </p:spPr>
          <p:txBody>
            <a:bodyPr wrap="square" lIns="0" tIns="0" rIns="0" bIns="0" rtlCol="0"/>
            <a:lstStyle/>
            <a:p>
              <a:endParaRPr/>
            </a:p>
          </p:txBody>
        </p:sp>
        <p:pic>
          <p:nvPicPr>
            <p:cNvPr id="34" name="object 12">
              <a:extLst>
                <a:ext uri="{FF2B5EF4-FFF2-40B4-BE49-F238E27FC236}">
                  <a16:creationId xmlns:a16="http://schemas.microsoft.com/office/drawing/2014/main" id="{7908723A-2FC7-7777-0712-C0C8B539384E}"/>
                </a:ext>
              </a:extLst>
            </p:cNvPr>
            <p:cNvPicPr/>
            <p:nvPr/>
          </p:nvPicPr>
          <p:blipFill>
            <a:blip r:embed="rId6" cstate="print"/>
            <a:stretch>
              <a:fillRect/>
            </a:stretch>
          </p:blipFill>
          <p:spPr>
            <a:xfrm>
              <a:off x="447675" y="3228975"/>
              <a:ext cx="3238500" cy="619125"/>
            </a:xfrm>
            <a:prstGeom prst="rect">
              <a:avLst/>
            </a:prstGeom>
          </p:spPr>
        </p:pic>
        <p:pic>
          <p:nvPicPr>
            <p:cNvPr id="35" name="object 13">
              <a:extLst>
                <a:ext uri="{FF2B5EF4-FFF2-40B4-BE49-F238E27FC236}">
                  <a16:creationId xmlns:a16="http://schemas.microsoft.com/office/drawing/2014/main" id="{87D5E5E4-4226-3B11-E1C0-DB7D868B6426}"/>
                </a:ext>
              </a:extLst>
            </p:cNvPr>
            <p:cNvPicPr/>
            <p:nvPr/>
          </p:nvPicPr>
          <p:blipFill>
            <a:blip r:embed="rId7" cstate="print"/>
            <a:stretch>
              <a:fillRect/>
            </a:stretch>
          </p:blipFill>
          <p:spPr>
            <a:xfrm>
              <a:off x="466725" y="3324225"/>
              <a:ext cx="2190750" cy="495300"/>
            </a:xfrm>
            <a:prstGeom prst="rect">
              <a:avLst/>
            </a:prstGeom>
          </p:spPr>
        </p:pic>
        <p:sp>
          <p:nvSpPr>
            <p:cNvPr id="36" name="object 14">
              <a:extLst>
                <a:ext uri="{FF2B5EF4-FFF2-40B4-BE49-F238E27FC236}">
                  <a16:creationId xmlns:a16="http://schemas.microsoft.com/office/drawing/2014/main" id="{50E80CAF-D45F-82B9-21FB-1234BD1C7B26}"/>
                </a:ext>
              </a:extLst>
            </p:cNvPr>
            <p:cNvSpPr/>
            <p:nvPr/>
          </p:nvSpPr>
          <p:spPr>
            <a:xfrm>
              <a:off x="492608" y="3277611"/>
              <a:ext cx="3093720" cy="469265"/>
            </a:xfrm>
            <a:custGeom>
              <a:avLst/>
              <a:gdLst/>
              <a:ahLst/>
              <a:cxnLst/>
              <a:rect l="l" t="t" r="r" b="b"/>
              <a:pathLst>
                <a:path w="3093720" h="469264">
                  <a:moveTo>
                    <a:pt x="3014877" y="0"/>
                  </a:moveTo>
                  <a:lnTo>
                    <a:pt x="78178" y="0"/>
                  </a:lnTo>
                  <a:lnTo>
                    <a:pt x="47749" y="6132"/>
                  </a:lnTo>
                  <a:lnTo>
                    <a:pt x="22899" y="22863"/>
                  </a:lnTo>
                  <a:lnTo>
                    <a:pt x="6144" y="47687"/>
                  </a:lnTo>
                  <a:lnTo>
                    <a:pt x="0" y="78104"/>
                  </a:lnTo>
                  <a:lnTo>
                    <a:pt x="0" y="390787"/>
                  </a:lnTo>
                  <a:lnTo>
                    <a:pt x="6144" y="421222"/>
                  </a:lnTo>
                  <a:lnTo>
                    <a:pt x="22899" y="446088"/>
                  </a:lnTo>
                  <a:lnTo>
                    <a:pt x="47749" y="462859"/>
                  </a:lnTo>
                  <a:lnTo>
                    <a:pt x="78178" y="469010"/>
                  </a:lnTo>
                  <a:lnTo>
                    <a:pt x="3014877" y="469010"/>
                  </a:lnTo>
                  <a:lnTo>
                    <a:pt x="3045323" y="462859"/>
                  </a:lnTo>
                  <a:lnTo>
                    <a:pt x="3070194" y="446088"/>
                  </a:lnTo>
                  <a:lnTo>
                    <a:pt x="3086967" y="421222"/>
                  </a:lnTo>
                  <a:lnTo>
                    <a:pt x="3093119" y="390787"/>
                  </a:lnTo>
                  <a:lnTo>
                    <a:pt x="3093119" y="78104"/>
                  </a:lnTo>
                  <a:lnTo>
                    <a:pt x="3086967" y="47687"/>
                  </a:lnTo>
                  <a:lnTo>
                    <a:pt x="3070194" y="22863"/>
                  </a:lnTo>
                  <a:lnTo>
                    <a:pt x="3045323" y="6132"/>
                  </a:lnTo>
                  <a:lnTo>
                    <a:pt x="3014877" y="0"/>
                  </a:lnTo>
                  <a:close/>
                </a:path>
              </a:pathLst>
            </a:custGeom>
            <a:solidFill>
              <a:srgbClr val="FFFFFF"/>
            </a:solidFill>
          </p:spPr>
          <p:txBody>
            <a:bodyPr wrap="square" lIns="0" tIns="0" rIns="0" bIns="0" rtlCol="0"/>
            <a:lstStyle/>
            <a:p>
              <a:endParaRPr/>
            </a:p>
          </p:txBody>
        </p:sp>
        <p:sp>
          <p:nvSpPr>
            <p:cNvPr id="37" name="object 15">
              <a:extLst>
                <a:ext uri="{FF2B5EF4-FFF2-40B4-BE49-F238E27FC236}">
                  <a16:creationId xmlns:a16="http://schemas.microsoft.com/office/drawing/2014/main" id="{8AD9657D-27FD-D14B-762D-58D33E0658F6}"/>
                </a:ext>
              </a:extLst>
            </p:cNvPr>
            <p:cNvSpPr/>
            <p:nvPr/>
          </p:nvSpPr>
          <p:spPr>
            <a:xfrm>
              <a:off x="492608" y="3277611"/>
              <a:ext cx="3093720" cy="469265"/>
            </a:xfrm>
            <a:custGeom>
              <a:avLst/>
              <a:gdLst/>
              <a:ahLst/>
              <a:cxnLst/>
              <a:rect l="l" t="t" r="r" b="b"/>
              <a:pathLst>
                <a:path w="3093720" h="469264">
                  <a:moveTo>
                    <a:pt x="0" y="78104"/>
                  </a:moveTo>
                  <a:lnTo>
                    <a:pt x="6144" y="47687"/>
                  </a:lnTo>
                  <a:lnTo>
                    <a:pt x="22899" y="22863"/>
                  </a:lnTo>
                  <a:lnTo>
                    <a:pt x="47749" y="6132"/>
                  </a:lnTo>
                  <a:lnTo>
                    <a:pt x="78178" y="0"/>
                  </a:lnTo>
                  <a:lnTo>
                    <a:pt x="3014877" y="0"/>
                  </a:lnTo>
                  <a:lnTo>
                    <a:pt x="3045323" y="6132"/>
                  </a:lnTo>
                  <a:lnTo>
                    <a:pt x="3070194" y="22863"/>
                  </a:lnTo>
                  <a:lnTo>
                    <a:pt x="3086967" y="47687"/>
                  </a:lnTo>
                  <a:lnTo>
                    <a:pt x="3093119" y="78104"/>
                  </a:lnTo>
                  <a:lnTo>
                    <a:pt x="3093119" y="390787"/>
                  </a:lnTo>
                  <a:lnTo>
                    <a:pt x="3086967" y="421222"/>
                  </a:lnTo>
                  <a:lnTo>
                    <a:pt x="3070194" y="446088"/>
                  </a:lnTo>
                  <a:lnTo>
                    <a:pt x="3045323" y="462859"/>
                  </a:lnTo>
                  <a:lnTo>
                    <a:pt x="3014877" y="469010"/>
                  </a:lnTo>
                  <a:lnTo>
                    <a:pt x="78178" y="469010"/>
                  </a:lnTo>
                  <a:lnTo>
                    <a:pt x="47749" y="462859"/>
                  </a:lnTo>
                  <a:lnTo>
                    <a:pt x="22899" y="446088"/>
                  </a:lnTo>
                  <a:lnTo>
                    <a:pt x="6144" y="421222"/>
                  </a:lnTo>
                  <a:lnTo>
                    <a:pt x="0" y="390787"/>
                  </a:lnTo>
                  <a:lnTo>
                    <a:pt x="0" y="78104"/>
                  </a:lnTo>
                  <a:close/>
                </a:path>
              </a:pathLst>
            </a:custGeom>
            <a:ln w="12701">
              <a:solidFill>
                <a:srgbClr val="AF5C05"/>
              </a:solidFill>
            </a:ln>
          </p:spPr>
          <p:txBody>
            <a:bodyPr wrap="square" lIns="0" tIns="0" rIns="0" bIns="0" rtlCol="0"/>
            <a:lstStyle/>
            <a:p>
              <a:endParaRPr/>
            </a:p>
          </p:txBody>
        </p:sp>
        <p:pic>
          <p:nvPicPr>
            <p:cNvPr id="38" name="object 16">
              <a:extLst>
                <a:ext uri="{FF2B5EF4-FFF2-40B4-BE49-F238E27FC236}">
                  <a16:creationId xmlns:a16="http://schemas.microsoft.com/office/drawing/2014/main" id="{81BCD490-FBC6-5F7E-EFC6-9E19179A708D}"/>
                </a:ext>
              </a:extLst>
            </p:cNvPr>
            <p:cNvPicPr/>
            <p:nvPr/>
          </p:nvPicPr>
          <p:blipFill>
            <a:blip r:embed="rId8" cstate="print"/>
            <a:stretch>
              <a:fillRect/>
            </a:stretch>
          </p:blipFill>
          <p:spPr>
            <a:xfrm>
              <a:off x="447675" y="3781425"/>
              <a:ext cx="3238500" cy="609600"/>
            </a:xfrm>
            <a:prstGeom prst="rect">
              <a:avLst/>
            </a:prstGeom>
          </p:spPr>
        </p:pic>
        <p:pic>
          <p:nvPicPr>
            <p:cNvPr id="39" name="object 17">
              <a:extLst>
                <a:ext uri="{FF2B5EF4-FFF2-40B4-BE49-F238E27FC236}">
                  <a16:creationId xmlns:a16="http://schemas.microsoft.com/office/drawing/2014/main" id="{D2BCE756-5100-3B41-68C9-231E7532AA0E}"/>
                </a:ext>
              </a:extLst>
            </p:cNvPr>
            <p:cNvPicPr/>
            <p:nvPr/>
          </p:nvPicPr>
          <p:blipFill>
            <a:blip r:embed="rId9" cstate="print"/>
            <a:stretch>
              <a:fillRect/>
            </a:stretch>
          </p:blipFill>
          <p:spPr>
            <a:xfrm>
              <a:off x="466725" y="3867150"/>
              <a:ext cx="1543050" cy="495300"/>
            </a:xfrm>
            <a:prstGeom prst="rect">
              <a:avLst/>
            </a:prstGeom>
          </p:spPr>
        </p:pic>
        <p:sp>
          <p:nvSpPr>
            <p:cNvPr id="40" name="object 18">
              <a:extLst>
                <a:ext uri="{FF2B5EF4-FFF2-40B4-BE49-F238E27FC236}">
                  <a16:creationId xmlns:a16="http://schemas.microsoft.com/office/drawing/2014/main" id="{147A6219-607A-952E-AE7F-87C18F85ECE3}"/>
                </a:ext>
              </a:extLst>
            </p:cNvPr>
            <p:cNvSpPr/>
            <p:nvPr/>
          </p:nvSpPr>
          <p:spPr>
            <a:xfrm>
              <a:off x="492608" y="3823203"/>
              <a:ext cx="3093720" cy="469265"/>
            </a:xfrm>
            <a:custGeom>
              <a:avLst/>
              <a:gdLst/>
              <a:ahLst/>
              <a:cxnLst/>
              <a:rect l="l" t="t" r="r" b="b"/>
              <a:pathLst>
                <a:path w="3093720" h="469264">
                  <a:moveTo>
                    <a:pt x="3014877" y="0"/>
                  </a:moveTo>
                  <a:lnTo>
                    <a:pt x="78178" y="0"/>
                  </a:lnTo>
                  <a:lnTo>
                    <a:pt x="47749" y="6150"/>
                  </a:lnTo>
                  <a:lnTo>
                    <a:pt x="22899" y="22916"/>
                  </a:lnTo>
                  <a:lnTo>
                    <a:pt x="6144" y="47767"/>
                  </a:lnTo>
                  <a:lnTo>
                    <a:pt x="0" y="78175"/>
                  </a:lnTo>
                  <a:lnTo>
                    <a:pt x="0" y="390869"/>
                  </a:lnTo>
                  <a:lnTo>
                    <a:pt x="6144" y="421295"/>
                  </a:lnTo>
                  <a:lnTo>
                    <a:pt x="22899" y="446141"/>
                  </a:lnTo>
                  <a:lnTo>
                    <a:pt x="47749" y="462892"/>
                  </a:lnTo>
                  <a:lnTo>
                    <a:pt x="78178" y="469035"/>
                  </a:lnTo>
                  <a:lnTo>
                    <a:pt x="3014877" y="469035"/>
                  </a:lnTo>
                  <a:lnTo>
                    <a:pt x="3045323" y="462892"/>
                  </a:lnTo>
                  <a:lnTo>
                    <a:pt x="3070194" y="446141"/>
                  </a:lnTo>
                  <a:lnTo>
                    <a:pt x="3086967" y="421295"/>
                  </a:lnTo>
                  <a:lnTo>
                    <a:pt x="3093119" y="390869"/>
                  </a:lnTo>
                  <a:lnTo>
                    <a:pt x="3093119" y="78175"/>
                  </a:lnTo>
                  <a:lnTo>
                    <a:pt x="3086967" y="47767"/>
                  </a:lnTo>
                  <a:lnTo>
                    <a:pt x="3070194" y="22916"/>
                  </a:lnTo>
                  <a:lnTo>
                    <a:pt x="3045323" y="6150"/>
                  </a:lnTo>
                  <a:lnTo>
                    <a:pt x="3014877" y="0"/>
                  </a:lnTo>
                  <a:close/>
                </a:path>
              </a:pathLst>
            </a:custGeom>
            <a:solidFill>
              <a:srgbClr val="FFFFFF"/>
            </a:solidFill>
          </p:spPr>
          <p:txBody>
            <a:bodyPr wrap="square" lIns="0" tIns="0" rIns="0" bIns="0" rtlCol="0"/>
            <a:lstStyle/>
            <a:p>
              <a:endParaRPr/>
            </a:p>
          </p:txBody>
        </p:sp>
        <p:sp>
          <p:nvSpPr>
            <p:cNvPr id="41" name="object 19">
              <a:extLst>
                <a:ext uri="{FF2B5EF4-FFF2-40B4-BE49-F238E27FC236}">
                  <a16:creationId xmlns:a16="http://schemas.microsoft.com/office/drawing/2014/main" id="{5307680A-4509-65A9-74A9-C3ABCB53FD68}"/>
                </a:ext>
              </a:extLst>
            </p:cNvPr>
            <p:cNvSpPr/>
            <p:nvPr/>
          </p:nvSpPr>
          <p:spPr>
            <a:xfrm>
              <a:off x="492608" y="3823203"/>
              <a:ext cx="3093720" cy="469265"/>
            </a:xfrm>
            <a:custGeom>
              <a:avLst/>
              <a:gdLst/>
              <a:ahLst/>
              <a:cxnLst/>
              <a:rect l="l" t="t" r="r" b="b"/>
              <a:pathLst>
                <a:path w="3093720" h="469264">
                  <a:moveTo>
                    <a:pt x="0" y="78175"/>
                  </a:moveTo>
                  <a:lnTo>
                    <a:pt x="6144" y="47767"/>
                  </a:lnTo>
                  <a:lnTo>
                    <a:pt x="22899" y="22916"/>
                  </a:lnTo>
                  <a:lnTo>
                    <a:pt x="47749" y="6150"/>
                  </a:lnTo>
                  <a:lnTo>
                    <a:pt x="78178" y="0"/>
                  </a:lnTo>
                  <a:lnTo>
                    <a:pt x="3014877" y="0"/>
                  </a:lnTo>
                  <a:lnTo>
                    <a:pt x="3045323" y="6150"/>
                  </a:lnTo>
                  <a:lnTo>
                    <a:pt x="3070194" y="22916"/>
                  </a:lnTo>
                  <a:lnTo>
                    <a:pt x="3086967" y="47767"/>
                  </a:lnTo>
                  <a:lnTo>
                    <a:pt x="3093119" y="78175"/>
                  </a:lnTo>
                  <a:lnTo>
                    <a:pt x="3093119" y="390869"/>
                  </a:lnTo>
                  <a:lnTo>
                    <a:pt x="3086967" y="421295"/>
                  </a:lnTo>
                  <a:lnTo>
                    <a:pt x="3070194" y="446141"/>
                  </a:lnTo>
                  <a:lnTo>
                    <a:pt x="3045323" y="462892"/>
                  </a:lnTo>
                  <a:lnTo>
                    <a:pt x="3014877" y="469035"/>
                  </a:lnTo>
                  <a:lnTo>
                    <a:pt x="78178" y="469035"/>
                  </a:lnTo>
                  <a:lnTo>
                    <a:pt x="47749" y="462892"/>
                  </a:lnTo>
                  <a:lnTo>
                    <a:pt x="22899" y="446141"/>
                  </a:lnTo>
                  <a:lnTo>
                    <a:pt x="6144" y="421295"/>
                  </a:lnTo>
                  <a:lnTo>
                    <a:pt x="0" y="390869"/>
                  </a:lnTo>
                  <a:lnTo>
                    <a:pt x="0" y="78175"/>
                  </a:lnTo>
                  <a:close/>
                </a:path>
              </a:pathLst>
            </a:custGeom>
            <a:ln w="12701">
              <a:solidFill>
                <a:srgbClr val="AF5C05"/>
              </a:solidFill>
            </a:ln>
          </p:spPr>
          <p:txBody>
            <a:bodyPr wrap="square" lIns="0" tIns="0" rIns="0" bIns="0" rtlCol="0"/>
            <a:lstStyle/>
            <a:p>
              <a:endParaRPr/>
            </a:p>
          </p:txBody>
        </p:sp>
      </p:grpSp>
      <p:sp>
        <p:nvSpPr>
          <p:cNvPr id="2" name="object 2"/>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dirty="0">
                <a:latin typeface="Lucida Grande" panose="020B0600040502020204" pitchFamily="34" charset="0"/>
              </a:rPr>
              <a:t>Quiz</a:t>
            </a:r>
          </a:p>
        </p:txBody>
      </p:sp>
      <p:sp>
        <p:nvSpPr>
          <p:cNvPr id="12" name="object 12"/>
          <p:cNvSpPr txBox="1"/>
          <p:nvPr/>
        </p:nvSpPr>
        <p:spPr>
          <a:xfrm>
            <a:off x="612071" y="2876550"/>
            <a:ext cx="3313495" cy="220573"/>
          </a:xfrm>
          <a:prstGeom prst="rect">
            <a:avLst/>
          </a:prstGeom>
        </p:spPr>
        <p:txBody>
          <a:bodyPr vert="horz" wrap="square" lIns="0" tIns="12700" rIns="0" bIns="0" rtlCol="0">
            <a:spAutoFit/>
          </a:bodyPr>
          <a:lstStyle/>
          <a:p>
            <a:pPr marL="12700">
              <a:lnSpc>
                <a:spcPct val="100000"/>
              </a:lnSpc>
              <a:spcBef>
                <a:spcPts val="100"/>
              </a:spcBef>
            </a:pPr>
            <a:r>
              <a:rPr sz="1350" b="1" dirty="0">
                <a:solidFill>
                  <a:schemeClr val="bg1"/>
                </a:solidFill>
                <a:latin typeface="Lucida Grande" panose="020B0600040502020204"/>
                <a:cs typeface="Calibri"/>
              </a:rPr>
              <a:t>B.</a:t>
            </a:r>
            <a:r>
              <a:rPr sz="1350" dirty="0">
                <a:solidFill>
                  <a:schemeClr val="bg1"/>
                </a:solidFill>
                <a:latin typeface="Lucida Grande" panose="020B0600040502020204"/>
                <a:cs typeface="Times New Roman"/>
              </a:rPr>
              <a:t> </a:t>
            </a:r>
            <a:r>
              <a:rPr sz="1350" b="1" dirty="0">
                <a:solidFill>
                  <a:schemeClr val="bg1"/>
                </a:solidFill>
                <a:latin typeface="Lucida Grande" panose="020B0600040502020204"/>
                <a:cs typeface="Calibri"/>
              </a:rPr>
              <a:t>Whether</a:t>
            </a:r>
            <a:r>
              <a:rPr sz="1350" dirty="0">
                <a:solidFill>
                  <a:schemeClr val="bg1"/>
                </a:solidFill>
                <a:latin typeface="Lucida Grande" panose="020B0600040502020204"/>
                <a:cs typeface="Times New Roman"/>
              </a:rPr>
              <a:t> </a:t>
            </a:r>
            <a:r>
              <a:rPr sz="1350" b="1" dirty="0">
                <a:solidFill>
                  <a:schemeClr val="bg1"/>
                </a:solidFill>
                <a:latin typeface="Lucida Grande" panose="020B0600040502020204"/>
                <a:cs typeface="Calibri"/>
              </a:rPr>
              <a:t>Nagios</a:t>
            </a:r>
            <a:r>
              <a:rPr sz="1350" dirty="0">
                <a:solidFill>
                  <a:schemeClr val="bg1"/>
                </a:solidFill>
                <a:latin typeface="Lucida Grande" panose="020B0600040502020204"/>
                <a:cs typeface="Times New Roman"/>
              </a:rPr>
              <a:t> </a:t>
            </a:r>
            <a:r>
              <a:rPr sz="1350" b="1" dirty="0">
                <a:solidFill>
                  <a:schemeClr val="bg1"/>
                </a:solidFill>
                <a:latin typeface="Lucida Grande" panose="020B0600040502020204"/>
                <a:cs typeface="Calibri"/>
              </a:rPr>
              <a:t>Core</a:t>
            </a:r>
            <a:r>
              <a:rPr sz="1350" dirty="0">
                <a:solidFill>
                  <a:schemeClr val="bg1"/>
                </a:solidFill>
                <a:latin typeface="Lucida Grande" panose="020B0600040502020204"/>
                <a:cs typeface="Times New Roman"/>
              </a:rPr>
              <a:t> </a:t>
            </a:r>
            <a:r>
              <a:rPr sz="1350" b="1" dirty="0">
                <a:solidFill>
                  <a:schemeClr val="bg1"/>
                </a:solidFill>
                <a:latin typeface="Lucida Grande" panose="020B0600040502020204"/>
                <a:cs typeface="Calibri"/>
              </a:rPr>
              <a:t>was</a:t>
            </a:r>
            <a:r>
              <a:rPr sz="1350" dirty="0">
                <a:solidFill>
                  <a:schemeClr val="bg1"/>
                </a:solidFill>
                <a:latin typeface="Lucida Grande" panose="020B0600040502020204"/>
                <a:cs typeface="Times New Roman"/>
              </a:rPr>
              <a:t> </a:t>
            </a:r>
            <a:r>
              <a:rPr sz="1350" b="1" dirty="0">
                <a:solidFill>
                  <a:schemeClr val="bg1"/>
                </a:solidFill>
                <a:latin typeface="Lucida Grande" panose="020B0600040502020204"/>
                <a:cs typeface="Calibri"/>
              </a:rPr>
              <a:t>restarted</a:t>
            </a:r>
            <a:endParaRPr sz="1350" dirty="0">
              <a:solidFill>
                <a:schemeClr val="bg1"/>
              </a:solidFill>
              <a:latin typeface="Lucida Grande" panose="020B0600040502020204"/>
              <a:cs typeface="Calibri"/>
            </a:endParaRPr>
          </a:p>
        </p:txBody>
      </p:sp>
      <p:sp>
        <p:nvSpPr>
          <p:cNvPr id="22" name="object 22"/>
          <p:cNvSpPr txBox="1"/>
          <p:nvPr/>
        </p:nvSpPr>
        <p:spPr>
          <a:xfrm>
            <a:off x="594995" y="3393121"/>
            <a:ext cx="2081477" cy="764312"/>
          </a:xfrm>
          <a:prstGeom prst="rect">
            <a:avLst/>
          </a:prstGeom>
        </p:spPr>
        <p:txBody>
          <a:bodyPr vert="horz" wrap="square" lIns="0" tIns="12700" rIns="0" bIns="0" rtlCol="0">
            <a:spAutoFit/>
          </a:bodyPr>
          <a:lstStyle/>
          <a:p>
            <a:pPr marL="12700">
              <a:lnSpc>
                <a:spcPct val="100000"/>
              </a:lnSpc>
              <a:spcBef>
                <a:spcPts val="100"/>
              </a:spcBef>
            </a:pPr>
            <a:r>
              <a:rPr sz="1350" dirty="0">
                <a:latin typeface="Lucida Grande" panose="020B0600040502020204"/>
                <a:cs typeface="Calibri"/>
              </a:rPr>
              <a:t>C. Nagios Host’s definition</a:t>
            </a:r>
            <a:endParaRPr sz="1350">
              <a:latin typeface="Lucida Grande" panose="020B0600040502020204"/>
              <a:cs typeface="Calibri"/>
            </a:endParaRPr>
          </a:p>
          <a:p>
            <a:pPr>
              <a:lnSpc>
                <a:spcPct val="100000"/>
              </a:lnSpc>
              <a:spcBef>
                <a:spcPts val="1035"/>
              </a:spcBef>
            </a:pPr>
            <a:endParaRPr sz="1350">
              <a:latin typeface="Lucida Grande" panose="020B0600040502020204"/>
              <a:cs typeface="Calibri"/>
            </a:endParaRPr>
          </a:p>
          <a:p>
            <a:pPr marL="12700">
              <a:lnSpc>
                <a:spcPct val="100000"/>
              </a:lnSpc>
              <a:spcBef>
                <a:spcPts val="5"/>
              </a:spcBef>
            </a:pPr>
            <a:r>
              <a:rPr sz="1350" dirty="0">
                <a:latin typeface="Lucida Grande" panose="020B0600040502020204"/>
                <a:cs typeface="Calibri"/>
              </a:rPr>
              <a:t>D.</a:t>
            </a:r>
            <a:r>
              <a:rPr sz="1350" dirty="0">
                <a:latin typeface="Lucida Grande" panose="020B0600040502020204"/>
                <a:cs typeface="Times New Roman"/>
              </a:rPr>
              <a:t> </a:t>
            </a:r>
            <a:r>
              <a:rPr sz="1350" dirty="0">
                <a:latin typeface="Lucida Grande" panose="020B0600040502020204"/>
                <a:cs typeface="Calibri"/>
              </a:rPr>
              <a:t>None</a:t>
            </a:r>
            <a:r>
              <a:rPr sz="1350" dirty="0">
                <a:latin typeface="Lucida Grande" panose="020B0600040502020204"/>
                <a:cs typeface="Times New Roman"/>
              </a:rPr>
              <a:t> </a:t>
            </a:r>
            <a:r>
              <a:rPr sz="1350" dirty="0">
                <a:latin typeface="Lucida Grande" panose="020B0600040502020204"/>
                <a:cs typeface="Calibri"/>
              </a:rPr>
              <a:t>of</a:t>
            </a:r>
            <a:r>
              <a:rPr sz="1350" dirty="0">
                <a:latin typeface="Lucida Grande" panose="020B0600040502020204"/>
                <a:cs typeface="Times New Roman"/>
              </a:rPr>
              <a:t> </a:t>
            </a:r>
            <a:r>
              <a:rPr sz="1350" dirty="0">
                <a:latin typeface="Lucida Grande" panose="020B0600040502020204"/>
                <a:cs typeface="Calibri"/>
              </a:rPr>
              <a:t>these</a:t>
            </a:r>
            <a:endParaRPr sz="1350">
              <a:latin typeface="Lucida Grande" panose="020B0600040502020204"/>
              <a:cs typeface="Calibri"/>
            </a:endParaRPr>
          </a:p>
        </p:txBody>
      </p:sp>
      <p:sp>
        <p:nvSpPr>
          <p:cNvPr id="28" name="object 28"/>
          <p:cNvSpPr txBox="1"/>
          <p:nvPr/>
        </p:nvSpPr>
        <p:spPr>
          <a:xfrm>
            <a:off x="447675" y="691746"/>
            <a:ext cx="7781925" cy="1280415"/>
          </a:xfrm>
          <a:prstGeom prst="rect">
            <a:avLst/>
          </a:prstGeom>
        </p:spPr>
        <p:txBody>
          <a:bodyPr vert="horz" wrap="square" lIns="0" tIns="10160" rIns="0" bIns="0" rtlCol="0">
            <a:spAutoFit/>
          </a:bodyPr>
          <a:lstStyle/>
          <a:p>
            <a:pPr marL="12700" marR="5080" algn="just">
              <a:lnSpc>
                <a:spcPct val="100899"/>
              </a:lnSpc>
              <a:spcBef>
                <a:spcPts val="80"/>
              </a:spcBef>
            </a:pPr>
            <a:r>
              <a:rPr sz="1800" b="1" dirty="0">
                <a:latin typeface="Lucida Grande" panose="020B0600040502020204"/>
                <a:cs typeface="Calibri"/>
              </a:rPr>
              <a:t>2.</a:t>
            </a:r>
            <a:r>
              <a:rPr sz="1800" dirty="0">
                <a:latin typeface="Lucida Grande" panose="020B0600040502020204"/>
                <a:cs typeface="Times New Roman"/>
              </a:rPr>
              <a:t> </a:t>
            </a:r>
            <a:r>
              <a:rPr sz="1800" b="1" dirty="0">
                <a:latin typeface="Lucida Grande" panose="020B0600040502020204"/>
                <a:cs typeface="Calibri"/>
              </a:rPr>
              <a:t>You</a:t>
            </a:r>
            <a:r>
              <a:rPr sz="1800" dirty="0">
                <a:latin typeface="Lucida Grande" panose="020B0600040502020204"/>
                <a:cs typeface="Times New Roman"/>
              </a:rPr>
              <a:t> </a:t>
            </a:r>
            <a:r>
              <a:rPr sz="1800" b="1" dirty="0">
                <a:latin typeface="Lucida Grande" panose="020B0600040502020204"/>
                <a:cs typeface="Calibri"/>
              </a:rPr>
              <a:t>defined</a:t>
            </a:r>
            <a:r>
              <a:rPr sz="1800" dirty="0">
                <a:latin typeface="Lucida Grande" panose="020B0600040502020204"/>
                <a:cs typeface="Times New Roman"/>
              </a:rPr>
              <a:t> </a:t>
            </a:r>
            <a:r>
              <a:rPr sz="1800" b="1" dirty="0">
                <a:latin typeface="Lucida Grande" panose="020B0600040502020204"/>
                <a:cs typeface="Calibri"/>
              </a:rPr>
              <a:t>a</a:t>
            </a:r>
            <a:r>
              <a:rPr sz="1800" dirty="0">
                <a:latin typeface="Lucida Grande" panose="020B0600040502020204"/>
                <a:cs typeface="Times New Roman"/>
              </a:rPr>
              <a:t> </a:t>
            </a:r>
            <a:r>
              <a:rPr sz="1800" b="1" dirty="0">
                <a:latin typeface="Lucida Grande" panose="020B0600040502020204"/>
                <a:cs typeface="Calibri"/>
              </a:rPr>
              <a:t>new</a:t>
            </a:r>
            <a:r>
              <a:rPr sz="1800" dirty="0">
                <a:latin typeface="Lucida Grande" panose="020B0600040502020204"/>
                <a:cs typeface="Times New Roman"/>
              </a:rPr>
              <a:t> </a:t>
            </a:r>
            <a:r>
              <a:rPr sz="1800" b="1" dirty="0">
                <a:latin typeface="Lucida Grande" panose="020B0600040502020204"/>
                <a:cs typeface="Calibri"/>
              </a:rPr>
              <a:t>host</a:t>
            </a:r>
            <a:r>
              <a:rPr sz="1800" dirty="0">
                <a:latin typeface="Lucida Grande" panose="020B0600040502020204"/>
                <a:cs typeface="Times New Roman"/>
              </a:rPr>
              <a:t> </a:t>
            </a:r>
            <a:r>
              <a:rPr sz="1800" b="1" dirty="0">
                <a:latin typeface="Lucida Grande" panose="020B0600040502020204"/>
                <a:cs typeface="Calibri"/>
              </a:rPr>
              <a:t>in</a:t>
            </a:r>
            <a:r>
              <a:rPr sz="1800" dirty="0">
                <a:latin typeface="Lucida Grande" panose="020B0600040502020204"/>
                <a:cs typeface="Times New Roman"/>
              </a:rPr>
              <a:t> </a:t>
            </a:r>
            <a:r>
              <a:rPr sz="1800" b="1" dirty="0">
                <a:latin typeface="Lucida Grande" panose="020B0600040502020204"/>
                <a:cs typeface="Calibri"/>
              </a:rPr>
              <a:t>Nagios.</a:t>
            </a:r>
            <a:r>
              <a:rPr sz="1800" dirty="0">
                <a:latin typeface="Lucida Grande" panose="020B0600040502020204"/>
                <a:cs typeface="Times New Roman"/>
              </a:rPr>
              <a:t> </a:t>
            </a:r>
            <a:r>
              <a:rPr sz="1800" b="1" dirty="0">
                <a:latin typeface="Lucida Grande" panose="020B0600040502020204"/>
                <a:cs typeface="Calibri"/>
              </a:rPr>
              <a:t>After</a:t>
            </a:r>
            <a:r>
              <a:rPr sz="1800" dirty="0">
                <a:latin typeface="Lucida Grande" panose="020B0600040502020204"/>
                <a:cs typeface="Times New Roman"/>
              </a:rPr>
              <a:t> </a:t>
            </a:r>
            <a:r>
              <a:rPr sz="1800" b="1" dirty="0">
                <a:latin typeface="Lucida Grande" panose="020B0600040502020204"/>
                <a:cs typeface="Calibri"/>
              </a:rPr>
              <a:t>defining</a:t>
            </a:r>
            <a:r>
              <a:rPr sz="1800" dirty="0">
                <a:latin typeface="Lucida Grande" panose="020B0600040502020204"/>
                <a:cs typeface="Times New Roman"/>
              </a:rPr>
              <a:t> </a:t>
            </a:r>
            <a:r>
              <a:rPr sz="1800" b="1" dirty="0">
                <a:latin typeface="Lucida Grande" panose="020B0600040502020204"/>
                <a:cs typeface="Calibri"/>
              </a:rPr>
              <a:t>when</a:t>
            </a:r>
            <a:r>
              <a:rPr sz="1800" dirty="0">
                <a:latin typeface="Lucida Grande" panose="020B0600040502020204"/>
                <a:cs typeface="Times New Roman"/>
              </a:rPr>
              <a:t> </a:t>
            </a:r>
            <a:r>
              <a:rPr sz="1800" b="1" dirty="0">
                <a:latin typeface="Lucida Grande" panose="020B0600040502020204"/>
                <a:cs typeface="Calibri"/>
              </a:rPr>
              <a:t>you</a:t>
            </a:r>
            <a:r>
              <a:rPr sz="1800" dirty="0">
                <a:latin typeface="Lucida Grande" panose="020B0600040502020204"/>
                <a:cs typeface="Times New Roman"/>
              </a:rPr>
              <a:t> </a:t>
            </a:r>
            <a:r>
              <a:rPr sz="1800" b="1" dirty="0">
                <a:latin typeface="Lucida Grande" panose="020B0600040502020204"/>
                <a:cs typeface="Calibri"/>
              </a:rPr>
              <a:t>went</a:t>
            </a:r>
            <a:r>
              <a:rPr sz="1800" dirty="0">
                <a:latin typeface="Lucida Grande" panose="020B0600040502020204"/>
                <a:cs typeface="Times New Roman"/>
              </a:rPr>
              <a:t> </a:t>
            </a:r>
            <a:r>
              <a:rPr sz="1800" b="1" dirty="0">
                <a:latin typeface="Lucida Grande" panose="020B0600040502020204"/>
                <a:cs typeface="Calibri"/>
              </a:rPr>
              <a:t>to</a:t>
            </a:r>
            <a:r>
              <a:rPr sz="1800" dirty="0">
                <a:latin typeface="Lucida Grande" panose="020B0600040502020204"/>
                <a:cs typeface="Times New Roman"/>
              </a:rPr>
              <a:t> </a:t>
            </a:r>
            <a:r>
              <a:rPr sz="1800" b="1" dirty="0">
                <a:latin typeface="Lucida Grande" panose="020B0600040502020204"/>
                <a:cs typeface="Calibri"/>
              </a:rPr>
              <a:t>the</a:t>
            </a:r>
            <a:r>
              <a:rPr sz="1800" dirty="0">
                <a:latin typeface="Lucida Grande" panose="020B0600040502020204"/>
                <a:cs typeface="Times New Roman"/>
              </a:rPr>
              <a:t> </a:t>
            </a:r>
            <a:r>
              <a:rPr sz="1800" b="1" dirty="0">
                <a:latin typeface="Lucida Grande" panose="020B0600040502020204"/>
                <a:cs typeface="Calibri"/>
              </a:rPr>
              <a:t>Nagios</a:t>
            </a:r>
            <a:r>
              <a:rPr sz="1800" dirty="0">
                <a:latin typeface="Lucida Grande" panose="020B0600040502020204"/>
                <a:cs typeface="Times New Roman"/>
              </a:rPr>
              <a:t> </a:t>
            </a:r>
            <a:r>
              <a:rPr sz="1800" b="1" dirty="0">
                <a:latin typeface="Lucida Grande" panose="020B0600040502020204"/>
                <a:cs typeface="Calibri"/>
              </a:rPr>
              <a:t>GUI,</a:t>
            </a:r>
            <a:r>
              <a:rPr sz="1800" dirty="0">
                <a:latin typeface="Lucida Grande" panose="020B0600040502020204"/>
                <a:cs typeface="Times New Roman"/>
              </a:rPr>
              <a:t> </a:t>
            </a:r>
            <a:r>
              <a:rPr sz="1800" b="1" dirty="0">
                <a:latin typeface="Lucida Grande" panose="020B0600040502020204"/>
                <a:cs typeface="Calibri"/>
              </a:rPr>
              <a:t>you</a:t>
            </a:r>
            <a:r>
              <a:rPr sz="1800" dirty="0">
                <a:latin typeface="Lucida Grande" panose="020B0600040502020204"/>
                <a:cs typeface="Times New Roman"/>
              </a:rPr>
              <a:t> </a:t>
            </a:r>
            <a:r>
              <a:rPr sz="1800" b="1" dirty="0">
                <a:latin typeface="Lucida Grande" panose="020B0600040502020204"/>
                <a:cs typeface="Calibri"/>
              </a:rPr>
              <a:t>did</a:t>
            </a:r>
            <a:r>
              <a:rPr sz="1800" dirty="0">
                <a:latin typeface="Lucida Grande" panose="020B0600040502020204"/>
                <a:cs typeface="Times New Roman"/>
              </a:rPr>
              <a:t> </a:t>
            </a:r>
            <a:r>
              <a:rPr sz="1800" b="1" dirty="0">
                <a:latin typeface="Lucida Grande" panose="020B0600040502020204"/>
                <a:cs typeface="Calibri"/>
              </a:rPr>
              <a:t>not</a:t>
            </a:r>
            <a:r>
              <a:rPr sz="1800" dirty="0">
                <a:latin typeface="Lucida Grande" panose="020B0600040502020204"/>
                <a:cs typeface="Times New Roman"/>
              </a:rPr>
              <a:t> </a:t>
            </a:r>
            <a:r>
              <a:rPr sz="1800" b="1" dirty="0">
                <a:latin typeface="Lucida Grande" panose="020B0600040502020204"/>
                <a:cs typeface="Calibri"/>
              </a:rPr>
              <a:t>find</a:t>
            </a:r>
            <a:r>
              <a:rPr sz="1800" dirty="0">
                <a:latin typeface="Lucida Grande" panose="020B0600040502020204"/>
                <a:cs typeface="Times New Roman"/>
              </a:rPr>
              <a:t> </a:t>
            </a:r>
            <a:r>
              <a:rPr sz="1800" b="1" dirty="0">
                <a:latin typeface="Lucida Grande" panose="020B0600040502020204"/>
                <a:cs typeface="Calibri"/>
              </a:rPr>
              <a:t>the</a:t>
            </a:r>
            <a:r>
              <a:rPr sz="1800" dirty="0">
                <a:latin typeface="Lucida Grande" panose="020B0600040502020204"/>
                <a:cs typeface="Times New Roman"/>
              </a:rPr>
              <a:t> </a:t>
            </a:r>
            <a:r>
              <a:rPr sz="1800" b="1" dirty="0">
                <a:latin typeface="Lucida Grande" panose="020B0600040502020204"/>
                <a:cs typeface="Calibri"/>
              </a:rPr>
              <a:t>Nagios</a:t>
            </a:r>
            <a:r>
              <a:rPr sz="1800" dirty="0">
                <a:latin typeface="Lucida Grande" panose="020B0600040502020204"/>
                <a:cs typeface="Times New Roman"/>
              </a:rPr>
              <a:t> </a:t>
            </a:r>
            <a:r>
              <a:rPr sz="1800" b="1" dirty="0">
                <a:latin typeface="Lucida Grande" panose="020B0600040502020204"/>
                <a:cs typeface="Calibri"/>
              </a:rPr>
              <a:t>host</a:t>
            </a:r>
            <a:r>
              <a:rPr sz="1800" dirty="0">
                <a:latin typeface="Lucida Grande" panose="020B0600040502020204"/>
                <a:cs typeface="Times New Roman"/>
              </a:rPr>
              <a:t> </a:t>
            </a:r>
            <a:r>
              <a:rPr sz="1800" b="1" dirty="0">
                <a:latin typeface="Lucida Grande" panose="020B0600040502020204"/>
                <a:cs typeface="Calibri"/>
              </a:rPr>
              <a:t>listed.</a:t>
            </a:r>
            <a:r>
              <a:rPr sz="1800" dirty="0">
                <a:latin typeface="Lucida Grande" panose="020B0600040502020204"/>
                <a:cs typeface="Times New Roman"/>
              </a:rPr>
              <a:t> </a:t>
            </a:r>
            <a:r>
              <a:rPr sz="1800" b="1" dirty="0">
                <a:latin typeface="Lucida Grande" panose="020B0600040502020204"/>
                <a:cs typeface="Calibri"/>
              </a:rPr>
              <a:t>What</a:t>
            </a:r>
            <a:r>
              <a:rPr sz="1800" dirty="0">
                <a:latin typeface="Lucida Grande" panose="020B0600040502020204"/>
                <a:cs typeface="Times New Roman"/>
              </a:rPr>
              <a:t> </a:t>
            </a:r>
            <a:r>
              <a:rPr sz="1800" b="1" dirty="0">
                <a:latin typeface="Lucida Grande" panose="020B0600040502020204"/>
                <a:cs typeface="Calibri"/>
              </a:rPr>
              <a:t>will</a:t>
            </a:r>
            <a:r>
              <a:rPr sz="1800" dirty="0">
                <a:latin typeface="Lucida Grande" panose="020B0600040502020204"/>
                <a:cs typeface="Times New Roman"/>
              </a:rPr>
              <a:t> </a:t>
            </a:r>
            <a:r>
              <a:rPr sz="1800" b="1" dirty="0">
                <a:latin typeface="Lucida Grande" panose="020B0600040502020204"/>
                <a:cs typeface="Calibri"/>
              </a:rPr>
              <a:t>be</a:t>
            </a:r>
            <a:r>
              <a:rPr sz="1800" dirty="0">
                <a:latin typeface="Lucida Grande" panose="020B0600040502020204"/>
                <a:cs typeface="Times New Roman"/>
              </a:rPr>
              <a:t> </a:t>
            </a:r>
            <a:r>
              <a:rPr sz="1800" b="1" dirty="0">
                <a:latin typeface="Lucida Grande" panose="020B0600040502020204"/>
                <a:cs typeface="Calibri"/>
              </a:rPr>
              <a:t>the</a:t>
            </a:r>
            <a:r>
              <a:rPr sz="1800" dirty="0">
                <a:latin typeface="Lucida Grande" panose="020B0600040502020204"/>
                <a:cs typeface="Times New Roman"/>
              </a:rPr>
              <a:t> </a:t>
            </a:r>
            <a:r>
              <a:rPr sz="1800" b="1" dirty="0">
                <a:latin typeface="Lucida Grande" panose="020B0600040502020204"/>
                <a:cs typeface="Calibri"/>
              </a:rPr>
              <a:t>first</a:t>
            </a:r>
            <a:r>
              <a:rPr sz="1800" dirty="0">
                <a:latin typeface="Lucida Grande" panose="020B0600040502020204"/>
                <a:cs typeface="Times New Roman"/>
              </a:rPr>
              <a:t> </a:t>
            </a:r>
            <a:r>
              <a:rPr sz="1800" b="1" dirty="0">
                <a:latin typeface="Lucida Grande" panose="020B0600040502020204"/>
                <a:cs typeface="Calibri"/>
              </a:rPr>
              <a:t>thing</a:t>
            </a:r>
            <a:r>
              <a:rPr sz="1800" dirty="0">
                <a:latin typeface="Lucida Grande" panose="020B0600040502020204"/>
                <a:cs typeface="Times New Roman"/>
              </a:rPr>
              <a:t> </a:t>
            </a:r>
            <a:r>
              <a:rPr sz="1800" b="1" dirty="0">
                <a:latin typeface="Lucida Grande" panose="020B0600040502020204"/>
                <a:cs typeface="Calibri"/>
              </a:rPr>
              <a:t>that</a:t>
            </a:r>
            <a:r>
              <a:rPr sz="1800" dirty="0">
                <a:latin typeface="Lucida Grande" panose="020B0600040502020204"/>
                <a:cs typeface="Times New Roman"/>
              </a:rPr>
              <a:t> </a:t>
            </a:r>
            <a:r>
              <a:rPr sz="1800" b="1" dirty="0">
                <a:latin typeface="Lucida Grande" panose="020B0600040502020204"/>
                <a:cs typeface="Calibri"/>
              </a:rPr>
              <a:t>you</a:t>
            </a:r>
            <a:r>
              <a:rPr sz="1800" dirty="0">
                <a:latin typeface="Lucida Grande" panose="020B0600040502020204"/>
                <a:cs typeface="Times New Roman"/>
              </a:rPr>
              <a:t> </a:t>
            </a:r>
            <a:r>
              <a:rPr sz="1800" b="1" dirty="0">
                <a:latin typeface="Lucida Grande" panose="020B0600040502020204"/>
                <a:cs typeface="Calibri"/>
              </a:rPr>
              <a:t>will</a:t>
            </a:r>
            <a:r>
              <a:rPr sz="1800" dirty="0">
                <a:latin typeface="Lucida Grande" panose="020B0600040502020204"/>
                <a:cs typeface="Times New Roman"/>
              </a:rPr>
              <a:t> </a:t>
            </a:r>
            <a:r>
              <a:rPr sz="1800" b="1" dirty="0">
                <a:latin typeface="Lucida Grande" panose="020B0600040502020204"/>
                <a:cs typeface="Calibri"/>
              </a:rPr>
              <a:t>check?</a:t>
            </a:r>
            <a:endParaRPr sz="1800" dirty="0">
              <a:latin typeface="Lucida Grande" panose="020B0600040502020204"/>
              <a:cs typeface="Calibri"/>
            </a:endParaRPr>
          </a:p>
          <a:p>
            <a:pPr>
              <a:lnSpc>
                <a:spcPct val="100000"/>
              </a:lnSpc>
              <a:spcBef>
                <a:spcPts val="1240"/>
              </a:spcBef>
            </a:pPr>
            <a:endParaRPr sz="1800" dirty="0">
              <a:latin typeface="Lucida Grande" panose="020B0600040502020204"/>
              <a:cs typeface="Calibri"/>
            </a:endParaRPr>
          </a:p>
        </p:txBody>
      </p:sp>
      <p:sp>
        <p:nvSpPr>
          <p:cNvPr id="30" name="TextBox 29">
            <a:extLst>
              <a:ext uri="{FF2B5EF4-FFF2-40B4-BE49-F238E27FC236}">
                <a16:creationId xmlns:a16="http://schemas.microsoft.com/office/drawing/2014/main" id="{5D72408C-2E7E-BC4C-2CC8-480EAEF8B6FA}"/>
              </a:ext>
            </a:extLst>
          </p:cNvPr>
          <p:cNvSpPr txBox="1"/>
          <p:nvPr/>
        </p:nvSpPr>
        <p:spPr>
          <a:xfrm>
            <a:off x="492607" y="2275698"/>
            <a:ext cx="5176729" cy="276999"/>
          </a:xfrm>
          <a:prstGeom prst="rect">
            <a:avLst/>
          </a:prstGeom>
          <a:noFill/>
        </p:spPr>
        <p:txBody>
          <a:bodyPr wrap="square">
            <a:spAutoFit/>
          </a:bodyPr>
          <a:lstStyle/>
          <a:p>
            <a:r>
              <a:rPr lang="en-IN" sz="1200" dirty="0">
                <a:latin typeface="Lucida Grande" panose="020B0600040502020204"/>
              </a:rPr>
              <a:t>A. Check Nagios Host is running or not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DBEEF4"/>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dirty="0">
                <a:latin typeface="Lucida Grande" panose="020B0600040502020204" pitchFamily="34" charset="0"/>
              </a:rPr>
              <a:t>Quiz</a:t>
            </a:r>
          </a:p>
        </p:txBody>
      </p:sp>
      <p:grpSp>
        <p:nvGrpSpPr>
          <p:cNvPr id="3" name="object 3"/>
          <p:cNvGrpSpPr/>
          <p:nvPr/>
        </p:nvGrpSpPr>
        <p:grpSpPr>
          <a:xfrm>
            <a:off x="285750" y="1581150"/>
            <a:ext cx="3162300" cy="2228850"/>
            <a:chOff x="285750" y="1581150"/>
            <a:chExt cx="3162300" cy="2228850"/>
          </a:xfrm>
        </p:grpSpPr>
        <p:pic>
          <p:nvPicPr>
            <p:cNvPr id="4" name="object 4"/>
            <p:cNvPicPr/>
            <p:nvPr/>
          </p:nvPicPr>
          <p:blipFill>
            <a:blip r:embed="rId2" cstate="print"/>
            <a:stretch>
              <a:fillRect/>
            </a:stretch>
          </p:blipFill>
          <p:spPr>
            <a:xfrm>
              <a:off x="304800" y="1581150"/>
              <a:ext cx="3114675" cy="561975"/>
            </a:xfrm>
            <a:prstGeom prst="rect">
              <a:avLst/>
            </a:prstGeom>
          </p:spPr>
        </p:pic>
        <p:pic>
          <p:nvPicPr>
            <p:cNvPr id="5" name="object 5"/>
            <p:cNvPicPr/>
            <p:nvPr/>
          </p:nvPicPr>
          <p:blipFill>
            <a:blip r:embed="rId3" cstate="print"/>
            <a:stretch>
              <a:fillRect/>
            </a:stretch>
          </p:blipFill>
          <p:spPr>
            <a:xfrm>
              <a:off x="295275" y="1647825"/>
              <a:ext cx="1323975" cy="495300"/>
            </a:xfrm>
            <a:prstGeom prst="rect">
              <a:avLst/>
            </a:prstGeom>
          </p:spPr>
        </p:pic>
        <p:sp>
          <p:nvSpPr>
            <p:cNvPr id="6" name="object 6"/>
            <p:cNvSpPr/>
            <p:nvPr/>
          </p:nvSpPr>
          <p:spPr>
            <a:xfrm>
              <a:off x="327254" y="1604131"/>
              <a:ext cx="3020695" cy="469265"/>
            </a:xfrm>
            <a:custGeom>
              <a:avLst/>
              <a:gdLst/>
              <a:ahLst/>
              <a:cxnLst/>
              <a:rect l="l" t="t" r="r" b="b"/>
              <a:pathLst>
                <a:path w="3020695" h="469264">
                  <a:moveTo>
                    <a:pt x="2942487" y="0"/>
                  </a:moveTo>
                  <a:lnTo>
                    <a:pt x="78178" y="0"/>
                  </a:lnTo>
                  <a:lnTo>
                    <a:pt x="47749" y="6151"/>
                  </a:lnTo>
                  <a:lnTo>
                    <a:pt x="22899" y="22924"/>
                  </a:lnTo>
                  <a:lnTo>
                    <a:pt x="6144" y="47795"/>
                  </a:lnTo>
                  <a:lnTo>
                    <a:pt x="0" y="78242"/>
                  </a:lnTo>
                  <a:lnTo>
                    <a:pt x="0" y="390905"/>
                  </a:lnTo>
                  <a:lnTo>
                    <a:pt x="6144" y="421352"/>
                  </a:lnTo>
                  <a:lnTo>
                    <a:pt x="22899" y="446223"/>
                  </a:lnTo>
                  <a:lnTo>
                    <a:pt x="47749" y="462996"/>
                  </a:lnTo>
                  <a:lnTo>
                    <a:pt x="78178" y="469148"/>
                  </a:lnTo>
                  <a:lnTo>
                    <a:pt x="2942487" y="469148"/>
                  </a:lnTo>
                  <a:lnTo>
                    <a:pt x="2972914" y="462996"/>
                  </a:lnTo>
                  <a:lnTo>
                    <a:pt x="2997743" y="446223"/>
                  </a:lnTo>
                  <a:lnTo>
                    <a:pt x="3014474" y="421352"/>
                  </a:lnTo>
                  <a:lnTo>
                    <a:pt x="3020607" y="390905"/>
                  </a:lnTo>
                  <a:lnTo>
                    <a:pt x="3020607" y="78242"/>
                  </a:lnTo>
                  <a:lnTo>
                    <a:pt x="3014474" y="47795"/>
                  </a:lnTo>
                  <a:lnTo>
                    <a:pt x="2997743" y="22924"/>
                  </a:lnTo>
                  <a:lnTo>
                    <a:pt x="2972914" y="6151"/>
                  </a:lnTo>
                  <a:lnTo>
                    <a:pt x="2942487" y="0"/>
                  </a:lnTo>
                  <a:close/>
                </a:path>
              </a:pathLst>
            </a:custGeom>
            <a:solidFill>
              <a:srgbClr val="FFFFFF"/>
            </a:solidFill>
          </p:spPr>
          <p:txBody>
            <a:bodyPr wrap="square" lIns="0" tIns="0" rIns="0" bIns="0" rtlCol="0"/>
            <a:lstStyle/>
            <a:p>
              <a:endParaRPr/>
            </a:p>
          </p:txBody>
        </p:sp>
        <p:sp>
          <p:nvSpPr>
            <p:cNvPr id="7" name="object 7"/>
            <p:cNvSpPr/>
            <p:nvPr/>
          </p:nvSpPr>
          <p:spPr>
            <a:xfrm>
              <a:off x="327254" y="1604131"/>
              <a:ext cx="3020695" cy="469265"/>
            </a:xfrm>
            <a:custGeom>
              <a:avLst/>
              <a:gdLst/>
              <a:ahLst/>
              <a:cxnLst/>
              <a:rect l="l" t="t" r="r" b="b"/>
              <a:pathLst>
                <a:path w="3020695" h="469264">
                  <a:moveTo>
                    <a:pt x="0" y="78242"/>
                  </a:moveTo>
                  <a:lnTo>
                    <a:pt x="6144" y="47795"/>
                  </a:lnTo>
                  <a:lnTo>
                    <a:pt x="22899" y="22924"/>
                  </a:lnTo>
                  <a:lnTo>
                    <a:pt x="47749" y="6151"/>
                  </a:lnTo>
                  <a:lnTo>
                    <a:pt x="78178" y="0"/>
                  </a:lnTo>
                  <a:lnTo>
                    <a:pt x="2942487" y="0"/>
                  </a:lnTo>
                  <a:lnTo>
                    <a:pt x="2972914" y="6151"/>
                  </a:lnTo>
                  <a:lnTo>
                    <a:pt x="2997743" y="22924"/>
                  </a:lnTo>
                  <a:lnTo>
                    <a:pt x="3014474" y="47795"/>
                  </a:lnTo>
                  <a:lnTo>
                    <a:pt x="3020607" y="78242"/>
                  </a:lnTo>
                  <a:lnTo>
                    <a:pt x="3020607" y="390905"/>
                  </a:lnTo>
                  <a:lnTo>
                    <a:pt x="3014474" y="421352"/>
                  </a:lnTo>
                  <a:lnTo>
                    <a:pt x="2997743" y="446223"/>
                  </a:lnTo>
                  <a:lnTo>
                    <a:pt x="2972914" y="462996"/>
                  </a:lnTo>
                  <a:lnTo>
                    <a:pt x="2942487" y="469148"/>
                  </a:lnTo>
                  <a:lnTo>
                    <a:pt x="78178" y="469148"/>
                  </a:lnTo>
                  <a:lnTo>
                    <a:pt x="47749" y="462996"/>
                  </a:lnTo>
                  <a:lnTo>
                    <a:pt x="22899" y="446223"/>
                  </a:lnTo>
                  <a:lnTo>
                    <a:pt x="6144" y="421352"/>
                  </a:lnTo>
                  <a:lnTo>
                    <a:pt x="0" y="390905"/>
                  </a:lnTo>
                  <a:lnTo>
                    <a:pt x="0" y="78242"/>
                  </a:lnTo>
                  <a:close/>
                </a:path>
              </a:pathLst>
            </a:custGeom>
            <a:ln w="12701">
              <a:solidFill>
                <a:srgbClr val="AF5C05"/>
              </a:solidFill>
            </a:ln>
          </p:spPr>
          <p:txBody>
            <a:bodyPr wrap="square" lIns="0" tIns="0" rIns="0" bIns="0" rtlCol="0"/>
            <a:lstStyle/>
            <a:p>
              <a:endParaRPr/>
            </a:p>
          </p:txBody>
        </p:sp>
        <p:pic>
          <p:nvPicPr>
            <p:cNvPr id="8" name="object 8"/>
            <p:cNvPicPr/>
            <p:nvPr/>
          </p:nvPicPr>
          <p:blipFill>
            <a:blip r:embed="rId4" cstate="print"/>
            <a:stretch>
              <a:fillRect/>
            </a:stretch>
          </p:blipFill>
          <p:spPr>
            <a:xfrm>
              <a:off x="285750" y="2105025"/>
              <a:ext cx="3162300" cy="609600"/>
            </a:xfrm>
            <a:prstGeom prst="rect">
              <a:avLst/>
            </a:prstGeom>
          </p:spPr>
        </p:pic>
        <p:pic>
          <p:nvPicPr>
            <p:cNvPr id="9" name="object 9"/>
            <p:cNvPicPr/>
            <p:nvPr/>
          </p:nvPicPr>
          <p:blipFill>
            <a:blip r:embed="rId5" cstate="print"/>
            <a:stretch>
              <a:fillRect/>
            </a:stretch>
          </p:blipFill>
          <p:spPr>
            <a:xfrm>
              <a:off x="295275" y="2190750"/>
              <a:ext cx="933450" cy="495300"/>
            </a:xfrm>
            <a:prstGeom prst="rect">
              <a:avLst/>
            </a:prstGeom>
          </p:spPr>
        </p:pic>
        <p:sp>
          <p:nvSpPr>
            <p:cNvPr id="10" name="object 10"/>
            <p:cNvSpPr/>
            <p:nvPr/>
          </p:nvSpPr>
          <p:spPr>
            <a:xfrm>
              <a:off x="327254" y="2149089"/>
              <a:ext cx="3020695" cy="469265"/>
            </a:xfrm>
            <a:custGeom>
              <a:avLst/>
              <a:gdLst/>
              <a:ahLst/>
              <a:cxnLst/>
              <a:rect l="l" t="t" r="r" b="b"/>
              <a:pathLst>
                <a:path w="3020695" h="469264">
                  <a:moveTo>
                    <a:pt x="2942487" y="0"/>
                  </a:moveTo>
                  <a:lnTo>
                    <a:pt x="78178" y="0"/>
                  </a:lnTo>
                  <a:lnTo>
                    <a:pt x="47749" y="6151"/>
                  </a:lnTo>
                  <a:lnTo>
                    <a:pt x="22899" y="22924"/>
                  </a:lnTo>
                  <a:lnTo>
                    <a:pt x="6144" y="47793"/>
                  </a:lnTo>
                  <a:lnTo>
                    <a:pt x="0" y="78236"/>
                  </a:lnTo>
                  <a:lnTo>
                    <a:pt x="0" y="390905"/>
                  </a:lnTo>
                  <a:lnTo>
                    <a:pt x="6144" y="421328"/>
                  </a:lnTo>
                  <a:lnTo>
                    <a:pt x="22899" y="446152"/>
                  </a:lnTo>
                  <a:lnTo>
                    <a:pt x="47749" y="462879"/>
                  </a:lnTo>
                  <a:lnTo>
                    <a:pt x="78178" y="469010"/>
                  </a:lnTo>
                  <a:lnTo>
                    <a:pt x="2942487" y="469010"/>
                  </a:lnTo>
                  <a:lnTo>
                    <a:pt x="2972914" y="462879"/>
                  </a:lnTo>
                  <a:lnTo>
                    <a:pt x="2997743" y="446152"/>
                  </a:lnTo>
                  <a:lnTo>
                    <a:pt x="3014474" y="421328"/>
                  </a:lnTo>
                  <a:lnTo>
                    <a:pt x="3020607" y="390905"/>
                  </a:lnTo>
                  <a:lnTo>
                    <a:pt x="3020607" y="78236"/>
                  </a:lnTo>
                  <a:lnTo>
                    <a:pt x="3014474" y="47793"/>
                  </a:lnTo>
                  <a:lnTo>
                    <a:pt x="2997743" y="22924"/>
                  </a:lnTo>
                  <a:lnTo>
                    <a:pt x="2972914" y="6151"/>
                  </a:lnTo>
                  <a:lnTo>
                    <a:pt x="2942487" y="0"/>
                  </a:lnTo>
                  <a:close/>
                </a:path>
              </a:pathLst>
            </a:custGeom>
            <a:solidFill>
              <a:srgbClr val="FFFFFF"/>
            </a:solidFill>
          </p:spPr>
          <p:txBody>
            <a:bodyPr wrap="square" lIns="0" tIns="0" rIns="0" bIns="0" rtlCol="0"/>
            <a:lstStyle/>
            <a:p>
              <a:endParaRPr/>
            </a:p>
          </p:txBody>
        </p:sp>
        <p:sp>
          <p:nvSpPr>
            <p:cNvPr id="11" name="object 11"/>
            <p:cNvSpPr/>
            <p:nvPr/>
          </p:nvSpPr>
          <p:spPr>
            <a:xfrm>
              <a:off x="327254" y="2149089"/>
              <a:ext cx="3020695" cy="469265"/>
            </a:xfrm>
            <a:custGeom>
              <a:avLst/>
              <a:gdLst/>
              <a:ahLst/>
              <a:cxnLst/>
              <a:rect l="l" t="t" r="r" b="b"/>
              <a:pathLst>
                <a:path w="3020695" h="469264">
                  <a:moveTo>
                    <a:pt x="0" y="78236"/>
                  </a:moveTo>
                  <a:lnTo>
                    <a:pt x="6144" y="47793"/>
                  </a:lnTo>
                  <a:lnTo>
                    <a:pt x="22899" y="22924"/>
                  </a:lnTo>
                  <a:lnTo>
                    <a:pt x="47749" y="6151"/>
                  </a:lnTo>
                  <a:lnTo>
                    <a:pt x="78178" y="0"/>
                  </a:lnTo>
                  <a:lnTo>
                    <a:pt x="2942487" y="0"/>
                  </a:lnTo>
                  <a:lnTo>
                    <a:pt x="2972914" y="6151"/>
                  </a:lnTo>
                  <a:lnTo>
                    <a:pt x="2997743" y="22924"/>
                  </a:lnTo>
                  <a:lnTo>
                    <a:pt x="3014474" y="47793"/>
                  </a:lnTo>
                  <a:lnTo>
                    <a:pt x="3020607" y="78236"/>
                  </a:lnTo>
                  <a:lnTo>
                    <a:pt x="3020607" y="390905"/>
                  </a:lnTo>
                  <a:lnTo>
                    <a:pt x="3014474" y="421328"/>
                  </a:lnTo>
                  <a:lnTo>
                    <a:pt x="2997743" y="446152"/>
                  </a:lnTo>
                  <a:lnTo>
                    <a:pt x="2972914" y="462879"/>
                  </a:lnTo>
                  <a:lnTo>
                    <a:pt x="2942487" y="469010"/>
                  </a:lnTo>
                  <a:lnTo>
                    <a:pt x="78178" y="469010"/>
                  </a:lnTo>
                  <a:lnTo>
                    <a:pt x="47749" y="462879"/>
                  </a:lnTo>
                  <a:lnTo>
                    <a:pt x="22899" y="446152"/>
                  </a:lnTo>
                  <a:lnTo>
                    <a:pt x="6144" y="421328"/>
                  </a:lnTo>
                  <a:lnTo>
                    <a:pt x="0" y="390905"/>
                  </a:lnTo>
                  <a:lnTo>
                    <a:pt x="0" y="78236"/>
                  </a:lnTo>
                  <a:close/>
                </a:path>
              </a:pathLst>
            </a:custGeom>
            <a:ln w="12701">
              <a:solidFill>
                <a:srgbClr val="AF5C05"/>
              </a:solidFill>
            </a:ln>
          </p:spPr>
          <p:txBody>
            <a:bodyPr wrap="square" lIns="0" tIns="0" rIns="0" bIns="0" rtlCol="0"/>
            <a:lstStyle/>
            <a:p>
              <a:endParaRPr/>
            </a:p>
          </p:txBody>
        </p:sp>
        <p:pic>
          <p:nvPicPr>
            <p:cNvPr id="12" name="object 12"/>
            <p:cNvPicPr/>
            <p:nvPr/>
          </p:nvPicPr>
          <p:blipFill>
            <a:blip r:embed="rId6" cstate="print"/>
            <a:stretch>
              <a:fillRect/>
            </a:stretch>
          </p:blipFill>
          <p:spPr>
            <a:xfrm>
              <a:off x="285750" y="2647950"/>
              <a:ext cx="3162300" cy="619125"/>
            </a:xfrm>
            <a:prstGeom prst="rect">
              <a:avLst/>
            </a:prstGeom>
          </p:spPr>
        </p:pic>
        <p:pic>
          <p:nvPicPr>
            <p:cNvPr id="13" name="object 13"/>
            <p:cNvPicPr/>
            <p:nvPr/>
          </p:nvPicPr>
          <p:blipFill>
            <a:blip r:embed="rId7" cstate="print"/>
            <a:stretch>
              <a:fillRect/>
            </a:stretch>
          </p:blipFill>
          <p:spPr>
            <a:xfrm>
              <a:off x="295275" y="2743200"/>
              <a:ext cx="1485900" cy="495300"/>
            </a:xfrm>
            <a:prstGeom prst="rect">
              <a:avLst/>
            </a:prstGeom>
          </p:spPr>
        </p:pic>
        <p:sp>
          <p:nvSpPr>
            <p:cNvPr id="14" name="object 14"/>
            <p:cNvSpPr/>
            <p:nvPr/>
          </p:nvSpPr>
          <p:spPr>
            <a:xfrm>
              <a:off x="327254" y="2694813"/>
              <a:ext cx="3020695" cy="469265"/>
            </a:xfrm>
            <a:custGeom>
              <a:avLst/>
              <a:gdLst/>
              <a:ahLst/>
              <a:cxnLst/>
              <a:rect l="l" t="t" r="r" b="b"/>
              <a:pathLst>
                <a:path w="3020695" h="469264">
                  <a:moveTo>
                    <a:pt x="2942487" y="0"/>
                  </a:moveTo>
                  <a:lnTo>
                    <a:pt x="78178" y="0"/>
                  </a:lnTo>
                  <a:lnTo>
                    <a:pt x="47749" y="6131"/>
                  </a:lnTo>
                  <a:lnTo>
                    <a:pt x="22899" y="22858"/>
                  </a:lnTo>
                  <a:lnTo>
                    <a:pt x="6144" y="47682"/>
                  </a:lnTo>
                  <a:lnTo>
                    <a:pt x="0" y="78104"/>
                  </a:lnTo>
                  <a:lnTo>
                    <a:pt x="0" y="390774"/>
                  </a:lnTo>
                  <a:lnTo>
                    <a:pt x="6144" y="421217"/>
                  </a:lnTo>
                  <a:lnTo>
                    <a:pt x="22899" y="446086"/>
                  </a:lnTo>
                  <a:lnTo>
                    <a:pt x="47749" y="462859"/>
                  </a:lnTo>
                  <a:lnTo>
                    <a:pt x="78178" y="469010"/>
                  </a:lnTo>
                  <a:lnTo>
                    <a:pt x="2942487" y="469010"/>
                  </a:lnTo>
                  <a:lnTo>
                    <a:pt x="2972914" y="462859"/>
                  </a:lnTo>
                  <a:lnTo>
                    <a:pt x="2997743" y="446086"/>
                  </a:lnTo>
                  <a:lnTo>
                    <a:pt x="3014474" y="421217"/>
                  </a:lnTo>
                  <a:lnTo>
                    <a:pt x="3020607" y="390774"/>
                  </a:lnTo>
                  <a:lnTo>
                    <a:pt x="3020607" y="78104"/>
                  </a:lnTo>
                  <a:lnTo>
                    <a:pt x="3014474" y="47682"/>
                  </a:lnTo>
                  <a:lnTo>
                    <a:pt x="2997743" y="22858"/>
                  </a:lnTo>
                  <a:lnTo>
                    <a:pt x="2972914" y="6131"/>
                  </a:lnTo>
                  <a:lnTo>
                    <a:pt x="2942487" y="0"/>
                  </a:lnTo>
                  <a:close/>
                </a:path>
              </a:pathLst>
            </a:custGeom>
            <a:solidFill>
              <a:srgbClr val="FFFFFF"/>
            </a:solidFill>
          </p:spPr>
          <p:txBody>
            <a:bodyPr wrap="square" lIns="0" tIns="0" rIns="0" bIns="0" rtlCol="0"/>
            <a:lstStyle/>
            <a:p>
              <a:endParaRPr/>
            </a:p>
          </p:txBody>
        </p:sp>
        <p:sp>
          <p:nvSpPr>
            <p:cNvPr id="15" name="object 15"/>
            <p:cNvSpPr/>
            <p:nvPr/>
          </p:nvSpPr>
          <p:spPr>
            <a:xfrm>
              <a:off x="327254" y="2694813"/>
              <a:ext cx="3020695" cy="469265"/>
            </a:xfrm>
            <a:custGeom>
              <a:avLst/>
              <a:gdLst/>
              <a:ahLst/>
              <a:cxnLst/>
              <a:rect l="l" t="t" r="r" b="b"/>
              <a:pathLst>
                <a:path w="3020695" h="469264">
                  <a:moveTo>
                    <a:pt x="0" y="78104"/>
                  </a:moveTo>
                  <a:lnTo>
                    <a:pt x="6144" y="47682"/>
                  </a:lnTo>
                  <a:lnTo>
                    <a:pt x="22899" y="22858"/>
                  </a:lnTo>
                  <a:lnTo>
                    <a:pt x="47749" y="6131"/>
                  </a:lnTo>
                  <a:lnTo>
                    <a:pt x="78178" y="0"/>
                  </a:lnTo>
                  <a:lnTo>
                    <a:pt x="2942487" y="0"/>
                  </a:lnTo>
                  <a:lnTo>
                    <a:pt x="2972914" y="6131"/>
                  </a:lnTo>
                  <a:lnTo>
                    <a:pt x="2997743" y="22858"/>
                  </a:lnTo>
                  <a:lnTo>
                    <a:pt x="3014474" y="47682"/>
                  </a:lnTo>
                  <a:lnTo>
                    <a:pt x="3020607" y="78104"/>
                  </a:lnTo>
                  <a:lnTo>
                    <a:pt x="3020607" y="390774"/>
                  </a:lnTo>
                  <a:lnTo>
                    <a:pt x="3014474" y="421217"/>
                  </a:lnTo>
                  <a:lnTo>
                    <a:pt x="2997743" y="446086"/>
                  </a:lnTo>
                  <a:lnTo>
                    <a:pt x="2972914" y="462859"/>
                  </a:lnTo>
                  <a:lnTo>
                    <a:pt x="2942487" y="469010"/>
                  </a:lnTo>
                  <a:lnTo>
                    <a:pt x="78178" y="469010"/>
                  </a:lnTo>
                  <a:lnTo>
                    <a:pt x="47749" y="462859"/>
                  </a:lnTo>
                  <a:lnTo>
                    <a:pt x="22899" y="446086"/>
                  </a:lnTo>
                  <a:lnTo>
                    <a:pt x="6144" y="421217"/>
                  </a:lnTo>
                  <a:lnTo>
                    <a:pt x="0" y="390774"/>
                  </a:lnTo>
                  <a:lnTo>
                    <a:pt x="0" y="78104"/>
                  </a:lnTo>
                  <a:close/>
                </a:path>
              </a:pathLst>
            </a:custGeom>
            <a:ln w="12701">
              <a:solidFill>
                <a:srgbClr val="AF5C05"/>
              </a:solidFill>
            </a:ln>
          </p:spPr>
          <p:txBody>
            <a:bodyPr wrap="square" lIns="0" tIns="0" rIns="0" bIns="0" rtlCol="0"/>
            <a:lstStyle/>
            <a:p>
              <a:endParaRPr/>
            </a:p>
          </p:txBody>
        </p:sp>
        <p:pic>
          <p:nvPicPr>
            <p:cNvPr id="16" name="object 16"/>
            <p:cNvPicPr/>
            <p:nvPr/>
          </p:nvPicPr>
          <p:blipFill>
            <a:blip r:embed="rId8" cstate="print"/>
            <a:stretch>
              <a:fillRect/>
            </a:stretch>
          </p:blipFill>
          <p:spPr>
            <a:xfrm>
              <a:off x="285750" y="3190875"/>
              <a:ext cx="3162300" cy="619125"/>
            </a:xfrm>
            <a:prstGeom prst="rect">
              <a:avLst/>
            </a:prstGeom>
          </p:spPr>
        </p:pic>
        <p:pic>
          <p:nvPicPr>
            <p:cNvPr id="17" name="object 17"/>
            <p:cNvPicPr/>
            <p:nvPr/>
          </p:nvPicPr>
          <p:blipFill>
            <a:blip r:embed="rId9" cstate="print"/>
            <a:stretch>
              <a:fillRect/>
            </a:stretch>
          </p:blipFill>
          <p:spPr>
            <a:xfrm>
              <a:off x="295275" y="3286125"/>
              <a:ext cx="1543050" cy="495300"/>
            </a:xfrm>
            <a:prstGeom prst="rect">
              <a:avLst/>
            </a:prstGeom>
          </p:spPr>
        </p:pic>
        <p:sp>
          <p:nvSpPr>
            <p:cNvPr id="18" name="object 18"/>
            <p:cNvSpPr/>
            <p:nvPr/>
          </p:nvSpPr>
          <p:spPr>
            <a:xfrm>
              <a:off x="327254" y="3240404"/>
              <a:ext cx="3020695" cy="469265"/>
            </a:xfrm>
            <a:custGeom>
              <a:avLst/>
              <a:gdLst/>
              <a:ahLst/>
              <a:cxnLst/>
              <a:rect l="l" t="t" r="r" b="b"/>
              <a:pathLst>
                <a:path w="3020695" h="469264">
                  <a:moveTo>
                    <a:pt x="2942487" y="0"/>
                  </a:moveTo>
                  <a:lnTo>
                    <a:pt x="78178" y="0"/>
                  </a:lnTo>
                  <a:lnTo>
                    <a:pt x="47749" y="6151"/>
                  </a:lnTo>
                  <a:lnTo>
                    <a:pt x="22899" y="22924"/>
                  </a:lnTo>
                  <a:lnTo>
                    <a:pt x="6144" y="47793"/>
                  </a:lnTo>
                  <a:lnTo>
                    <a:pt x="0" y="78236"/>
                  </a:lnTo>
                  <a:lnTo>
                    <a:pt x="0" y="390905"/>
                  </a:lnTo>
                  <a:lnTo>
                    <a:pt x="6144" y="421328"/>
                  </a:lnTo>
                  <a:lnTo>
                    <a:pt x="22899" y="446152"/>
                  </a:lnTo>
                  <a:lnTo>
                    <a:pt x="47749" y="462879"/>
                  </a:lnTo>
                  <a:lnTo>
                    <a:pt x="78178" y="469010"/>
                  </a:lnTo>
                  <a:lnTo>
                    <a:pt x="2942487" y="469010"/>
                  </a:lnTo>
                  <a:lnTo>
                    <a:pt x="2972914" y="462879"/>
                  </a:lnTo>
                  <a:lnTo>
                    <a:pt x="2997743" y="446152"/>
                  </a:lnTo>
                  <a:lnTo>
                    <a:pt x="3014474" y="421328"/>
                  </a:lnTo>
                  <a:lnTo>
                    <a:pt x="3020607" y="390905"/>
                  </a:lnTo>
                  <a:lnTo>
                    <a:pt x="3020607" y="78236"/>
                  </a:lnTo>
                  <a:lnTo>
                    <a:pt x="3014474" y="47793"/>
                  </a:lnTo>
                  <a:lnTo>
                    <a:pt x="2997743" y="22924"/>
                  </a:lnTo>
                  <a:lnTo>
                    <a:pt x="2972914" y="6151"/>
                  </a:lnTo>
                  <a:lnTo>
                    <a:pt x="2942487" y="0"/>
                  </a:lnTo>
                  <a:close/>
                </a:path>
              </a:pathLst>
            </a:custGeom>
            <a:solidFill>
              <a:srgbClr val="FFFFFF"/>
            </a:solidFill>
          </p:spPr>
          <p:txBody>
            <a:bodyPr wrap="square" lIns="0" tIns="0" rIns="0" bIns="0" rtlCol="0"/>
            <a:lstStyle/>
            <a:p>
              <a:endParaRPr/>
            </a:p>
          </p:txBody>
        </p:sp>
        <p:sp>
          <p:nvSpPr>
            <p:cNvPr id="19" name="object 19"/>
            <p:cNvSpPr/>
            <p:nvPr/>
          </p:nvSpPr>
          <p:spPr>
            <a:xfrm>
              <a:off x="327254" y="3240404"/>
              <a:ext cx="3020695" cy="469265"/>
            </a:xfrm>
            <a:custGeom>
              <a:avLst/>
              <a:gdLst/>
              <a:ahLst/>
              <a:cxnLst/>
              <a:rect l="l" t="t" r="r" b="b"/>
              <a:pathLst>
                <a:path w="3020695" h="469264">
                  <a:moveTo>
                    <a:pt x="0" y="78236"/>
                  </a:moveTo>
                  <a:lnTo>
                    <a:pt x="6144" y="47793"/>
                  </a:lnTo>
                  <a:lnTo>
                    <a:pt x="22899" y="22924"/>
                  </a:lnTo>
                  <a:lnTo>
                    <a:pt x="47749" y="6151"/>
                  </a:lnTo>
                  <a:lnTo>
                    <a:pt x="78178" y="0"/>
                  </a:lnTo>
                  <a:lnTo>
                    <a:pt x="2942487" y="0"/>
                  </a:lnTo>
                  <a:lnTo>
                    <a:pt x="2972914" y="6151"/>
                  </a:lnTo>
                  <a:lnTo>
                    <a:pt x="2997743" y="22924"/>
                  </a:lnTo>
                  <a:lnTo>
                    <a:pt x="3014474" y="47793"/>
                  </a:lnTo>
                  <a:lnTo>
                    <a:pt x="3020607" y="78236"/>
                  </a:lnTo>
                  <a:lnTo>
                    <a:pt x="3020607" y="390905"/>
                  </a:lnTo>
                  <a:lnTo>
                    <a:pt x="3014474" y="421328"/>
                  </a:lnTo>
                  <a:lnTo>
                    <a:pt x="2997743" y="446152"/>
                  </a:lnTo>
                  <a:lnTo>
                    <a:pt x="2972914" y="462879"/>
                  </a:lnTo>
                  <a:lnTo>
                    <a:pt x="2942487" y="469010"/>
                  </a:lnTo>
                  <a:lnTo>
                    <a:pt x="78178" y="469010"/>
                  </a:lnTo>
                  <a:lnTo>
                    <a:pt x="47749" y="462879"/>
                  </a:lnTo>
                  <a:lnTo>
                    <a:pt x="22899" y="446152"/>
                  </a:lnTo>
                  <a:lnTo>
                    <a:pt x="6144" y="421328"/>
                  </a:lnTo>
                  <a:lnTo>
                    <a:pt x="0" y="390905"/>
                  </a:lnTo>
                  <a:lnTo>
                    <a:pt x="0" y="78236"/>
                  </a:lnTo>
                  <a:close/>
                </a:path>
              </a:pathLst>
            </a:custGeom>
            <a:ln w="12701">
              <a:solidFill>
                <a:srgbClr val="AF5C05"/>
              </a:solidFill>
            </a:ln>
          </p:spPr>
          <p:txBody>
            <a:bodyPr wrap="square" lIns="0" tIns="0" rIns="0" bIns="0" rtlCol="0"/>
            <a:lstStyle/>
            <a:p>
              <a:endParaRPr/>
            </a:p>
          </p:txBody>
        </p:sp>
      </p:grpSp>
      <p:sp>
        <p:nvSpPr>
          <p:cNvPr id="20" name="object 20"/>
          <p:cNvSpPr txBox="1">
            <a:spLocks noGrp="1"/>
          </p:cNvSpPr>
          <p:nvPr>
            <p:ph type="body" idx="1"/>
          </p:nvPr>
        </p:nvSpPr>
        <p:spPr>
          <a:xfrm>
            <a:off x="406400" y="1036252"/>
            <a:ext cx="6070600" cy="2534027"/>
          </a:xfrm>
          <a:prstGeom prst="rect">
            <a:avLst/>
          </a:prstGeom>
        </p:spPr>
        <p:txBody>
          <a:bodyPr vert="horz" wrap="square" lIns="0" tIns="12700" rIns="0" bIns="0" rtlCol="0">
            <a:spAutoFit/>
          </a:bodyPr>
          <a:lstStyle/>
          <a:p>
            <a:pPr marL="12700">
              <a:lnSpc>
                <a:spcPct val="100000"/>
              </a:lnSpc>
              <a:spcBef>
                <a:spcPts val="100"/>
              </a:spcBef>
              <a:tabLst>
                <a:tab pos="240665" algn="l"/>
              </a:tabLst>
            </a:pPr>
            <a:endParaRPr dirty="0">
              <a:latin typeface="Lucida Grande" panose="020B0600040502020204"/>
            </a:endParaRPr>
          </a:p>
          <a:p>
            <a:pPr>
              <a:lnSpc>
                <a:spcPct val="100000"/>
              </a:lnSpc>
              <a:spcBef>
                <a:spcPts val="1000"/>
              </a:spcBef>
              <a:buFont typeface="Calibri"/>
              <a:buAutoNum type="arabicPeriod" startAt="3"/>
            </a:pPr>
            <a:endParaRPr dirty="0">
              <a:latin typeface="Lucida Grande" panose="020B0600040502020204"/>
            </a:endParaRPr>
          </a:p>
          <a:p>
            <a:pPr marL="215265" lvl="1" indent="-179705">
              <a:lnSpc>
                <a:spcPct val="100000"/>
              </a:lnSpc>
              <a:buAutoNum type="alphaUcPeriod"/>
              <a:tabLst>
                <a:tab pos="215265" algn="l"/>
              </a:tabLst>
            </a:pPr>
            <a:r>
              <a:rPr sz="1350" dirty="0">
                <a:latin typeface="Lucida Grande" panose="020B0600040502020204"/>
                <a:cs typeface="Calibri"/>
              </a:rPr>
              <a:t>NSClient++</a:t>
            </a:r>
          </a:p>
          <a:p>
            <a:pPr lvl="1">
              <a:lnSpc>
                <a:spcPct val="100000"/>
              </a:lnSpc>
              <a:spcBef>
                <a:spcPts val="1035"/>
              </a:spcBef>
              <a:buFont typeface="Calibri"/>
              <a:buAutoNum type="alphaUcPeriod"/>
            </a:pPr>
            <a:endParaRPr sz="1350" dirty="0">
              <a:latin typeface="Lucida Grande" panose="020B0600040502020204"/>
              <a:cs typeface="Calibri"/>
            </a:endParaRPr>
          </a:p>
          <a:p>
            <a:pPr marL="205740" lvl="1" indent="-170180">
              <a:lnSpc>
                <a:spcPct val="100000"/>
              </a:lnSpc>
              <a:buAutoNum type="alphaUcPeriod"/>
              <a:tabLst>
                <a:tab pos="205740" algn="l"/>
              </a:tabLst>
            </a:pPr>
            <a:r>
              <a:rPr sz="1350" dirty="0">
                <a:latin typeface="Lucida Grande" panose="020B0600040502020204"/>
                <a:cs typeface="Calibri"/>
              </a:rPr>
              <a:t>NRPE</a:t>
            </a:r>
          </a:p>
          <a:p>
            <a:pPr lvl="1">
              <a:lnSpc>
                <a:spcPct val="100000"/>
              </a:lnSpc>
              <a:spcBef>
                <a:spcPts val="1035"/>
              </a:spcBef>
              <a:buFont typeface="Calibri"/>
              <a:buAutoNum type="alphaUcPeriod"/>
            </a:pPr>
            <a:endParaRPr sz="1350" dirty="0">
              <a:latin typeface="Lucida Grande" panose="020B0600040502020204"/>
              <a:cs typeface="Calibri"/>
            </a:endParaRPr>
          </a:p>
          <a:p>
            <a:pPr marL="205740" lvl="1" indent="-170180">
              <a:lnSpc>
                <a:spcPct val="100000"/>
              </a:lnSpc>
              <a:buAutoNum type="alphaUcPeriod"/>
              <a:tabLst>
                <a:tab pos="205740" algn="l"/>
              </a:tabLst>
            </a:pPr>
            <a:r>
              <a:rPr sz="1350" dirty="0">
                <a:latin typeface="Lucida Grande" panose="020B0600040502020204"/>
                <a:cs typeface="Calibri"/>
              </a:rPr>
              <a:t>Build</a:t>
            </a:r>
            <a:r>
              <a:rPr sz="1350" dirty="0">
                <a:latin typeface="Lucida Grande" panose="020B0600040502020204"/>
                <a:cs typeface="Times New Roman"/>
              </a:rPr>
              <a:t> </a:t>
            </a:r>
            <a:r>
              <a:rPr sz="1350" dirty="0">
                <a:latin typeface="Lucida Grande" panose="020B0600040502020204"/>
                <a:cs typeface="Calibri"/>
              </a:rPr>
              <a:t>Pipeline</a:t>
            </a:r>
          </a:p>
          <a:p>
            <a:pPr lvl="1">
              <a:lnSpc>
                <a:spcPct val="100000"/>
              </a:lnSpc>
              <a:spcBef>
                <a:spcPts val="1035"/>
              </a:spcBef>
              <a:buFont typeface="Calibri"/>
              <a:buAutoNum type="alphaUcPeriod"/>
            </a:pPr>
            <a:endParaRPr sz="1350" dirty="0">
              <a:latin typeface="Lucida Grande" panose="020B0600040502020204"/>
              <a:cs typeface="Calibri"/>
            </a:endParaRPr>
          </a:p>
          <a:p>
            <a:pPr marL="215900" lvl="1" indent="-180340">
              <a:lnSpc>
                <a:spcPct val="100000"/>
              </a:lnSpc>
              <a:buAutoNum type="alphaUcPeriod"/>
              <a:tabLst>
                <a:tab pos="215900" algn="l"/>
              </a:tabLst>
            </a:pPr>
            <a:r>
              <a:rPr sz="1350" dirty="0">
                <a:latin typeface="Lucida Grande" panose="020B0600040502020204"/>
                <a:cs typeface="Calibri"/>
              </a:rPr>
              <a:t>None</a:t>
            </a:r>
            <a:r>
              <a:rPr sz="1350" dirty="0">
                <a:latin typeface="Lucida Grande" panose="020B0600040502020204"/>
                <a:cs typeface="Times New Roman"/>
              </a:rPr>
              <a:t> </a:t>
            </a:r>
            <a:r>
              <a:rPr sz="1350" dirty="0">
                <a:latin typeface="Lucida Grande" panose="020B0600040502020204"/>
                <a:cs typeface="Calibri"/>
              </a:rPr>
              <a:t>of</a:t>
            </a:r>
            <a:r>
              <a:rPr sz="1350" dirty="0">
                <a:latin typeface="Lucida Grande" panose="020B0600040502020204"/>
                <a:cs typeface="Times New Roman"/>
              </a:rPr>
              <a:t> </a:t>
            </a:r>
            <a:r>
              <a:rPr sz="1350" dirty="0">
                <a:latin typeface="Lucida Grande" panose="020B0600040502020204"/>
                <a:cs typeface="Calibri"/>
              </a:rPr>
              <a:t>these</a:t>
            </a:r>
          </a:p>
        </p:txBody>
      </p:sp>
      <p:sp>
        <p:nvSpPr>
          <p:cNvPr id="21" name="object 3">
            <a:extLst>
              <a:ext uri="{FF2B5EF4-FFF2-40B4-BE49-F238E27FC236}">
                <a16:creationId xmlns:a16="http://schemas.microsoft.com/office/drawing/2014/main" id="{F77CA8BF-36A8-C12D-08EB-01C009376AD9}"/>
              </a:ext>
            </a:extLst>
          </p:cNvPr>
          <p:cNvSpPr txBox="1"/>
          <p:nvPr/>
        </p:nvSpPr>
        <p:spPr>
          <a:xfrm>
            <a:off x="406400" y="1036252"/>
            <a:ext cx="5918200" cy="289823"/>
          </a:xfrm>
          <a:prstGeom prst="rect">
            <a:avLst/>
          </a:prstGeom>
        </p:spPr>
        <p:txBody>
          <a:bodyPr vert="horz" wrap="square" lIns="0" tIns="12700" rIns="0" bIns="0" rtlCol="0">
            <a:spAutoFit/>
          </a:bodyPr>
          <a:lstStyle/>
          <a:p>
            <a:pPr marL="12700">
              <a:lnSpc>
                <a:spcPct val="100000"/>
              </a:lnSpc>
              <a:spcBef>
                <a:spcPts val="100"/>
              </a:spcBef>
            </a:pPr>
            <a:r>
              <a:rPr sz="1800" b="1" dirty="0">
                <a:latin typeface="Lucida Grande" panose="020B0600040502020204"/>
                <a:cs typeface="Calibri"/>
              </a:rPr>
              <a:t>3.</a:t>
            </a:r>
            <a:r>
              <a:rPr sz="1800" dirty="0">
                <a:latin typeface="Lucida Grande" panose="020B0600040502020204"/>
                <a:cs typeface="Times New Roman"/>
              </a:rPr>
              <a:t> </a:t>
            </a:r>
            <a:r>
              <a:rPr sz="1800" b="1" dirty="0">
                <a:latin typeface="Lucida Grande" panose="020B0600040502020204"/>
                <a:cs typeface="Calibri"/>
              </a:rPr>
              <a:t>Which</a:t>
            </a:r>
            <a:r>
              <a:rPr sz="1800" dirty="0">
                <a:latin typeface="Lucida Grande" panose="020B0600040502020204"/>
                <a:cs typeface="Times New Roman"/>
              </a:rPr>
              <a:t> </a:t>
            </a:r>
            <a:r>
              <a:rPr sz="1800" b="1" dirty="0">
                <a:latin typeface="Lucida Grande" panose="020B0600040502020204"/>
                <a:cs typeface="Calibri"/>
              </a:rPr>
              <a:t>Plugin</a:t>
            </a:r>
            <a:r>
              <a:rPr sz="1800" dirty="0">
                <a:latin typeface="Lucida Grande" panose="020B0600040502020204"/>
                <a:cs typeface="Times New Roman"/>
              </a:rPr>
              <a:t> </a:t>
            </a:r>
            <a:r>
              <a:rPr sz="1800" b="1" dirty="0">
                <a:latin typeface="Lucida Grande" panose="020B0600040502020204"/>
                <a:cs typeface="Calibri"/>
              </a:rPr>
              <a:t>is</a:t>
            </a:r>
            <a:r>
              <a:rPr sz="1800" dirty="0">
                <a:latin typeface="Lucida Grande" panose="020B0600040502020204"/>
                <a:cs typeface="Times New Roman"/>
              </a:rPr>
              <a:t> </a:t>
            </a:r>
            <a:r>
              <a:rPr sz="1800" b="1" dirty="0">
                <a:latin typeface="Lucida Grande" panose="020B0600040502020204"/>
                <a:cs typeface="Calibri"/>
              </a:rPr>
              <a:t>used</a:t>
            </a:r>
            <a:r>
              <a:rPr sz="1800" dirty="0">
                <a:latin typeface="Lucida Grande" panose="020B0600040502020204"/>
                <a:cs typeface="Times New Roman"/>
              </a:rPr>
              <a:t> </a:t>
            </a:r>
            <a:r>
              <a:rPr sz="1800" b="1" dirty="0">
                <a:latin typeface="Lucida Grande" panose="020B0600040502020204"/>
                <a:cs typeface="Calibri"/>
              </a:rPr>
              <a:t>to</a:t>
            </a:r>
            <a:r>
              <a:rPr sz="1800" dirty="0">
                <a:latin typeface="Lucida Grande" panose="020B0600040502020204"/>
                <a:cs typeface="Times New Roman"/>
              </a:rPr>
              <a:t> </a:t>
            </a:r>
            <a:r>
              <a:rPr sz="1800" b="1" dirty="0">
                <a:latin typeface="Lucida Grande" panose="020B0600040502020204"/>
                <a:cs typeface="Calibri"/>
              </a:rPr>
              <a:t>connect</a:t>
            </a:r>
            <a:r>
              <a:rPr sz="1800" dirty="0">
                <a:latin typeface="Lucida Grande" panose="020B0600040502020204"/>
                <a:cs typeface="Times New Roman"/>
              </a:rPr>
              <a:t> </a:t>
            </a:r>
            <a:r>
              <a:rPr sz="1800" b="1" dirty="0">
                <a:latin typeface="Lucida Grande" panose="020B0600040502020204"/>
                <a:cs typeface="Calibri"/>
              </a:rPr>
              <a:t>to</a:t>
            </a:r>
            <a:r>
              <a:rPr sz="1800" dirty="0">
                <a:latin typeface="Lucida Grande" panose="020B0600040502020204"/>
                <a:cs typeface="Times New Roman"/>
              </a:rPr>
              <a:t> </a:t>
            </a:r>
            <a:r>
              <a:rPr sz="1800" b="1" dirty="0">
                <a:latin typeface="Lucida Grande" panose="020B0600040502020204"/>
                <a:cs typeface="Calibri"/>
              </a:rPr>
              <a:t>Windows</a:t>
            </a:r>
            <a:r>
              <a:rPr sz="1800" dirty="0">
                <a:latin typeface="Lucida Grande" panose="020B0600040502020204"/>
                <a:cs typeface="Times New Roman"/>
              </a:rPr>
              <a:t> </a:t>
            </a:r>
            <a:r>
              <a:rPr sz="1800" b="1" dirty="0">
                <a:latin typeface="Lucida Grande" panose="020B0600040502020204"/>
                <a:cs typeface="Calibri"/>
              </a:rPr>
              <a:t>Hosts?</a:t>
            </a:r>
            <a:endParaRPr sz="1800" dirty="0">
              <a:latin typeface="Lucida Grande" panose="020B0600040502020204"/>
              <a:cs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DBEEF4"/>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dirty="0">
                <a:latin typeface="Lucida Grande" panose="020B0600040502020204" pitchFamily="34" charset="0"/>
              </a:rPr>
              <a:t>Quiz</a:t>
            </a:r>
          </a:p>
        </p:txBody>
      </p:sp>
      <p:sp>
        <p:nvSpPr>
          <p:cNvPr id="3" name="object 3"/>
          <p:cNvSpPr txBox="1"/>
          <p:nvPr/>
        </p:nvSpPr>
        <p:spPr>
          <a:xfrm>
            <a:off x="406400" y="1036252"/>
            <a:ext cx="5918200" cy="289823"/>
          </a:xfrm>
          <a:prstGeom prst="rect">
            <a:avLst/>
          </a:prstGeom>
        </p:spPr>
        <p:txBody>
          <a:bodyPr vert="horz" wrap="square" lIns="0" tIns="12700" rIns="0" bIns="0" rtlCol="0">
            <a:spAutoFit/>
          </a:bodyPr>
          <a:lstStyle/>
          <a:p>
            <a:pPr marL="12700">
              <a:lnSpc>
                <a:spcPct val="100000"/>
              </a:lnSpc>
              <a:spcBef>
                <a:spcPts val="100"/>
              </a:spcBef>
            </a:pPr>
            <a:r>
              <a:rPr sz="1800" b="1" dirty="0">
                <a:latin typeface="Lucida Grande" panose="020B0600040502020204"/>
                <a:cs typeface="Calibri"/>
              </a:rPr>
              <a:t>3.</a:t>
            </a:r>
            <a:r>
              <a:rPr sz="1800" dirty="0">
                <a:latin typeface="Lucida Grande" panose="020B0600040502020204"/>
                <a:cs typeface="Times New Roman"/>
              </a:rPr>
              <a:t> </a:t>
            </a:r>
            <a:r>
              <a:rPr sz="1800" b="1" dirty="0">
                <a:latin typeface="Lucida Grande" panose="020B0600040502020204"/>
                <a:cs typeface="Calibri"/>
              </a:rPr>
              <a:t>Which</a:t>
            </a:r>
            <a:r>
              <a:rPr sz="1800" dirty="0">
                <a:latin typeface="Lucida Grande" panose="020B0600040502020204"/>
                <a:cs typeface="Times New Roman"/>
              </a:rPr>
              <a:t> </a:t>
            </a:r>
            <a:r>
              <a:rPr sz="1800" b="1" dirty="0">
                <a:latin typeface="Lucida Grande" panose="020B0600040502020204"/>
                <a:cs typeface="Calibri"/>
              </a:rPr>
              <a:t>Plugin</a:t>
            </a:r>
            <a:r>
              <a:rPr sz="1800" dirty="0">
                <a:latin typeface="Lucida Grande" panose="020B0600040502020204"/>
                <a:cs typeface="Times New Roman"/>
              </a:rPr>
              <a:t> </a:t>
            </a:r>
            <a:r>
              <a:rPr sz="1800" b="1" dirty="0">
                <a:latin typeface="Lucida Grande" panose="020B0600040502020204"/>
                <a:cs typeface="Calibri"/>
              </a:rPr>
              <a:t>is</a:t>
            </a:r>
            <a:r>
              <a:rPr sz="1800" dirty="0">
                <a:latin typeface="Lucida Grande" panose="020B0600040502020204"/>
                <a:cs typeface="Times New Roman"/>
              </a:rPr>
              <a:t> </a:t>
            </a:r>
            <a:r>
              <a:rPr sz="1800" b="1" dirty="0">
                <a:latin typeface="Lucida Grande" panose="020B0600040502020204"/>
                <a:cs typeface="Calibri"/>
              </a:rPr>
              <a:t>used</a:t>
            </a:r>
            <a:r>
              <a:rPr sz="1800" dirty="0">
                <a:latin typeface="Lucida Grande" panose="020B0600040502020204"/>
                <a:cs typeface="Times New Roman"/>
              </a:rPr>
              <a:t> </a:t>
            </a:r>
            <a:r>
              <a:rPr sz="1800" b="1" dirty="0">
                <a:latin typeface="Lucida Grande" panose="020B0600040502020204"/>
                <a:cs typeface="Calibri"/>
              </a:rPr>
              <a:t>to</a:t>
            </a:r>
            <a:r>
              <a:rPr sz="1800" dirty="0">
                <a:latin typeface="Lucida Grande" panose="020B0600040502020204"/>
                <a:cs typeface="Times New Roman"/>
              </a:rPr>
              <a:t> </a:t>
            </a:r>
            <a:r>
              <a:rPr sz="1800" b="1" dirty="0">
                <a:latin typeface="Lucida Grande" panose="020B0600040502020204"/>
                <a:cs typeface="Calibri"/>
              </a:rPr>
              <a:t>connect</a:t>
            </a:r>
            <a:r>
              <a:rPr sz="1800" dirty="0">
                <a:latin typeface="Lucida Grande" panose="020B0600040502020204"/>
                <a:cs typeface="Times New Roman"/>
              </a:rPr>
              <a:t> </a:t>
            </a:r>
            <a:r>
              <a:rPr sz="1800" b="1" dirty="0">
                <a:latin typeface="Lucida Grande" panose="020B0600040502020204"/>
                <a:cs typeface="Calibri"/>
              </a:rPr>
              <a:t>to</a:t>
            </a:r>
            <a:r>
              <a:rPr sz="1800" dirty="0">
                <a:latin typeface="Lucida Grande" panose="020B0600040502020204"/>
                <a:cs typeface="Times New Roman"/>
              </a:rPr>
              <a:t> </a:t>
            </a:r>
            <a:r>
              <a:rPr sz="1800" b="1" dirty="0">
                <a:latin typeface="Lucida Grande" panose="020B0600040502020204"/>
                <a:cs typeface="Calibri"/>
              </a:rPr>
              <a:t>Windows</a:t>
            </a:r>
            <a:r>
              <a:rPr sz="1800" dirty="0">
                <a:latin typeface="Lucida Grande" panose="020B0600040502020204"/>
                <a:cs typeface="Times New Roman"/>
              </a:rPr>
              <a:t> </a:t>
            </a:r>
            <a:r>
              <a:rPr sz="1800" b="1" dirty="0">
                <a:latin typeface="Lucida Grande" panose="020B0600040502020204"/>
                <a:cs typeface="Calibri"/>
              </a:rPr>
              <a:t>Hosts?</a:t>
            </a:r>
            <a:endParaRPr sz="1800" dirty="0">
              <a:latin typeface="Lucida Grande" panose="020B0600040502020204"/>
              <a:cs typeface="Calibri"/>
            </a:endParaRPr>
          </a:p>
        </p:txBody>
      </p:sp>
      <p:grpSp>
        <p:nvGrpSpPr>
          <p:cNvPr id="4" name="object 4"/>
          <p:cNvGrpSpPr/>
          <p:nvPr/>
        </p:nvGrpSpPr>
        <p:grpSpPr>
          <a:xfrm>
            <a:off x="295275" y="1581150"/>
            <a:ext cx="3124200" cy="561975"/>
            <a:chOff x="295275" y="1581150"/>
            <a:chExt cx="3124200" cy="561975"/>
          </a:xfrm>
        </p:grpSpPr>
        <p:pic>
          <p:nvPicPr>
            <p:cNvPr id="5" name="object 5"/>
            <p:cNvPicPr/>
            <p:nvPr/>
          </p:nvPicPr>
          <p:blipFill>
            <a:blip r:embed="rId2" cstate="print"/>
            <a:stretch>
              <a:fillRect/>
            </a:stretch>
          </p:blipFill>
          <p:spPr>
            <a:xfrm>
              <a:off x="304800" y="1581150"/>
              <a:ext cx="3114675" cy="561975"/>
            </a:xfrm>
            <a:prstGeom prst="rect">
              <a:avLst/>
            </a:prstGeom>
          </p:spPr>
        </p:pic>
        <p:pic>
          <p:nvPicPr>
            <p:cNvPr id="6" name="object 6"/>
            <p:cNvPicPr/>
            <p:nvPr/>
          </p:nvPicPr>
          <p:blipFill>
            <a:blip r:embed="rId3" cstate="print"/>
            <a:stretch>
              <a:fillRect/>
            </a:stretch>
          </p:blipFill>
          <p:spPr>
            <a:xfrm>
              <a:off x="295275" y="1647825"/>
              <a:ext cx="1352550" cy="495300"/>
            </a:xfrm>
            <a:prstGeom prst="rect">
              <a:avLst/>
            </a:prstGeom>
          </p:spPr>
        </p:pic>
        <p:sp>
          <p:nvSpPr>
            <p:cNvPr id="7" name="object 7"/>
            <p:cNvSpPr/>
            <p:nvPr/>
          </p:nvSpPr>
          <p:spPr>
            <a:xfrm>
              <a:off x="327254" y="1604131"/>
              <a:ext cx="3020695" cy="469265"/>
            </a:xfrm>
            <a:custGeom>
              <a:avLst/>
              <a:gdLst/>
              <a:ahLst/>
              <a:cxnLst/>
              <a:rect l="l" t="t" r="r" b="b"/>
              <a:pathLst>
                <a:path w="3020695" h="469264">
                  <a:moveTo>
                    <a:pt x="2942487" y="0"/>
                  </a:moveTo>
                  <a:lnTo>
                    <a:pt x="78178" y="0"/>
                  </a:lnTo>
                  <a:lnTo>
                    <a:pt x="47749" y="6151"/>
                  </a:lnTo>
                  <a:lnTo>
                    <a:pt x="22899" y="22924"/>
                  </a:lnTo>
                  <a:lnTo>
                    <a:pt x="6144" y="47795"/>
                  </a:lnTo>
                  <a:lnTo>
                    <a:pt x="0" y="78242"/>
                  </a:lnTo>
                  <a:lnTo>
                    <a:pt x="0" y="390905"/>
                  </a:lnTo>
                  <a:lnTo>
                    <a:pt x="6144" y="421352"/>
                  </a:lnTo>
                  <a:lnTo>
                    <a:pt x="22899" y="446223"/>
                  </a:lnTo>
                  <a:lnTo>
                    <a:pt x="47749" y="462996"/>
                  </a:lnTo>
                  <a:lnTo>
                    <a:pt x="78178" y="469148"/>
                  </a:lnTo>
                  <a:lnTo>
                    <a:pt x="2942487" y="469148"/>
                  </a:lnTo>
                  <a:lnTo>
                    <a:pt x="2972914" y="462996"/>
                  </a:lnTo>
                  <a:lnTo>
                    <a:pt x="2997743" y="446223"/>
                  </a:lnTo>
                  <a:lnTo>
                    <a:pt x="3014474" y="421352"/>
                  </a:lnTo>
                  <a:lnTo>
                    <a:pt x="3020607" y="390905"/>
                  </a:lnTo>
                  <a:lnTo>
                    <a:pt x="3020607" y="78242"/>
                  </a:lnTo>
                  <a:lnTo>
                    <a:pt x="3014474" y="47795"/>
                  </a:lnTo>
                  <a:lnTo>
                    <a:pt x="2997743" y="22924"/>
                  </a:lnTo>
                  <a:lnTo>
                    <a:pt x="2972914" y="6151"/>
                  </a:lnTo>
                  <a:lnTo>
                    <a:pt x="2942487" y="0"/>
                  </a:lnTo>
                  <a:close/>
                </a:path>
              </a:pathLst>
            </a:custGeom>
            <a:solidFill>
              <a:srgbClr val="5F4778"/>
            </a:solidFill>
          </p:spPr>
          <p:txBody>
            <a:bodyPr wrap="square" lIns="0" tIns="0" rIns="0" bIns="0" rtlCol="0"/>
            <a:lstStyle/>
            <a:p>
              <a:endParaRPr/>
            </a:p>
          </p:txBody>
        </p:sp>
        <p:sp>
          <p:nvSpPr>
            <p:cNvPr id="8" name="object 8"/>
            <p:cNvSpPr/>
            <p:nvPr/>
          </p:nvSpPr>
          <p:spPr>
            <a:xfrm>
              <a:off x="327254" y="1604131"/>
              <a:ext cx="3020695" cy="469265"/>
            </a:xfrm>
            <a:custGeom>
              <a:avLst/>
              <a:gdLst/>
              <a:ahLst/>
              <a:cxnLst/>
              <a:rect l="l" t="t" r="r" b="b"/>
              <a:pathLst>
                <a:path w="3020695" h="469264">
                  <a:moveTo>
                    <a:pt x="0" y="78242"/>
                  </a:moveTo>
                  <a:lnTo>
                    <a:pt x="6144" y="47795"/>
                  </a:lnTo>
                  <a:lnTo>
                    <a:pt x="22899" y="22924"/>
                  </a:lnTo>
                  <a:lnTo>
                    <a:pt x="47749" y="6151"/>
                  </a:lnTo>
                  <a:lnTo>
                    <a:pt x="78178" y="0"/>
                  </a:lnTo>
                  <a:lnTo>
                    <a:pt x="2942487" y="0"/>
                  </a:lnTo>
                  <a:lnTo>
                    <a:pt x="2972914" y="6151"/>
                  </a:lnTo>
                  <a:lnTo>
                    <a:pt x="2997743" y="22924"/>
                  </a:lnTo>
                  <a:lnTo>
                    <a:pt x="3014474" y="47795"/>
                  </a:lnTo>
                  <a:lnTo>
                    <a:pt x="3020607" y="78242"/>
                  </a:lnTo>
                  <a:lnTo>
                    <a:pt x="3020607" y="390905"/>
                  </a:lnTo>
                  <a:lnTo>
                    <a:pt x="3014474" y="421352"/>
                  </a:lnTo>
                  <a:lnTo>
                    <a:pt x="2997743" y="446223"/>
                  </a:lnTo>
                  <a:lnTo>
                    <a:pt x="2972914" y="462996"/>
                  </a:lnTo>
                  <a:lnTo>
                    <a:pt x="2942487" y="469148"/>
                  </a:lnTo>
                  <a:lnTo>
                    <a:pt x="78178" y="469148"/>
                  </a:lnTo>
                  <a:lnTo>
                    <a:pt x="47749" y="462996"/>
                  </a:lnTo>
                  <a:lnTo>
                    <a:pt x="22899" y="446223"/>
                  </a:lnTo>
                  <a:lnTo>
                    <a:pt x="6144" y="421352"/>
                  </a:lnTo>
                  <a:lnTo>
                    <a:pt x="0" y="390905"/>
                  </a:lnTo>
                  <a:lnTo>
                    <a:pt x="0" y="78242"/>
                  </a:lnTo>
                  <a:close/>
                </a:path>
              </a:pathLst>
            </a:custGeom>
            <a:ln w="12701">
              <a:solidFill>
                <a:srgbClr val="AF5C05"/>
              </a:solidFill>
            </a:ln>
          </p:spPr>
          <p:txBody>
            <a:bodyPr wrap="square" lIns="0" tIns="0" rIns="0" bIns="0" rtlCol="0"/>
            <a:lstStyle/>
            <a:p>
              <a:endParaRPr/>
            </a:p>
          </p:txBody>
        </p:sp>
      </p:grpSp>
      <p:sp>
        <p:nvSpPr>
          <p:cNvPr id="9" name="object 9"/>
          <p:cNvSpPr txBox="1"/>
          <p:nvPr/>
        </p:nvSpPr>
        <p:spPr>
          <a:xfrm>
            <a:off x="429259" y="1716720"/>
            <a:ext cx="1628141" cy="220573"/>
          </a:xfrm>
          <a:prstGeom prst="rect">
            <a:avLst/>
          </a:prstGeom>
        </p:spPr>
        <p:txBody>
          <a:bodyPr vert="horz" wrap="square" lIns="0" tIns="12700" rIns="0" bIns="0" rtlCol="0">
            <a:spAutoFit/>
          </a:bodyPr>
          <a:lstStyle/>
          <a:p>
            <a:pPr marL="12700">
              <a:lnSpc>
                <a:spcPct val="100000"/>
              </a:lnSpc>
              <a:spcBef>
                <a:spcPts val="100"/>
              </a:spcBef>
            </a:pPr>
            <a:r>
              <a:rPr sz="1350" b="1" dirty="0">
                <a:solidFill>
                  <a:srgbClr val="FFFFFF"/>
                </a:solidFill>
                <a:latin typeface="Lucida Grande" panose="020B0600040502020204"/>
                <a:cs typeface="Calibri"/>
              </a:rPr>
              <a:t>A.</a:t>
            </a:r>
            <a:r>
              <a:rPr sz="1350" dirty="0">
                <a:solidFill>
                  <a:srgbClr val="FFFFFF"/>
                </a:solidFill>
                <a:latin typeface="Lucida Grande" panose="020B0600040502020204"/>
                <a:cs typeface="Times New Roman"/>
              </a:rPr>
              <a:t> </a:t>
            </a:r>
            <a:r>
              <a:rPr sz="1350" b="1" dirty="0">
                <a:solidFill>
                  <a:srgbClr val="FFFFFF"/>
                </a:solidFill>
                <a:latin typeface="Lucida Grande" panose="020B0600040502020204"/>
                <a:cs typeface="Calibri"/>
              </a:rPr>
              <a:t>NSClient++</a:t>
            </a:r>
            <a:endParaRPr sz="1350" dirty="0">
              <a:latin typeface="Lucida Grande" panose="020B0600040502020204"/>
              <a:cs typeface="Calibri"/>
            </a:endParaRPr>
          </a:p>
        </p:txBody>
      </p:sp>
      <p:grpSp>
        <p:nvGrpSpPr>
          <p:cNvPr id="10" name="object 10"/>
          <p:cNvGrpSpPr/>
          <p:nvPr/>
        </p:nvGrpSpPr>
        <p:grpSpPr>
          <a:xfrm>
            <a:off x="285750" y="2105025"/>
            <a:ext cx="3162300" cy="1704975"/>
            <a:chOff x="285750" y="2105025"/>
            <a:chExt cx="3162300" cy="1704975"/>
          </a:xfrm>
        </p:grpSpPr>
        <p:pic>
          <p:nvPicPr>
            <p:cNvPr id="11" name="object 11"/>
            <p:cNvPicPr/>
            <p:nvPr/>
          </p:nvPicPr>
          <p:blipFill>
            <a:blip r:embed="rId4" cstate="print"/>
            <a:stretch>
              <a:fillRect/>
            </a:stretch>
          </p:blipFill>
          <p:spPr>
            <a:xfrm>
              <a:off x="285750" y="2105025"/>
              <a:ext cx="3162300" cy="609600"/>
            </a:xfrm>
            <a:prstGeom prst="rect">
              <a:avLst/>
            </a:prstGeom>
          </p:spPr>
        </p:pic>
        <p:pic>
          <p:nvPicPr>
            <p:cNvPr id="12" name="object 12"/>
            <p:cNvPicPr/>
            <p:nvPr/>
          </p:nvPicPr>
          <p:blipFill>
            <a:blip r:embed="rId5" cstate="print"/>
            <a:stretch>
              <a:fillRect/>
            </a:stretch>
          </p:blipFill>
          <p:spPr>
            <a:xfrm>
              <a:off x="295275" y="2190750"/>
              <a:ext cx="933450" cy="495300"/>
            </a:xfrm>
            <a:prstGeom prst="rect">
              <a:avLst/>
            </a:prstGeom>
          </p:spPr>
        </p:pic>
        <p:sp>
          <p:nvSpPr>
            <p:cNvPr id="13" name="object 13"/>
            <p:cNvSpPr/>
            <p:nvPr/>
          </p:nvSpPr>
          <p:spPr>
            <a:xfrm>
              <a:off x="327254" y="2149089"/>
              <a:ext cx="3020695" cy="469265"/>
            </a:xfrm>
            <a:custGeom>
              <a:avLst/>
              <a:gdLst/>
              <a:ahLst/>
              <a:cxnLst/>
              <a:rect l="l" t="t" r="r" b="b"/>
              <a:pathLst>
                <a:path w="3020695" h="469264">
                  <a:moveTo>
                    <a:pt x="2942487" y="0"/>
                  </a:moveTo>
                  <a:lnTo>
                    <a:pt x="78178" y="0"/>
                  </a:lnTo>
                  <a:lnTo>
                    <a:pt x="47749" y="6151"/>
                  </a:lnTo>
                  <a:lnTo>
                    <a:pt x="22899" y="22924"/>
                  </a:lnTo>
                  <a:lnTo>
                    <a:pt x="6144" y="47793"/>
                  </a:lnTo>
                  <a:lnTo>
                    <a:pt x="0" y="78236"/>
                  </a:lnTo>
                  <a:lnTo>
                    <a:pt x="0" y="390905"/>
                  </a:lnTo>
                  <a:lnTo>
                    <a:pt x="6144" y="421328"/>
                  </a:lnTo>
                  <a:lnTo>
                    <a:pt x="22899" y="446152"/>
                  </a:lnTo>
                  <a:lnTo>
                    <a:pt x="47749" y="462879"/>
                  </a:lnTo>
                  <a:lnTo>
                    <a:pt x="78178" y="469010"/>
                  </a:lnTo>
                  <a:lnTo>
                    <a:pt x="2942487" y="469010"/>
                  </a:lnTo>
                  <a:lnTo>
                    <a:pt x="2972914" y="462879"/>
                  </a:lnTo>
                  <a:lnTo>
                    <a:pt x="2997743" y="446152"/>
                  </a:lnTo>
                  <a:lnTo>
                    <a:pt x="3014474" y="421328"/>
                  </a:lnTo>
                  <a:lnTo>
                    <a:pt x="3020607" y="390905"/>
                  </a:lnTo>
                  <a:lnTo>
                    <a:pt x="3020607" y="78236"/>
                  </a:lnTo>
                  <a:lnTo>
                    <a:pt x="3014474" y="47793"/>
                  </a:lnTo>
                  <a:lnTo>
                    <a:pt x="2997743" y="22924"/>
                  </a:lnTo>
                  <a:lnTo>
                    <a:pt x="2972914" y="6151"/>
                  </a:lnTo>
                  <a:lnTo>
                    <a:pt x="2942487" y="0"/>
                  </a:lnTo>
                  <a:close/>
                </a:path>
              </a:pathLst>
            </a:custGeom>
            <a:solidFill>
              <a:srgbClr val="FFFFFF"/>
            </a:solidFill>
          </p:spPr>
          <p:txBody>
            <a:bodyPr wrap="square" lIns="0" tIns="0" rIns="0" bIns="0" rtlCol="0"/>
            <a:lstStyle/>
            <a:p>
              <a:endParaRPr/>
            </a:p>
          </p:txBody>
        </p:sp>
        <p:sp>
          <p:nvSpPr>
            <p:cNvPr id="14" name="object 14"/>
            <p:cNvSpPr/>
            <p:nvPr/>
          </p:nvSpPr>
          <p:spPr>
            <a:xfrm>
              <a:off x="327254" y="2149089"/>
              <a:ext cx="3020695" cy="469265"/>
            </a:xfrm>
            <a:custGeom>
              <a:avLst/>
              <a:gdLst/>
              <a:ahLst/>
              <a:cxnLst/>
              <a:rect l="l" t="t" r="r" b="b"/>
              <a:pathLst>
                <a:path w="3020695" h="469264">
                  <a:moveTo>
                    <a:pt x="0" y="78236"/>
                  </a:moveTo>
                  <a:lnTo>
                    <a:pt x="6144" y="47793"/>
                  </a:lnTo>
                  <a:lnTo>
                    <a:pt x="22899" y="22924"/>
                  </a:lnTo>
                  <a:lnTo>
                    <a:pt x="47749" y="6151"/>
                  </a:lnTo>
                  <a:lnTo>
                    <a:pt x="78178" y="0"/>
                  </a:lnTo>
                  <a:lnTo>
                    <a:pt x="2942487" y="0"/>
                  </a:lnTo>
                  <a:lnTo>
                    <a:pt x="2972914" y="6151"/>
                  </a:lnTo>
                  <a:lnTo>
                    <a:pt x="2997743" y="22924"/>
                  </a:lnTo>
                  <a:lnTo>
                    <a:pt x="3014474" y="47793"/>
                  </a:lnTo>
                  <a:lnTo>
                    <a:pt x="3020607" y="78236"/>
                  </a:lnTo>
                  <a:lnTo>
                    <a:pt x="3020607" y="390905"/>
                  </a:lnTo>
                  <a:lnTo>
                    <a:pt x="3014474" y="421328"/>
                  </a:lnTo>
                  <a:lnTo>
                    <a:pt x="2997743" y="446152"/>
                  </a:lnTo>
                  <a:lnTo>
                    <a:pt x="2972914" y="462879"/>
                  </a:lnTo>
                  <a:lnTo>
                    <a:pt x="2942487" y="469010"/>
                  </a:lnTo>
                  <a:lnTo>
                    <a:pt x="78178" y="469010"/>
                  </a:lnTo>
                  <a:lnTo>
                    <a:pt x="47749" y="462879"/>
                  </a:lnTo>
                  <a:lnTo>
                    <a:pt x="22899" y="446152"/>
                  </a:lnTo>
                  <a:lnTo>
                    <a:pt x="6144" y="421328"/>
                  </a:lnTo>
                  <a:lnTo>
                    <a:pt x="0" y="390905"/>
                  </a:lnTo>
                  <a:lnTo>
                    <a:pt x="0" y="78236"/>
                  </a:lnTo>
                  <a:close/>
                </a:path>
              </a:pathLst>
            </a:custGeom>
            <a:ln w="12701">
              <a:solidFill>
                <a:srgbClr val="AF5C05"/>
              </a:solidFill>
            </a:ln>
          </p:spPr>
          <p:txBody>
            <a:bodyPr wrap="square" lIns="0" tIns="0" rIns="0" bIns="0" rtlCol="0"/>
            <a:lstStyle/>
            <a:p>
              <a:endParaRPr/>
            </a:p>
          </p:txBody>
        </p:sp>
        <p:pic>
          <p:nvPicPr>
            <p:cNvPr id="15" name="object 15"/>
            <p:cNvPicPr/>
            <p:nvPr/>
          </p:nvPicPr>
          <p:blipFill>
            <a:blip r:embed="rId6" cstate="print"/>
            <a:stretch>
              <a:fillRect/>
            </a:stretch>
          </p:blipFill>
          <p:spPr>
            <a:xfrm>
              <a:off x="285750" y="2647950"/>
              <a:ext cx="3162300" cy="619125"/>
            </a:xfrm>
            <a:prstGeom prst="rect">
              <a:avLst/>
            </a:prstGeom>
          </p:spPr>
        </p:pic>
        <p:pic>
          <p:nvPicPr>
            <p:cNvPr id="16" name="object 16"/>
            <p:cNvPicPr/>
            <p:nvPr/>
          </p:nvPicPr>
          <p:blipFill>
            <a:blip r:embed="rId7" cstate="print"/>
            <a:stretch>
              <a:fillRect/>
            </a:stretch>
          </p:blipFill>
          <p:spPr>
            <a:xfrm>
              <a:off x="295275" y="2743200"/>
              <a:ext cx="1485900" cy="495300"/>
            </a:xfrm>
            <a:prstGeom prst="rect">
              <a:avLst/>
            </a:prstGeom>
          </p:spPr>
        </p:pic>
        <p:sp>
          <p:nvSpPr>
            <p:cNvPr id="17" name="object 17"/>
            <p:cNvSpPr/>
            <p:nvPr/>
          </p:nvSpPr>
          <p:spPr>
            <a:xfrm>
              <a:off x="327254" y="2694812"/>
              <a:ext cx="3020695" cy="469265"/>
            </a:xfrm>
            <a:custGeom>
              <a:avLst/>
              <a:gdLst/>
              <a:ahLst/>
              <a:cxnLst/>
              <a:rect l="l" t="t" r="r" b="b"/>
              <a:pathLst>
                <a:path w="3020695" h="469264">
                  <a:moveTo>
                    <a:pt x="2942487" y="0"/>
                  </a:moveTo>
                  <a:lnTo>
                    <a:pt x="78178" y="0"/>
                  </a:lnTo>
                  <a:lnTo>
                    <a:pt x="47749" y="6131"/>
                  </a:lnTo>
                  <a:lnTo>
                    <a:pt x="22899" y="22858"/>
                  </a:lnTo>
                  <a:lnTo>
                    <a:pt x="6144" y="47682"/>
                  </a:lnTo>
                  <a:lnTo>
                    <a:pt x="0" y="78104"/>
                  </a:lnTo>
                  <a:lnTo>
                    <a:pt x="0" y="390774"/>
                  </a:lnTo>
                  <a:lnTo>
                    <a:pt x="6144" y="421217"/>
                  </a:lnTo>
                  <a:lnTo>
                    <a:pt x="22899" y="446086"/>
                  </a:lnTo>
                  <a:lnTo>
                    <a:pt x="47749" y="462859"/>
                  </a:lnTo>
                  <a:lnTo>
                    <a:pt x="78178" y="469010"/>
                  </a:lnTo>
                  <a:lnTo>
                    <a:pt x="2942487" y="469010"/>
                  </a:lnTo>
                  <a:lnTo>
                    <a:pt x="2972914" y="462859"/>
                  </a:lnTo>
                  <a:lnTo>
                    <a:pt x="2997743" y="446086"/>
                  </a:lnTo>
                  <a:lnTo>
                    <a:pt x="3014474" y="421217"/>
                  </a:lnTo>
                  <a:lnTo>
                    <a:pt x="3020607" y="390774"/>
                  </a:lnTo>
                  <a:lnTo>
                    <a:pt x="3020607" y="78104"/>
                  </a:lnTo>
                  <a:lnTo>
                    <a:pt x="3014474" y="47682"/>
                  </a:lnTo>
                  <a:lnTo>
                    <a:pt x="2997743" y="22858"/>
                  </a:lnTo>
                  <a:lnTo>
                    <a:pt x="2972914" y="6131"/>
                  </a:lnTo>
                  <a:lnTo>
                    <a:pt x="2942487" y="0"/>
                  </a:lnTo>
                  <a:close/>
                </a:path>
              </a:pathLst>
            </a:custGeom>
            <a:solidFill>
              <a:srgbClr val="FFFFFF"/>
            </a:solidFill>
          </p:spPr>
          <p:txBody>
            <a:bodyPr wrap="square" lIns="0" tIns="0" rIns="0" bIns="0" rtlCol="0"/>
            <a:lstStyle/>
            <a:p>
              <a:endParaRPr/>
            </a:p>
          </p:txBody>
        </p:sp>
        <p:sp>
          <p:nvSpPr>
            <p:cNvPr id="18" name="object 18"/>
            <p:cNvSpPr/>
            <p:nvPr/>
          </p:nvSpPr>
          <p:spPr>
            <a:xfrm>
              <a:off x="327254" y="2694812"/>
              <a:ext cx="3020695" cy="469265"/>
            </a:xfrm>
            <a:custGeom>
              <a:avLst/>
              <a:gdLst/>
              <a:ahLst/>
              <a:cxnLst/>
              <a:rect l="l" t="t" r="r" b="b"/>
              <a:pathLst>
                <a:path w="3020695" h="469264">
                  <a:moveTo>
                    <a:pt x="0" y="78104"/>
                  </a:moveTo>
                  <a:lnTo>
                    <a:pt x="6144" y="47682"/>
                  </a:lnTo>
                  <a:lnTo>
                    <a:pt x="22899" y="22858"/>
                  </a:lnTo>
                  <a:lnTo>
                    <a:pt x="47749" y="6131"/>
                  </a:lnTo>
                  <a:lnTo>
                    <a:pt x="78178" y="0"/>
                  </a:lnTo>
                  <a:lnTo>
                    <a:pt x="2942487" y="0"/>
                  </a:lnTo>
                  <a:lnTo>
                    <a:pt x="2972914" y="6131"/>
                  </a:lnTo>
                  <a:lnTo>
                    <a:pt x="2997743" y="22858"/>
                  </a:lnTo>
                  <a:lnTo>
                    <a:pt x="3014474" y="47682"/>
                  </a:lnTo>
                  <a:lnTo>
                    <a:pt x="3020607" y="78104"/>
                  </a:lnTo>
                  <a:lnTo>
                    <a:pt x="3020607" y="390774"/>
                  </a:lnTo>
                  <a:lnTo>
                    <a:pt x="3014474" y="421217"/>
                  </a:lnTo>
                  <a:lnTo>
                    <a:pt x="2997743" y="446086"/>
                  </a:lnTo>
                  <a:lnTo>
                    <a:pt x="2972914" y="462859"/>
                  </a:lnTo>
                  <a:lnTo>
                    <a:pt x="2942487" y="469010"/>
                  </a:lnTo>
                  <a:lnTo>
                    <a:pt x="78178" y="469010"/>
                  </a:lnTo>
                  <a:lnTo>
                    <a:pt x="47749" y="462859"/>
                  </a:lnTo>
                  <a:lnTo>
                    <a:pt x="22899" y="446086"/>
                  </a:lnTo>
                  <a:lnTo>
                    <a:pt x="6144" y="421217"/>
                  </a:lnTo>
                  <a:lnTo>
                    <a:pt x="0" y="390774"/>
                  </a:lnTo>
                  <a:lnTo>
                    <a:pt x="0" y="78104"/>
                  </a:lnTo>
                  <a:close/>
                </a:path>
              </a:pathLst>
            </a:custGeom>
            <a:ln w="12701">
              <a:solidFill>
                <a:srgbClr val="AF5C05"/>
              </a:solidFill>
            </a:ln>
          </p:spPr>
          <p:txBody>
            <a:bodyPr wrap="square" lIns="0" tIns="0" rIns="0" bIns="0" rtlCol="0"/>
            <a:lstStyle/>
            <a:p>
              <a:endParaRPr/>
            </a:p>
          </p:txBody>
        </p:sp>
        <p:pic>
          <p:nvPicPr>
            <p:cNvPr id="19" name="object 19"/>
            <p:cNvPicPr/>
            <p:nvPr/>
          </p:nvPicPr>
          <p:blipFill>
            <a:blip r:embed="rId8" cstate="print"/>
            <a:stretch>
              <a:fillRect/>
            </a:stretch>
          </p:blipFill>
          <p:spPr>
            <a:xfrm>
              <a:off x="285750" y="3190875"/>
              <a:ext cx="3162300" cy="619125"/>
            </a:xfrm>
            <a:prstGeom prst="rect">
              <a:avLst/>
            </a:prstGeom>
          </p:spPr>
        </p:pic>
        <p:pic>
          <p:nvPicPr>
            <p:cNvPr id="20" name="object 20"/>
            <p:cNvPicPr/>
            <p:nvPr/>
          </p:nvPicPr>
          <p:blipFill>
            <a:blip r:embed="rId9" cstate="print"/>
            <a:stretch>
              <a:fillRect/>
            </a:stretch>
          </p:blipFill>
          <p:spPr>
            <a:xfrm>
              <a:off x="295275" y="3286125"/>
              <a:ext cx="1543050" cy="495300"/>
            </a:xfrm>
            <a:prstGeom prst="rect">
              <a:avLst/>
            </a:prstGeom>
          </p:spPr>
        </p:pic>
        <p:sp>
          <p:nvSpPr>
            <p:cNvPr id="21" name="object 21"/>
            <p:cNvSpPr/>
            <p:nvPr/>
          </p:nvSpPr>
          <p:spPr>
            <a:xfrm>
              <a:off x="327254" y="3240405"/>
              <a:ext cx="3020695" cy="469265"/>
            </a:xfrm>
            <a:custGeom>
              <a:avLst/>
              <a:gdLst/>
              <a:ahLst/>
              <a:cxnLst/>
              <a:rect l="l" t="t" r="r" b="b"/>
              <a:pathLst>
                <a:path w="3020695" h="469264">
                  <a:moveTo>
                    <a:pt x="2942487" y="0"/>
                  </a:moveTo>
                  <a:lnTo>
                    <a:pt x="78178" y="0"/>
                  </a:lnTo>
                  <a:lnTo>
                    <a:pt x="47749" y="6151"/>
                  </a:lnTo>
                  <a:lnTo>
                    <a:pt x="22899" y="22924"/>
                  </a:lnTo>
                  <a:lnTo>
                    <a:pt x="6144" y="47793"/>
                  </a:lnTo>
                  <a:lnTo>
                    <a:pt x="0" y="78236"/>
                  </a:lnTo>
                  <a:lnTo>
                    <a:pt x="0" y="390905"/>
                  </a:lnTo>
                  <a:lnTo>
                    <a:pt x="6144" y="421328"/>
                  </a:lnTo>
                  <a:lnTo>
                    <a:pt x="22899" y="446152"/>
                  </a:lnTo>
                  <a:lnTo>
                    <a:pt x="47749" y="462879"/>
                  </a:lnTo>
                  <a:lnTo>
                    <a:pt x="78178" y="469010"/>
                  </a:lnTo>
                  <a:lnTo>
                    <a:pt x="2942487" y="469010"/>
                  </a:lnTo>
                  <a:lnTo>
                    <a:pt x="2972914" y="462879"/>
                  </a:lnTo>
                  <a:lnTo>
                    <a:pt x="2997743" y="446152"/>
                  </a:lnTo>
                  <a:lnTo>
                    <a:pt x="3014474" y="421328"/>
                  </a:lnTo>
                  <a:lnTo>
                    <a:pt x="3020607" y="390905"/>
                  </a:lnTo>
                  <a:lnTo>
                    <a:pt x="3020607" y="78236"/>
                  </a:lnTo>
                  <a:lnTo>
                    <a:pt x="3014474" y="47793"/>
                  </a:lnTo>
                  <a:lnTo>
                    <a:pt x="2997743" y="22924"/>
                  </a:lnTo>
                  <a:lnTo>
                    <a:pt x="2972914" y="6151"/>
                  </a:lnTo>
                  <a:lnTo>
                    <a:pt x="2942487" y="0"/>
                  </a:lnTo>
                  <a:close/>
                </a:path>
              </a:pathLst>
            </a:custGeom>
            <a:solidFill>
              <a:srgbClr val="FFFFFF"/>
            </a:solidFill>
          </p:spPr>
          <p:txBody>
            <a:bodyPr wrap="square" lIns="0" tIns="0" rIns="0" bIns="0" rtlCol="0"/>
            <a:lstStyle/>
            <a:p>
              <a:endParaRPr/>
            </a:p>
          </p:txBody>
        </p:sp>
        <p:sp>
          <p:nvSpPr>
            <p:cNvPr id="22" name="object 22"/>
            <p:cNvSpPr/>
            <p:nvPr/>
          </p:nvSpPr>
          <p:spPr>
            <a:xfrm>
              <a:off x="327254" y="3240405"/>
              <a:ext cx="3020695" cy="469265"/>
            </a:xfrm>
            <a:custGeom>
              <a:avLst/>
              <a:gdLst/>
              <a:ahLst/>
              <a:cxnLst/>
              <a:rect l="l" t="t" r="r" b="b"/>
              <a:pathLst>
                <a:path w="3020695" h="469264">
                  <a:moveTo>
                    <a:pt x="0" y="78236"/>
                  </a:moveTo>
                  <a:lnTo>
                    <a:pt x="6144" y="47793"/>
                  </a:lnTo>
                  <a:lnTo>
                    <a:pt x="22899" y="22924"/>
                  </a:lnTo>
                  <a:lnTo>
                    <a:pt x="47749" y="6151"/>
                  </a:lnTo>
                  <a:lnTo>
                    <a:pt x="78178" y="0"/>
                  </a:lnTo>
                  <a:lnTo>
                    <a:pt x="2942487" y="0"/>
                  </a:lnTo>
                  <a:lnTo>
                    <a:pt x="2972914" y="6151"/>
                  </a:lnTo>
                  <a:lnTo>
                    <a:pt x="2997743" y="22924"/>
                  </a:lnTo>
                  <a:lnTo>
                    <a:pt x="3014474" y="47793"/>
                  </a:lnTo>
                  <a:lnTo>
                    <a:pt x="3020607" y="78236"/>
                  </a:lnTo>
                  <a:lnTo>
                    <a:pt x="3020607" y="390905"/>
                  </a:lnTo>
                  <a:lnTo>
                    <a:pt x="3014474" y="421328"/>
                  </a:lnTo>
                  <a:lnTo>
                    <a:pt x="2997743" y="446152"/>
                  </a:lnTo>
                  <a:lnTo>
                    <a:pt x="2972914" y="462879"/>
                  </a:lnTo>
                  <a:lnTo>
                    <a:pt x="2942487" y="469010"/>
                  </a:lnTo>
                  <a:lnTo>
                    <a:pt x="78178" y="469010"/>
                  </a:lnTo>
                  <a:lnTo>
                    <a:pt x="47749" y="462879"/>
                  </a:lnTo>
                  <a:lnTo>
                    <a:pt x="22899" y="446152"/>
                  </a:lnTo>
                  <a:lnTo>
                    <a:pt x="6144" y="421328"/>
                  </a:lnTo>
                  <a:lnTo>
                    <a:pt x="0" y="390905"/>
                  </a:lnTo>
                  <a:lnTo>
                    <a:pt x="0" y="78236"/>
                  </a:lnTo>
                  <a:close/>
                </a:path>
              </a:pathLst>
            </a:custGeom>
            <a:ln w="12701">
              <a:solidFill>
                <a:srgbClr val="AF5C05"/>
              </a:solidFill>
            </a:ln>
          </p:spPr>
          <p:txBody>
            <a:bodyPr wrap="square" lIns="0" tIns="0" rIns="0" bIns="0" rtlCol="0"/>
            <a:lstStyle/>
            <a:p>
              <a:endParaRPr/>
            </a:p>
          </p:txBody>
        </p:sp>
      </p:grpSp>
      <p:sp>
        <p:nvSpPr>
          <p:cNvPr id="23" name="object 23"/>
          <p:cNvSpPr txBox="1"/>
          <p:nvPr/>
        </p:nvSpPr>
        <p:spPr>
          <a:xfrm>
            <a:off x="429259" y="2262820"/>
            <a:ext cx="1371540" cy="1308050"/>
          </a:xfrm>
          <a:prstGeom prst="rect">
            <a:avLst/>
          </a:prstGeom>
        </p:spPr>
        <p:txBody>
          <a:bodyPr vert="horz" wrap="square" lIns="0" tIns="12700" rIns="0" bIns="0" rtlCol="0">
            <a:spAutoFit/>
          </a:bodyPr>
          <a:lstStyle/>
          <a:p>
            <a:pPr marL="12700">
              <a:lnSpc>
                <a:spcPct val="100000"/>
              </a:lnSpc>
              <a:spcBef>
                <a:spcPts val="100"/>
              </a:spcBef>
            </a:pPr>
            <a:r>
              <a:rPr sz="1350" dirty="0">
                <a:latin typeface="Lucida Grande" panose="020B0600040502020204"/>
                <a:cs typeface="Calibri"/>
              </a:rPr>
              <a:t>B.</a:t>
            </a:r>
            <a:r>
              <a:rPr sz="1350" dirty="0">
                <a:latin typeface="Lucida Grande" panose="020B0600040502020204"/>
                <a:cs typeface="Times New Roman"/>
              </a:rPr>
              <a:t> </a:t>
            </a:r>
            <a:r>
              <a:rPr sz="1350" dirty="0">
                <a:latin typeface="Lucida Grande" panose="020B0600040502020204"/>
                <a:cs typeface="Calibri"/>
              </a:rPr>
              <a:t>NRPE</a:t>
            </a:r>
            <a:endParaRPr sz="1350">
              <a:latin typeface="Lucida Grande" panose="020B0600040502020204"/>
              <a:cs typeface="Calibri"/>
            </a:endParaRPr>
          </a:p>
          <a:p>
            <a:pPr>
              <a:lnSpc>
                <a:spcPct val="100000"/>
              </a:lnSpc>
              <a:spcBef>
                <a:spcPts val="1035"/>
              </a:spcBef>
            </a:pPr>
            <a:endParaRPr sz="1350">
              <a:latin typeface="Lucida Grande" panose="020B0600040502020204"/>
              <a:cs typeface="Calibri"/>
            </a:endParaRPr>
          </a:p>
          <a:p>
            <a:pPr marL="12700">
              <a:lnSpc>
                <a:spcPct val="100000"/>
              </a:lnSpc>
            </a:pPr>
            <a:r>
              <a:rPr sz="1350" dirty="0">
                <a:latin typeface="Lucida Grande" panose="020B0600040502020204"/>
                <a:cs typeface="Calibri"/>
              </a:rPr>
              <a:t>C.</a:t>
            </a:r>
            <a:r>
              <a:rPr sz="1350" dirty="0">
                <a:latin typeface="Lucida Grande" panose="020B0600040502020204"/>
                <a:cs typeface="Times New Roman"/>
              </a:rPr>
              <a:t> </a:t>
            </a:r>
            <a:r>
              <a:rPr sz="1350" dirty="0">
                <a:latin typeface="Lucida Grande" panose="020B0600040502020204"/>
                <a:cs typeface="Calibri"/>
              </a:rPr>
              <a:t>Build</a:t>
            </a:r>
            <a:r>
              <a:rPr sz="1350" dirty="0">
                <a:latin typeface="Lucida Grande" panose="020B0600040502020204"/>
                <a:cs typeface="Times New Roman"/>
              </a:rPr>
              <a:t> </a:t>
            </a:r>
            <a:r>
              <a:rPr sz="1350" dirty="0">
                <a:latin typeface="Lucida Grande" panose="020B0600040502020204"/>
                <a:cs typeface="Calibri"/>
              </a:rPr>
              <a:t>Pipeline</a:t>
            </a:r>
            <a:endParaRPr sz="1350">
              <a:latin typeface="Lucida Grande" panose="020B0600040502020204"/>
              <a:cs typeface="Calibri"/>
            </a:endParaRPr>
          </a:p>
          <a:p>
            <a:pPr>
              <a:lnSpc>
                <a:spcPct val="100000"/>
              </a:lnSpc>
              <a:spcBef>
                <a:spcPts val="1035"/>
              </a:spcBef>
            </a:pPr>
            <a:endParaRPr sz="1350">
              <a:latin typeface="Lucida Grande" panose="020B0600040502020204"/>
              <a:cs typeface="Calibri"/>
            </a:endParaRPr>
          </a:p>
          <a:p>
            <a:pPr marL="12700">
              <a:lnSpc>
                <a:spcPct val="100000"/>
              </a:lnSpc>
            </a:pPr>
            <a:r>
              <a:rPr sz="1350" dirty="0">
                <a:latin typeface="Lucida Grande" panose="020B0600040502020204"/>
                <a:cs typeface="Calibri"/>
              </a:rPr>
              <a:t>D.</a:t>
            </a:r>
            <a:r>
              <a:rPr sz="1350" dirty="0">
                <a:latin typeface="Lucida Grande" panose="020B0600040502020204"/>
                <a:cs typeface="Times New Roman"/>
              </a:rPr>
              <a:t> </a:t>
            </a:r>
            <a:r>
              <a:rPr sz="1350" dirty="0">
                <a:latin typeface="Lucida Grande" panose="020B0600040502020204"/>
                <a:cs typeface="Calibri"/>
              </a:rPr>
              <a:t>None</a:t>
            </a:r>
            <a:r>
              <a:rPr sz="1350" dirty="0">
                <a:latin typeface="Lucida Grande" panose="020B0600040502020204"/>
                <a:cs typeface="Times New Roman"/>
              </a:rPr>
              <a:t> </a:t>
            </a:r>
            <a:r>
              <a:rPr sz="1350" dirty="0">
                <a:latin typeface="Lucida Grande" panose="020B0600040502020204"/>
                <a:cs typeface="Calibri"/>
              </a:rPr>
              <a:t>of</a:t>
            </a:r>
            <a:r>
              <a:rPr sz="1350" dirty="0">
                <a:latin typeface="Lucida Grande" panose="020B0600040502020204"/>
                <a:cs typeface="Times New Roman"/>
              </a:rPr>
              <a:t> </a:t>
            </a:r>
            <a:r>
              <a:rPr sz="1350" dirty="0">
                <a:latin typeface="Lucida Grande" panose="020B0600040502020204"/>
                <a:cs typeface="Calibri"/>
              </a:rPr>
              <a:t>these</a:t>
            </a:r>
            <a:endParaRPr sz="1350">
              <a:latin typeface="Lucida Grande" panose="020B0600040502020204"/>
              <a:cs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DBEEF4"/>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dirty="0">
                <a:latin typeface="Lucida Grande" panose="020B0600040502020204" pitchFamily="34" charset="0"/>
              </a:rPr>
              <a:t>Quiz</a:t>
            </a:r>
          </a:p>
        </p:txBody>
      </p:sp>
      <p:sp>
        <p:nvSpPr>
          <p:cNvPr id="3" name="object 3"/>
          <p:cNvSpPr txBox="1"/>
          <p:nvPr/>
        </p:nvSpPr>
        <p:spPr>
          <a:xfrm>
            <a:off x="406400" y="1036252"/>
            <a:ext cx="5842000" cy="289823"/>
          </a:xfrm>
          <a:prstGeom prst="rect">
            <a:avLst/>
          </a:prstGeom>
        </p:spPr>
        <p:txBody>
          <a:bodyPr vert="horz" wrap="square" lIns="0" tIns="12700" rIns="0" bIns="0" rtlCol="0">
            <a:spAutoFit/>
          </a:bodyPr>
          <a:lstStyle/>
          <a:p>
            <a:pPr marL="12700">
              <a:lnSpc>
                <a:spcPct val="100000"/>
              </a:lnSpc>
              <a:spcBef>
                <a:spcPts val="100"/>
              </a:spcBef>
            </a:pPr>
            <a:r>
              <a:rPr sz="1800" b="1" dirty="0">
                <a:latin typeface="Lucida Grande" panose="020B0600040502020204"/>
                <a:cs typeface="Calibri"/>
              </a:rPr>
              <a:t>4.</a:t>
            </a:r>
            <a:r>
              <a:rPr sz="1800" dirty="0">
                <a:latin typeface="Lucida Grande" panose="020B0600040502020204"/>
                <a:cs typeface="Times New Roman"/>
              </a:rPr>
              <a:t> </a:t>
            </a:r>
            <a:r>
              <a:rPr sz="1800" b="1" dirty="0">
                <a:latin typeface="Lucida Grande" panose="020B0600040502020204"/>
                <a:cs typeface="Calibri"/>
              </a:rPr>
              <a:t>Can</a:t>
            </a:r>
            <a:r>
              <a:rPr sz="1800" dirty="0">
                <a:latin typeface="Lucida Grande" panose="020B0600040502020204"/>
                <a:cs typeface="Times New Roman"/>
              </a:rPr>
              <a:t> </a:t>
            </a:r>
            <a:r>
              <a:rPr sz="1800" b="1" dirty="0">
                <a:latin typeface="Lucida Grande" panose="020B0600040502020204"/>
                <a:cs typeface="Calibri"/>
              </a:rPr>
              <a:t>we</a:t>
            </a:r>
            <a:r>
              <a:rPr sz="1800" dirty="0">
                <a:latin typeface="Lucida Grande" panose="020B0600040502020204"/>
                <a:cs typeface="Times New Roman"/>
              </a:rPr>
              <a:t> </a:t>
            </a:r>
            <a:r>
              <a:rPr sz="1800" b="1" dirty="0">
                <a:latin typeface="Lucida Grande" panose="020B0600040502020204"/>
                <a:cs typeface="Calibri"/>
              </a:rPr>
              <a:t>disable</a:t>
            </a:r>
            <a:r>
              <a:rPr sz="1800" dirty="0">
                <a:latin typeface="Lucida Grande" panose="020B0600040502020204"/>
                <a:cs typeface="Times New Roman"/>
              </a:rPr>
              <a:t> </a:t>
            </a:r>
            <a:r>
              <a:rPr sz="1800" b="1" dirty="0">
                <a:latin typeface="Lucida Grande" panose="020B0600040502020204"/>
                <a:cs typeface="Calibri"/>
              </a:rPr>
              <a:t>Notifications</a:t>
            </a:r>
            <a:r>
              <a:rPr sz="1800" dirty="0">
                <a:latin typeface="Lucida Grande" panose="020B0600040502020204"/>
                <a:cs typeface="Times New Roman"/>
              </a:rPr>
              <a:t> </a:t>
            </a:r>
            <a:r>
              <a:rPr sz="1800" b="1" dirty="0">
                <a:latin typeface="Lucida Grande" panose="020B0600040502020204"/>
                <a:cs typeface="Calibri"/>
              </a:rPr>
              <a:t>for</a:t>
            </a:r>
            <a:r>
              <a:rPr sz="1800" dirty="0">
                <a:latin typeface="Lucida Grande" panose="020B0600040502020204"/>
                <a:cs typeface="Times New Roman"/>
              </a:rPr>
              <a:t> </a:t>
            </a:r>
            <a:r>
              <a:rPr sz="1800" b="1" dirty="0">
                <a:latin typeface="Lucida Grande" panose="020B0600040502020204"/>
                <a:cs typeface="Calibri"/>
              </a:rPr>
              <a:t>host</a:t>
            </a:r>
            <a:r>
              <a:rPr sz="1800" dirty="0">
                <a:latin typeface="Lucida Grande" panose="020B0600040502020204"/>
                <a:cs typeface="Times New Roman"/>
              </a:rPr>
              <a:t> </a:t>
            </a:r>
            <a:r>
              <a:rPr sz="1800" b="1" dirty="0">
                <a:latin typeface="Lucida Grande" panose="020B0600040502020204"/>
                <a:cs typeface="Calibri"/>
              </a:rPr>
              <a:t>in</a:t>
            </a:r>
            <a:r>
              <a:rPr sz="1800" dirty="0">
                <a:latin typeface="Lucida Grande" panose="020B0600040502020204"/>
                <a:cs typeface="Times New Roman"/>
              </a:rPr>
              <a:t> </a:t>
            </a:r>
            <a:r>
              <a:rPr sz="1800" b="1" dirty="0">
                <a:latin typeface="Lucida Grande" panose="020B0600040502020204"/>
                <a:cs typeface="Calibri"/>
              </a:rPr>
              <a:t>Nagios?</a:t>
            </a:r>
            <a:endParaRPr sz="1800" dirty="0">
              <a:latin typeface="Lucida Grande" panose="020B0600040502020204"/>
              <a:cs typeface="Calibri"/>
            </a:endParaRPr>
          </a:p>
        </p:txBody>
      </p:sp>
      <p:grpSp>
        <p:nvGrpSpPr>
          <p:cNvPr id="4" name="object 4"/>
          <p:cNvGrpSpPr/>
          <p:nvPr/>
        </p:nvGrpSpPr>
        <p:grpSpPr>
          <a:xfrm>
            <a:off x="352425" y="1695450"/>
            <a:ext cx="3162300" cy="1133475"/>
            <a:chOff x="352425" y="1695450"/>
            <a:chExt cx="3162300" cy="1133475"/>
          </a:xfrm>
        </p:grpSpPr>
        <p:pic>
          <p:nvPicPr>
            <p:cNvPr id="5" name="object 5"/>
            <p:cNvPicPr/>
            <p:nvPr/>
          </p:nvPicPr>
          <p:blipFill>
            <a:blip r:embed="rId2" cstate="print"/>
            <a:stretch>
              <a:fillRect/>
            </a:stretch>
          </p:blipFill>
          <p:spPr>
            <a:xfrm>
              <a:off x="381000" y="1695450"/>
              <a:ext cx="3114675" cy="561975"/>
            </a:xfrm>
            <a:prstGeom prst="rect">
              <a:avLst/>
            </a:prstGeom>
          </p:spPr>
        </p:pic>
        <p:pic>
          <p:nvPicPr>
            <p:cNvPr id="6" name="object 6"/>
            <p:cNvPicPr/>
            <p:nvPr/>
          </p:nvPicPr>
          <p:blipFill>
            <a:blip r:embed="rId3" cstate="print"/>
            <a:stretch>
              <a:fillRect/>
            </a:stretch>
          </p:blipFill>
          <p:spPr>
            <a:xfrm>
              <a:off x="371475" y="1762125"/>
              <a:ext cx="790575" cy="495300"/>
            </a:xfrm>
            <a:prstGeom prst="rect">
              <a:avLst/>
            </a:prstGeom>
          </p:spPr>
        </p:pic>
        <p:sp>
          <p:nvSpPr>
            <p:cNvPr id="7" name="object 7"/>
            <p:cNvSpPr/>
            <p:nvPr/>
          </p:nvSpPr>
          <p:spPr>
            <a:xfrm>
              <a:off x="397715" y="1717913"/>
              <a:ext cx="3020695" cy="469265"/>
            </a:xfrm>
            <a:custGeom>
              <a:avLst/>
              <a:gdLst/>
              <a:ahLst/>
              <a:cxnLst/>
              <a:rect l="l" t="t" r="r" b="b"/>
              <a:pathLst>
                <a:path w="3020695" h="469264">
                  <a:moveTo>
                    <a:pt x="2942374" y="0"/>
                  </a:moveTo>
                  <a:lnTo>
                    <a:pt x="78178" y="0"/>
                  </a:lnTo>
                  <a:lnTo>
                    <a:pt x="47744" y="6132"/>
                  </a:lnTo>
                  <a:lnTo>
                    <a:pt x="22895" y="22863"/>
                  </a:lnTo>
                  <a:lnTo>
                    <a:pt x="6142" y="47693"/>
                  </a:lnTo>
                  <a:lnTo>
                    <a:pt x="0" y="78120"/>
                  </a:lnTo>
                  <a:lnTo>
                    <a:pt x="0" y="390790"/>
                  </a:lnTo>
                  <a:lnTo>
                    <a:pt x="6142" y="421232"/>
                  </a:lnTo>
                  <a:lnTo>
                    <a:pt x="22895" y="446102"/>
                  </a:lnTo>
                  <a:lnTo>
                    <a:pt x="47744" y="462874"/>
                  </a:lnTo>
                  <a:lnTo>
                    <a:pt x="78178" y="469026"/>
                  </a:lnTo>
                  <a:lnTo>
                    <a:pt x="2942374" y="469026"/>
                  </a:lnTo>
                  <a:lnTo>
                    <a:pt x="2972820" y="462874"/>
                  </a:lnTo>
                  <a:lnTo>
                    <a:pt x="2997691" y="446102"/>
                  </a:lnTo>
                  <a:lnTo>
                    <a:pt x="3014464" y="421232"/>
                  </a:lnTo>
                  <a:lnTo>
                    <a:pt x="3020616" y="390790"/>
                  </a:lnTo>
                  <a:lnTo>
                    <a:pt x="3020616" y="78120"/>
                  </a:lnTo>
                  <a:lnTo>
                    <a:pt x="3014464" y="47693"/>
                  </a:lnTo>
                  <a:lnTo>
                    <a:pt x="2997691" y="22863"/>
                  </a:lnTo>
                  <a:lnTo>
                    <a:pt x="2972820" y="6132"/>
                  </a:lnTo>
                  <a:lnTo>
                    <a:pt x="2942374" y="0"/>
                  </a:lnTo>
                  <a:close/>
                </a:path>
              </a:pathLst>
            </a:custGeom>
            <a:solidFill>
              <a:srgbClr val="FFFFFF"/>
            </a:solidFill>
          </p:spPr>
          <p:txBody>
            <a:bodyPr wrap="square" lIns="0" tIns="0" rIns="0" bIns="0" rtlCol="0"/>
            <a:lstStyle/>
            <a:p>
              <a:endParaRPr/>
            </a:p>
          </p:txBody>
        </p:sp>
        <p:sp>
          <p:nvSpPr>
            <p:cNvPr id="8" name="object 8"/>
            <p:cNvSpPr/>
            <p:nvPr/>
          </p:nvSpPr>
          <p:spPr>
            <a:xfrm>
              <a:off x="397715" y="1717913"/>
              <a:ext cx="3020695" cy="469265"/>
            </a:xfrm>
            <a:custGeom>
              <a:avLst/>
              <a:gdLst/>
              <a:ahLst/>
              <a:cxnLst/>
              <a:rect l="l" t="t" r="r" b="b"/>
              <a:pathLst>
                <a:path w="3020695" h="469264">
                  <a:moveTo>
                    <a:pt x="0" y="78120"/>
                  </a:moveTo>
                  <a:lnTo>
                    <a:pt x="6142" y="47693"/>
                  </a:lnTo>
                  <a:lnTo>
                    <a:pt x="22895" y="22863"/>
                  </a:lnTo>
                  <a:lnTo>
                    <a:pt x="47744" y="6132"/>
                  </a:lnTo>
                  <a:lnTo>
                    <a:pt x="78178" y="0"/>
                  </a:lnTo>
                  <a:lnTo>
                    <a:pt x="2942374" y="0"/>
                  </a:lnTo>
                  <a:lnTo>
                    <a:pt x="2972820" y="6132"/>
                  </a:lnTo>
                  <a:lnTo>
                    <a:pt x="2997691" y="22863"/>
                  </a:lnTo>
                  <a:lnTo>
                    <a:pt x="3014464" y="47693"/>
                  </a:lnTo>
                  <a:lnTo>
                    <a:pt x="3020616" y="78120"/>
                  </a:lnTo>
                  <a:lnTo>
                    <a:pt x="3020616" y="390790"/>
                  </a:lnTo>
                  <a:lnTo>
                    <a:pt x="3014464" y="421232"/>
                  </a:lnTo>
                  <a:lnTo>
                    <a:pt x="2997691" y="446102"/>
                  </a:lnTo>
                  <a:lnTo>
                    <a:pt x="2972820" y="462874"/>
                  </a:lnTo>
                  <a:lnTo>
                    <a:pt x="2942374" y="469026"/>
                  </a:lnTo>
                  <a:lnTo>
                    <a:pt x="78178" y="469026"/>
                  </a:lnTo>
                  <a:lnTo>
                    <a:pt x="47744" y="462874"/>
                  </a:lnTo>
                  <a:lnTo>
                    <a:pt x="22895" y="446102"/>
                  </a:lnTo>
                  <a:lnTo>
                    <a:pt x="6142" y="421232"/>
                  </a:lnTo>
                  <a:lnTo>
                    <a:pt x="0" y="390790"/>
                  </a:lnTo>
                  <a:lnTo>
                    <a:pt x="0" y="78120"/>
                  </a:lnTo>
                  <a:close/>
                </a:path>
              </a:pathLst>
            </a:custGeom>
            <a:ln w="12701">
              <a:solidFill>
                <a:srgbClr val="AF5C05"/>
              </a:solidFill>
            </a:ln>
          </p:spPr>
          <p:txBody>
            <a:bodyPr wrap="square" lIns="0" tIns="0" rIns="0" bIns="0" rtlCol="0"/>
            <a:lstStyle/>
            <a:p>
              <a:endParaRPr/>
            </a:p>
          </p:txBody>
        </p:sp>
        <p:pic>
          <p:nvPicPr>
            <p:cNvPr id="9" name="object 9"/>
            <p:cNvPicPr/>
            <p:nvPr/>
          </p:nvPicPr>
          <p:blipFill>
            <a:blip r:embed="rId4" cstate="print"/>
            <a:stretch>
              <a:fillRect/>
            </a:stretch>
          </p:blipFill>
          <p:spPr>
            <a:xfrm>
              <a:off x="352425" y="2219325"/>
              <a:ext cx="3162300" cy="609600"/>
            </a:xfrm>
            <a:prstGeom prst="rect">
              <a:avLst/>
            </a:prstGeom>
          </p:spPr>
        </p:pic>
        <p:pic>
          <p:nvPicPr>
            <p:cNvPr id="10" name="object 10"/>
            <p:cNvPicPr/>
            <p:nvPr/>
          </p:nvPicPr>
          <p:blipFill>
            <a:blip r:embed="rId5" cstate="print"/>
            <a:stretch>
              <a:fillRect/>
            </a:stretch>
          </p:blipFill>
          <p:spPr>
            <a:xfrm>
              <a:off x="371475" y="2305050"/>
              <a:ext cx="762000" cy="495300"/>
            </a:xfrm>
            <a:prstGeom prst="rect">
              <a:avLst/>
            </a:prstGeom>
          </p:spPr>
        </p:pic>
        <p:sp>
          <p:nvSpPr>
            <p:cNvPr id="11" name="object 11"/>
            <p:cNvSpPr/>
            <p:nvPr/>
          </p:nvSpPr>
          <p:spPr>
            <a:xfrm>
              <a:off x="397715" y="2262759"/>
              <a:ext cx="3020695" cy="469265"/>
            </a:xfrm>
            <a:custGeom>
              <a:avLst/>
              <a:gdLst/>
              <a:ahLst/>
              <a:cxnLst/>
              <a:rect l="l" t="t" r="r" b="b"/>
              <a:pathLst>
                <a:path w="3020695" h="469264">
                  <a:moveTo>
                    <a:pt x="2942374" y="0"/>
                  </a:moveTo>
                  <a:lnTo>
                    <a:pt x="78178" y="0"/>
                  </a:lnTo>
                  <a:lnTo>
                    <a:pt x="47744" y="6151"/>
                  </a:lnTo>
                  <a:lnTo>
                    <a:pt x="22895" y="22924"/>
                  </a:lnTo>
                  <a:lnTo>
                    <a:pt x="6142" y="47793"/>
                  </a:lnTo>
                  <a:lnTo>
                    <a:pt x="0" y="78236"/>
                  </a:lnTo>
                  <a:lnTo>
                    <a:pt x="0" y="390905"/>
                  </a:lnTo>
                  <a:lnTo>
                    <a:pt x="6142" y="421328"/>
                  </a:lnTo>
                  <a:lnTo>
                    <a:pt x="22895" y="446152"/>
                  </a:lnTo>
                  <a:lnTo>
                    <a:pt x="47744" y="462879"/>
                  </a:lnTo>
                  <a:lnTo>
                    <a:pt x="78178" y="469010"/>
                  </a:lnTo>
                  <a:lnTo>
                    <a:pt x="2942374" y="469010"/>
                  </a:lnTo>
                  <a:lnTo>
                    <a:pt x="2972820" y="462879"/>
                  </a:lnTo>
                  <a:lnTo>
                    <a:pt x="2997691" y="446152"/>
                  </a:lnTo>
                  <a:lnTo>
                    <a:pt x="3014464" y="421328"/>
                  </a:lnTo>
                  <a:lnTo>
                    <a:pt x="3020616" y="390905"/>
                  </a:lnTo>
                  <a:lnTo>
                    <a:pt x="3020616" y="78236"/>
                  </a:lnTo>
                  <a:lnTo>
                    <a:pt x="3014464" y="47793"/>
                  </a:lnTo>
                  <a:lnTo>
                    <a:pt x="2997691" y="22924"/>
                  </a:lnTo>
                  <a:lnTo>
                    <a:pt x="2972820" y="6151"/>
                  </a:lnTo>
                  <a:lnTo>
                    <a:pt x="2942374" y="0"/>
                  </a:lnTo>
                  <a:close/>
                </a:path>
              </a:pathLst>
            </a:custGeom>
            <a:solidFill>
              <a:srgbClr val="FFFFFF"/>
            </a:solidFill>
          </p:spPr>
          <p:txBody>
            <a:bodyPr wrap="square" lIns="0" tIns="0" rIns="0" bIns="0" rtlCol="0"/>
            <a:lstStyle/>
            <a:p>
              <a:endParaRPr/>
            </a:p>
          </p:txBody>
        </p:sp>
        <p:sp>
          <p:nvSpPr>
            <p:cNvPr id="12" name="object 12"/>
            <p:cNvSpPr/>
            <p:nvPr/>
          </p:nvSpPr>
          <p:spPr>
            <a:xfrm>
              <a:off x="397715" y="2262759"/>
              <a:ext cx="3020695" cy="469265"/>
            </a:xfrm>
            <a:custGeom>
              <a:avLst/>
              <a:gdLst/>
              <a:ahLst/>
              <a:cxnLst/>
              <a:rect l="l" t="t" r="r" b="b"/>
              <a:pathLst>
                <a:path w="3020695" h="469264">
                  <a:moveTo>
                    <a:pt x="0" y="78236"/>
                  </a:moveTo>
                  <a:lnTo>
                    <a:pt x="6142" y="47793"/>
                  </a:lnTo>
                  <a:lnTo>
                    <a:pt x="22895" y="22924"/>
                  </a:lnTo>
                  <a:lnTo>
                    <a:pt x="47744" y="6151"/>
                  </a:lnTo>
                  <a:lnTo>
                    <a:pt x="78178" y="0"/>
                  </a:lnTo>
                  <a:lnTo>
                    <a:pt x="2942374" y="0"/>
                  </a:lnTo>
                  <a:lnTo>
                    <a:pt x="2972820" y="6151"/>
                  </a:lnTo>
                  <a:lnTo>
                    <a:pt x="2997691" y="22924"/>
                  </a:lnTo>
                  <a:lnTo>
                    <a:pt x="3014464" y="47793"/>
                  </a:lnTo>
                  <a:lnTo>
                    <a:pt x="3020616" y="78236"/>
                  </a:lnTo>
                  <a:lnTo>
                    <a:pt x="3020616" y="390905"/>
                  </a:lnTo>
                  <a:lnTo>
                    <a:pt x="3014464" y="421328"/>
                  </a:lnTo>
                  <a:lnTo>
                    <a:pt x="2997691" y="446152"/>
                  </a:lnTo>
                  <a:lnTo>
                    <a:pt x="2972820" y="462879"/>
                  </a:lnTo>
                  <a:lnTo>
                    <a:pt x="2942374" y="469010"/>
                  </a:lnTo>
                  <a:lnTo>
                    <a:pt x="78178" y="469010"/>
                  </a:lnTo>
                  <a:lnTo>
                    <a:pt x="47744" y="462879"/>
                  </a:lnTo>
                  <a:lnTo>
                    <a:pt x="22895" y="446152"/>
                  </a:lnTo>
                  <a:lnTo>
                    <a:pt x="6142" y="421328"/>
                  </a:lnTo>
                  <a:lnTo>
                    <a:pt x="0" y="390905"/>
                  </a:lnTo>
                  <a:lnTo>
                    <a:pt x="0" y="78236"/>
                  </a:lnTo>
                  <a:close/>
                </a:path>
              </a:pathLst>
            </a:custGeom>
            <a:ln w="12701">
              <a:solidFill>
                <a:srgbClr val="AF5C05"/>
              </a:solidFill>
            </a:ln>
          </p:spPr>
          <p:txBody>
            <a:bodyPr wrap="square" lIns="0" tIns="0" rIns="0" bIns="0" rtlCol="0"/>
            <a:lstStyle/>
            <a:p>
              <a:endParaRPr/>
            </a:p>
          </p:txBody>
        </p:sp>
      </p:grpSp>
      <p:sp>
        <p:nvSpPr>
          <p:cNvPr id="13" name="object 13"/>
          <p:cNvSpPr txBox="1"/>
          <p:nvPr/>
        </p:nvSpPr>
        <p:spPr>
          <a:xfrm>
            <a:off x="499744" y="1830639"/>
            <a:ext cx="535770" cy="764312"/>
          </a:xfrm>
          <a:prstGeom prst="rect">
            <a:avLst/>
          </a:prstGeom>
        </p:spPr>
        <p:txBody>
          <a:bodyPr vert="horz" wrap="square" lIns="0" tIns="12700" rIns="0" bIns="0" rtlCol="0">
            <a:spAutoFit/>
          </a:bodyPr>
          <a:lstStyle/>
          <a:p>
            <a:pPr marL="193675" indent="-180975">
              <a:lnSpc>
                <a:spcPct val="100000"/>
              </a:lnSpc>
              <a:spcBef>
                <a:spcPts val="100"/>
              </a:spcBef>
              <a:buAutoNum type="alphaUcPeriod"/>
              <a:tabLst>
                <a:tab pos="193675" algn="l"/>
              </a:tabLst>
            </a:pPr>
            <a:r>
              <a:rPr sz="1350" dirty="0">
                <a:latin typeface="Lucida Grande" panose="020B0600040502020204"/>
                <a:cs typeface="Calibri"/>
              </a:rPr>
              <a:t>Yes</a:t>
            </a:r>
            <a:endParaRPr sz="1350">
              <a:latin typeface="Lucida Grande" panose="020B0600040502020204"/>
              <a:cs typeface="Calibri"/>
            </a:endParaRPr>
          </a:p>
          <a:p>
            <a:pPr>
              <a:lnSpc>
                <a:spcPct val="100000"/>
              </a:lnSpc>
              <a:spcBef>
                <a:spcPts val="1030"/>
              </a:spcBef>
              <a:buFont typeface="Calibri"/>
              <a:buAutoNum type="alphaUcPeriod"/>
            </a:pPr>
            <a:endParaRPr sz="1350">
              <a:latin typeface="Lucida Grande" panose="020B0600040502020204"/>
              <a:cs typeface="Calibri"/>
            </a:endParaRPr>
          </a:p>
          <a:p>
            <a:pPr marL="183515" indent="-170815">
              <a:lnSpc>
                <a:spcPct val="100000"/>
              </a:lnSpc>
              <a:buAutoNum type="alphaUcPeriod"/>
              <a:tabLst>
                <a:tab pos="183515" algn="l"/>
              </a:tabLst>
            </a:pPr>
            <a:r>
              <a:rPr sz="1350" dirty="0">
                <a:latin typeface="Lucida Grande" panose="020B0600040502020204"/>
                <a:cs typeface="Calibri"/>
              </a:rPr>
              <a:t>No</a:t>
            </a:r>
            <a:endParaRPr sz="1350">
              <a:latin typeface="Lucida Grande" panose="020B0600040502020204"/>
              <a:cs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DBEEF4"/>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dirty="0">
                <a:latin typeface="Lucida Grande" panose="020B0600040502020204" pitchFamily="34" charset="0"/>
              </a:rPr>
              <a:t>Quiz</a:t>
            </a:r>
          </a:p>
        </p:txBody>
      </p:sp>
      <p:sp>
        <p:nvSpPr>
          <p:cNvPr id="3" name="object 3"/>
          <p:cNvSpPr txBox="1"/>
          <p:nvPr/>
        </p:nvSpPr>
        <p:spPr>
          <a:xfrm>
            <a:off x="406400" y="1036252"/>
            <a:ext cx="5689600" cy="289823"/>
          </a:xfrm>
          <a:prstGeom prst="rect">
            <a:avLst/>
          </a:prstGeom>
        </p:spPr>
        <p:txBody>
          <a:bodyPr vert="horz" wrap="square" lIns="0" tIns="12700" rIns="0" bIns="0" rtlCol="0">
            <a:spAutoFit/>
          </a:bodyPr>
          <a:lstStyle/>
          <a:p>
            <a:pPr marL="12700">
              <a:lnSpc>
                <a:spcPct val="100000"/>
              </a:lnSpc>
              <a:spcBef>
                <a:spcPts val="100"/>
              </a:spcBef>
            </a:pPr>
            <a:r>
              <a:rPr sz="1800" b="1" dirty="0">
                <a:latin typeface="Lucida Grande" panose="020B0600040502020204"/>
                <a:cs typeface="Calibri"/>
              </a:rPr>
              <a:t>4.</a:t>
            </a:r>
            <a:r>
              <a:rPr sz="1800" dirty="0">
                <a:latin typeface="Lucida Grande" panose="020B0600040502020204"/>
                <a:cs typeface="Times New Roman"/>
              </a:rPr>
              <a:t> </a:t>
            </a:r>
            <a:r>
              <a:rPr sz="1800" b="1" dirty="0">
                <a:latin typeface="Lucida Grande" panose="020B0600040502020204"/>
                <a:cs typeface="Calibri"/>
              </a:rPr>
              <a:t>Can</a:t>
            </a:r>
            <a:r>
              <a:rPr sz="1800" dirty="0">
                <a:latin typeface="Lucida Grande" panose="020B0600040502020204"/>
                <a:cs typeface="Times New Roman"/>
              </a:rPr>
              <a:t> </a:t>
            </a:r>
            <a:r>
              <a:rPr sz="1800" b="1" dirty="0">
                <a:latin typeface="Lucida Grande" panose="020B0600040502020204"/>
                <a:cs typeface="Calibri"/>
              </a:rPr>
              <a:t>we</a:t>
            </a:r>
            <a:r>
              <a:rPr sz="1800" dirty="0">
                <a:latin typeface="Lucida Grande" panose="020B0600040502020204"/>
                <a:cs typeface="Times New Roman"/>
              </a:rPr>
              <a:t> </a:t>
            </a:r>
            <a:r>
              <a:rPr sz="1800" b="1" dirty="0">
                <a:latin typeface="Lucida Grande" panose="020B0600040502020204"/>
                <a:cs typeface="Calibri"/>
              </a:rPr>
              <a:t>disable</a:t>
            </a:r>
            <a:r>
              <a:rPr sz="1800" dirty="0">
                <a:latin typeface="Lucida Grande" panose="020B0600040502020204"/>
                <a:cs typeface="Times New Roman"/>
              </a:rPr>
              <a:t> </a:t>
            </a:r>
            <a:r>
              <a:rPr sz="1800" b="1" dirty="0">
                <a:latin typeface="Lucida Grande" panose="020B0600040502020204"/>
                <a:cs typeface="Calibri"/>
              </a:rPr>
              <a:t>Notifications</a:t>
            </a:r>
            <a:r>
              <a:rPr sz="1800" dirty="0">
                <a:latin typeface="Lucida Grande" panose="020B0600040502020204"/>
                <a:cs typeface="Times New Roman"/>
              </a:rPr>
              <a:t> </a:t>
            </a:r>
            <a:r>
              <a:rPr sz="1800" b="1" dirty="0">
                <a:latin typeface="Lucida Grande" panose="020B0600040502020204"/>
                <a:cs typeface="Calibri"/>
              </a:rPr>
              <a:t>for</a:t>
            </a:r>
            <a:r>
              <a:rPr sz="1800" dirty="0">
                <a:latin typeface="Lucida Grande" panose="020B0600040502020204"/>
                <a:cs typeface="Times New Roman"/>
              </a:rPr>
              <a:t> </a:t>
            </a:r>
            <a:r>
              <a:rPr sz="1800" b="1" dirty="0">
                <a:latin typeface="Lucida Grande" panose="020B0600040502020204"/>
                <a:cs typeface="Calibri"/>
              </a:rPr>
              <a:t>host</a:t>
            </a:r>
            <a:r>
              <a:rPr sz="1800" dirty="0">
                <a:latin typeface="Lucida Grande" panose="020B0600040502020204"/>
                <a:cs typeface="Times New Roman"/>
              </a:rPr>
              <a:t> </a:t>
            </a:r>
            <a:r>
              <a:rPr sz="1800" b="1" dirty="0">
                <a:latin typeface="Lucida Grande" panose="020B0600040502020204"/>
                <a:cs typeface="Calibri"/>
              </a:rPr>
              <a:t>in</a:t>
            </a:r>
            <a:r>
              <a:rPr sz="1800" dirty="0">
                <a:latin typeface="Lucida Grande" panose="020B0600040502020204"/>
                <a:cs typeface="Times New Roman"/>
              </a:rPr>
              <a:t> </a:t>
            </a:r>
            <a:r>
              <a:rPr sz="1800" b="1" dirty="0">
                <a:latin typeface="Lucida Grande" panose="020B0600040502020204"/>
                <a:cs typeface="Calibri"/>
              </a:rPr>
              <a:t>Nagios?</a:t>
            </a:r>
            <a:endParaRPr sz="1800" dirty="0">
              <a:latin typeface="Lucida Grande" panose="020B0600040502020204"/>
              <a:cs typeface="Calibri"/>
            </a:endParaRPr>
          </a:p>
        </p:txBody>
      </p:sp>
      <p:grpSp>
        <p:nvGrpSpPr>
          <p:cNvPr id="4" name="object 4"/>
          <p:cNvGrpSpPr/>
          <p:nvPr/>
        </p:nvGrpSpPr>
        <p:grpSpPr>
          <a:xfrm>
            <a:off x="371475" y="1695450"/>
            <a:ext cx="3124200" cy="561975"/>
            <a:chOff x="371475" y="1695450"/>
            <a:chExt cx="3124200" cy="561975"/>
          </a:xfrm>
        </p:grpSpPr>
        <p:pic>
          <p:nvPicPr>
            <p:cNvPr id="5" name="object 5"/>
            <p:cNvPicPr/>
            <p:nvPr/>
          </p:nvPicPr>
          <p:blipFill>
            <a:blip r:embed="rId2" cstate="print"/>
            <a:stretch>
              <a:fillRect/>
            </a:stretch>
          </p:blipFill>
          <p:spPr>
            <a:xfrm>
              <a:off x="381000" y="1695450"/>
              <a:ext cx="3114675" cy="561975"/>
            </a:xfrm>
            <a:prstGeom prst="rect">
              <a:avLst/>
            </a:prstGeom>
          </p:spPr>
        </p:pic>
        <p:pic>
          <p:nvPicPr>
            <p:cNvPr id="6" name="object 6"/>
            <p:cNvPicPr/>
            <p:nvPr/>
          </p:nvPicPr>
          <p:blipFill>
            <a:blip r:embed="rId3" cstate="print"/>
            <a:stretch>
              <a:fillRect/>
            </a:stretch>
          </p:blipFill>
          <p:spPr>
            <a:xfrm>
              <a:off x="371475" y="1762125"/>
              <a:ext cx="800100" cy="495300"/>
            </a:xfrm>
            <a:prstGeom prst="rect">
              <a:avLst/>
            </a:prstGeom>
          </p:spPr>
        </p:pic>
        <p:sp>
          <p:nvSpPr>
            <p:cNvPr id="7" name="object 7"/>
            <p:cNvSpPr/>
            <p:nvPr/>
          </p:nvSpPr>
          <p:spPr>
            <a:xfrm>
              <a:off x="397715" y="1717913"/>
              <a:ext cx="3020695" cy="469265"/>
            </a:xfrm>
            <a:custGeom>
              <a:avLst/>
              <a:gdLst/>
              <a:ahLst/>
              <a:cxnLst/>
              <a:rect l="l" t="t" r="r" b="b"/>
              <a:pathLst>
                <a:path w="3020695" h="469264">
                  <a:moveTo>
                    <a:pt x="2942374" y="0"/>
                  </a:moveTo>
                  <a:lnTo>
                    <a:pt x="78178" y="0"/>
                  </a:lnTo>
                  <a:lnTo>
                    <a:pt x="47744" y="6132"/>
                  </a:lnTo>
                  <a:lnTo>
                    <a:pt x="22895" y="22863"/>
                  </a:lnTo>
                  <a:lnTo>
                    <a:pt x="6142" y="47693"/>
                  </a:lnTo>
                  <a:lnTo>
                    <a:pt x="0" y="78120"/>
                  </a:lnTo>
                  <a:lnTo>
                    <a:pt x="0" y="390790"/>
                  </a:lnTo>
                  <a:lnTo>
                    <a:pt x="6142" y="421232"/>
                  </a:lnTo>
                  <a:lnTo>
                    <a:pt x="22895" y="446102"/>
                  </a:lnTo>
                  <a:lnTo>
                    <a:pt x="47744" y="462874"/>
                  </a:lnTo>
                  <a:lnTo>
                    <a:pt x="78178" y="469026"/>
                  </a:lnTo>
                  <a:lnTo>
                    <a:pt x="2942374" y="469026"/>
                  </a:lnTo>
                  <a:lnTo>
                    <a:pt x="2972820" y="462874"/>
                  </a:lnTo>
                  <a:lnTo>
                    <a:pt x="2997691" y="446102"/>
                  </a:lnTo>
                  <a:lnTo>
                    <a:pt x="3014464" y="421232"/>
                  </a:lnTo>
                  <a:lnTo>
                    <a:pt x="3020616" y="390790"/>
                  </a:lnTo>
                  <a:lnTo>
                    <a:pt x="3020616" y="78120"/>
                  </a:lnTo>
                  <a:lnTo>
                    <a:pt x="3014464" y="47693"/>
                  </a:lnTo>
                  <a:lnTo>
                    <a:pt x="2997691" y="22863"/>
                  </a:lnTo>
                  <a:lnTo>
                    <a:pt x="2972820" y="6132"/>
                  </a:lnTo>
                  <a:lnTo>
                    <a:pt x="2942374" y="0"/>
                  </a:lnTo>
                  <a:close/>
                </a:path>
              </a:pathLst>
            </a:custGeom>
            <a:solidFill>
              <a:srgbClr val="5F4778"/>
            </a:solidFill>
          </p:spPr>
          <p:txBody>
            <a:bodyPr wrap="square" lIns="0" tIns="0" rIns="0" bIns="0" rtlCol="0"/>
            <a:lstStyle/>
            <a:p>
              <a:endParaRPr/>
            </a:p>
          </p:txBody>
        </p:sp>
        <p:sp>
          <p:nvSpPr>
            <p:cNvPr id="8" name="object 8"/>
            <p:cNvSpPr/>
            <p:nvPr/>
          </p:nvSpPr>
          <p:spPr>
            <a:xfrm>
              <a:off x="397715" y="1717913"/>
              <a:ext cx="3020695" cy="469265"/>
            </a:xfrm>
            <a:custGeom>
              <a:avLst/>
              <a:gdLst/>
              <a:ahLst/>
              <a:cxnLst/>
              <a:rect l="l" t="t" r="r" b="b"/>
              <a:pathLst>
                <a:path w="3020695" h="469264">
                  <a:moveTo>
                    <a:pt x="0" y="78120"/>
                  </a:moveTo>
                  <a:lnTo>
                    <a:pt x="6142" y="47693"/>
                  </a:lnTo>
                  <a:lnTo>
                    <a:pt x="22895" y="22863"/>
                  </a:lnTo>
                  <a:lnTo>
                    <a:pt x="47744" y="6132"/>
                  </a:lnTo>
                  <a:lnTo>
                    <a:pt x="78178" y="0"/>
                  </a:lnTo>
                  <a:lnTo>
                    <a:pt x="2942374" y="0"/>
                  </a:lnTo>
                  <a:lnTo>
                    <a:pt x="2972820" y="6132"/>
                  </a:lnTo>
                  <a:lnTo>
                    <a:pt x="2997691" y="22863"/>
                  </a:lnTo>
                  <a:lnTo>
                    <a:pt x="3014464" y="47693"/>
                  </a:lnTo>
                  <a:lnTo>
                    <a:pt x="3020616" y="78120"/>
                  </a:lnTo>
                  <a:lnTo>
                    <a:pt x="3020616" y="390790"/>
                  </a:lnTo>
                  <a:lnTo>
                    <a:pt x="3014464" y="421232"/>
                  </a:lnTo>
                  <a:lnTo>
                    <a:pt x="2997691" y="446102"/>
                  </a:lnTo>
                  <a:lnTo>
                    <a:pt x="2972820" y="462874"/>
                  </a:lnTo>
                  <a:lnTo>
                    <a:pt x="2942374" y="469026"/>
                  </a:lnTo>
                  <a:lnTo>
                    <a:pt x="78178" y="469026"/>
                  </a:lnTo>
                  <a:lnTo>
                    <a:pt x="47744" y="462874"/>
                  </a:lnTo>
                  <a:lnTo>
                    <a:pt x="22895" y="446102"/>
                  </a:lnTo>
                  <a:lnTo>
                    <a:pt x="6142" y="421232"/>
                  </a:lnTo>
                  <a:lnTo>
                    <a:pt x="0" y="390790"/>
                  </a:lnTo>
                  <a:lnTo>
                    <a:pt x="0" y="78120"/>
                  </a:lnTo>
                  <a:close/>
                </a:path>
              </a:pathLst>
            </a:custGeom>
            <a:ln w="12701">
              <a:solidFill>
                <a:srgbClr val="AF5C05"/>
              </a:solidFill>
            </a:ln>
          </p:spPr>
          <p:txBody>
            <a:bodyPr wrap="square" lIns="0" tIns="0" rIns="0" bIns="0" rtlCol="0"/>
            <a:lstStyle/>
            <a:p>
              <a:endParaRPr/>
            </a:p>
          </p:txBody>
        </p:sp>
      </p:grpSp>
      <p:sp>
        <p:nvSpPr>
          <p:cNvPr id="9" name="object 9"/>
          <p:cNvSpPr txBox="1"/>
          <p:nvPr/>
        </p:nvSpPr>
        <p:spPr>
          <a:xfrm>
            <a:off x="499744" y="1830639"/>
            <a:ext cx="536223" cy="220573"/>
          </a:xfrm>
          <a:prstGeom prst="rect">
            <a:avLst/>
          </a:prstGeom>
        </p:spPr>
        <p:txBody>
          <a:bodyPr vert="horz" wrap="square" lIns="0" tIns="12700" rIns="0" bIns="0" rtlCol="0">
            <a:spAutoFit/>
          </a:bodyPr>
          <a:lstStyle/>
          <a:p>
            <a:pPr marL="12700">
              <a:lnSpc>
                <a:spcPct val="100000"/>
              </a:lnSpc>
              <a:spcBef>
                <a:spcPts val="100"/>
              </a:spcBef>
            </a:pPr>
            <a:r>
              <a:rPr sz="1350" b="1" dirty="0">
                <a:solidFill>
                  <a:srgbClr val="FFFFFF"/>
                </a:solidFill>
                <a:latin typeface="Lucida Grande" panose="020B0600040502020204"/>
                <a:cs typeface="Calibri"/>
              </a:rPr>
              <a:t>A.</a:t>
            </a:r>
            <a:r>
              <a:rPr sz="1350" dirty="0">
                <a:solidFill>
                  <a:srgbClr val="FFFFFF"/>
                </a:solidFill>
                <a:latin typeface="Lucida Grande" panose="020B0600040502020204"/>
                <a:cs typeface="Times New Roman"/>
              </a:rPr>
              <a:t> </a:t>
            </a:r>
            <a:r>
              <a:rPr sz="1350" b="1" dirty="0">
                <a:solidFill>
                  <a:srgbClr val="FFFFFF"/>
                </a:solidFill>
                <a:latin typeface="Lucida Grande" panose="020B0600040502020204"/>
                <a:cs typeface="Calibri"/>
              </a:rPr>
              <a:t>Yes</a:t>
            </a:r>
            <a:endParaRPr sz="1350">
              <a:latin typeface="Lucida Grande" panose="020B0600040502020204"/>
              <a:cs typeface="Calibri"/>
            </a:endParaRPr>
          </a:p>
        </p:txBody>
      </p:sp>
      <p:grpSp>
        <p:nvGrpSpPr>
          <p:cNvPr id="10" name="object 10"/>
          <p:cNvGrpSpPr/>
          <p:nvPr/>
        </p:nvGrpSpPr>
        <p:grpSpPr>
          <a:xfrm>
            <a:off x="352425" y="2219325"/>
            <a:ext cx="3162300" cy="609600"/>
            <a:chOff x="352425" y="2219325"/>
            <a:chExt cx="3162300" cy="609600"/>
          </a:xfrm>
        </p:grpSpPr>
        <p:pic>
          <p:nvPicPr>
            <p:cNvPr id="11" name="object 11"/>
            <p:cNvPicPr/>
            <p:nvPr/>
          </p:nvPicPr>
          <p:blipFill>
            <a:blip r:embed="rId4" cstate="print"/>
            <a:stretch>
              <a:fillRect/>
            </a:stretch>
          </p:blipFill>
          <p:spPr>
            <a:xfrm>
              <a:off x="352425" y="2219325"/>
              <a:ext cx="3162300" cy="609600"/>
            </a:xfrm>
            <a:prstGeom prst="rect">
              <a:avLst/>
            </a:prstGeom>
          </p:spPr>
        </p:pic>
        <p:pic>
          <p:nvPicPr>
            <p:cNvPr id="12" name="object 12"/>
            <p:cNvPicPr/>
            <p:nvPr/>
          </p:nvPicPr>
          <p:blipFill>
            <a:blip r:embed="rId5" cstate="print"/>
            <a:stretch>
              <a:fillRect/>
            </a:stretch>
          </p:blipFill>
          <p:spPr>
            <a:xfrm>
              <a:off x="371475" y="2305050"/>
              <a:ext cx="762000" cy="495300"/>
            </a:xfrm>
            <a:prstGeom prst="rect">
              <a:avLst/>
            </a:prstGeom>
          </p:spPr>
        </p:pic>
        <p:sp>
          <p:nvSpPr>
            <p:cNvPr id="13" name="object 13"/>
            <p:cNvSpPr/>
            <p:nvPr/>
          </p:nvSpPr>
          <p:spPr>
            <a:xfrm>
              <a:off x="397715" y="2262759"/>
              <a:ext cx="3020695" cy="469265"/>
            </a:xfrm>
            <a:custGeom>
              <a:avLst/>
              <a:gdLst/>
              <a:ahLst/>
              <a:cxnLst/>
              <a:rect l="l" t="t" r="r" b="b"/>
              <a:pathLst>
                <a:path w="3020695" h="469264">
                  <a:moveTo>
                    <a:pt x="2942374" y="0"/>
                  </a:moveTo>
                  <a:lnTo>
                    <a:pt x="78178" y="0"/>
                  </a:lnTo>
                  <a:lnTo>
                    <a:pt x="47744" y="6151"/>
                  </a:lnTo>
                  <a:lnTo>
                    <a:pt x="22895" y="22924"/>
                  </a:lnTo>
                  <a:lnTo>
                    <a:pt x="6142" y="47793"/>
                  </a:lnTo>
                  <a:lnTo>
                    <a:pt x="0" y="78236"/>
                  </a:lnTo>
                  <a:lnTo>
                    <a:pt x="0" y="390905"/>
                  </a:lnTo>
                  <a:lnTo>
                    <a:pt x="6142" y="421328"/>
                  </a:lnTo>
                  <a:lnTo>
                    <a:pt x="22895" y="446152"/>
                  </a:lnTo>
                  <a:lnTo>
                    <a:pt x="47744" y="462879"/>
                  </a:lnTo>
                  <a:lnTo>
                    <a:pt x="78178" y="469010"/>
                  </a:lnTo>
                  <a:lnTo>
                    <a:pt x="2942374" y="469010"/>
                  </a:lnTo>
                  <a:lnTo>
                    <a:pt x="2972820" y="462879"/>
                  </a:lnTo>
                  <a:lnTo>
                    <a:pt x="2997691" y="446152"/>
                  </a:lnTo>
                  <a:lnTo>
                    <a:pt x="3014464" y="421328"/>
                  </a:lnTo>
                  <a:lnTo>
                    <a:pt x="3020616" y="390905"/>
                  </a:lnTo>
                  <a:lnTo>
                    <a:pt x="3020616" y="78236"/>
                  </a:lnTo>
                  <a:lnTo>
                    <a:pt x="3014464" y="47793"/>
                  </a:lnTo>
                  <a:lnTo>
                    <a:pt x="2997691" y="22924"/>
                  </a:lnTo>
                  <a:lnTo>
                    <a:pt x="2972820" y="6151"/>
                  </a:lnTo>
                  <a:lnTo>
                    <a:pt x="2942374" y="0"/>
                  </a:lnTo>
                  <a:close/>
                </a:path>
              </a:pathLst>
            </a:custGeom>
            <a:solidFill>
              <a:srgbClr val="FFFFFF"/>
            </a:solidFill>
          </p:spPr>
          <p:txBody>
            <a:bodyPr wrap="square" lIns="0" tIns="0" rIns="0" bIns="0" rtlCol="0"/>
            <a:lstStyle/>
            <a:p>
              <a:endParaRPr/>
            </a:p>
          </p:txBody>
        </p:sp>
        <p:sp>
          <p:nvSpPr>
            <p:cNvPr id="14" name="object 14"/>
            <p:cNvSpPr/>
            <p:nvPr/>
          </p:nvSpPr>
          <p:spPr>
            <a:xfrm>
              <a:off x="397715" y="2262759"/>
              <a:ext cx="3020695" cy="469265"/>
            </a:xfrm>
            <a:custGeom>
              <a:avLst/>
              <a:gdLst/>
              <a:ahLst/>
              <a:cxnLst/>
              <a:rect l="l" t="t" r="r" b="b"/>
              <a:pathLst>
                <a:path w="3020695" h="469264">
                  <a:moveTo>
                    <a:pt x="0" y="78236"/>
                  </a:moveTo>
                  <a:lnTo>
                    <a:pt x="6142" y="47793"/>
                  </a:lnTo>
                  <a:lnTo>
                    <a:pt x="22895" y="22924"/>
                  </a:lnTo>
                  <a:lnTo>
                    <a:pt x="47744" y="6151"/>
                  </a:lnTo>
                  <a:lnTo>
                    <a:pt x="78178" y="0"/>
                  </a:lnTo>
                  <a:lnTo>
                    <a:pt x="2942374" y="0"/>
                  </a:lnTo>
                  <a:lnTo>
                    <a:pt x="2972820" y="6151"/>
                  </a:lnTo>
                  <a:lnTo>
                    <a:pt x="2997691" y="22924"/>
                  </a:lnTo>
                  <a:lnTo>
                    <a:pt x="3014464" y="47793"/>
                  </a:lnTo>
                  <a:lnTo>
                    <a:pt x="3020616" y="78236"/>
                  </a:lnTo>
                  <a:lnTo>
                    <a:pt x="3020616" y="390905"/>
                  </a:lnTo>
                  <a:lnTo>
                    <a:pt x="3014464" y="421328"/>
                  </a:lnTo>
                  <a:lnTo>
                    <a:pt x="2997691" y="446152"/>
                  </a:lnTo>
                  <a:lnTo>
                    <a:pt x="2972820" y="462879"/>
                  </a:lnTo>
                  <a:lnTo>
                    <a:pt x="2942374" y="469010"/>
                  </a:lnTo>
                  <a:lnTo>
                    <a:pt x="78178" y="469010"/>
                  </a:lnTo>
                  <a:lnTo>
                    <a:pt x="47744" y="462879"/>
                  </a:lnTo>
                  <a:lnTo>
                    <a:pt x="22895" y="446152"/>
                  </a:lnTo>
                  <a:lnTo>
                    <a:pt x="6142" y="421328"/>
                  </a:lnTo>
                  <a:lnTo>
                    <a:pt x="0" y="390905"/>
                  </a:lnTo>
                  <a:lnTo>
                    <a:pt x="0" y="78236"/>
                  </a:lnTo>
                  <a:close/>
                </a:path>
              </a:pathLst>
            </a:custGeom>
            <a:ln w="12701">
              <a:solidFill>
                <a:srgbClr val="AF5C05"/>
              </a:solidFill>
            </a:ln>
          </p:spPr>
          <p:txBody>
            <a:bodyPr wrap="square" lIns="0" tIns="0" rIns="0" bIns="0" rtlCol="0"/>
            <a:lstStyle/>
            <a:p>
              <a:endParaRPr/>
            </a:p>
          </p:txBody>
        </p:sp>
      </p:grpSp>
      <p:sp>
        <p:nvSpPr>
          <p:cNvPr id="15" name="object 15"/>
          <p:cNvSpPr txBox="1"/>
          <p:nvPr/>
        </p:nvSpPr>
        <p:spPr>
          <a:xfrm>
            <a:off x="499743" y="2376484"/>
            <a:ext cx="481539" cy="220573"/>
          </a:xfrm>
          <a:prstGeom prst="rect">
            <a:avLst/>
          </a:prstGeom>
        </p:spPr>
        <p:txBody>
          <a:bodyPr vert="horz" wrap="square" lIns="0" tIns="12700" rIns="0" bIns="0" rtlCol="0">
            <a:spAutoFit/>
          </a:bodyPr>
          <a:lstStyle/>
          <a:p>
            <a:pPr marL="12700">
              <a:lnSpc>
                <a:spcPct val="100000"/>
              </a:lnSpc>
              <a:spcBef>
                <a:spcPts val="100"/>
              </a:spcBef>
            </a:pPr>
            <a:r>
              <a:rPr sz="1350" dirty="0">
                <a:latin typeface="Lucida Grande" panose="020B0600040502020204"/>
                <a:cs typeface="Calibri"/>
              </a:rPr>
              <a:t>B.</a:t>
            </a:r>
            <a:r>
              <a:rPr sz="1350" dirty="0">
                <a:latin typeface="Lucida Grande" panose="020B0600040502020204"/>
                <a:cs typeface="Times New Roman"/>
              </a:rPr>
              <a:t> </a:t>
            </a:r>
            <a:r>
              <a:rPr sz="1350" dirty="0">
                <a:latin typeface="Lucida Grande" panose="020B0600040502020204"/>
                <a:cs typeface="Calibri"/>
              </a:rPr>
              <a:t>No</a:t>
            </a:r>
            <a:endParaRPr sz="1350">
              <a:latin typeface="Lucida Grande" panose="020B0600040502020204"/>
              <a:cs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DBEEF4"/>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dirty="0">
                <a:latin typeface="Lucida Grande" panose="020B0600040502020204" pitchFamily="34" charset="0"/>
              </a:rPr>
              <a:t>Quiz</a:t>
            </a:r>
          </a:p>
        </p:txBody>
      </p:sp>
      <p:sp>
        <p:nvSpPr>
          <p:cNvPr id="3" name="object 3"/>
          <p:cNvSpPr txBox="1"/>
          <p:nvPr/>
        </p:nvSpPr>
        <p:spPr>
          <a:xfrm>
            <a:off x="406400" y="1036252"/>
            <a:ext cx="4699000" cy="289823"/>
          </a:xfrm>
          <a:prstGeom prst="rect">
            <a:avLst/>
          </a:prstGeom>
        </p:spPr>
        <p:txBody>
          <a:bodyPr vert="horz" wrap="square" lIns="0" tIns="12700" rIns="0" bIns="0" rtlCol="0">
            <a:spAutoFit/>
          </a:bodyPr>
          <a:lstStyle/>
          <a:p>
            <a:pPr marL="12700">
              <a:lnSpc>
                <a:spcPct val="100000"/>
              </a:lnSpc>
              <a:spcBef>
                <a:spcPts val="100"/>
              </a:spcBef>
            </a:pPr>
            <a:r>
              <a:rPr sz="1800" b="1" dirty="0">
                <a:latin typeface="Lucida Grande" panose="020B0600040502020204"/>
                <a:cs typeface="Calibri"/>
              </a:rPr>
              <a:t>5.</a:t>
            </a:r>
            <a:r>
              <a:rPr sz="1800" dirty="0">
                <a:latin typeface="Lucida Grande" panose="020B0600040502020204"/>
                <a:cs typeface="Times New Roman"/>
              </a:rPr>
              <a:t> </a:t>
            </a:r>
            <a:r>
              <a:rPr sz="1800" b="1" dirty="0">
                <a:latin typeface="Lucida Grande" panose="020B0600040502020204"/>
                <a:cs typeface="Calibri"/>
              </a:rPr>
              <a:t>On</a:t>
            </a:r>
            <a:r>
              <a:rPr sz="1800" dirty="0">
                <a:latin typeface="Lucida Grande" panose="020B0600040502020204"/>
                <a:cs typeface="Times New Roman"/>
              </a:rPr>
              <a:t> </a:t>
            </a:r>
            <a:r>
              <a:rPr sz="1800" b="1" dirty="0">
                <a:latin typeface="Lucida Grande" panose="020B0600040502020204"/>
                <a:cs typeface="Calibri"/>
              </a:rPr>
              <a:t>which</a:t>
            </a:r>
            <a:r>
              <a:rPr sz="1800" dirty="0">
                <a:latin typeface="Lucida Grande" panose="020B0600040502020204"/>
                <a:cs typeface="Times New Roman"/>
              </a:rPr>
              <a:t> </a:t>
            </a:r>
            <a:r>
              <a:rPr sz="1800" b="1" dirty="0">
                <a:latin typeface="Lucida Grande" panose="020B0600040502020204"/>
                <a:cs typeface="Calibri"/>
              </a:rPr>
              <a:t>port</a:t>
            </a:r>
            <a:r>
              <a:rPr sz="1800" dirty="0">
                <a:latin typeface="Lucida Grande" panose="020B0600040502020204"/>
                <a:cs typeface="Times New Roman"/>
              </a:rPr>
              <a:t> </a:t>
            </a:r>
            <a:r>
              <a:rPr sz="1800" b="1" dirty="0">
                <a:latin typeface="Lucida Grande" panose="020B0600040502020204"/>
                <a:cs typeface="Calibri"/>
              </a:rPr>
              <a:t>does</a:t>
            </a:r>
            <a:r>
              <a:rPr sz="1800" dirty="0">
                <a:latin typeface="Lucida Grande" panose="020B0600040502020204"/>
                <a:cs typeface="Times New Roman"/>
              </a:rPr>
              <a:t> </a:t>
            </a:r>
            <a:r>
              <a:rPr sz="1800" b="1" dirty="0">
                <a:latin typeface="Lucida Grande" panose="020B0600040502020204"/>
                <a:cs typeface="Calibri"/>
              </a:rPr>
              <a:t>Nagios</a:t>
            </a:r>
            <a:r>
              <a:rPr sz="1800" dirty="0">
                <a:latin typeface="Lucida Grande" panose="020B0600040502020204"/>
                <a:cs typeface="Times New Roman"/>
              </a:rPr>
              <a:t> </a:t>
            </a:r>
            <a:r>
              <a:rPr sz="1800" b="1" dirty="0">
                <a:latin typeface="Lucida Grande" panose="020B0600040502020204"/>
                <a:cs typeface="Calibri"/>
              </a:rPr>
              <a:t>GUI</a:t>
            </a:r>
            <a:r>
              <a:rPr sz="1800" dirty="0">
                <a:latin typeface="Lucida Grande" panose="020B0600040502020204"/>
                <a:cs typeface="Times New Roman"/>
              </a:rPr>
              <a:t> </a:t>
            </a:r>
            <a:r>
              <a:rPr sz="1800" b="1" dirty="0">
                <a:latin typeface="Lucida Grande" panose="020B0600040502020204"/>
                <a:cs typeface="Calibri"/>
              </a:rPr>
              <a:t>work?</a:t>
            </a:r>
            <a:endParaRPr sz="1800" dirty="0">
              <a:latin typeface="Lucida Grande" panose="020B0600040502020204"/>
              <a:cs typeface="Calibri"/>
            </a:endParaRPr>
          </a:p>
        </p:txBody>
      </p:sp>
      <p:grpSp>
        <p:nvGrpSpPr>
          <p:cNvPr id="4" name="object 4"/>
          <p:cNvGrpSpPr/>
          <p:nvPr/>
        </p:nvGrpSpPr>
        <p:grpSpPr>
          <a:xfrm>
            <a:off x="285750" y="1714500"/>
            <a:ext cx="3162300" cy="2219325"/>
            <a:chOff x="285750" y="1714500"/>
            <a:chExt cx="3162300" cy="2219325"/>
          </a:xfrm>
        </p:grpSpPr>
        <p:pic>
          <p:nvPicPr>
            <p:cNvPr id="5" name="object 5"/>
            <p:cNvPicPr/>
            <p:nvPr/>
          </p:nvPicPr>
          <p:blipFill>
            <a:blip r:embed="rId2" cstate="print"/>
            <a:stretch>
              <a:fillRect/>
            </a:stretch>
          </p:blipFill>
          <p:spPr>
            <a:xfrm>
              <a:off x="304800" y="1714500"/>
              <a:ext cx="3114675" cy="561975"/>
            </a:xfrm>
            <a:prstGeom prst="rect">
              <a:avLst/>
            </a:prstGeom>
          </p:spPr>
        </p:pic>
        <p:pic>
          <p:nvPicPr>
            <p:cNvPr id="6" name="object 6"/>
            <p:cNvPicPr/>
            <p:nvPr/>
          </p:nvPicPr>
          <p:blipFill>
            <a:blip r:embed="rId3" cstate="print"/>
            <a:stretch>
              <a:fillRect/>
            </a:stretch>
          </p:blipFill>
          <p:spPr>
            <a:xfrm>
              <a:off x="295275" y="1771650"/>
              <a:ext cx="904875" cy="495300"/>
            </a:xfrm>
            <a:prstGeom prst="rect">
              <a:avLst/>
            </a:prstGeom>
          </p:spPr>
        </p:pic>
        <p:sp>
          <p:nvSpPr>
            <p:cNvPr id="7" name="object 7"/>
            <p:cNvSpPr/>
            <p:nvPr/>
          </p:nvSpPr>
          <p:spPr>
            <a:xfrm>
              <a:off x="327254" y="1729221"/>
              <a:ext cx="3020695" cy="469265"/>
            </a:xfrm>
            <a:custGeom>
              <a:avLst/>
              <a:gdLst/>
              <a:ahLst/>
              <a:cxnLst/>
              <a:rect l="l" t="t" r="r" b="b"/>
              <a:pathLst>
                <a:path w="3020695" h="469264">
                  <a:moveTo>
                    <a:pt x="2942487" y="0"/>
                  </a:moveTo>
                  <a:lnTo>
                    <a:pt x="78178" y="0"/>
                  </a:lnTo>
                  <a:lnTo>
                    <a:pt x="47749" y="6132"/>
                  </a:lnTo>
                  <a:lnTo>
                    <a:pt x="22899" y="22863"/>
                  </a:lnTo>
                  <a:lnTo>
                    <a:pt x="6144" y="47693"/>
                  </a:lnTo>
                  <a:lnTo>
                    <a:pt x="0" y="78120"/>
                  </a:lnTo>
                  <a:lnTo>
                    <a:pt x="0" y="390793"/>
                  </a:lnTo>
                  <a:lnTo>
                    <a:pt x="6144" y="421228"/>
                  </a:lnTo>
                  <a:lnTo>
                    <a:pt x="22899" y="446094"/>
                  </a:lnTo>
                  <a:lnTo>
                    <a:pt x="47749" y="462865"/>
                  </a:lnTo>
                  <a:lnTo>
                    <a:pt x="78178" y="469017"/>
                  </a:lnTo>
                  <a:lnTo>
                    <a:pt x="2942487" y="469017"/>
                  </a:lnTo>
                  <a:lnTo>
                    <a:pt x="2972914" y="462865"/>
                  </a:lnTo>
                  <a:lnTo>
                    <a:pt x="2997743" y="446094"/>
                  </a:lnTo>
                  <a:lnTo>
                    <a:pt x="3014474" y="421228"/>
                  </a:lnTo>
                  <a:lnTo>
                    <a:pt x="3020607" y="390793"/>
                  </a:lnTo>
                  <a:lnTo>
                    <a:pt x="3020607" y="78120"/>
                  </a:lnTo>
                  <a:lnTo>
                    <a:pt x="3014474" y="47693"/>
                  </a:lnTo>
                  <a:lnTo>
                    <a:pt x="2997743" y="22863"/>
                  </a:lnTo>
                  <a:lnTo>
                    <a:pt x="2972914" y="6132"/>
                  </a:lnTo>
                  <a:lnTo>
                    <a:pt x="2942487" y="0"/>
                  </a:lnTo>
                  <a:close/>
                </a:path>
              </a:pathLst>
            </a:custGeom>
            <a:solidFill>
              <a:srgbClr val="FFFFFF"/>
            </a:solidFill>
          </p:spPr>
          <p:txBody>
            <a:bodyPr wrap="square" lIns="0" tIns="0" rIns="0" bIns="0" rtlCol="0"/>
            <a:lstStyle/>
            <a:p>
              <a:endParaRPr/>
            </a:p>
          </p:txBody>
        </p:sp>
        <p:sp>
          <p:nvSpPr>
            <p:cNvPr id="8" name="object 8"/>
            <p:cNvSpPr/>
            <p:nvPr/>
          </p:nvSpPr>
          <p:spPr>
            <a:xfrm>
              <a:off x="327254" y="1729221"/>
              <a:ext cx="3020695" cy="469265"/>
            </a:xfrm>
            <a:custGeom>
              <a:avLst/>
              <a:gdLst/>
              <a:ahLst/>
              <a:cxnLst/>
              <a:rect l="l" t="t" r="r" b="b"/>
              <a:pathLst>
                <a:path w="3020695" h="469264">
                  <a:moveTo>
                    <a:pt x="0" y="78120"/>
                  </a:moveTo>
                  <a:lnTo>
                    <a:pt x="6144" y="47693"/>
                  </a:lnTo>
                  <a:lnTo>
                    <a:pt x="22899" y="22863"/>
                  </a:lnTo>
                  <a:lnTo>
                    <a:pt x="47749" y="6132"/>
                  </a:lnTo>
                  <a:lnTo>
                    <a:pt x="78178" y="0"/>
                  </a:lnTo>
                  <a:lnTo>
                    <a:pt x="2942487" y="0"/>
                  </a:lnTo>
                  <a:lnTo>
                    <a:pt x="2972914" y="6132"/>
                  </a:lnTo>
                  <a:lnTo>
                    <a:pt x="2997743" y="22863"/>
                  </a:lnTo>
                  <a:lnTo>
                    <a:pt x="3014474" y="47693"/>
                  </a:lnTo>
                  <a:lnTo>
                    <a:pt x="3020607" y="78120"/>
                  </a:lnTo>
                  <a:lnTo>
                    <a:pt x="3020607" y="390793"/>
                  </a:lnTo>
                  <a:lnTo>
                    <a:pt x="3014474" y="421228"/>
                  </a:lnTo>
                  <a:lnTo>
                    <a:pt x="2997743" y="446094"/>
                  </a:lnTo>
                  <a:lnTo>
                    <a:pt x="2972914" y="462865"/>
                  </a:lnTo>
                  <a:lnTo>
                    <a:pt x="2942487" y="469017"/>
                  </a:lnTo>
                  <a:lnTo>
                    <a:pt x="78178" y="469017"/>
                  </a:lnTo>
                  <a:lnTo>
                    <a:pt x="47749" y="462865"/>
                  </a:lnTo>
                  <a:lnTo>
                    <a:pt x="22899" y="446094"/>
                  </a:lnTo>
                  <a:lnTo>
                    <a:pt x="6144" y="421228"/>
                  </a:lnTo>
                  <a:lnTo>
                    <a:pt x="0" y="390793"/>
                  </a:lnTo>
                  <a:lnTo>
                    <a:pt x="0" y="78120"/>
                  </a:lnTo>
                  <a:close/>
                </a:path>
              </a:pathLst>
            </a:custGeom>
            <a:ln w="12701">
              <a:solidFill>
                <a:srgbClr val="AF5C05"/>
              </a:solidFill>
            </a:ln>
          </p:spPr>
          <p:txBody>
            <a:bodyPr wrap="square" lIns="0" tIns="0" rIns="0" bIns="0" rtlCol="0"/>
            <a:lstStyle/>
            <a:p>
              <a:endParaRPr/>
            </a:p>
          </p:txBody>
        </p:sp>
        <p:pic>
          <p:nvPicPr>
            <p:cNvPr id="9" name="object 9"/>
            <p:cNvPicPr/>
            <p:nvPr/>
          </p:nvPicPr>
          <p:blipFill>
            <a:blip r:embed="rId4" cstate="print"/>
            <a:stretch>
              <a:fillRect/>
            </a:stretch>
          </p:blipFill>
          <p:spPr>
            <a:xfrm>
              <a:off x="285750" y="2228850"/>
              <a:ext cx="3162300" cy="609600"/>
            </a:xfrm>
            <a:prstGeom prst="rect">
              <a:avLst/>
            </a:prstGeom>
          </p:spPr>
        </p:pic>
        <p:pic>
          <p:nvPicPr>
            <p:cNvPr id="10" name="object 10"/>
            <p:cNvPicPr/>
            <p:nvPr/>
          </p:nvPicPr>
          <p:blipFill>
            <a:blip r:embed="rId5" cstate="print"/>
            <a:stretch>
              <a:fillRect/>
            </a:stretch>
          </p:blipFill>
          <p:spPr>
            <a:xfrm>
              <a:off x="295275" y="2314575"/>
              <a:ext cx="723900" cy="495300"/>
            </a:xfrm>
            <a:prstGeom prst="rect">
              <a:avLst/>
            </a:prstGeom>
          </p:spPr>
        </p:pic>
        <p:sp>
          <p:nvSpPr>
            <p:cNvPr id="11" name="object 11"/>
            <p:cNvSpPr/>
            <p:nvPr/>
          </p:nvSpPr>
          <p:spPr>
            <a:xfrm>
              <a:off x="327254" y="2274057"/>
              <a:ext cx="3020695" cy="469265"/>
            </a:xfrm>
            <a:custGeom>
              <a:avLst/>
              <a:gdLst/>
              <a:ahLst/>
              <a:cxnLst/>
              <a:rect l="l" t="t" r="r" b="b"/>
              <a:pathLst>
                <a:path w="3020695" h="469264">
                  <a:moveTo>
                    <a:pt x="2942487" y="0"/>
                  </a:moveTo>
                  <a:lnTo>
                    <a:pt x="78178" y="0"/>
                  </a:lnTo>
                  <a:lnTo>
                    <a:pt x="47749" y="6151"/>
                  </a:lnTo>
                  <a:lnTo>
                    <a:pt x="22899" y="22924"/>
                  </a:lnTo>
                  <a:lnTo>
                    <a:pt x="6144" y="47793"/>
                  </a:lnTo>
                  <a:lnTo>
                    <a:pt x="0" y="78236"/>
                  </a:lnTo>
                  <a:lnTo>
                    <a:pt x="0" y="390905"/>
                  </a:lnTo>
                  <a:lnTo>
                    <a:pt x="6144" y="421348"/>
                  </a:lnTo>
                  <a:lnTo>
                    <a:pt x="22899" y="446218"/>
                  </a:lnTo>
                  <a:lnTo>
                    <a:pt x="47749" y="462990"/>
                  </a:lnTo>
                  <a:lnTo>
                    <a:pt x="78178" y="469142"/>
                  </a:lnTo>
                  <a:lnTo>
                    <a:pt x="2942487" y="469142"/>
                  </a:lnTo>
                  <a:lnTo>
                    <a:pt x="2972914" y="462990"/>
                  </a:lnTo>
                  <a:lnTo>
                    <a:pt x="2997743" y="446218"/>
                  </a:lnTo>
                  <a:lnTo>
                    <a:pt x="3014474" y="421348"/>
                  </a:lnTo>
                  <a:lnTo>
                    <a:pt x="3020607" y="390905"/>
                  </a:lnTo>
                  <a:lnTo>
                    <a:pt x="3020607" y="78236"/>
                  </a:lnTo>
                  <a:lnTo>
                    <a:pt x="3014474" y="47793"/>
                  </a:lnTo>
                  <a:lnTo>
                    <a:pt x="2997743" y="22924"/>
                  </a:lnTo>
                  <a:lnTo>
                    <a:pt x="2972914" y="6151"/>
                  </a:lnTo>
                  <a:lnTo>
                    <a:pt x="2942487" y="0"/>
                  </a:lnTo>
                  <a:close/>
                </a:path>
              </a:pathLst>
            </a:custGeom>
            <a:solidFill>
              <a:srgbClr val="FFFFFF"/>
            </a:solidFill>
          </p:spPr>
          <p:txBody>
            <a:bodyPr wrap="square" lIns="0" tIns="0" rIns="0" bIns="0" rtlCol="0"/>
            <a:lstStyle/>
            <a:p>
              <a:endParaRPr/>
            </a:p>
          </p:txBody>
        </p:sp>
        <p:sp>
          <p:nvSpPr>
            <p:cNvPr id="12" name="object 12"/>
            <p:cNvSpPr/>
            <p:nvPr/>
          </p:nvSpPr>
          <p:spPr>
            <a:xfrm>
              <a:off x="327254" y="2274057"/>
              <a:ext cx="3020695" cy="469265"/>
            </a:xfrm>
            <a:custGeom>
              <a:avLst/>
              <a:gdLst/>
              <a:ahLst/>
              <a:cxnLst/>
              <a:rect l="l" t="t" r="r" b="b"/>
              <a:pathLst>
                <a:path w="3020695" h="469264">
                  <a:moveTo>
                    <a:pt x="0" y="78236"/>
                  </a:moveTo>
                  <a:lnTo>
                    <a:pt x="6144" y="47793"/>
                  </a:lnTo>
                  <a:lnTo>
                    <a:pt x="22899" y="22924"/>
                  </a:lnTo>
                  <a:lnTo>
                    <a:pt x="47749" y="6151"/>
                  </a:lnTo>
                  <a:lnTo>
                    <a:pt x="78178" y="0"/>
                  </a:lnTo>
                  <a:lnTo>
                    <a:pt x="2942487" y="0"/>
                  </a:lnTo>
                  <a:lnTo>
                    <a:pt x="2972914" y="6151"/>
                  </a:lnTo>
                  <a:lnTo>
                    <a:pt x="2997743" y="22924"/>
                  </a:lnTo>
                  <a:lnTo>
                    <a:pt x="3014474" y="47793"/>
                  </a:lnTo>
                  <a:lnTo>
                    <a:pt x="3020607" y="78236"/>
                  </a:lnTo>
                  <a:lnTo>
                    <a:pt x="3020607" y="390905"/>
                  </a:lnTo>
                  <a:lnTo>
                    <a:pt x="3014474" y="421348"/>
                  </a:lnTo>
                  <a:lnTo>
                    <a:pt x="2997743" y="446218"/>
                  </a:lnTo>
                  <a:lnTo>
                    <a:pt x="2972914" y="462990"/>
                  </a:lnTo>
                  <a:lnTo>
                    <a:pt x="2942487" y="469142"/>
                  </a:lnTo>
                  <a:lnTo>
                    <a:pt x="78178" y="469142"/>
                  </a:lnTo>
                  <a:lnTo>
                    <a:pt x="47749" y="462990"/>
                  </a:lnTo>
                  <a:lnTo>
                    <a:pt x="22899" y="446218"/>
                  </a:lnTo>
                  <a:lnTo>
                    <a:pt x="6144" y="421348"/>
                  </a:lnTo>
                  <a:lnTo>
                    <a:pt x="0" y="390905"/>
                  </a:lnTo>
                  <a:lnTo>
                    <a:pt x="0" y="78236"/>
                  </a:lnTo>
                  <a:close/>
                </a:path>
              </a:pathLst>
            </a:custGeom>
            <a:ln w="12701">
              <a:solidFill>
                <a:srgbClr val="AF5C05"/>
              </a:solidFill>
            </a:ln>
          </p:spPr>
          <p:txBody>
            <a:bodyPr wrap="square" lIns="0" tIns="0" rIns="0" bIns="0" rtlCol="0"/>
            <a:lstStyle/>
            <a:p>
              <a:endParaRPr/>
            </a:p>
          </p:txBody>
        </p:sp>
        <p:pic>
          <p:nvPicPr>
            <p:cNvPr id="13" name="object 13"/>
            <p:cNvPicPr/>
            <p:nvPr/>
          </p:nvPicPr>
          <p:blipFill>
            <a:blip r:embed="rId6" cstate="print"/>
            <a:stretch>
              <a:fillRect/>
            </a:stretch>
          </p:blipFill>
          <p:spPr>
            <a:xfrm>
              <a:off x="285750" y="2771775"/>
              <a:ext cx="3162300" cy="619125"/>
            </a:xfrm>
            <a:prstGeom prst="rect">
              <a:avLst/>
            </a:prstGeom>
          </p:spPr>
        </p:pic>
        <p:pic>
          <p:nvPicPr>
            <p:cNvPr id="14" name="object 14"/>
            <p:cNvPicPr/>
            <p:nvPr/>
          </p:nvPicPr>
          <p:blipFill>
            <a:blip r:embed="rId7" cstate="print"/>
            <a:stretch>
              <a:fillRect/>
            </a:stretch>
          </p:blipFill>
          <p:spPr>
            <a:xfrm>
              <a:off x="295275" y="2867025"/>
              <a:ext cx="895350" cy="495300"/>
            </a:xfrm>
            <a:prstGeom prst="rect">
              <a:avLst/>
            </a:prstGeom>
          </p:spPr>
        </p:pic>
        <p:sp>
          <p:nvSpPr>
            <p:cNvPr id="15" name="object 15"/>
            <p:cNvSpPr/>
            <p:nvPr/>
          </p:nvSpPr>
          <p:spPr>
            <a:xfrm>
              <a:off x="327254" y="2819019"/>
              <a:ext cx="3020695" cy="469265"/>
            </a:xfrm>
            <a:custGeom>
              <a:avLst/>
              <a:gdLst/>
              <a:ahLst/>
              <a:cxnLst/>
              <a:rect l="l" t="t" r="r" b="b"/>
              <a:pathLst>
                <a:path w="3020695" h="469264">
                  <a:moveTo>
                    <a:pt x="2942487" y="0"/>
                  </a:moveTo>
                  <a:lnTo>
                    <a:pt x="78178" y="0"/>
                  </a:lnTo>
                  <a:lnTo>
                    <a:pt x="47749" y="6151"/>
                  </a:lnTo>
                  <a:lnTo>
                    <a:pt x="22899" y="22924"/>
                  </a:lnTo>
                  <a:lnTo>
                    <a:pt x="6144" y="47793"/>
                  </a:lnTo>
                  <a:lnTo>
                    <a:pt x="0" y="78236"/>
                  </a:lnTo>
                  <a:lnTo>
                    <a:pt x="0" y="390905"/>
                  </a:lnTo>
                  <a:lnTo>
                    <a:pt x="6144" y="421328"/>
                  </a:lnTo>
                  <a:lnTo>
                    <a:pt x="22899" y="446152"/>
                  </a:lnTo>
                  <a:lnTo>
                    <a:pt x="47749" y="462879"/>
                  </a:lnTo>
                  <a:lnTo>
                    <a:pt x="78178" y="469010"/>
                  </a:lnTo>
                  <a:lnTo>
                    <a:pt x="2942487" y="469010"/>
                  </a:lnTo>
                  <a:lnTo>
                    <a:pt x="2972914" y="462879"/>
                  </a:lnTo>
                  <a:lnTo>
                    <a:pt x="2997743" y="446152"/>
                  </a:lnTo>
                  <a:lnTo>
                    <a:pt x="3014474" y="421328"/>
                  </a:lnTo>
                  <a:lnTo>
                    <a:pt x="3020607" y="390905"/>
                  </a:lnTo>
                  <a:lnTo>
                    <a:pt x="3020607" y="78236"/>
                  </a:lnTo>
                  <a:lnTo>
                    <a:pt x="3014474" y="47793"/>
                  </a:lnTo>
                  <a:lnTo>
                    <a:pt x="2997743" y="22924"/>
                  </a:lnTo>
                  <a:lnTo>
                    <a:pt x="2972914" y="6151"/>
                  </a:lnTo>
                  <a:lnTo>
                    <a:pt x="2942487" y="0"/>
                  </a:lnTo>
                  <a:close/>
                </a:path>
              </a:pathLst>
            </a:custGeom>
            <a:solidFill>
              <a:srgbClr val="FFFFFF"/>
            </a:solidFill>
          </p:spPr>
          <p:txBody>
            <a:bodyPr wrap="square" lIns="0" tIns="0" rIns="0" bIns="0" rtlCol="0"/>
            <a:lstStyle/>
            <a:p>
              <a:endParaRPr/>
            </a:p>
          </p:txBody>
        </p:sp>
        <p:sp>
          <p:nvSpPr>
            <p:cNvPr id="16" name="object 16"/>
            <p:cNvSpPr/>
            <p:nvPr/>
          </p:nvSpPr>
          <p:spPr>
            <a:xfrm>
              <a:off x="327254" y="2819019"/>
              <a:ext cx="3020695" cy="469265"/>
            </a:xfrm>
            <a:custGeom>
              <a:avLst/>
              <a:gdLst/>
              <a:ahLst/>
              <a:cxnLst/>
              <a:rect l="l" t="t" r="r" b="b"/>
              <a:pathLst>
                <a:path w="3020695" h="469264">
                  <a:moveTo>
                    <a:pt x="0" y="78236"/>
                  </a:moveTo>
                  <a:lnTo>
                    <a:pt x="6144" y="47793"/>
                  </a:lnTo>
                  <a:lnTo>
                    <a:pt x="22899" y="22924"/>
                  </a:lnTo>
                  <a:lnTo>
                    <a:pt x="47749" y="6151"/>
                  </a:lnTo>
                  <a:lnTo>
                    <a:pt x="78178" y="0"/>
                  </a:lnTo>
                  <a:lnTo>
                    <a:pt x="2942487" y="0"/>
                  </a:lnTo>
                  <a:lnTo>
                    <a:pt x="2972914" y="6151"/>
                  </a:lnTo>
                  <a:lnTo>
                    <a:pt x="2997743" y="22924"/>
                  </a:lnTo>
                  <a:lnTo>
                    <a:pt x="3014474" y="47793"/>
                  </a:lnTo>
                  <a:lnTo>
                    <a:pt x="3020607" y="78236"/>
                  </a:lnTo>
                  <a:lnTo>
                    <a:pt x="3020607" y="390905"/>
                  </a:lnTo>
                  <a:lnTo>
                    <a:pt x="3014474" y="421328"/>
                  </a:lnTo>
                  <a:lnTo>
                    <a:pt x="2997743" y="446152"/>
                  </a:lnTo>
                  <a:lnTo>
                    <a:pt x="2972914" y="462879"/>
                  </a:lnTo>
                  <a:lnTo>
                    <a:pt x="2942487" y="469010"/>
                  </a:lnTo>
                  <a:lnTo>
                    <a:pt x="78178" y="469010"/>
                  </a:lnTo>
                  <a:lnTo>
                    <a:pt x="47749" y="462879"/>
                  </a:lnTo>
                  <a:lnTo>
                    <a:pt x="22899" y="446152"/>
                  </a:lnTo>
                  <a:lnTo>
                    <a:pt x="6144" y="421328"/>
                  </a:lnTo>
                  <a:lnTo>
                    <a:pt x="0" y="390905"/>
                  </a:lnTo>
                  <a:lnTo>
                    <a:pt x="0" y="78236"/>
                  </a:lnTo>
                  <a:close/>
                </a:path>
              </a:pathLst>
            </a:custGeom>
            <a:ln w="12701">
              <a:solidFill>
                <a:srgbClr val="AF5C05"/>
              </a:solidFill>
            </a:ln>
          </p:spPr>
          <p:txBody>
            <a:bodyPr wrap="square" lIns="0" tIns="0" rIns="0" bIns="0" rtlCol="0"/>
            <a:lstStyle/>
            <a:p>
              <a:endParaRPr/>
            </a:p>
          </p:txBody>
        </p:sp>
        <p:pic>
          <p:nvPicPr>
            <p:cNvPr id="17" name="object 17"/>
            <p:cNvPicPr/>
            <p:nvPr/>
          </p:nvPicPr>
          <p:blipFill>
            <a:blip r:embed="rId8" cstate="print"/>
            <a:stretch>
              <a:fillRect/>
            </a:stretch>
          </p:blipFill>
          <p:spPr>
            <a:xfrm>
              <a:off x="285750" y="3314700"/>
              <a:ext cx="3162300" cy="619125"/>
            </a:xfrm>
            <a:prstGeom prst="rect">
              <a:avLst/>
            </a:prstGeom>
          </p:spPr>
        </p:pic>
        <p:pic>
          <p:nvPicPr>
            <p:cNvPr id="18" name="object 18"/>
            <p:cNvPicPr/>
            <p:nvPr/>
          </p:nvPicPr>
          <p:blipFill>
            <a:blip r:embed="rId9" cstate="print"/>
            <a:stretch>
              <a:fillRect/>
            </a:stretch>
          </p:blipFill>
          <p:spPr>
            <a:xfrm>
              <a:off x="295275" y="3409950"/>
              <a:ext cx="1543050" cy="495300"/>
            </a:xfrm>
            <a:prstGeom prst="rect">
              <a:avLst/>
            </a:prstGeom>
          </p:spPr>
        </p:pic>
        <p:sp>
          <p:nvSpPr>
            <p:cNvPr id="19" name="object 19"/>
            <p:cNvSpPr/>
            <p:nvPr/>
          </p:nvSpPr>
          <p:spPr>
            <a:xfrm>
              <a:off x="327254" y="3363980"/>
              <a:ext cx="3020695" cy="469265"/>
            </a:xfrm>
            <a:custGeom>
              <a:avLst/>
              <a:gdLst/>
              <a:ahLst/>
              <a:cxnLst/>
              <a:rect l="l" t="t" r="r" b="b"/>
              <a:pathLst>
                <a:path w="3020695" h="469264">
                  <a:moveTo>
                    <a:pt x="2942487" y="0"/>
                  </a:moveTo>
                  <a:lnTo>
                    <a:pt x="78178" y="0"/>
                  </a:lnTo>
                  <a:lnTo>
                    <a:pt x="47749" y="6131"/>
                  </a:lnTo>
                  <a:lnTo>
                    <a:pt x="22899" y="22858"/>
                  </a:lnTo>
                  <a:lnTo>
                    <a:pt x="6144" y="47682"/>
                  </a:lnTo>
                  <a:lnTo>
                    <a:pt x="0" y="78104"/>
                  </a:lnTo>
                  <a:lnTo>
                    <a:pt x="0" y="390774"/>
                  </a:lnTo>
                  <a:lnTo>
                    <a:pt x="6144" y="421217"/>
                  </a:lnTo>
                  <a:lnTo>
                    <a:pt x="22899" y="446086"/>
                  </a:lnTo>
                  <a:lnTo>
                    <a:pt x="47749" y="462859"/>
                  </a:lnTo>
                  <a:lnTo>
                    <a:pt x="78178" y="469010"/>
                  </a:lnTo>
                  <a:lnTo>
                    <a:pt x="2942487" y="469010"/>
                  </a:lnTo>
                  <a:lnTo>
                    <a:pt x="2972914" y="462859"/>
                  </a:lnTo>
                  <a:lnTo>
                    <a:pt x="2997743" y="446086"/>
                  </a:lnTo>
                  <a:lnTo>
                    <a:pt x="3014474" y="421217"/>
                  </a:lnTo>
                  <a:lnTo>
                    <a:pt x="3020607" y="390774"/>
                  </a:lnTo>
                  <a:lnTo>
                    <a:pt x="3020607" y="78104"/>
                  </a:lnTo>
                  <a:lnTo>
                    <a:pt x="3014474" y="47682"/>
                  </a:lnTo>
                  <a:lnTo>
                    <a:pt x="2997743" y="22858"/>
                  </a:lnTo>
                  <a:lnTo>
                    <a:pt x="2972914" y="6131"/>
                  </a:lnTo>
                  <a:lnTo>
                    <a:pt x="2942487" y="0"/>
                  </a:lnTo>
                  <a:close/>
                </a:path>
              </a:pathLst>
            </a:custGeom>
            <a:solidFill>
              <a:srgbClr val="FFFFFF"/>
            </a:solidFill>
          </p:spPr>
          <p:txBody>
            <a:bodyPr wrap="square" lIns="0" tIns="0" rIns="0" bIns="0" rtlCol="0"/>
            <a:lstStyle/>
            <a:p>
              <a:endParaRPr/>
            </a:p>
          </p:txBody>
        </p:sp>
        <p:sp>
          <p:nvSpPr>
            <p:cNvPr id="20" name="object 20"/>
            <p:cNvSpPr/>
            <p:nvPr/>
          </p:nvSpPr>
          <p:spPr>
            <a:xfrm>
              <a:off x="327254" y="3363980"/>
              <a:ext cx="3020695" cy="469265"/>
            </a:xfrm>
            <a:custGeom>
              <a:avLst/>
              <a:gdLst/>
              <a:ahLst/>
              <a:cxnLst/>
              <a:rect l="l" t="t" r="r" b="b"/>
              <a:pathLst>
                <a:path w="3020695" h="469264">
                  <a:moveTo>
                    <a:pt x="0" y="78104"/>
                  </a:moveTo>
                  <a:lnTo>
                    <a:pt x="6144" y="47682"/>
                  </a:lnTo>
                  <a:lnTo>
                    <a:pt x="22899" y="22858"/>
                  </a:lnTo>
                  <a:lnTo>
                    <a:pt x="47749" y="6131"/>
                  </a:lnTo>
                  <a:lnTo>
                    <a:pt x="78178" y="0"/>
                  </a:lnTo>
                  <a:lnTo>
                    <a:pt x="2942487" y="0"/>
                  </a:lnTo>
                  <a:lnTo>
                    <a:pt x="2972914" y="6131"/>
                  </a:lnTo>
                  <a:lnTo>
                    <a:pt x="2997743" y="22858"/>
                  </a:lnTo>
                  <a:lnTo>
                    <a:pt x="3014474" y="47682"/>
                  </a:lnTo>
                  <a:lnTo>
                    <a:pt x="3020607" y="78104"/>
                  </a:lnTo>
                  <a:lnTo>
                    <a:pt x="3020607" y="390774"/>
                  </a:lnTo>
                  <a:lnTo>
                    <a:pt x="3014474" y="421217"/>
                  </a:lnTo>
                  <a:lnTo>
                    <a:pt x="2997743" y="446086"/>
                  </a:lnTo>
                  <a:lnTo>
                    <a:pt x="2972914" y="462859"/>
                  </a:lnTo>
                  <a:lnTo>
                    <a:pt x="2942487" y="469010"/>
                  </a:lnTo>
                  <a:lnTo>
                    <a:pt x="78178" y="469010"/>
                  </a:lnTo>
                  <a:lnTo>
                    <a:pt x="47749" y="462859"/>
                  </a:lnTo>
                  <a:lnTo>
                    <a:pt x="22899" y="446086"/>
                  </a:lnTo>
                  <a:lnTo>
                    <a:pt x="6144" y="421217"/>
                  </a:lnTo>
                  <a:lnTo>
                    <a:pt x="0" y="390774"/>
                  </a:lnTo>
                  <a:lnTo>
                    <a:pt x="0" y="78104"/>
                  </a:lnTo>
                  <a:close/>
                </a:path>
              </a:pathLst>
            </a:custGeom>
            <a:ln w="12701">
              <a:solidFill>
                <a:srgbClr val="AF5C05"/>
              </a:solidFill>
            </a:ln>
          </p:spPr>
          <p:txBody>
            <a:bodyPr wrap="square" lIns="0" tIns="0" rIns="0" bIns="0" rtlCol="0"/>
            <a:lstStyle/>
            <a:p>
              <a:endParaRPr/>
            </a:p>
          </p:txBody>
        </p:sp>
      </p:grpSp>
      <p:sp>
        <p:nvSpPr>
          <p:cNvPr id="21" name="object 21"/>
          <p:cNvSpPr txBox="1"/>
          <p:nvPr/>
        </p:nvSpPr>
        <p:spPr>
          <a:xfrm>
            <a:off x="429259" y="1842068"/>
            <a:ext cx="1449716" cy="1851789"/>
          </a:xfrm>
          <a:prstGeom prst="rect">
            <a:avLst/>
          </a:prstGeom>
        </p:spPr>
        <p:txBody>
          <a:bodyPr vert="horz" wrap="square" lIns="0" tIns="12700" rIns="0" bIns="0" rtlCol="0">
            <a:spAutoFit/>
          </a:bodyPr>
          <a:lstStyle/>
          <a:p>
            <a:pPr marL="192405" indent="-179705">
              <a:lnSpc>
                <a:spcPct val="100000"/>
              </a:lnSpc>
              <a:spcBef>
                <a:spcPts val="100"/>
              </a:spcBef>
              <a:buAutoNum type="alphaUcPeriod"/>
              <a:tabLst>
                <a:tab pos="192405" algn="l"/>
              </a:tabLst>
            </a:pPr>
            <a:r>
              <a:rPr sz="1350" dirty="0">
                <a:latin typeface="Lucida Grande" panose="020B0600040502020204"/>
                <a:cs typeface="Calibri"/>
              </a:rPr>
              <a:t>8000</a:t>
            </a:r>
          </a:p>
          <a:p>
            <a:pPr>
              <a:lnSpc>
                <a:spcPct val="100000"/>
              </a:lnSpc>
              <a:spcBef>
                <a:spcPts val="1030"/>
              </a:spcBef>
              <a:buFont typeface="Calibri"/>
              <a:buAutoNum type="alphaUcPeriod"/>
            </a:pPr>
            <a:endParaRPr sz="1350" dirty="0">
              <a:latin typeface="Lucida Grande" panose="020B0600040502020204"/>
              <a:cs typeface="Calibri"/>
            </a:endParaRPr>
          </a:p>
          <a:p>
            <a:pPr marL="182880" indent="-170180">
              <a:lnSpc>
                <a:spcPct val="100000"/>
              </a:lnSpc>
              <a:buAutoNum type="alphaUcPeriod"/>
              <a:tabLst>
                <a:tab pos="182880" algn="l"/>
              </a:tabLst>
            </a:pPr>
            <a:r>
              <a:rPr sz="1350" dirty="0">
                <a:latin typeface="Lucida Grande" panose="020B0600040502020204"/>
                <a:cs typeface="Calibri"/>
              </a:rPr>
              <a:t>80</a:t>
            </a:r>
          </a:p>
          <a:p>
            <a:pPr>
              <a:lnSpc>
                <a:spcPct val="100000"/>
              </a:lnSpc>
              <a:spcBef>
                <a:spcPts val="1030"/>
              </a:spcBef>
              <a:buFont typeface="Calibri"/>
              <a:buAutoNum type="alphaUcPeriod"/>
            </a:pPr>
            <a:endParaRPr sz="1350" dirty="0">
              <a:latin typeface="Lucida Grande" panose="020B0600040502020204"/>
              <a:cs typeface="Calibri"/>
            </a:endParaRPr>
          </a:p>
          <a:p>
            <a:pPr marL="182880" indent="-170180">
              <a:lnSpc>
                <a:spcPct val="100000"/>
              </a:lnSpc>
              <a:buAutoNum type="alphaUcPeriod"/>
              <a:tabLst>
                <a:tab pos="182880" algn="l"/>
              </a:tabLst>
            </a:pPr>
            <a:r>
              <a:rPr sz="1350" dirty="0">
                <a:latin typeface="Lucida Grande" panose="020B0600040502020204"/>
                <a:cs typeface="Calibri"/>
              </a:rPr>
              <a:t>8001</a:t>
            </a:r>
          </a:p>
          <a:p>
            <a:pPr>
              <a:lnSpc>
                <a:spcPct val="100000"/>
              </a:lnSpc>
              <a:spcBef>
                <a:spcPts val="1030"/>
              </a:spcBef>
              <a:buFont typeface="Calibri"/>
              <a:buAutoNum type="alphaUcPeriod"/>
            </a:pPr>
            <a:endParaRPr sz="1350" dirty="0">
              <a:latin typeface="Lucida Grande" panose="020B0600040502020204"/>
              <a:cs typeface="Calibri"/>
            </a:endParaRPr>
          </a:p>
          <a:p>
            <a:pPr marL="193040" indent="-180340">
              <a:lnSpc>
                <a:spcPct val="100000"/>
              </a:lnSpc>
              <a:buAutoNum type="alphaUcPeriod"/>
              <a:tabLst>
                <a:tab pos="193040" algn="l"/>
              </a:tabLst>
            </a:pPr>
            <a:r>
              <a:rPr sz="1350" dirty="0">
                <a:latin typeface="Lucida Grande" panose="020B0600040502020204"/>
                <a:cs typeface="Calibri"/>
              </a:rPr>
              <a:t>None</a:t>
            </a:r>
            <a:r>
              <a:rPr sz="1350" dirty="0">
                <a:latin typeface="Lucida Grande" panose="020B0600040502020204"/>
                <a:cs typeface="Times New Roman"/>
              </a:rPr>
              <a:t> </a:t>
            </a:r>
            <a:r>
              <a:rPr sz="1350" dirty="0">
                <a:latin typeface="Lucida Grande" panose="020B0600040502020204"/>
                <a:cs typeface="Calibri"/>
              </a:rPr>
              <a:t>of</a:t>
            </a:r>
            <a:r>
              <a:rPr sz="1350" dirty="0">
                <a:latin typeface="Lucida Grande" panose="020B0600040502020204"/>
                <a:cs typeface="Times New Roman"/>
              </a:rPr>
              <a:t> </a:t>
            </a:r>
            <a:r>
              <a:rPr sz="1350" dirty="0">
                <a:latin typeface="Lucida Grande" panose="020B0600040502020204"/>
                <a:cs typeface="Calibri"/>
              </a:rPr>
              <a:t>these</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DBEEF4"/>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dirty="0">
                <a:latin typeface="Lucida Grande" panose="020B0600040502020204" pitchFamily="34" charset="0"/>
              </a:rPr>
              <a:t>Quiz</a:t>
            </a:r>
          </a:p>
        </p:txBody>
      </p:sp>
      <p:sp>
        <p:nvSpPr>
          <p:cNvPr id="3" name="object 3"/>
          <p:cNvSpPr txBox="1"/>
          <p:nvPr/>
        </p:nvSpPr>
        <p:spPr>
          <a:xfrm>
            <a:off x="406400" y="1036252"/>
            <a:ext cx="4775200" cy="289823"/>
          </a:xfrm>
          <a:prstGeom prst="rect">
            <a:avLst/>
          </a:prstGeom>
        </p:spPr>
        <p:txBody>
          <a:bodyPr vert="horz" wrap="square" lIns="0" tIns="12700" rIns="0" bIns="0" rtlCol="0">
            <a:spAutoFit/>
          </a:bodyPr>
          <a:lstStyle/>
          <a:p>
            <a:pPr marL="12700">
              <a:lnSpc>
                <a:spcPct val="100000"/>
              </a:lnSpc>
              <a:spcBef>
                <a:spcPts val="100"/>
              </a:spcBef>
            </a:pPr>
            <a:r>
              <a:rPr sz="1800" b="1" dirty="0">
                <a:latin typeface="Lucida Grande" panose="020B0600040502020204"/>
                <a:cs typeface="Calibri"/>
              </a:rPr>
              <a:t>5.</a:t>
            </a:r>
            <a:r>
              <a:rPr sz="1800" dirty="0">
                <a:latin typeface="Lucida Grande" panose="020B0600040502020204"/>
                <a:cs typeface="Times New Roman"/>
              </a:rPr>
              <a:t> </a:t>
            </a:r>
            <a:r>
              <a:rPr sz="1800" b="1" dirty="0">
                <a:latin typeface="Lucida Grande" panose="020B0600040502020204"/>
                <a:cs typeface="Calibri"/>
              </a:rPr>
              <a:t>On</a:t>
            </a:r>
            <a:r>
              <a:rPr sz="1800" dirty="0">
                <a:latin typeface="Lucida Grande" panose="020B0600040502020204"/>
                <a:cs typeface="Times New Roman"/>
              </a:rPr>
              <a:t> </a:t>
            </a:r>
            <a:r>
              <a:rPr sz="1800" b="1" dirty="0">
                <a:latin typeface="Lucida Grande" panose="020B0600040502020204"/>
                <a:cs typeface="Calibri"/>
              </a:rPr>
              <a:t>which</a:t>
            </a:r>
            <a:r>
              <a:rPr sz="1800" dirty="0">
                <a:latin typeface="Lucida Grande" panose="020B0600040502020204"/>
                <a:cs typeface="Times New Roman"/>
              </a:rPr>
              <a:t> </a:t>
            </a:r>
            <a:r>
              <a:rPr sz="1800" b="1" dirty="0">
                <a:latin typeface="Lucida Grande" panose="020B0600040502020204"/>
                <a:cs typeface="Calibri"/>
              </a:rPr>
              <a:t>port</a:t>
            </a:r>
            <a:r>
              <a:rPr sz="1800" dirty="0">
                <a:latin typeface="Lucida Grande" panose="020B0600040502020204"/>
                <a:cs typeface="Times New Roman"/>
              </a:rPr>
              <a:t> </a:t>
            </a:r>
            <a:r>
              <a:rPr sz="1800" b="1" dirty="0">
                <a:latin typeface="Lucida Grande" panose="020B0600040502020204"/>
                <a:cs typeface="Calibri"/>
              </a:rPr>
              <a:t>does</a:t>
            </a:r>
            <a:r>
              <a:rPr sz="1800" dirty="0">
                <a:latin typeface="Lucida Grande" panose="020B0600040502020204"/>
                <a:cs typeface="Times New Roman"/>
              </a:rPr>
              <a:t> </a:t>
            </a:r>
            <a:r>
              <a:rPr sz="1800" b="1" dirty="0">
                <a:latin typeface="Lucida Grande" panose="020B0600040502020204"/>
                <a:cs typeface="Calibri"/>
              </a:rPr>
              <a:t>Nagios</a:t>
            </a:r>
            <a:r>
              <a:rPr sz="1800" dirty="0">
                <a:latin typeface="Lucida Grande" panose="020B0600040502020204"/>
                <a:cs typeface="Times New Roman"/>
              </a:rPr>
              <a:t> </a:t>
            </a:r>
            <a:r>
              <a:rPr sz="1800" b="1" dirty="0">
                <a:latin typeface="Lucida Grande" panose="020B0600040502020204"/>
                <a:cs typeface="Calibri"/>
              </a:rPr>
              <a:t>GUI</a:t>
            </a:r>
            <a:r>
              <a:rPr sz="1800" dirty="0">
                <a:latin typeface="Lucida Grande" panose="020B0600040502020204"/>
                <a:cs typeface="Times New Roman"/>
              </a:rPr>
              <a:t> </a:t>
            </a:r>
            <a:r>
              <a:rPr sz="1800" b="1" dirty="0">
                <a:latin typeface="Lucida Grande" panose="020B0600040502020204"/>
                <a:cs typeface="Calibri"/>
              </a:rPr>
              <a:t>work?</a:t>
            </a:r>
            <a:endParaRPr sz="1800" dirty="0">
              <a:latin typeface="Lucida Grande" panose="020B0600040502020204"/>
              <a:cs typeface="Calibri"/>
            </a:endParaRPr>
          </a:p>
        </p:txBody>
      </p:sp>
      <p:grpSp>
        <p:nvGrpSpPr>
          <p:cNvPr id="4" name="object 4"/>
          <p:cNvGrpSpPr/>
          <p:nvPr/>
        </p:nvGrpSpPr>
        <p:grpSpPr>
          <a:xfrm>
            <a:off x="295275" y="1714500"/>
            <a:ext cx="3124200" cy="561975"/>
            <a:chOff x="295275" y="1714500"/>
            <a:chExt cx="3124200" cy="561975"/>
          </a:xfrm>
        </p:grpSpPr>
        <p:pic>
          <p:nvPicPr>
            <p:cNvPr id="5" name="object 5"/>
            <p:cNvPicPr/>
            <p:nvPr/>
          </p:nvPicPr>
          <p:blipFill>
            <a:blip r:embed="rId2" cstate="print"/>
            <a:stretch>
              <a:fillRect/>
            </a:stretch>
          </p:blipFill>
          <p:spPr>
            <a:xfrm>
              <a:off x="304800" y="1714500"/>
              <a:ext cx="3114675" cy="561975"/>
            </a:xfrm>
            <a:prstGeom prst="rect">
              <a:avLst/>
            </a:prstGeom>
          </p:spPr>
        </p:pic>
        <p:pic>
          <p:nvPicPr>
            <p:cNvPr id="6" name="object 6"/>
            <p:cNvPicPr/>
            <p:nvPr/>
          </p:nvPicPr>
          <p:blipFill>
            <a:blip r:embed="rId3" cstate="print"/>
            <a:stretch>
              <a:fillRect/>
            </a:stretch>
          </p:blipFill>
          <p:spPr>
            <a:xfrm>
              <a:off x="295275" y="1771650"/>
              <a:ext cx="904875" cy="495300"/>
            </a:xfrm>
            <a:prstGeom prst="rect">
              <a:avLst/>
            </a:prstGeom>
          </p:spPr>
        </p:pic>
        <p:sp>
          <p:nvSpPr>
            <p:cNvPr id="7" name="object 7"/>
            <p:cNvSpPr/>
            <p:nvPr/>
          </p:nvSpPr>
          <p:spPr>
            <a:xfrm>
              <a:off x="327254" y="1729221"/>
              <a:ext cx="3020695" cy="469265"/>
            </a:xfrm>
            <a:custGeom>
              <a:avLst/>
              <a:gdLst/>
              <a:ahLst/>
              <a:cxnLst/>
              <a:rect l="l" t="t" r="r" b="b"/>
              <a:pathLst>
                <a:path w="3020695" h="469264">
                  <a:moveTo>
                    <a:pt x="2942487" y="0"/>
                  </a:moveTo>
                  <a:lnTo>
                    <a:pt x="78178" y="0"/>
                  </a:lnTo>
                  <a:lnTo>
                    <a:pt x="47749" y="6132"/>
                  </a:lnTo>
                  <a:lnTo>
                    <a:pt x="22899" y="22863"/>
                  </a:lnTo>
                  <a:lnTo>
                    <a:pt x="6144" y="47693"/>
                  </a:lnTo>
                  <a:lnTo>
                    <a:pt x="0" y="78120"/>
                  </a:lnTo>
                  <a:lnTo>
                    <a:pt x="0" y="390793"/>
                  </a:lnTo>
                  <a:lnTo>
                    <a:pt x="6144" y="421228"/>
                  </a:lnTo>
                  <a:lnTo>
                    <a:pt x="22899" y="446094"/>
                  </a:lnTo>
                  <a:lnTo>
                    <a:pt x="47749" y="462865"/>
                  </a:lnTo>
                  <a:lnTo>
                    <a:pt x="78178" y="469017"/>
                  </a:lnTo>
                  <a:lnTo>
                    <a:pt x="2942487" y="469017"/>
                  </a:lnTo>
                  <a:lnTo>
                    <a:pt x="2972914" y="462865"/>
                  </a:lnTo>
                  <a:lnTo>
                    <a:pt x="2997743" y="446094"/>
                  </a:lnTo>
                  <a:lnTo>
                    <a:pt x="3014474" y="421228"/>
                  </a:lnTo>
                  <a:lnTo>
                    <a:pt x="3020607" y="390793"/>
                  </a:lnTo>
                  <a:lnTo>
                    <a:pt x="3020607" y="78120"/>
                  </a:lnTo>
                  <a:lnTo>
                    <a:pt x="3014474" y="47693"/>
                  </a:lnTo>
                  <a:lnTo>
                    <a:pt x="2997743" y="22863"/>
                  </a:lnTo>
                  <a:lnTo>
                    <a:pt x="2972914" y="6132"/>
                  </a:lnTo>
                  <a:lnTo>
                    <a:pt x="2942487" y="0"/>
                  </a:lnTo>
                  <a:close/>
                </a:path>
              </a:pathLst>
            </a:custGeom>
            <a:solidFill>
              <a:srgbClr val="FFFFFF"/>
            </a:solidFill>
          </p:spPr>
          <p:txBody>
            <a:bodyPr wrap="square" lIns="0" tIns="0" rIns="0" bIns="0" rtlCol="0"/>
            <a:lstStyle/>
            <a:p>
              <a:endParaRPr/>
            </a:p>
          </p:txBody>
        </p:sp>
        <p:sp>
          <p:nvSpPr>
            <p:cNvPr id="8" name="object 8"/>
            <p:cNvSpPr/>
            <p:nvPr/>
          </p:nvSpPr>
          <p:spPr>
            <a:xfrm>
              <a:off x="327254" y="1729221"/>
              <a:ext cx="3020695" cy="469265"/>
            </a:xfrm>
            <a:custGeom>
              <a:avLst/>
              <a:gdLst/>
              <a:ahLst/>
              <a:cxnLst/>
              <a:rect l="l" t="t" r="r" b="b"/>
              <a:pathLst>
                <a:path w="3020695" h="469264">
                  <a:moveTo>
                    <a:pt x="0" y="78120"/>
                  </a:moveTo>
                  <a:lnTo>
                    <a:pt x="6144" y="47693"/>
                  </a:lnTo>
                  <a:lnTo>
                    <a:pt x="22899" y="22863"/>
                  </a:lnTo>
                  <a:lnTo>
                    <a:pt x="47749" y="6132"/>
                  </a:lnTo>
                  <a:lnTo>
                    <a:pt x="78178" y="0"/>
                  </a:lnTo>
                  <a:lnTo>
                    <a:pt x="2942487" y="0"/>
                  </a:lnTo>
                  <a:lnTo>
                    <a:pt x="2972914" y="6132"/>
                  </a:lnTo>
                  <a:lnTo>
                    <a:pt x="2997743" y="22863"/>
                  </a:lnTo>
                  <a:lnTo>
                    <a:pt x="3014474" y="47693"/>
                  </a:lnTo>
                  <a:lnTo>
                    <a:pt x="3020607" y="78120"/>
                  </a:lnTo>
                  <a:lnTo>
                    <a:pt x="3020607" y="390793"/>
                  </a:lnTo>
                  <a:lnTo>
                    <a:pt x="3014474" y="421228"/>
                  </a:lnTo>
                  <a:lnTo>
                    <a:pt x="2997743" y="446094"/>
                  </a:lnTo>
                  <a:lnTo>
                    <a:pt x="2972914" y="462865"/>
                  </a:lnTo>
                  <a:lnTo>
                    <a:pt x="2942487" y="469017"/>
                  </a:lnTo>
                  <a:lnTo>
                    <a:pt x="78178" y="469017"/>
                  </a:lnTo>
                  <a:lnTo>
                    <a:pt x="47749" y="462865"/>
                  </a:lnTo>
                  <a:lnTo>
                    <a:pt x="22899" y="446094"/>
                  </a:lnTo>
                  <a:lnTo>
                    <a:pt x="6144" y="421228"/>
                  </a:lnTo>
                  <a:lnTo>
                    <a:pt x="0" y="390793"/>
                  </a:lnTo>
                  <a:lnTo>
                    <a:pt x="0" y="78120"/>
                  </a:lnTo>
                  <a:close/>
                </a:path>
              </a:pathLst>
            </a:custGeom>
            <a:ln w="12701">
              <a:solidFill>
                <a:srgbClr val="AF5C05"/>
              </a:solidFill>
            </a:ln>
          </p:spPr>
          <p:txBody>
            <a:bodyPr wrap="square" lIns="0" tIns="0" rIns="0" bIns="0" rtlCol="0"/>
            <a:lstStyle/>
            <a:p>
              <a:endParaRPr/>
            </a:p>
          </p:txBody>
        </p:sp>
      </p:grpSp>
      <p:sp>
        <p:nvSpPr>
          <p:cNvPr id="9" name="object 9"/>
          <p:cNvSpPr txBox="1"/>
          <p:nvPr/>
        </p:nvSpPr>
        <p:spPr>
          <a:xfrm>
            <a:off x="429259" y="1842068"/>
            <a:ext cx="683520" cy="220573"/>
          </a:xfrm>
          <a:prstGeom prst="rect">
            <a:avLst/>
          </a:prstGeom>
        </p:spPr>
        <p:txBody>
          <a:bodyPr vert="horz" wrap="square" lIns="0" tIns="12700" rIns="0" bIns="0" rtlCol="0">
            <a:spAutoFit/>
          </a:bodyPr>
          <a:lstStyle/>
          <a:p>
            <a:pPr marL="12700">
              <a:lnSpc>
                <a:spcPct val="100000"/>
              </a:lnSpc>
              <a:spcBef>
                <a:spcPts val="100"/>
              </a:spcBef>
            </a:pPr>
            <a:r>
              <a:rPr sz="1350" dirty="0">
                <a:latin typeface="Lucida Grande" panose="020B0600040502020204"/>
                <a:cs typeface="Calibri"/>
              </a:rPr>
              <a:t>A.</a:t>
            </a:r>
            <a:r>
              <a:rPr sz="1350" dirty="0">
                <a:latin typeface="Lucida Grande" panose="020B0600040502020204"/>
                <a:cs typeface="Times New Roman"/>
              </a:rPr>
              <a:t> </a:t>
            </a:r>
            <a:r>
              <a:rPr sz="1350" dirty="0">
                <a:latin typeface="Lucida Grande" panose="020B0600040502020204"/>
                <a:cs typeface="Calibri"/>
              </a:rPr>
              <a:t>8000</a:t>
            </a:r>
          </a:p>
        </p:txBody>
      </p:sp>
      <p:grpSp>
        <p:nvGrpSpPr>
          <p:cNvPr id="10" name="object 10"/>
          <p:cNvGrpSpPr/>
          <p:nvPr/>
        </p:nvGrpSpPr>
        <p:grpSpPr>
          <a:xfrm>
            <a:off x="285750" y="2228850"/>
            <a:ext cx="3162300" cy="609600"/>
            <a:chOff x="285750" y="2228850"/>
            <a:chExt cx="3162300" cy="609600"/>
          </a:xfrm>
        </p:grpSpPr>
        <p:pic>
          <p:nvPicPr>
            <p:cNvPr id="11" name="object 11"/>
            <p:cNvPicPr/>
            <p:nvPr/>
          </p:nvPicPr>
          <p:blipFill>
            <a:blip r:embed="rId4" cstate="print"/>
            <a:stretch>
              <a:fillRect/>
            </a:stretch>
          </p:blipFill>
          <p:spPr>
            <a:xfrm>
              <a:off x="285750" y="2228850"/>
              <a:ext cx="3162300" cy="609600"/>
            </a:xfrm>
            <a:prstGeom prst="rect">
              <a:avLst/>
            </a:prstGeom>
          </p:spPr>
        </p:pic>
        <p:pic>
          <p:nvPicPr>
            <p:cNvPr id="12" name="object 12"/>
            <p:cNvPicPr/>
            <p:nvPr/>
          </p:nvPicPr>
          <p:blipFill>
            <a:blip r:embed="rId5" cstate="print"/>
            <a:stretch>
              <a:fillRect/>
            </a:stretch>
          </p:blipFill>
          <p:spPr>
            <a:xfrm>
              <a:off x="295275" y="2314575"/>
              <a:ext cx="733425" cy="495300"/>
            </a:xfrm>
            <a:prstGeom prst="rect">
              <a:avLst/>
            </a:prstGeom>
          </p:spPr>
        </p:pic>
        <p:sp>
          <p:nvSpPr>
            <p:cNvPr id="13" name="object 13"/>
            <p:cNvSpPr/>
            <p:nvPr/>
          </p:nvSpPr>
          <p:spPr>
            <a:xfrm>
              <a:off x="327254" y="2274057"/>
              <a:ext cx="3020695" cy="469265"/>
            </a:xfrm>
            <a:custGeom>
              <a:avLst/>
              <a:gdLst/>
              <a:ahLst/>
              <a:cxnLst/>
              <a:rect l="l" t="t" r="r" b="b"/>
              <a:pathLst>
                <a:path w="3020695" h="469264">
                  <a:moveTo>
                    <a:pt x="2942487" y="0"/>
                  </a:moveTo>
                  <a:lnTo>
                    <a:pt x="78178" y="0"/>
                  </a:lnTo>
                  <a:lnTo>
                    <a:pt x="47749" y="6151"/>
                  </a:lnTo>
                  <a:lnTo>
                    <a:pt x="22899" y="22924"/>
                  </a:lnTo>
                  <a:lnTo>
                    <a:pt x="6144" y="47793"/>
                  </a:lnTo>
                  <a:lnTo>
                    <a:pt x="0" y="78236"/>
                  </a:lnTo>
                  <a:lnTo>
                    <a:pt x="0" y="390905"/>
                  </a:lnTo>
                  <a:lnTo>
                    <a:pt x="6144" y="421348"/>
                  </a:lnTo>
                  <a:lnTo>
                    <a:pt x="22899" y="446218"/>
                  </a:lnTo>
                  <a:lnTo>
                    <a:pt x="47749" y="462990"/>
                  </a:lnTo>
                  <a:lnTo>
                    <a:pt x="78178" y="469142"/>
                  </a:lnTo>
                  <a:lnTo>
                    <a:pt x="2942487" y="469142"/>
                  </a:lnTo>
                  <a:lnTo>
                    <a:pt x="2972914" y="462990"/>
                  </a:lnTo>
                  <a:lnTo>
                    <a:pt x="2997743" y="446218"/>
                  </a:lnTo>
                  <a:lnTo>
                    <a:pt x="3014474" y="421348"/>
                  </a:lnTo>
                  <a:lnTo>
                    <a:pt x="3020607" y="390905"/>
                  </a:lnTo>
                  <a:lnTo>
                    <a:pt x="3020607" y="78236"/>
                  </a:lnTo>
                  <a:lnTo>
                    <a:pt x="3014474" y="47793"/>
                  </a:lnTo>
                  <a:lnTo>
                    <a:pt x="2997743" y="22924"/>
                  </a:lnTo>
                  <a:lnTo>
                    <a:pt x="2972914" y="6151"/>
                  </a:lnTo>
                  <a:lnTo>
                    <a:pt x="2942487" y="0"/>
                  </a:lnTo>
                  <a:close/>
                </a:path>
              </a:pathLst>
            </a:custGeom>
            <a:solidFill>
              <a:srgbClr val="5F4778"/>
            </a:solidFill>
          </p:spPr>
          <p:txBody>
            <a:bodyPr wrap="square" lIns="0" tIns="0" rIns="0" bIns="0" rtlCol="0"/>
            <a:lstStyle/>
            <a:p>
              <a:endParaRPr/>
            </a:p>
          </p:txBody>
        </p:sp>
        <p:sp>
          <p:nvSpPr>
            <p:cNvPr id="14" name="object 14"/>
            <p:cNvSpPr/>
            <p:nvPr/>
          </p:nvSpPr>
          <p:spPr>
            <a:xfrm>
              <a:off x="327254" y="2274057"/>
              <a:ext cx="3020695" cy="469265"/>
            </a:xfrm>
            <a:custGeom>
              <a:avLst/>
              <a:gdLst/>
              <a:ahLst/>
              <a:cxnLst/>
              <a:rect l="l" t="t" r="r" b="b"/>
              <a:pathLst>
                <a:path w="3020695" h="469264">
                  <a:moveTo>
                    <a:pt x="0" y="78236"/>
                  </a:moveTo>
                  <a:lnTo>
                    <a:pt x="6144" y="47793"/>
                  </a:lnTo>
                  <a:lnTo>
                    <a:pt x="22899" y="22924"/>
                  </a:lnTo>
                  <a:lnTo>
                    <a:pt x="47749" y="6151"/>
                  </a:lnTo>
                  <a:lnTo>
                    <a:pt x="78178" y="0"/>
                  </a:lnTo>
                  <a:lnTo>
                    <a:pt x="2942487" y="0"/>
                  </a:lnTo>
                  <a:lnTo>
                    <a:pt x="2972914" y="6151"/>
                  </a:lnTo>
                  <a:lnTo>
                    <a:pt x="2997743" y="22924"/>
                  </a:lnTo>
                  <a:lnTo>
                    <a:pt x="3014474" y="47793"/>
                  </a:lnTo>
                  <a:lnTo>
                    <a:pt x="3020607" y="78236"/>
                  </a:lnTo>
                  <a:lnTo>
                    <a:pt x="3020607" y="390905"/>
                  </a:lnTo>
                  <a:lnTo>
                    <a:pt x="3014474" y="421348"/>
                  </a:lnTo>
                  <a:lnTo>
                    <a:pt x="2997743" y="446218"/>
                  </a:lnTo>
                  <a:lnTo>
                    <a:pt x="2972914" y="462990"/>
                  </a:lnTo>
                  <a:lnTo>
                    <a:pt x="2942487" y="469142"/>
                  </a:lnTo>
                  <a:lnTo>
                    <a:pt x="78178" y="469142"/>
                  </a:lnTo>
                  <a:lnTo>
                    <a:pt x="47749" y="462990"/>
                  </a:lnTo>
                  <a:lnTo>
                    <a:pt x="22899" y="446218"/>
                  </a:lnTo>
                  <a:lnTo>
                    <a:pt x="6144" y="421348"/>
                  </a:lnTo>
                  <a:lnTo>
                    <a:pt x="0" y="390905"/>
                  </a:lnTo>
                  <a:lnTo>
                    <a:pt x="0" y="78236"/>
                  </a:lnTo>
                  <a:close/>
                </a:path>
              </a:pathLst>
            </a:custGeom>
            <a:ln w="12701">
              <a:solidFill>
                <a:srgbClr val="AF5C05"/>
              </a:solidFill>
            </a:ln>
          </p:spPr>
          <p:txBody>
            <a:bodyPr wrap="square" lIns="0" tIns="0" rIns="0" bIns="0" rtlCol="0"/>
            <a:lstStyle/>
            <a:p>
              <a:endParaRPr/>
            </a:p>
          </p:txBody>
        </p:sp>
      </p:grpSp>
      <p:sp>
        <p:nvSpPr>
          <p:cNvPr id="15" name="object 15"/>
          <p:cNvSpPr txBox="1"/>
          <p:nvPr/>
        </p:nvSpPr>
        <p:spPr>
          <a:xfrm>
            <a:off x="429259" y="2387915"/>
            <a:ext cx="470362" cy="220573"/>
          </a:xfrm>
          <a:prstGeom prst="rect">
            <a:avLst/>
          </a:prstGeom>
        </p:spPr>
        <p:txBody>
          <a:bodyPr vert="horz" wrap="square" lIns="0" tIns="12700" rIns="0" bIns="0" rtlCol="0">
            <a:spAutoFit/>
          </a:bodyPr>
          <a:lstStyle/>
          <a:p>
            <a:pPr marL="12700">
              <a:lnSpc>
                <a:spcPct val="100000"/>
              </a:lnSpc>
              <a:spcBef>
                <a:spcPts val="100"/>
              </a:spcBef>
            </a:pPr>
            <a:r>
              <a:rPr sz="1350" b="1" dirty="0">
                <a:solidFill>
                  <a:srgbClr val="FFFFFF"/>
                </a:solidFill>
                <a:latin typeface="Lucida Grande" panose="020B0600040502020204"/>
                <a:cs typeface="Calibri"/>
              </a:rPr>
              <a:t>B.</a:t>
            </a:r>
            <a:r>
              <a:rPr sz="1350" dirty="0">
                <a:solidFill>
                  <a:srgbClr val="FFFFFF"/>
                </a:solidFill>
                <a:latin typeface="Lucida Grande" panose="020B0600040502020204"/>
                <a:cs typeface="Times New Roman"/>
              </a:rPr>
              <a:t> </a:t>
            </a:r>
            <a:r>
              <a:rPr sz="1350" b="1" dirty="0">
                <a:solidFill>
                  <a:srgbClr val="FFFFFF"/>
                </a:solidFill>
                <a:latin typeface="Lucida Grande" panose="020B0600040502020204"/>
                <a:cs typeface="Calibri"/>
              </a:rPr>
              <a:t>80</a:t>
            </a:r>
            <a:endParaRPr sz="1350">
              <a:latin typeface="Lucida Grande" panose="020B0600040502020204"/>
              <a:cs typeface="Calibri"/>
            </a:endParaRPr>
          </a:p>
        </p:txBody>
      </p:sp>
      <p:grpSp>
        <p:nvGrpSpPr>
          <p:cNvPr id="16" name="object 16"/>
          <p:cNvGrpSpPr/>
          <p:nvPr/>
        </p:nvGrpSpPr>
        <p:grpSpPr>
          <a:xfrm>
            <a:off x="285750" y="2771775"/>
            <a:ext cx="3162300" cy="1162050"/>
            <a:chOff x="285750" y="2771775"/>
            <a:chExt cx="3162300" cy="1162050"/>
          </a:xfrm>
        </p:grpSpPr>
        <p:pic>
          <p:nvPicPr>
            <p:cNvPr id="17" name="object 17"/>
            <p:cNvPicPr/>
            <p:nvPr/>
          </p:nvPicPr>
          <p:blipFill>
            <a:blip r:embed="rId6" cstate="print"/>
            <a:stretch>
              <a:fillRect/>
            </a:stretch>
          </p:blipFill>
          <p:spPr>
            <a:xfrm>
              <a:off x="285750" y="2771775"/>
              <a:ext cx="3162300" cy="619125"/>
            </a:xfrm>
            <a:prstGeom prst="rect">
              <a:avLst/>
            </a:prstGeom>
          </p:spPr>
        </p:pic>
        <p:pic>
          <p:nvPicPr>
            <p:cNvPr id="18" name="object 18"/>
            <p:cNvPicPr/>
            <p:nvPr/>
          </p:nvPicPr>
          <p:blipFill>
            <a:blip r:embed="rId7" cstate="print"/>
            <a:stretch>
              <a:fillRect/>
            </a:stretch>
          </p:blipFill>
          <p:spPr>
            <a:xfrm>
              <a:off x="295275" y="2867025"/>
              <a:ext cx="895350" cy="495300"/>
            </a:xfrm>
            <a:prstGeom prst="rect">
              <a:avLst/>
            </a:prstGeom>
          </p:spPr>
        </p:pic>
        <p:sp>
          <p:nvSpPr>
            <p:cNvPr id="19" name="object 19"/>
            <p:cNvSpPr/>
            <p:nvPr/>
          </p:nvSpPr>
          <p:spPr>
            <a:xfrm>
              <a:off x="327254" y="2819019"/>
              <a:ext cx="3020695" cy="469265"/>
            </a:xfrm>
            <a:custGeom>
              <a:avLst/>
              <a:gdLst/>
              <a:ahLst/>
              <a:cxnLst/>
              <a:rect l="l" t="t" r="r" b="b"/>
              <a:pathLst>
                <a:path w="3020695" h="469264">
                  <a:moveTo>
                    <a:pt x="2942487" y="0"/>
                  </a:moveTo>
                  <a:lnTo>
                    <a:pt x="78178" y="0"/>
                  </a:lnTo>
                  <a:lnTo>
                    <a:pt x="47749" y="6151"/>
                  </a:lnTo>
                  <a:lnTo>
                    <a:pt x="22899" y="22924"/>
                  </a:lnTo>
                  <a:lnTo>
                    <a:pt x="6144" y="47793"/>
                  </a:lnTo>
                  <a:lnTo>
                    <a:pt x="0" y="78236"/>
                  </a:lnTo>
                  <a:lnTo>
                    <a:pt x="0" y="390905"/>
                  </a:lnTo>
                  <a:lnTo>
                    <a:pt x="6144" y="421328"/>
                  </a:lnTo>
                  <a:lnTo>
                    <a:pt x="22899" y="446152"/>
                  </a:lnTo>
                  <a:lnTo>
                    <a:pt x="47749" y="462879"/>
                  </a:lnTo>
                  <a:lnTo>
                    <a:pt x="78178" y="469010"/>
                  </a:lnTo>
                  <a:lnTo>
                    <a:pt x="2942487" y="469010"/>
                  </a:lnTo>
                  <a:lnTo>
                    <a:pt x="2972914" y="462879"/>
                  </a:lnTo>
                  <a:lnTo>
                    <a:pt x="2997743" y="446152"/>
                  </a:lnTo>
                  <a:lnTo>
                    <a:pt x="3014474" y="421328"/>
                  </a:lnTo>
                  <a:lnTo>
                    <a:pt x="3020607" y="390905"/>
                  </a:lnTo>
                  <a:lnTo>
                    <a:pt x="3020607" y="78236"/>
                  </a:lnTo>
                  <a:lnTo>
                    <a:pt x="3014474" y="47793"/>
                  </a:lnTo>
                  <a:lnTo>
                    <a:pt x="2997743" y="22924"/>
                  </a:lnTo>
                  <a:lnTo>
                    <a:pt x="2972914" y="6151"/>
                  </a:lnTo>
                  <a:lnTo>
                    <a:pt x="2942487" y="0"/>
                  </a:lnTo>
                  <a:close/>
                </a:path>
              </a:pathLst>
            </a:custGeom>
            <a:solidFill>
              <a:srgbClr val="FFFFFF"/>
            </a:solidFill>
          </p:spPr>
          <p:txBody>
            <a:bodyPr wrap="square" lIns="0" tIns="0" rIns="0" bIns="0" rtlCol="0"/>
            <a:lstStyle/>
            <a:p>
              <a:endParaRPr/>
            </a:p>
          </p:txBody>
        </p:sp>
        <p:sp>
          <p:nvSpPr>
            <p:cNvPr id="20" name="object 20"/>
            <p:cNvSpPr/>
            <p:nvPr/>
          </p:nvSpPr>
          <p:spPr>
            <a:xfrm>
              <a:off x="327254" y="2819019"/>
              <a:ext cx="3020695" cy="469265"/>
            </a:xfrm>
            <a:custGeom>
              <a:avLst/>
              <a:gdLst/>
              <a:ahLst/>
              <a:cxnLst/>
              <a:rect l="l" t="t" r="r" b="b"/>
              <a:pathLst>
                <a:path w="3020695" h="469264">
                  <a:moveTo>
                    <a:pt x="0" y="78236"/>
                  </a:moveTo>
                  <a:lnTo>
                    <a:pt x="6144" y="47793"/>
                  </a:lnTo>
                  <a:lnTo>
                    <a:pt x="22899" y="22924"/>
                  </a:lnTo>
                  <a:lnTo>
                    <a:pt x="47749" y="6151"/>
                  </a:lnTo>
                  <a:lnTo>
                    <a:pt x="78178" y="0"/>
                  </a:lnTo>
                  <a:lnTo>
                    <a:pt x="2942487" y="0"/>
                  </a:lnTo>
                  <a:lnTo>
                    <a:pt x="2972914" y="6151"/>
                  </a:lnTo>
                  <a:lnTo>
                    <a:pt x="2997743" y="22924"/>
                  </a:lnTo>
                  <a:lnTo>
                    <a:pt x="3014474" y="47793"/>
                  </a:lnTo>
                  <a:lnTo>
                    <a:pt x="3020607" y="78236"/>
                  </a:lnTo>
                  <a:lnTo>
                    <a:pt x="3020607" y="390905"/>
                  </a:lnTo>
                  <a:lnTo>
                    <a:pt x="3014474" y="421328"/>
                  </a:lnTo>
                  <a:lnTo>
                    <a:pt x="2997743" y="446152"/>
                  </a:lnTo>
                  <a:lnTo>
                    <a:pt x="2972914" y="462879"/>
                  </a:lnTo>
                  <a:lnTo>
                    <a:pt x="2942487" y="469010"/>
                  </a:lnTo>
                  <a:lnTo>
                    <a:pt x="78178" y="469010"/>
                  </a:lnTo>
                  <a:lnTo>
                    <a:pt x="47749" y="462879"/>
                  </a:lnTo>
                  <a:lnTo>
                    <a:pt x="22899" y="446152"/>
                  </a:lnTo>
                  <a:lnTo>
                    <a:pt x="6144" y="421328"/>
                  </a:lnTo>
                  <a:lnTo>
                    <a:pt x="0" y="390905"/>
                  </a:lnTo>
                  <a:lnTo>
                    <a:pt x="0" y="78236"/>
                  </a:lnTo>
                  <a:close/>
                </a:path>
              </a:pathLst>
            </a:custGeom>
            <a:ln w="12701">
              <a:solidFill>
                <a:srgbClr val="AF5C05"/>
              </a:solidFill>
            </a:ln>
          </p:spPr>
          <p:txBody>
            <a:bodyPr wrap="square" lIns="0" tIns="0" rIns="0" bIns="0" rtlCol="0"/>
            <a:lstStyle/>
            <a:p>
              <a:endParaRPr/>
            </a:p>
          </p:txBody>
        </p:sp>
        <p:pic>
          <p:nvPicPr>
            <p:cNvPr id="21" name="object 21"/>
            <p:cNvPicPr/>
            <p:nvPr/>
          </p:nvPicPr>
          <p:blipFill>
            <a:blip r:embed="rId8" cstate="print"/>
            <a:stretch>
              <a:fillRect/>
            </a:stretch>
          </p:blipFill>
          <p:spPr>
            <a:xfrm>
              <a:off x="285750" y="3314700"/>
              <a:ext cx="3162300" cy="619125"/>
            </a:xfrm>
            <a:prstGeom prst="rect">
              <a:avLst/>
            </a:prstGeom>
          </p:spPr>
        </p:pic>
        <p:pic>
          <p:nvPicPr>
            <p:cNvPr id="22" name="object 22"/>
            <p:cNvPicPr/>
            <p:nvPr/>
          </p:nvPicPr>
          <p:blipFill>
            <a:blip r:embed="rId9" cstate="print"/>
            <a:stretch>
              <a:fillRect/>
            </a:stretch>
          </p:blipFill>
          <p:spPr>
            <a:xfrm>
              <a:off x="295275" y="3409950"/>
              <a:ext cx="1543050" cy="495300"/>
            </a:xfrm>
            <a:prstGeom prst="rect">
              <a:avLst/>
            </a:prstGeom>
          </p:spPr>
        </p:pic>
        <p:sp>
          <p:nvSpPr>
            <p:cNvPr id="23" name="object 23"/>
            <p:cNvSpPr/>
            <p:nvPr/>
          </p:nvSpPr>
          <p:spPr>
            <a:xfrm>
              <a:off x="327254" y="3363980"/>
              <a:ext cx="3020695" cy="469265"/>
            </a:xfrm>
            <a:custGeom>
              <a:avLst/>
              <a:gdLst/>
              <a:ahLst/>
              <a:cxnLst/>
              <a:rect l="l" t="t" r="r" b="b"/>
              <a:pathLst>
                <a:path w="3020695" h="469264">
                  <a:moveTo>
                    <a:pt x="2942487" y="0"/>
                  </a:moveTo>
                  <a:lnTo>
                    <a:pt x="78178" y="0"/>
                  </a:lnTo>
                  <a:lnTo>
                    <a:pt x="47749" y="6131"/>
                  </a:lnTo>
                  <a:lnTo>
                    <a:pt x="22899" y="22858"/>
                  </a:lnTo>
                  <a:lnTo>
                    <a:pt x="6144" y="47682"/>
                  </a:lnTo>
                  <a:lnTo>
                    <a:pt x="0" y="78104"/>
                  </a:lnTo>
                  <a:lnTo>
                    <a:pt x="0" y="390774"/>
                  </a:lnTo>
                  <a:lnTo>
                    <a:pt x="6144" y="421217"/>
                  </a:lnTo>
                  <a:lnTo>
                    <a:pt x="22899" y="446086"/>
                  </a:lnTo>
                  <a:lnTo>
                    <a:pt x="47749" y="462859"/>
                  </a:lnTo>
                  <a:lnTo>
                    <a:pt x="78178" y="469010"/>
                  </a:lnTo>
                  <a:lnTo>
                    <a:pt x="2942487" y="469010"/>
                  </a:lnTo>
                  <a:lnTo>
                    <a:pt x="2972914" y="462859"/>
                  </a:lnTo>
                  <a:lnTo>
                    <a:pt x="2997743" y="446086"/>
                  </a:lnTo>
                  <a:lnTo>
                    <a:pt x="3014474" y="421217"/>
                  </a:lnTo>
                  <a:lnTo>
                    <a:pt x="3020607" y="390774"/>
                  </a:lnTo>
                  <a:lnTo>
                    <a:pt x="3020607" y="78104"/>
                  </a:lnTo>
                  <a:lnTo>
                    <a:pt x="3014474" y="47682"/>
                  </a:lnTo>
                  <a:lnTo>
                    <a:pt x="2997743" y="22858"/>
                  </a:lnTo>
                  <a:lnTo>
                    <a:pt x="2972914" y="6131"/>
                  </a:lnTo>
                  <a:lnTo>
                    <a:pt x="2942487" y="0"/>
                  </a:lnTo>
                  <a:close/>
                </a:path>
              </a:pathLst>
            </a:custGeom>
            <a:solidFill>
              <a:srgbClr val="FFFFFF"/>
            </a:solidFill>
          </p:spPr>
          <p:txBody>
            <a:bodyPr wrap="square" lIns="0" tIns="0" rIns="0" bIns="0" rtlCol="0"/>
            <a:lstStyle/>
            <a:p>
              <a:endParaRPr/>
            </a:p>
          </p:txBody>
        </p:sp>
        <p:sp>
          <p:nvSpPr>
            <p:cNvPr id="24" name="object 24"/>
            <p:cNvSpPr/>
            <p:nvPr/>
          </p:nvSpPr>
          <p:spPr>
            <a:xfrm>
              <a:off x="327254" y="3363980"/>
              <a:ext cx="3020695" cy="469265"/>
            </a:xfrm>
            <a:custGeom>
              <a:avLst/>
              <a:gdLst/>
              <a:ahLst/>
              <a:cxnLst/>
              <a:rect l="l" t="t" r="r" b="b"/>
              <a:pathLst>
                <a:path w="3020695" h="469264">
                  <a:moveTo>
                    <a:pt x="0" y="78104"/>
                  </a:moveTo>
                  <a:lnTo>
                    <a:pt x="6144" y="47682"/>
                  </a:lnTo>
                  <a:lnTo>
                    <a:pt x="22899" y="22858"/>
                  </a:lnTo>
                  <a:lnTo>
                    <a:pt x="47749" y="6131"/>
                  </a:lnTo>
                  <a:lnTo>
                    <a:pt x="78178" y="0"/>
                  </a:lnTo>
                  <a:lnTo>
                    <a:pt x="2942487" y="0"/>
                  </a:lnTo>
                  <a:lnTo>
                    <a:pt x="2972914" y="6131"/>
                  </a:lnTo>
                  <a:lnTo>
                    <a:pt x="2997743" y="22858"/>
                  </a:lnTo>
                  <a:lnTo>
                    <a:pt x="3014474" y="47682"/>
                  </a:lnTo>
                  <a:lnTo>
                    <a:pt x="3020607" y="78104"/>
                  </a:lnTo>
                  <a:lnTo>
                    <a:pt x="3020607" y="390774"/>
                  </a:lnTo>
                  <a:lnTo>
                    <a:pt x="3014474" y="421217"/>
                  </a:lnTo>
                  <a:lnTo>
                    <a:pt x="2997743" y="446086"/>
                  </a:lnTo>
                  <a:lnTo>
                    <a:pt x="2972914" y="462859"/>
                  </a:lnTo>
                  <a:lnTo>
                    <a:pt x="2942487" y="469010"/>
                  </a:lnTo>
                  <a:lnTo>
                    <a:pt x="78178" y="469010"/>
                  </a:lnTo>
                  <a:lnTo>
                    <a:pt x="47749" y="462859"/>
                  </a:lnTo>
                  <a:lnTo>
                    <a:pt x="22899" y="446086"/>
                  </a:lnTo>
                  <a:lnTo>
                    <a:pt x="6144" y="421217"/>
                  </a:lnTo>
                  <a:lnTo>
                    <a:pt x="0" y="390774"/>
                  </a:lnTo>
                  <a:lnTo>
                    <a:pt x="0" y="78104"/>
                  </a:lnTo>
                  <a:close/>
                </a:path>
              </a:pathLst>
            </a:custGeom>
            <a:ln w="12701">
              <a:solidFill>
                <a:srgbClr val="AF5C05"/>
              </a:solidFill>
            </a:ln>
          </p:spPr>
          <p:txBody>
            <a:bodyPr wrap="square" lIns="0" tIns="0" rIns="0" bIns="0" rtlCol="0"/>
            <a:lstStyle/>
            <a:p>
              <a:endParaRPr/>
            </a:p>
          </p:txBody>
        </p:sp>
      </p:grpSp>
      <p:sp>
        <p:nvSpPr>
          <p:cNvPr id="25" name="object 25"/>
          <p:cNvSpPr txBox="1"/>
          <p:nvPr/>
        </p:nvSpPr>
        <p:spPr>
          <a:xfrm>
            <a:off x="429259" y="2933635"/>
            <a:ext cx="1473225" cy="764312"/>
          </a:xfrm>
          <a:prstGeom prst="rect">
            <a:avLst/>
          </a:prstGeom>
        </p:spPr>
        <p:txBody>
          <a:bodyPr vert="horz" wrap="square" lIns="0" tIns="12700" rIns="0" bIns="0" rtlCol="0">
            <a:spAutoFit/>
          </a:bodyPr>
          <a:lstStyle/>
          <a:p>
            <a:pPr marL="12700">
              <a:lnSpc>
                <a:spcPct val="100000"/>
              </a:lnSpc>
              <a:spcBef>
                <a:spcPts val="100"/>
              </a:spcBef>
            </a:pPr>
            <a:r>
              <a:rPr sz="1350" dirty="0">
                <a:latin typeface="Lucida Grande" panose="020B0600040502020204"/>
                <a:cs typeface="Calibri"/>
              </a:rPr>
              <a:t>C.</a:t>
            </a:r>
            <a:r>
              <a:rPr sz="1350" dirty="0">
                <a:latin typeface="Lucida Grande" panose="020B0600040502020204"/>
                <a:cs typeface="Times New Roman"/>
              </a:rPr>
              <a:t> </a:t>
            </a:r>
            <a:r>
              <a:rPr sz="1350" dirty="0">
                <a:latin typeface="Lucida Grande" panose="020B0600040502020204"/>
                <a:cs typeface="Calibri"/>
              </a:rPr>
              <a:t>8001</a:t>
            </a:r>
            <a:endParaRPr sz="1350">
              <a:latin typeface="Lucida Grande" panose="020B0600040502020204"/>
              <a:cs typeface="Calibri"/>
            </a:endParaRPr>
          </a:p>
          <a:p>
            <a:pPr>
              <a:lnSpc>
                <a:spcPct val="100000"/>
              </a:lnSpc>
              <a:spcBef>
                <a:spcPts val="1030"/>
              </a:spcBef>
            </a:pPr>
            <a:endParaRPr sz="1350">
              <a:latin typeface="Lucida Grande" panose="020B0600040502020204"/>
              <a:cs typeface="Calibri"/>
            </a:endParaRPr>
          </a:p>
          <a:p>
            <a:pPr marL="12700">
              <a:lnSpc>
                <a:spcPct val="100000"/>
              </a:lnSpc>
              <a:spcBef>
                <a:spcPts val="5"/>
              </a:spcBef>
            </a:pPr>
            <a:r>
              <a:rPr sz="1350" dirty="0">
                <a:latin typeface="Lucida Grande" panose="020B0600040502020204"/>
                <a:cs typeface="Calibri"/>
              </a:rPr>
              <a:t>D.</a:t>
            </a:r>
            <a:r>
              <a:rPr sz="1350" dirty="0">
                <a:latin typeface="Lucida Grande" panose="020B0600040502020204"/>
                <a:cs typeface="Times New Roman"/>
              </a:rPr>
              <a:t> </a:t>
            </a:r>
            <a:r>
              <a:rPr sz="1350" dirty="0">
                <a:latin typeface="Lucida Grande" panose="020B0600040502020204"/>
                <a:cs typeface="Calibri"/>
              </a:rPr>
              <a:t>None</a:t>
            </a:r>
            <a:r>
              <a:rPr sz="1350" dirty="0">
                <a:latin typeface="Lucida Grande" panose="020B0600040502020204"/>
                <a:cs typeface="Times New Roman"/>
              </a:rPr>
              <a:t> </a:t>
            </a:r>
            <a:r>
              <a:rPr sz="1350" dirty="0">
                <a:latin typeface="Lucida Grande" panose="020B0600040502020204"/>
                <a:cs typeface="Calibri"/>
              </a:rPr>
              <a:t>of</a:t>
            </a:r>
            <a:r>
              <a:rPr sz="1350" dirty="0">
                <a:latin typeface="Lucida Grande" panose="020B0600040502020204"/>
                <a:cs typeface="Times New Roman"/>
              </a:rPr>
              <a:t> </a:t>
            </a:r>
            <a:r>
              <a:rPr sz="1350" dirty="0">
                <a:latin typeface="Lucida Grande" panose="020B0600040502020204"/>
                <a:cs typeface="Calibri"/>
              </a:rPr>
              <a:t>these</a:t>
            </a:r>
            <a:endParaRPr sz="1350">
              <a:latin typeface="Lucida Grande" panose="020B0600040502020204"/>
              <a:cs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CEBE1"/>
        </a:solidFill>
        <a:effectLst/>
      </p:bgPr>
    </p:bg>
    <p:spTree>
      <p:nvGrpSpPr>
        <p:cNvPr id="1" name=""/>
        <p:cNvGrpSpPr/>
        <p:nvPr/>
      </p:nvGrpSpPr>
      <p:grpSpPr>
        <a:xfrm>
          <a:off x="0" y="0"/>
          <a:ext cx="0" cy="0"/>
          <a:chOff x="0" y="0"/>
          <a:chExt cx="0" cy="0"/>
        </a:xfrm>
      </p:grpSpPr>
      <p:grpSp>
        <p:nvGrpSpPr>
          <p:cNvPr id="2" name="object 2"/>
          <p:cNvGrpSpPr/>
          <p:nvPr/>
        </p:nvGrpSpPr>
        <p:grpSpPr>
          <a:xfrm>
            <a:off x="561975" y="866775"/>
            <a:ext cx="8001000" cy="1171575"/>
            <a:chOff x="561975" y="866775"/>
            <a:chExt cx="8001000" cy="1171575"/>
          </a:xfrm>
        </p:grpSpPr>
        <p:pic>
          <p:nvPicPr>
            <p:cNvPr id="3" name="object 3"/>
            <p:cNvPicPr/>
            <p:nvPr/>
          </p:nvPicPr>
          <p:blipFill>
            <a:blip r:embed="rId2" cstate="print"/>
            <a:stretch>
              <a:fillRect/>
            </a:stretch>
          </p:blipFill>
          <p:spPr>
            <a:xfrm>
              <a:off x="561975" y="866775"/>
              <a:ext cx="8001000" cy="1171575"/>
            </a:xfrm>
            <a:prstGeom prst="rect">
              <a:avLst/>
            </a:prstGeom>
          </p:spPr>
        </p:pic>
        <p:sp>
          <p:nvSpPr>
            <p:cNvPr id="4" name="object 4"/>
            <p:cNvSpPr/>
            <p:nvPr/>
          </p:nvSpPr>
          <p:spPr>
            <a:xfrm>
              <a:off x="582798" y="884285"/>
              <a:ext cx="7908290" cy="1075690"/>
            </a:xfrm>
            <a:custGeom>
              <a:avLst/>
              <a:gdLst/>
              <a:ahLst/>
              <a:cxnLst/>
              <a:rect l="l" t="t" r="r" b="b"/>
              <a:pathLst>
                <a:path w="7908290" h="1075689">
                  <a:moveTo>
                    <a:pt x="7728853" y="0"/>
                  </a:moveTo>
                  <a:lnTo>
                    <a:pt x="179201" y="0"/>
                  </a:lnTo>
                  <a:lnTo>
                    <a:pt x="131559" y="6396"/>
                  </a:lnTo>
                  <a:lnTo>
                    <a:pt x="88751" y="24451"/>
                  </a:lnTo>
                  <a:lnTo>
                    <a:pt x="52483" y="52463"/>
                  </a:lnTo>
                  <a:lnTo>
                    <a:pt x="24464" y="88730"/>
                  </a:lnTo>
                  <a:lnTo>
                    <a:pt x="6400" y="131550"/>
                  </a:lnTo>
                  <a:lnTo>
                    <a:pt x="0" y="179222"/>
                  </a:lnTo>
                  <a:lnTo>
                    <a:pt x="0" y="895990"/>
                  </a:lnTo>
                  <a:lnTo>
                    <a:pt x="6400" y="943617"/>
                  </a:lnTo>
                  <a:lnTo>
                    <a:pt x="24464" y="986419"/>
                  </a:lnTo>
                  <a:lnTo>
                    <a:pt x="52483" y="1022687"/>
                  </a:lnTo>
                  <a:lnTo>
                    <a:pt x="88751" y="1050711"/>
                  </a:lnTo>
                  <a:lnTo>
                    <a:pt x="131559" y="1068779"/>
                  </a:lnTo>
                  <a:lnTo>
                    <a:pt x="179201" y="1075181"/>
                  </a:lnTo>
                  <a:lnTo>
                    <a:pt x="7728853" y="1075181"/>
                  </a:lnTo>
                  <a:lnTo>
                    <a:pt x="7776480" y="1068779"/>
                  </a:lnTo>
                  <a:lnTo>
                    <a:pt x="7819282" y="1050711"/>
                  </a:lnTo>
                  <a:lnTo>
                    <a:pt x="7855550" y="1022687"/>
                  </a:lnTo>
                  <a:lnTo>
                    <a:pt x="7883574" y="986419"/>
                  </a:lnTo>
                  <a:lnTo>
                    <a:pt x="7901642" y="943617"/>
                  </a:lnTo>
                  <a:lnTo>
                    <a:pt x="7908044" y="895990"/>
                  </a:lnTo>
                  <a:lnTo>
                    <a:pt x="7908044" y="179222"/>
                  </a:lnTo>
                  <a:lnTo>
                    <a:pt x="7901642" y="131550"/>
                  </a:lnTo>
                  <a:lnTo>
                    <a:pt x="7883574" y="88730"/>
                  </a:lnTo>
                  <a:lnTo>
                    <a:pt x="7855550" y="52463"/>
                  </a:lnTo>
                  <a:lnTo>
                    <a:pt x="7819282" y="24451"/>
                  </a:lnTo>
                  <a:lnTo>
                    <a:pt x="7776480" y="6396"/>
                  </a:lnTo>
                  <a:lnTo>
                    <a:pt x="7728853" y="0"/>
                  </a:lnTo>
                  <a:close/>
                </a:path>
              </a:pathLst>
            </a:custGeom>
            <a:solidFill>
              <a:srgbClr val="FFFFFF"/>
            </a:solidFill>
          </p:spPr>
          <p:txBody>
            <a:bodyPr wrap="square" lIns="0" tIns="0" rIns="0" bIns="0" rtlCol="0"/>
            <a:lstStyle/>
            <a:p>
              <a:endParaRPr/>
            </a:p>
          </p:txBody>
        </p:sp>
        <p:sp>
          <p:nvSpPr>
            <p:cNvPr id="5" name="object 5"/>
            <p:cNvSpPr/>
            <p:nvPr/>
          </p:nvSpPr>
          <p:spPr>
            <a:xfrm>
              <a:off x="582798" y="884285"/>
              <a:ext cx="7908290" cy="1075690"/>
            </a:xfrm>
            <a:custGeom>
              <a:avLst/>
              <a:gdLst/>
              <a:ahLst/>
              <a:cxnLst/>
              <a:rect l="l" t="t" r="r" b="b"/>
              <a:pathLst>
                <a:path w="7908290" h="1075689">
                  <a:moveTo>
                    <a:pt x="0" y="179222"/>
                  </a:moveTo>
                  <a:lnTo>
                    <a:pt x="6400" y="131550"/>
                  </a:lnTo>
                  <a:lnTo>
                    <a:pt x="24464" y="88730"/>
                  </a:lnTo>
                  <a:lnTo>
                    <a:pt x="52483" y="52463"/>
                  </a:lnTo>
                  <a:lnTo>
                    <a:pt x="88751" y="24451"/>
                  </a:lnTo>
                  <a:lnTo>
                    <a:pt x="131559" y="6396"/>
                  </a:lnTo>
                  <a:lnTo>
                    <a:pt x="179201" y="0"/>
                  </a:lnTo>
                  <a:lnTo>
                    <a:pt x="7728853" y="0"/>
                  </a:lnTo>
                  <a:lnTo>
                    <a:pt x="7776480" y="6396"/>
                  </a:lnTo>
                  <a:lnTo>
                    <a:pt x="7819282" y="24451"/>
                  </a:lnTo>
                  <a:lnTo>
                    <a:pt x="7855550" y="52463"/>
                  </a:lnTo>
                  <a:lnTo>
                    <a:pt x="7883574" y="88730"/>
                  </a:lnTo>
                  <a:lnTo>
                    <a:pt x="7901642" y="131550"/>
                  </a:lnTo>
                  <a:lnTo>
                    <a:pt x="7908044" y="179222"/>
                  </a:lnTo>
                  <a:lnTo>
                    <a:pt x="7908044" y="895990"/>
                  </a:lnTo>
                  <a:lnTo>
                    <a:pt x="7901642" y="943617"/>
                  </a:lnTo>
                  <a:lnTo>
                    <a:pt x="7883574" y="986419"/>
                  </a:lnTo>
                  <a:lnTo>
                    <a:pt x="7855550" y="1022687"/>
                  </a:lnTo>
                  <a:lnTo>
                    <a:pt x="7819282" y="1050711"/>
                  </a:lnTo>
                  <a:lnTo>
                    <a:pt x="7776480" y="1068779"/>
                  </a:lnTo>
                  <a:lnTo>
                    <a:pt x="7728853" y="1075181"/>
                  </a:lnTo>
                  <a:lnTo>
                    <a:pt x="179201" y="1075181"/>
                  </a:lnTo>
                  <a:lnTo>
                    <a:pt x="131559" y="1068779"/>
                  </a:lnTo>
                  <a:lnTo>
                    <a:pt x="88751" y="1050711"/>
                  </a:lnTo>
                  <a:lnTo>
                    <a:pt x="52483" y="1022687"/>
                  </a:lnTo>
                  <a:lnTo>
                    <a:pt x="24464" y="986419"/>
                  </a:lnTo>
                  <a:lnTo>
                    <a:pt x="6400" y="943617"/>
                  </a:lnTo>
                  <a:lnTo>
                    <a:pt x="0" y="895990"/>
                  </a:lnTo>
                  <a:lnTo>
                    <a:pt x="0" y="179222"/>
                  </a:lnTo>
                  <a:close/>
                </a:path>
              </a:pathLst>
            </a:custGeom>
            <a:ln w="12701">
              <a:solidFill>
                <a:srgbClr val="AF5C05"/>
              </a:solidFill>
            </a:ln>
          </p:spPr>
          <p:txBody>
            <a:bodyPr wrap="square" lIns="0" tIns="0" rIns="0" bIns="0" rtlCol="0"/>
            <a:lstStyle/>
            <a:p>
              <a:endParaRPr/>
            </a:p>
          </p:txBody>
        </p:sp>
      </p:grpSp>
      <p:sp>
        <p:nvSpPr>
          <p:cNvPr id="6" name="object 6"/>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dirty="0">
                <a:latin typeface="Lucida Grande" panose="020B0600040502020204" pitchFamily="34" charset="0"/>
              </a:rPr>
              <a:t>What is Continuous Monitoring?</a:t>
            </a:r>
          </a:p>
        </p:txBody>
      </p:sp>
      <p:sp>
        <p:nvSpPr>
          <p:cNvPr id="7" name="object 7"/>
          <p:cNvSpPr txBox="1"/>
          <p:nvPr/>
        </p:nvSpPr>
        <p:spPr>
          <a:xfrm>
            <a:off x="991557" y="1124263"/>
            <a:ext cx="7152005" cy="738023"/>
          </a:xfrm>
          <a:prstGeom prst="rect">
            <a:avLst/>
          </a:prstGeom>
        </p:spPr>
        <p:txBody>
          <a:bodyPr vert="horz" wrap="square" lIns="0" tIns="19685" rIns="0" bIns="0" rtlCol="0">
            <a:spAutoFit/>
          </a:bodyPr>
          <a:lstStyle/>
          <a:p>
            <a:pPr marL="12065" marR="5080" indent="4445" algn="ctr">
              <a:lnSpc>
                <a:spcPts val="1430"/>
              </a:lnSpc>
              <a:spcBef>
                <a:spcPts val="155"/>
              </a:spcBef>
            </a:pPr>
            <a:r>
              <a:rPr sz="1200" dirty="0">
                <a:solidFill>
                  <a:srgbClr val="212121"/>
                </a:solidFill>
                <a:latin typeface="Lucida Grande" panose="020B0600040502020204"/>
                <a:cs typeface="Calibri"/>
              </a:rPr>
              <a:t>Continuous</a:t>
            </a:r>
            <a:r>
              <a:rPr sz="1200" dirty="0">
                <a:solidFill>
                  <a:srgbClr val="212121"/>
                </a:solidFill>
                <a:latin typeface="Lucida Grande" panose="020B0600040502020204"/>
                <a:cs typeface="Times New Roman"/>
              </a:rPr>
              <a:t> </a:t>
            </a:r>
            <a:r>
              <a:rPr sz="1200" dirty="0">
                <a:solidFill>
                  <a:srgbClr val="212121"/>
                </a:solidFill>
                <a:latin typeface="Lucida Grande" panose="020B0600040502020204"/>
                <a:cs typeface="Calibri"/>
              </a:rPr>
              <a:t>monitoring</a:t>
            </a:r>
            <a:r>
              <a:rPr sz="1200" dirty="0">
                <a:solidFill>
                  <a:srgbClr val="212121"/>
                </a:solidFill>
                <a:latin typeface="Lucida Grande" panose="020B0600040502020204"/>
                <a:cs typeface="Times New Roman"/>
              </a:rPr>
              <a:t> </a:t>
            </a:r>
            <a:r>
              <a:rPr sz="1200" dirty="0">
                <a:solidFill>
                  <a:srgbClr val="212121"/>
                </a:solidFill>
                <a:latin typeface="Lucida Grande" panose="020B0600040502020204"/>
                <a:cs typeface="Calibri"/>
              </a:rPr>
              <a:t>is</a:t>
            </a:r>
            <a:r>
              <a:rPr sz="1200" dirty="0">
                <a:solidFill>
                  <a:srgbClr val="212121"/>
                </a:solidFill>
                <a:latin typeface="Lucida Grande" panose="020B0600040502020204"/>
                <a:cs typeface="Times New Roman"/>
              </a:rPr>
              <a:t> </a:t>
            </a:r>
            <a:r>
              <a:rPr sz="1200" dirty="0">
                <a:solidFill>
                  <a:srgbClr val="212121"/>
                </a:solidFill>
                <a:latin typeface="Lucida Grande" panose="020B0600040502020204"/>
                <a:cs typeface="Calibri"/>
              </a:rPr>
              <a:t>the</a:t>
            </a:r>
            <a:r>
              <a:rPr sz="1200" dirty="0">
                <a:solidFill>
                  <a:srgbClr val="212121"/>
                </a:solidFill>
                <a:latin typeface="Lucida Grande" panose="020B0600040502020204"/>
                <a:cs typeface="Times New Roman"/>
              </a:rPr>
              <a:t> </a:t>
            </a:r>
            <a:r>
              <a:rPr sz="1200" dirty="0">
                <a:solidFill>
                  <a:srgbClr val="212121"/>
                </a:solidFill>
                <a:latin typeface="Lucida Grande" panose="020B0600040502020204"/>
                <a:cs typeface="Calibri"/>
              </a:rPr>
              <a:t>process</a:t>
            </a:r>
            <a:r>
              <a:rPr sz="1200" dirty="0">
                <a:solidFill>
                  <a:srgbClr val="212121"/>
                </a:solidFill>
                <a:latin typeface="Lucida Grande" panose="020B0600040502020204"/>
                <a:cs typeface="Times New Roman"/>
              </a:rPr>
              <a:t> </a:t>
            </a:r>
            <a:r>
              <a:rPr sz="1200" dirty="0">
                <a:solidFill>
                  <a:srgbClr val="212121"/>
                </a:solidFill>
                <a:latin typeface="Lucida Grande" panose="020B0600040502020204"/>
                <a:cs typeface="Calibri"/>
              </a:rPr>
              <a:t>and</a:t>
            </a:r>
            <a:r>
              <a:rPr sz="1200" dirty="0">
                <a:solidFill>
                  <a:srgbClr val="212121"/>
                </a:solidFill>
                <a:latin typeface="Lucida Grande" panose="020B0600040502020204"/>
                <a:cs typeface="Times New Roman"/>
              </a:rPr>
              <a:t> </a:t>
            </a:r>
            <a:r>
              <a:rPr sz="1200" dirty="0">
                <a:solidFill>
                  <a:srgbClr val="212121"/>
                </a:solidFill>
                <a:latin typeface="Lucida Grande" panose="020B0600040502020204"/>
                <a:cs typeface="Calibri"/>
              </a:rPr>
              <a:t>technology</a:t>
            </a:r>
            <a:r>
              <a:rPr sz="1200" dirty="0">
                <a:solidFill>
                  <a:srgbClr val="212121"/>
                </a:solidFill>
                <a:latin typeface="Lucida Grande" panose="020B0600040502020204"/>
                <a:cs typeface="Times New Roman"/>
              </a:rPr>
              <a:t> </a:t>
            </a:r>
            <a:r>
              <a:rPr sz="1200" dirty="0">
                <a:solidFill>
                  <a:srgbClr val="212121"/>
                </a:solidFill>
                <a:latin typeface="Lucida Grande" panose="020B0600040502020204"/>
                <a:cs typeface="Calibri"/>
              </a:rPr>
              <a:t>used</a:t>
            </a:r>
            <a:r>
              <a:rPr sz="1200" dirty="0">
                <a:solidFill>
                  <a:srgbClr val="212121"/>
                </a:solidFill>
                <a:latin typeface="Lucida Grande" panose="020B0600040502020204"/>
                <a:cs typeface="Times New Roman"/>
              </a:rPr>
              <a:t> </a:t>
            </a:r>
            <a:r>
              <a:rPr sz="1200" dirty="0">
                <a:solidFill>
                  <a:srgbClr val="212121"/>
                </a:solidFill>
                <a:latin typeface="Lucida Grande" panose="020B0600040502020204"/>
                <a:cs typeface="Calibri"/>
              </a:rPr>
              <a:t>to</a:t>
            </a:r>
            <a:r>
              <a:rPr sz="1200" dirty="0">
                <a:solidFill>
                  <a:srgbClr val="212121"/>
                </a:solidFill>
                <a:latin typeface="Lucida Grande" panose="020B0600040502020204"/>
                <a:cs typeface="Times New Roman"/>
              </a:rPr>
              <a:t> </a:t>
            </a:r>
            <a:r>
              <a:rPr sz="1200" dirty="0">
                <a:solidFill>
                  <a:srgbClr val="212121"/>
                </a:solidFill>
                <a:latin typeface="Lucida Grande" panose="020B0600040502020204"/>
                <a:cs typeface="Calibri"/>
              </a:rPr>
              <a:t>detect</a:t>
            </a:r>
            <a:r>
              <a:rPr sz="1200" dirty="0">
                <a:solidFill>
                  <a:srgbClr val="212121"/>
                </a:solidFill>
                <a:latin typeface="Lucida Grande" panose="020B0600040502020204"/>
                <a:cs typeface="Times New Roman"/>
              </a:rPr>
              <a:t> </a:t>
            </a:r>
            <a:r>
              <a:rPr sz="1200" dirty="0">
                <a:solidFill>
                  <a:srgbClr val="212121"/>
                </a:solidFill>
                <a:latin typeface="Lucida Grande" panose="020B0600040502020204"/>
                <a:cs typeface="Calibri"/>
              </a:rPr>
              <a:t>compliance</a:t>
            </a:r>
            <a:r>
              <a:rPr sz="1200" dirty="0">
                <a:solidFill>
                  <a:srgbClr val="212121"/>
                </a:solidFill>
                <a:latin typeface="Lucida Grande" panose="020B0600040502020204"/>
                <a:cs typeface="Times New Roman"/>
              </a:rPr>
              <a:t> </a:t>
            </a:r>
            <a:r>
              <a:rPr sz="1200" dirty="0">
                <a:solidFill>
                  <a:srgbClr val="212121"/>
                </a:solidFill>
                <a:latin typeface="Lucida Grande" panose="020B0600040502020204"/>
                <a:cs typeface="Calibri"/>
              </a:rPr>
              <a:t>and</a:t>
            </a:r>
            <a:r>
              <a:rPr sz="1200" dirty="0">
                <a:solidFill>
                  <a:srgbClr val="212121"/>
                </a:solidFill>
                <a:latin typeface="Lucida Grande" panose="020B0600040502020204"/>
                <a:cs typeface="Times New Roman"/>
              </a:rPr>
              <a:t> </a:t>
            </a:r>
            <a:r>
              <a:rPr sz="1200" dirty="0">
                <a:solidFill>
                  <a:srgbClr val="212121"/>
                </a:solidFill>
                <a:latin typeface="Lucida Grande" panose="020B0600040502020204"/>
                <a:cs typeface="Calibri"/>
              </a:rPr>
              <a:t>risk</a:t>
            </a:r>
            <a:r>
              <a:rPr sz="1200" dirty="0">
                <a:solidFill>
                  <a:srgbClr val="212121"/>
                </a:solidFill>
                <a:latin typeface="Lucida Grande" panose="020B0600040502020204"/>
                <a:cs typeface="Times New Roman"/>
              </a:rPr>
              <a:t> </a:t>
            </a:r>
            <a:r>
              <a:rPr sz="1200" dirty="0">
                <a:solidFill>
                  <a:srgbClr val="212121"/>
                </a:solidFill>
                <a:latin typeface="Lucida Grande" panose="020B0600040502020204"/>
                <a:cs typeface="Calibri"/>
              </a:rPr>
              <a:t>issues</a:t>
            </a:r>
            <a:r>
              <a:rPr sz="1200" dirty="0">
                <a:solidFill>
                  <a:srgbClr val="212121"/>
                </a:solidFill>
                <a:latin typeface="Lucida Grande" panose="020B0600040502020204"/>
                <a:cs typeface="Times New Roman"/>
              </a:rPr>
              <a:t> </a:t>
            </a:r>
            <a:r>
              <a:rPr sz="1200" dirty="0">
                <a:solidFill>
                  <a:srgbClr val="212121"/>
                </a:solidFill>
                <a:latin typeface="Lucida Grande" panose="020B0600040502020204"/>
                <a:cs typeface="Calibri"/>
              </a:rPr>
              <a:t>associated</a:t>
            </a:r>
            <a:r>
              <a:rPr sz="1200" dirty="0">
                <a:solidFill>
                  <a:srgbClr val="212121"/>
                </a:solidFill>
                <a:latin typeface="Lucida Grande" panose="020B0600040502020204"/>
                <a:cs typeface="Times New Roman"/>
              </a:rPr>
              <a:t> </a:t>
            </a:r>
            <a:r>
              <a:rPr sz="1200" dirty="0">
                <a:solidFill>
                  <a:srgbClr val="212121"/>
                </a:solidFill>
                <a:latin typeface="Lucida Grande" panose="020B0600040502020204"/>
                <a:cs typeface="Calibri"/>
              </a:rPr>
              <a:t>with</a:t>
            </a:r>
            <a:r>
              <a:rPr sz="1200" dirty="0">
                <a:solidFill>
                  <a:srgbClr val="212121"/>
                </a:solidFill>
                <a:latin typeface="Lucida Grande" panose="020B0600040502020204"/>
                <a:cs typeface="Times New Roman"/>
              </a:rPr>
              <a:t> </a:t>
            </a:r>
            <a:r>
              <a:rPr sz="1200" dirty="0">
                <a:solidFill>
                  <a:srgbClr val="212121"/>
                </a:solidFill>
                <a:latin typeface="Lucida Grande" panose="020B0600040502020204"/>
                <a:cs typeface="Calibri"/>
              </a:rPr>
              <a:t>an</a:t>
            </a:r>
            <a:r>
              <a:rPr sz="1200" dirty="0">
                <a:solidFill>
                  <a:srgbClr val="212121"/>
                </a:solidFill>
                <a:latin typeface="Lucida Grande" panose="020B0600040502020204"/>
                <a:cs typeface="Times New Roman"/>
              </a:rPr>
              <a:t> </a:t>
            </a:r>
            <a:r>
              <a:rPr sz="1200" dirty="0">
                <a:solidFill>
                  <a:srgbClr val="212121"/>
                </a:solidFill>
                <a:latin typeface="Lucida Grande" panose="020B0600040502020204"/>
                <a:cs typeface="Calibri"/>
              </a:rPr>
              <a:t>organization's</a:t>
            </a:r>
            <a:r>
              <a:rPr sz="1200" dirty="0">
                <a:solidFill>
                  <a:srgbClr val="212121"/>
                </a:solidFill>
                <a:latin typeface="Lucida Grande" panose="020B0600040502020204"/>
                <a:cs typeface="Times New Roman"/>
              </a:rPr>
              <a:t> </a:t>
            </a:r>
            <a:r>
              <a:rPr sz="1200" dirty="0">
                <a:solidFill>
                  <a:srgbClr val="212121"/>
                </a:solidFill>
                <a:latin typeface="Lucida Grande" panose="020B0600040502020204"/>
                <a:cs typeface="Calibri"/>
              </a:rPr>
              <a:t>financial</a:t>
            </a:r>
            <a:r>
              <a:rPr sz="1200" dirty="0">
                <a:solidFill>
                  <a:srgbClr val="212121"/>
                </a:solidFill>
                <a:latin typeface="Lucida Grande" panose="020B0600040502020204"/>
                <a:cs typeface="Times New Roman"/>
              </a:rPr>
              <a:t> </a:t>
            </a:r>
            <a:r>
              <a:rPr sz="1200" dirty="0">
                <a:solidFill>
                  <a:srgbClr val="212121"/>
                </a:solidFill>
                <a:latin typeface="Lucida Grande" panose="020B0600040502020204"/>
                <a:cs typeface="Calibri"/>
              </a:rPr>
              <a:t>and</a:t>
            </a:r>
            <a:r>
              <a:rPr sz="1200" dirty="0">
                <a:solidFill>
                  <a:srgbClr val="212121"/>
                </a:solidFill>
                <a:latin typeface="Lucida Grande" panose="020B0600040502020204"/>
                <a:cs typeface="Times New Roman"/>
              </a:rPr>
              <a:t> </a:t>
            </a:r>
            <a:r>
              <a:rPr sz="1200" dirty="0">
                <a:solidFill>
                  <a:srgbClr val="212121"/>
                </a:solidFill>
                <a:latin typeface="Lucida Grande" panose="020B0600040502020204"/>
                <a:cs typeface="Calibri"/>
              </a:rPr>
              <a:t>operational</a:t>
            </a:r>
            <a:r>
              <a:rPr sz="1200" dirty="0">
                <a:solidFill>
                  <a:srgbClr val="212121"/>
                </a:solidFill>
                <a:latin typeface="Lucida Grande" panose="020B0600040502020204"/>
                <a:cs typeface="Times New Roman"/>
              </a:rPr>
              <a:t> </a:t>
            </a:r>
            <a:r>
              <a:rPr sz="1200" dirty="0">
                <a:solidFill>
                  <a:srgbClr val="212121"/>
                </a:solidFill>
                <a:latin typeface="Lucida Grande" panose="020B0600040502020204"/>
                <a:cs typeface="Calibri"/>
              </a:rPr>
              <a:t>environment.</a:t>
            </a:r>
            <a:r>
              <a:rPr sz="1200" dirty="0">
                <a:solidFill>
                  <a:srgbClr val="212121"/>
                </a:solidFill>
                <a:latin typeface="Lucida Grande" panose="020B0600040502020204"/>
                <a:cs typeface="Times New Roman"/>
              </a:rPr>
              <a:t> </a:t>
            </a:r>
            <a:r>
              <a:rPr sz="1200" dirty="0">
                <a:solidFill>
                  <a:srgbClr val="212121"/>
                </a:solidFill>
                <a:latin typeface="Lucida Grande" panose="020B0600040502020204"/>
                <a:cs typeface="Calibri"/>
              </a:rPr>
              <a:t>The</a:t>
            </a:r>
            <a:r>
              <a:rPr sz="1200" dirty="0">
                <a:solidFill>
                  <a:srgbClr val="212121"/>
                </a:solidFill>
                <a:latin typeface="Lucida Grande" panose="020B0600040502020204"/>
                <a:cs typeface="Times New Roman"/>
              </a:rPr>
              <a:t> </a:t>
            </a:r>
            <a:r>
              <a:rPr sz="1200" dirty="0">
                <a:solidFill>
                  <a:srgbClr val="212121"/>
                </a:solidFill>
                <a:latin typeface="Lucida Grande" panose="020B0600040502020204"/>
                <a:cs typeface="Calibri"/>
              </a:rPr>
              <a:t>financial</a:t>
            </a:r>
            <a:r>
              <a:rPr sz="1200" dirty="0">
                <a:solidFill>
                  <a:srgbClr val="212121"/>
                </a:solidFill>
                <a:latin typeface="Lucida Grande" panose="020B0600040502020204"/>
                <a:cs typeface="Times New Roman"/>
              </a:rPr>
              <a:t> </a:t>
            </a:r>
            <a:r>
              <a:rPr sz="1200" dirty="0">
                <a:solidFill>
                  <a:srgbClr val="212121"/>
                </a:solidFill>
                <a:latin typeface="Lucida Grande" panose="020B0600040502020204"/>
                <a:cs typeface="Calibri"/>
              </a:rPr>
              <a:t>and</a:t>
            </a:r>
            <a:r>
              <a:rPr sz="1200" dirty="0">
                <a:solidFill>
                  <a:srgbClr val="212121"/>
                </a:solidFill>
                <a:latin typeface="Lucida Grande" panose="020B0600040502020204"/>
                <a:cs typeface="Times New Roman"/>
              </a:rPr>
              <a:t> </a:t>
            </a:r>
            <a:r>
              <a:rPr sz="1200" dirty="0">
                <a:solidFill>
                  <a:srgbClr val="212121"/>
                </a:solidFill>
                <a:latin typeface="Lucida Grande" panose="020B0600040502020204"/>
                <a:cs typeface="Calibri"/>
              </a:rPr>
              <a:t>operational</a:t>
            </a:r>
            <a:r>
              <a:rPr sz="1200" dirty="0">
                <a:solidFill>
                  <a:srgbClr val="212121"/>
                </a:solidFill>
                <a:latin typeface="Lucida Grande" panose="020B0600040502020204"/>
                <a:cs typeface="Times New Roman"/>
              </a:rPr>
              <a:t> </a:t>
            </a:r>
            <a:r>
              <a:rPr sz="1200" dirty="0">
                <a:solidFill>
                  <a:srgbClr val="212121"/>
                </a:solidFill>
                <a:latin typeface="Lucida Grande" panose="020B0600040502020204"/>
                <a:cs typeface="Calibri"/>
              </a:rPr>
              <a:t>environment</a:t>
            </a:r>
            <a:r>
              <a:rPr sz="1200" dirty="0">
                <a:solidFill>
                  <a:srgbClr val="212121"/>
                </a:solidFill>
                <a:latin typeface="Lucida Grande" panose="020B0600040502020204"/>
                <a:cs typeface="Times New Roman"/>
              </a:rPr>
              <a:t> </a:t>
            </a:r>
            <a:r>
              <a:rPr sz="1200" dirty="0">
                <a:solidFill>
                  <a:srgbClr val="212121"/>
                </a:solidFill>
                <a:latin typeface="Lucida Grande" panose="020B0600040502020204"/>
                <a:cs typeface="Calibri"/>
              </a:rPr>
              <a:t>consists</a:t>
            </a:r>
            <a:r>
              <a:rPr sz="1200" dirty="0">
                <a:solidFill>
                  <a:srgbClr val="212121"/>
                </a:solidFill>
                <a:latin typeface="Lucida Grande" panose="020B0600040502020204"/>
                <a:cs typeface="Times New Roman"/>
              </a:rPr>
              <a:t> </a:t>
            </a:r>
            <a:r>
              <a:rPr sz="1200" dirty="0">
                <a:solidFill>
                  <a:srgbClr val="212121"/>
                </a:solidFill>
                <a:latin typeface="Lucida Grande" panose="020B0600040502020204"/>
                <a:cs typeface="Calibri"/>
              </a:rPr>
              <a:t>of</a:t>
            </a:r>
            <a:r>
              <a:rPr sz="1200" dirty="0">
                <a:solidFill>
                  <a:srgbClr val="212121"/>
                </a:solidFill>
                <a:latin typeface="Lucida Grande" panose="020B0600040502020204"/>
                <a:cs typeface="Times New Roman"/>
              </a:rPr>
              <a:t> </a:t>
            </a:r>
            <a:r>
              <a:rPr sz="1200" dirty="0">
                <a:solidFill>
                  <a:srgbClr val="212121"/>
                </a:solidFill>
                <a:latin typeface="Lucida Grande" panose="020B0600040502020204"/>
                <a:cs typeface="Calibri"/>
              </a:rPr>
              <a:t>people,</a:t>
            </a:r>
            <a:r>
              <a:rPr sz="1200" dirty="0">
                <a:solidFill>
                  <a:srgbClr val="212121"/>
                </a:solidFill>
                <a:latin typeface="Lucida Grande" panose="020B0600040502020204"/>
                <a:cs typeface="Times New Roman"/>
              </a:rPr>
              <a:t> </a:t>
            </a:r>
            <a:r>
              <a:rPr sz="1200" dirty="0">
                <a:solidFill>
                  <a:srgbClr val="212121"/>
                </a:solidFill>
                <a:latin typeface="Lucida Grande" panose="020B0600040502020204"/>
                <a:cs typeface="Calibri"/>
              </a:rPr>
              <a:t>processes</a:t>
            </a:r>
            <a:r>
              <a:rPr sz="1200" dirty="0">
                <a:solidFill>
                  <a:srgbClr val="212121"/>
                </a:solidFill>
                <a:latin typeface="Lucida Grande" panose="020B0600040502020204"/>
                <a:cs typeface="Times New Roman"/>
              </a:rPr>
              <a:t> </a:t>
            </a:r>
            <a:r>
              <a:rPr sz="1200" dirty="0">
                <a:solidFill>
                  <a:srgbClr val="212121"/>
                </a:solidFill>
                <a:latin typeface="Lucida Grande" panose="020B0600040502020204"/>
                <a:cs typeface="Calibri"/>
              </a:rPr>
              <a:t>and</a:t>
            </a:r>
            <a:r>
              <a:rPr sz="1200" dirty="0">
                <a:solidFill>
                  <a:srgbClr val="212121"/>
                </a:solidFill>
                <a:latin typeface="Lucida Grande" panose="020B0600040502020204"/>
                <a:cs typeface="Times New Roman"/>
              </a:rPr>
              <a:t> </a:t>
            </a:r>
            <a:r>
              <a:rPr sz="1200" dirty="0">
                <a:solidFill>
                  <a:srgbClr val="212121"/>
                </a:solidFill>
                <a:latin typeface="Lucida Grande" panose="020B0600040502020204"/>
                <a:cs typeface="Calibri"/>
              </a:rPr>
              <a:t>systems</a:t>
            </a:r>
            <a:r>
              <a:rPr sz="1200" dirty="0">
                <a:solidFill>
                  <a:srgbClr val="212121"/>
                </a:solidFill>
                <a:latin typeface="Lucida Grande" panose="020B0600040502020204"/>
                <a:cs typeface="Times New Roman"/>
              </a:rPr>
              <a:t> </a:t>
            </a:r>
            <a:r>
              <a:rPr sz="1200" dirty="0">
                <a:solidFill>
                  <a:srgbClr val="212121"/>
                </a:solidFill>
                <a:latin typeface="Lucida Grande" panose="020B0600040502020204"/>
                <a:cs typeface="Calibri"/>
              </a:rPr>
              <a:t>working</a:t>
            </a:r>
            <a:r>
              <a:rPr sz="1200" dirty="0">
                <a:solidFill>
                  <a:srgbClr val="212121"/>
                </a:solidFill>
                <a:latin typeface="Lucida Grande" panose="020B0600040502020204"/>
                <a:cs typeface="Times New Roman"/>
              </a:rPr>
              <a:t> </a:t>
            </a:r>
            <a:r>
              <a:rPr sz="1200" dirty="0">
                <a:solidFill>
                  <a:srgbClr val="212121"/>
                </a:solidFill>
                <a:latin typeface="Lucida Grande" panose="020B0600040502020204"/>
                <a:cs typeface="Calibri"/>
              </a:rPr>
              <a:t>together</a:t>
            </a:r>
            <a:r>
              <a:rPr sz="1200" dirty="0">
                <a:solidFill>
                  <a:srgbClr val="212121"/>
                </a:solidFill>
                <a:latin typeface="Lucida Grande" panose="020B0600040502020204"/>
                <a:cs typeface="Times New Roman"/>
              </a:rPr>
              <a:t> </a:t>
            </a:r>
            <a:r>
              <a:rPr sz="1200" dirty="0">
                <a:solidFill>
                  <a:srgbClr val="212121"/>
                </a:solidFill>
                <a:latin typeface="Lucida Grande" panose="020B0600040502020204"/>
                <a:cs typeface="Calibri"/>
              </a:rPr>
              <a:t>to</a:t>
            </a:r>
            <a:r>
              <a:rPr sz="1200" dirty="0">
                <a:solidFill>
                  <a:srgbClr val="212121"/>
                </a:solidFill>
                <a:latin typeface="Lucida Grande" panose="020B0600040502020204"/>
                <a:cs typeface="Times New Roman"/>
              </a:rPr>
              <a:t> </a:t>
            </a:r>
            <a:r>
              <a:rPr sz="1200" dirty="0">
                <a:solidFill>
                  <a:srgbClr val="212121"/>
                </a:solidFill>
                <a:latin typeface="Lucida Grande" panose="020B0600040502020204"/>
                <a:cs typeface="Calibri"/>
              </a:rPr>
              <a:t>support</a:t>
            </a:r>
            <a:r>
              <a:rPr sz="1200" dirty="0">
                <a:solidFill>
                  <a:srgbClr val="212121"/>
                </a:solidFill>
                <a:latin typeface="Lucida Grande" panose="020B0600040502020204"/>
                <a:cs typeface="Times New Roman"/>
              </a:rPr>
              <a:t> </a:t>
            </a:r>
            <a:r>
              <a:rPr sz="1200" dirty="0">
                <a:solidFill>
                  <a:srgbClr val="212121"/>
                </a:solidFill>
                <a:latin typeface="Lucida Grande" panose="020B0600040502020204"/>
                <a:cs typeface="Calibri"/>
              </a:rPr>
              <a:t>efficient</a:t>
            </a:r>
            <a:r>
              <a:rPr sz="1200" dirty="0">
                <a:solidFill>
                  <a:srgbClr val="212121"/>
                </a:solidFill>
                <a:latin typeface="Lucida Grande" panose="020B0600040502020204"/>
                <a:cs typeface="Times New Roman"/>
              </a:rPr>
              <a:t> </a:t>
            </a:r>
            <a:r>
              <a:rPr sz="1200" dirty="0">
                <a:solidFill>
                  <a:srgbClr val="212121"/>
                </a:solidFill>
                <a:latin typeface="Lucida Grande" panose="020B0600040502020204"/>
                <a:cs typeface="Calibri"/>
              </a:rPr>
              <a:t>and</a:t>
            </a:r>
            <a:r>
              <a:rPr sz="1200" dirty="0">
                <a:solidFill>
                  <a:srgbClr val="212121"/>
                </a:solidFill>
                <a:latin typeface="Lucida Grande" panose="020B0600040502020204"/>
                <a:cs typeface="Times New Roman"/>
              </a:rPr>
              <a:t> </a:t>
            </a:r>
            <a:r>
              <a:rPr sz="1200" dirty="0">
                <a:solidFill>
                  <a:srgbClr val="212121"/>
                </a:solidFill>
                <a:latin typeface="Lucida Grande" panose="020B0600040502020204"/>
                <a:cs typeface="Calibri"/>
              </a:rPr>
              <a:t>effective</a:t>
            </a:r>
            <a:r>
              <a:rPr sz="1200" dirty="0">
                <a:solidFill>
                  <a:srgbClr val="212121"/>
                </a:solidFill>
                <a:latin typeface="Lucida Grande" panose="020B0600040502020204"/>
                <a:cs typeface="Times New Roman"/>
              </a:rPr>
              <a:t> </a:t>
            </a:r>
            <a:r>
              <a:rPr sz="1200" dirty="0">
                <a:solidFill>
                  <a:srgbClr val="212121"/>
                </a:solidFill>
                <a:latin typeface="Lucida Grande" panose="020B0600040502020204"/>
                <a:cs typeface="Calibri"/>
              </a:rPr>
              <a:t>operations.</a:t>
            </a:r>
            <a:endParaRPr sz="1200" dirty="0">
              <a:latin typeface="Lucida Grande" panose="020B0600040502020204"/>
              <a:cs typeface="Calibri"/>
            </a:endParaRPr>
          </a:p>
        </p:txBody>
      </p:sp>
      <p:grpSp>
        <p:nvGrpSpPr>
          <p:cNvPr id="8" name="object 8"/>
          <p:cNvGrpSpPr/>
          <p:nvPr/>
        </p:nvGrpSpPr>
        <p:grpSpPr>
          <a:xfrm>
            <a:off x="3248025" y="2657475"/>
            <a:ext cx="2019300" cy="2028825"/>
            <a:chOff x="3248025" y="2657475"/>
            <a:chExt cx="2019300" cy="2028825"/>
          </a:xfrm>
        </p:grpSpPr>
        <p:pic>
          <p:nvPicPr>
            <p:cNvPr id="9" name="object 9"/>
            <p:cNvPicPr/>
            <p:nvPr/>
          </p:nvPicPr>
          <p:blipFill>
            <a:blip r:embed="rId3" cstate="print"/>
            <a:stretch>
              <a:fillRect/>
            </a:stretch>
          </p:blipFill>
          <p:spPr>
            <a:xfrm>
              <a:off x="3248025" y="2657475"/>
              <a:ext cx="2019300" cy="2028825"/>
            </a:xfrm>
            <a:prstGeom prst="rect">
              <a:avLst/>
            </a:prstGeom>
          </p:spPr>
        </p:pic>
        <p:pic>
          <p:nvPicPr>
            <p:cNvPr id="10" name="object 10"/>
            <p:cNvPicPr/>
            <p:nvPr/>
          </p:nvPicPr>
          <p:blipFill>
            <a:blip r:embed="rId4" cstate="print"/>
            <a:stretch>
              <a:fillRect/>
            </a:stretch>
          </p:blipFill>
          <p:spPr>
            <a:xfrm>
              <a:off x="3255660" y="2669718"/>
              <a:ext cx="1943100" cy="1943100"/>
            </a:xfrm>
            <a:prstGeom prst="rect">
              <a:avLst/>
            </a:prstGeom>
          </p:spPr>
        </p:pic>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CEBE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dirty="0">
                <a:latin typeface="Lucida Grande" panose="020B0600040502020204" pitchFamily="34" charset="0"/>
              </a:rPr>
              <a:t>Why Continuous Monitoring?</a:t>
            </a:r>
          </a:p>
        </p:txBody>
      </p:sp>
      <p:grpSp>
        <p:nvGrpSpPr>
          <p:cNvPr id="3" name="object 3"/>
          <p:cNvGrpSpPr/>
          <p:nvPr/>
        </p:nvGrpSpPr>
        <p:grpSpPr>
          <a:xfrm>
            <a:off x="1524000" y="1047750"/>
            <a:ext cx="7162800" cy="3324226"/>
            <a:chOff x="1524000" y="1152525"/>
            <a:chExt cx="7162800" cy="3086100"/>
          </a:xfrm>
        </p:grpSpPr>
        <p:pic>
          <p:nvPicPr>
            <p:cNvPr id="4" name="object 4"/>
            <p:cNvPicPr/>
            <p:nvPr/>
          </p:nvPicPr>
          <p:blipFill>
            <a:blip r:embed="rId2" cstate="print"/>
            <a:stretch>
              <a:fillRect/>
            </a:stretch>
          </p:blipFill>
          <p:spPr>
            <a:xfrm>
              <a:off x="1524000" y="1152525"/>
              <a:ext cx="4705365" cy="581025"/>
            </a:xfrm>
            <a:prstGeom prst="rect">
              <a:avLst/>
            </a:prstGeom>
          </p:spPr>
        </p:pic>
        <p:sp>
          <p:nvSpPr>
            <p:cNvPr id="5" name="object 5"/>
            <p:cNvSpPr/>
            <p:nvPr/>
          </p:nvSpPr>
          <p:spPr>
            <a:xfrm>
              <a:off x="1536323" y="1162812"/>
              <a:ext cx="4620895" cy="496570"/>
            </a:xfrm>
            <a:custGeom>
              <a:avLst/>
              <a:gdLst/>
              <a:ahLst/>
              <a:cxnLst/>
              <a:rect l="l" t="t" r="r" b="b"/>
              <a:pathLst>
                <a:path w="4620895" h="496569">
                  <a:moveTo>
                    <a:pt x="4538218" y="0"/>
                  </a:moveTo>
                  <a:lnTo>
                    <a:pt x="0" y="0"/>
                  </a:lnTo>
                  <a:lnTo>
                    <a:pt x="0" y="496305"/>
                  </a:lnTo>
                  <a:lnTo>
                    <a:pt x="4620880" y="496305"/>
                  </a:lnTo>
                  <a:lnTo>
                    <a:pt x="4620880" y="82661"/>
                  </a:lnTo>
                  <a:lnTo>
                    <a:pt x="4538218" y="0"/>
                  </a:lnTo>
                  <a:close/>
                </a:path>
              </a:pathLst>
            </a:custGeom>
            <a:solidFill>
              <a:srgbClr val="005778"/>
            </a:solidFill>
          </p:spPr>
          <p:txBody>
            <a:bodyPr wrap="square" lIns="0" tIns="0" rIns="0" bIns="0" rtlCol="0"/>
            <a:lstStyle/>
            <a:p>
              <a:endParaRPr/>
            </a:p>
          </p:txBody>
        </p:sp>
        <p:pic>
          <p:nvPicPr>
            <p:cNvPr id="6" name="object 6"/>
            <p:cNvPicPr/>
            <p:nvPr/>
          </p:nvPicPr>
          <p:blipFill>
            <a:blip r:embed="rId3" cstate="print"/>
            <a:stretch>
              <a:fillRect/>
            </a:stretch>
          </p:blipFill>
          <p:spPr>
            <a:xfrm>
              <a:off x="1971675" y="1619250"/>
              <a:ext cx="4752990" cy="628650"/>
            </a:xfrm>
            <a:prstGeom prst="rect">
              <a:avLst/>
            </a:prstGeom>
          </p:spPr>
        </p:pic>
        <p:sp>
          <p:nvSpPr>
            <p:cNvPr id="7" name="object 7"/>
            <p:cNvSpPr/>
            <p:nvPr/>
          </p:nvSpPr>
          <p:spPr>
            <a:xfrm>
              <a:off x="2007108" y="1659117"/>
              <a:ext cx="4621530" cy="496570"/>
            </a:xfrm>
            <a:custGeom>
              <a:avLst/>
              <a:gdLst/>
              <a:ahLst/>
              <a:cxnLst/>
              <a:rect l="l" t="t" r="r" b="b"/>
              <a:pathLst>
                <a:path w="4621530" h="496569">
                  <a:moveTo>
                    <a:pt x="4538228" y="0"/>
                  </a:moveTo>
                  <a:lnTo>
                    <a:pt x="0" y="0"/>
                  </a:lnTo>
                  <a:lnTo>
                    <a:pt x="0" y="496330"/>
                  </a:lnTo>
                  <a:lnTo>
                    <a:pt x="4621011" y="496330"/>
                  </a:lnTo>
                  <a:lnTo>
                    <a:pt x="4621011" y="82692"/>
                  </a:lnTo>
                  <a:lnTo>
                    <a:pt x="4538228" y="0"/>
                  </a:lnTo>
                  <a:close/>
                </a:path>
              </a:pathLst>
            </a:custGeom>
            <a:solidFill>
              <a:srgbClr val="0084B3"/>
            </a:solidFill>
          </p:spPr>
          <p:txBody>
            <a:bodyPr wrap="square" lIns="0" tIns="0" rIns="0" bIns="0" rtlCol="0"/>
            <a:lstStyle/>
            <a:p>
              <a:endParaRPr/>
            </a:p>
          </p:txBody>
        </p:sp>
        <p:pic>
          <p:nvPicPr>
            <p:cNvPr id="8" name="object 8"/>
            <p:cNvPicPr/>
            <p:nvPr/>
          </p:nvPicPr>
          <p:blipFill>
            <a:blip r:embed="rId4" cstate="print"/>
            <a:stretch>
              <a:fillRect/>
            </a:stretch>
          </p:blipFill>
          <p:spPr>
            <a:xfrm>
              <a:off x="2438400" y="2114550"/>
              <a:ext cx="4752990" cy="628650"/>
            </a:xfrm>
            <a:prstGeom prst="rect">
              <a:avLst/>
            </a:prstGeom>
          </p:spPr>
        </p:pic>
        <p:sp>
          <p:nvSpPr>
            <p:cNvPr id="9" name="object 9"/>
            <p:cNvSpPr/>
            <p:nvPr/>
          </p:nvSpPr>
          <p:spPr>
            <a:xfrm>
              <a:off x="2477892" y="2155448"/>
              <a:ext cx="4621530" cy="496570"/>
            </a:xfrm>
            <a:custGeom>
              <a:avLst/>
              <a:gdLst/>
              <a:ahLst/>
              <a:cxnLst/>
              <a:rect l="l" t="t" r="r" b="b"/>
              <a:pathLst>
                <a:path w="4621530" h="496569">
                  <a:moveTo>
                    <a:pt x="4538237" y="0"/>
                  </a:moveTo>
                  <a:lnTo>
                    <a:pt x="0" y="0"/>
                  </a:lnTo>
                  <a:lnTo>
                    <a:pt x="0" y="496180"/>
                  </a:lnTo>
                  <a:lnTo>
                    <a:pt x="4621020" y="496180"/>
                  </a:lnTo>
                  <a:lnTo>
                    <a:pt x="4621020" y="82676"/>
                  </a:lnTo>
                  <a:lnTo>
                    <a:pt x="4538237" y="0"/>
                  </a:lnTo>
                  <a:close/>
                </a:path>
              </a:pathLst>
            </a:custGeom>
            <a:solidFill>
              <a:srgbClr val="5DD3FF"/>
            </a:solidFill>
          </p:spPr>
          <p:txBody>
            <a:bodyPr wrap="square" lIns="0" tIns="0" rIns="0" bIns="0" rtlCol="0"/>
            <a:lstStyle/>
            <a:p>
              <a:endParaRPr/>
            </a:p>
          </p:txBody>
        </p:sp>
        <p:pic>
          <p:nvPicPr>
            <p:cNvPr id="10" name="object 10"/>
            <p:cNvPicPr/>
            <p:nvPr/>
          </p:nvPicPr>
          <p:blipFill>
            <a:blip r:embed="rId5" cstate="print"/>
            <a:stretch>
              <a:fillRect/>
            </a:stretch>
          </p:blipFill>
          <p:spPr>
            <a:xfrm>
              <a:off x="2905125" y="2609850"/>
              <a:ext cx="4762500" cy="628650"/>
            </a:xfrm>
            <a:prstGeom prst="rect">
              <a:avLst/>
            </a:prstGeom>
          </p:spPr>
        </p:pic>
        <p:sp>
          <p:nvSpPr>
            <p:cNvPr id="11" name="object 11"/>
            <p:cNvSpPr/>
            <p:nvPr/>
          </p:nvSpPr>
          <p:spPr>
            <a:xfrm>
              <a:off x="2948690" y="2651628"/>
              <a:ext cx="4621530" cy="496570"/>
            </a:xfrm>
            <a:custGeom>
              <a:avLst/>
              <a:gdLst/>
              <a:ahLst/>
              <a:cxnLst/>
              <a:rect l="l" t="t" r="r" b="b"/>
              <a:pathLst>
                <a:path w="4621530" h="496569">
                  <a:moveTo>
                    <a:pt x="4538356" y="0"/>
                  </a:moveTo>
                  <a:lnTo>
                    <a:pt x="0" y="0"/>
                  </a:lnTo>
                  <a:lnTo>
                    <a:pt x="0" y="496324"/>
                  </a:lnTo>
                  <a:lnTo>
                    <a:pt x="4621017" y="496324"/>
                  </a:lnTo>
                  <a:lnTo>
                    <a:pt x="4621017" y="82808"/>
                  </a:lnTo>
                  <a:lnTo>
                    <a:pt x="4538356" y="0"/>
                  </a:lnTo>
                  <a:close/>
                </a:path>
              </a:pathLst>
            </a:custGeom>
            <a:solidFill>
              <a:srgbClr val="47365A"/>
            </a:solidFill>
          </p:spPr>
          <p:txBody>
            <a:bodyPr wrap="square" lIns="0" tIns="0" rIns="0" bIns="0" rtlCol="0"/>
            <a:lstStyle/>
            <a:p>
              <a:endParaRPr/>
            </a:p>
          </p:txBody>
        </p:sp>
        <p:pic>
          <p:nvPicPr>
            <p:cNvPr id="12" name="object 12"/>
            <p:cNvPicPr/>
            <p:nvPr/>
          </p:nvPicPr>
          <p:blipFill>
            <a:blip r:embed="rId6" cstate="print"/>
            <a:stretch>
              <a:fillRect/>
            </a:stretch>
          </p:blipFill>
          <p:spPr>
            <a:xfrm>
              <a:off x="3381390" y="3105150"/>
              <a:ext cx="4752990" cy="628650"/>
            </a:xfrm>
            <a:prstGeom prst="rect">
              <a:avLst/>
            </a:prstGeom>
          </p:spPr>
        </p:pic>
        <p:sp>
          <p:nvSpPr>
            <p:cNvPr id="13" name="object 13"/>
            <p:cNvSpPr/>
            <p:nvPr/>
          </p:nvSpPr>
          <p:spPr>
            <a:xfrm>
              <a:off x="3419490" y="3147953"/>
              <a:ext cx="4621530" cy="496570"/>
            </a:xfrm>
            <a:custGeom>
              <a:avLst/>
              <a:gdLst/>
              <a:ahLst/>
              <a:cxnLst/>
              <a:rect l="l" t="t" r="r" b="b"/>
              <a:pathLst>
                <a:path w="4621530" h="496570">
                  <a:moveTo>
                    <a:pt x="4538319" y="0"/>
                  </a:moveTo>
                  <a:lnTo>
                    <a:pt x="0" y="0"/>
                  </a:lnTo>
                  <a:lnTo>
                    <a:pt x="0" y="496311"/>
                  </a:lnTo>
                  <a:lnTo>
                    <a:pt x="4621011" y="496311"/>
                  </a:lnTo>
                  <a:lnTo>
                    <a:pt x="4621011" y="82676"/>
                  </a:lnTo>
                  <a:lnTo>
                    <a:pt x="4538319" y="0"/>
                  </a:lnTo>
                  <a:close/>
                </a:path>
              </a:pathLst>
            </a:custGeom>
            <a:solidFill>
              <a:srgbClr val="6B9E24"/>
            </a:solidFill>
          </p:spPr>
          <p:txBody>
            <a:bodyPr wrap="square" lIns="0" tIns="0" rIns="0" bIns="0" rtlCol="0"/>
            <a:lstStyle/>
            <a:p>
              <a:endParaRPr/>
            </a:p>
          </p:txBody>
        </p:sp>
        <p:pic>
          <p:nvPicPr>
            <p:cNvPr id="14" name="object 14"/>
            <p:cNvPicPr/>
            <p:nvPr/>
          </p:nvPicPr>
          <p:blipFill>
            <a:blip r:embed="rId7" cstate="print"/>
            <a:stretch>
              <a:fillRect/>
            </a:stretch>
          </p:blipFill>
          <p:spPr>
            <a:xfrm>
              <a:off x="3810000" y="3600450"/>
              <a:ext cx="4876800" cy="638175"/>
            </a:xfrm>
            <a:prstGeom prst="rect">
              <a:avLst/>
            </a:prstGeom>
          </p:spPr>
        </p:pic>
        <p:sp>
          <p:nvSpPr>
            <p:cNvPr id="15" name="object 15"/>
            <p:cNvSpPr/>
            <p:nvPr/>
          </p:nvSpPr>
          <p:spPr>
            <a:xfrm>
              <a:off x="3846819" y="3644264"/>
              <a:ext cx="4742180" cy="496570"/>
            </a:xfrm>
            <a:custGeom>
              <a:avLst/>
              <a:gdLst/>
              <a:ahLst/>
              <a:cxnLst/>
              <a:rect l="l" t="t" r="r" b="b"/>
              <a:pathLst>
                <a:path w="4742180" h="496570">
                  <a:moveTo>
                    <a:pt x="4659264" y="0"/>
                  </a:moveTo>
                  <a:lnTo>
                    <a:pt x="0" y="0"/>
                  </a:lnTo>
                  <a:lnTo>
                    <a:pt x="0" y="496287"/>
                  </a:lnTo>
                  <a:lnTo>
                    <a:pt x="4742078" y="496287"/>
                  </a:lnTo>
                  <a:lnTo>
                    <a:pt x="4742078" y="82676"/>
                  </a:lnTo>
                  <a:lnTo>
                    <a:pt x="4659264" y="0"/>
                  </a:lnTo>
                  <a:close/>
                </a:path>
              </a:pathLst>
            </a:custGeom>
            <a:solidFill>
              <a:srgbClr val="006FC0"/>
            </a:solidFill>
          </p:spPr>
          <p:txBody>
            <a:bodyPr wrap="square" lIns="0" tIns="0" rIns="0" bIns="0" rtlCol="0"/>
            <a:lstStyle/>
            <a:p>
              <a:endParaRPr/>
            </a:p>
          </p:txBody>
        </p:sp>
        <p:pic>
          <p:nvPicPr>
            <p:cNvPr id="16" name="object 16"/>
            <p:cNvPicPr/>
            <p:nvPr/>
          </p:nvPicPr>
          <p:blipFill>
            <a:blip r:embed="rId8" cstate="print"/>
            <a:stretch>
              <a:fillRect/>
            </a:stretch>
          </p:blipFill>
          <p:spPr>
            <a:xfrm>
              <a:off x="2019300" y="1200150"/>
              <a:ext cx="3571890" cy="495300"/>
            </a:xfrm>
            <a:prstGeom prst="rect">
              <a:avLst/>
            </a:prstGeom>
          </p:spPr>
        </p:pic>
        <p:pic>
          <p:nvPicPr>
            <p:cNvPr id="17" name="object 17"/>
            <p:cNvPicPr/>
            <p:nvPr/>
          </p:nvPicPr>
          <p:blipFill>
            <a:blip r:embed="rId9" cstate="print"/>
            <a:stretch>
              <a:fillRect/>
            </a:stretch>
          </p:blipFill>
          <p:spPr>
            <a:xfrm>
              <a:off x="2524125" y="1685925"/>
              <a:ext cx="3609990" cy="495300"/>
            </a:xfrm>
            <a:prstGeom prst="rect">
              <a:avLst/>
            </a:prstGeom>
          </p:spPr>
        </p:pic>
        <p:pic>
          <p:nvPicPr>
            <p:cNvPr id="18" name="object 18"/>
            <p:cNvPicPr/>
            <p:nvPr/>
          </p:nvPicPr>
          <p:blipFill>
            <a:blip r:embed="rId10" cstate="print"/>
            <a:stretch>
              <a:fillRect/>
            </a:stretch>
          </p:blipFill>
          <p:spPr>
            <a:xfrm>
              <a:off x="2819400" y="2190750"/>
              <a:ext cx="4476750" cy="495300"/>
            </a:xfrm>
            <a:prstGeom prst="rect">
              <a:avLst/>
            </a:prstGeom>
          </p:spPr>
        </p:pic>
        <p:pic>
          <p:nvPicPr>
            <p:cNvPr id="19" name="object 19"/>
            <p:cNvPicPr/>
            <p:nvPr/>
          </p:nvPicPr>
          <p:blipFill>
            <a:blip r:embed="rId11" cstate="print"/>
            <a:stretch>
              <a:fillRect/>
            </a:stretch>
          </p:blipFill>
          <p:spPr>
            <a:xfrm>
              <a:off x="3143250" y="2667000"/>
              <a:ext cx="4133850" cy="695325"/>
            </a:xfrm>
            <a:prstGeom prst="rect">
              <a:avLst/>
            </a:prstGeom>
          </p:spPr>
        </p:pic>
        <p:pic>
          <p:nvPicPr>
            <p:cNvPr id="20" name="object 20"/>
            <p:cNvPicPr/>
            <p:nvPr/>
          </p:nvPicPr>
          <p:blipFill>
            <a:blip r:embed="rId12" cstate="print"/>
            <a:stretch>
              <a:fillRect/>
            </a:stretch>
          </p:blipFill>
          <p:spPr>
            <a:xfrm>
              <a:off x="3705240" y="3190875"/>
              <a:ext cx="4400550" cy="495300"/>
            </a:xfrm>
            <a:prstGeom prst="rect">
              <a:avLst/>
            </a:prstGeom>
          </p:spPr>
        </p:pic>
      </p:grpSp>
      <p:sp>
        <p:nvSpPr>
          <p:cNvPr id="21" name="object 21"/>
          <p:cNvSpPr txBox="1"/>
          <p:nvPr/>
        </p:nvSpPr>
        <p:spPr>
          <a:xfrm>
            <a:off x="2175826" y="1282070"/>
            <a:ext cx="5718810" cy="2949575"/>
          </a:xfrm>
          <a:prstGeom prst="rect">
            <a:avLst/>
          </a:prstGeom>
        </p:spPr>
        <p:txBody>
          <a:bodyPr vert="horz" wrap="square" lIns="0" tIns="12700" rIns="0" bIns="0" rtlCol="0">
            <a:spAutoFit/>
          </a:bodyPr>
          <a:lstStyle/>
          <a:p>
            <a:pPr marL="12700">
              <a:lnSpc>
                <a:spcPct val="100000"/>
              </a:lnSpc>
              <a:spcBef>
                <a:spcPts val="100"/>
              </a:spcBef>
            </a:pPr>
            <a:r>
              <a:rPr sz="1350" dirty="0">
                <a:solidFill>
                  <a:srgbClr val="FFFFFF"/>
                </a:solidFill>
                <a:latin typeface="Arial"/>
                <a:cs typeface="Arial"/>
              </a:rPr>
              <a:t>It</a:t>
            </a:r>
            <a:r>
              <a:rPr sz="1350" spc="85" dirty="0">
                <a:solidFill>
                  <a:srgbClr val="FFFFFF"/>
                </a:solidFill>
                <a:latin typeface="Times New Roman"/>
                <a:cs typeface="Times New Roman"/>
              </a:rPr>
              <a:t> </a:t>
            </a:r>
            <a:r>
              <a:rPr sz="1350" dirty="0">
                <a:solidFill>
                  <a:srgbClr val="FFFFFF"/>
                </a:solidFill>
                <a:latin typeface="Arial"/>
                <a:cs typeface="Arial"/>
              </a:rPr>
              <a:t>detects</a:t>
            </a:r>
            <a:r>
              <a:rPr sz="1350" spc="15" dirty="0">
                <a:solidFill>
                  <a:srgbClr val="FFFFFF"/>
                </a:solidFill>
                <a:latin typeface="Times New Roman"/>
                <a:cs typeface="Times New Roman"/>
              </a:rPr>
              <a:t> </a:t>
            </a:r>
            <a:r>
              <a:rPr sz="1350" dirty="0">
                <a:solidFill>
                  <a:srgbClr val="FFFFFF"/>
                </a:solidFill>
                <a:latin typeface="Arial"/>
                <a:cs typeface="Arial"/>
              </a:rPr>
              <a:t>any</a:t>
            </a:r>
            <a:r>
              <a:rPr sz="1350" spc="10" dirty="0">
                <a:solidFill>
                  <a:srgbClr val="FFFFFF"/>
                </a:solidFill>
                <a:latin typeface="Times New Roman"/>
                <a:cs typeface="Times New Roman"/>
              </a:rPr>
              <a:t> </a:t>
            </a:r>
            <a:r>
              <a:rPr sz="1350" dirty="0">
                <a:solidFill>
                  <a:srgbClr val="FFFFFF"/>
                </a:solidFill>
                <a:latin typeface="Arial"/>
                <a:cs typeface="Arial"/>
              </a:rPr>
              <a:t>network</a:t>
            </a:r>
            <a:r>
              <a:rPr sz="1350" spc="10" dirty="0">
                <a:solidFill>
                  <a:srgbClr val="FFFFFF"/>
                </a:solidFill>
                <a:latin typeface="Times New Roman"/>
                <a:cs typeface="Times New Roman"/>
              </a:rPr>
              <a:t> </a:t>
            </a:r>
            <a:r>
              <a:rPr sz="1350" dirty="0">
                <a:solidFill>
                  <a:srgbClr val="FFFFFF"/>
                </a:solidFill>
                <a:latin typeface="Arial"/>
                <a:cs typeface="Arial"/>
              </a:rPr>
              <a:t>or</a:t>
            </a:r>
            <a:r>
              <a:rPr sz="1350" spc="10" dirty="0">
                <a:solidFill>
                  <a:srgbClr val="FFFFFF"/>
                </a:solidFill>
                <a:latin typeface="Times New Roman"/>
                <a:cs typeface="Times New Roman"/>
              </a:rPr>
              <a:t> </a:t>
            </a:r>
            <a:r>
              <a:rPr sz="1350" dirty="0">
                <a:solidFill>
                  <a:srgbClr val="FFFFFF"/>
                </a:solidFill>
                <a:latin typeface="Arial"/>
                <a:cs typeface="Arial"/>
              </a:rPr>
              <a:t>server</a:t>
            </a:r>
            <a:r>
              <a:rPr sz="1350" spc="20" dirty="0">
                <a:solidFill>
                  <a:srgbClr val="FFFFFF"/>
                </a:solidFill>
                <a:latin typeface="Times New Roman"/>
                <a:cs typeface="Times New Roman"/>
              </a:rPr>
              <a:t> </a:t>
            </a:r>
            <a:r>
              <a:rPr sz="1350" spc="-10" dirty="0">
                <a:solidFill>
                  <a:srgbClr val="FFFFFF"/>
                </a:solidFill>
                <a:latin typeface="Arial"/>
                <a:cs typeface="Arial"/>
              </a:rPr>
              <a:t>problems.</a:t>
            </a:r>
            <a:endParaRPr sz="1350" dirty="0">
              <a:latin typeface="Arial"/>
              <a:cs typeface="Arial"/>
            </a:endParaRPr>
          </a:p>
          <a:p>
            <a:pPr>
              <a:lnSpc>
                <a:spcPct val="100000"/>
              </a:lnSpc>
              <a:spcBef>
                <a:spcPts val="670"/>
              </a:spcBef>
            </a:pPr>
            <a:endParaRPr sz="1350" dirty="0">
              <a:latin typeface="Arial"/>
              <a:cs typeface="Arial"/>
            </a:endParaRPr>
          </a:p>
          <a:p>
            <a:pPr marL="516255">
              <a:lnSpc>
                <a:spcPct val="100000"/>
              </a:lnSpc>
            </a:pPr>
            <a:r>
              <a:rPr sz="1350" dirty="0">
                <a:solidFill>
                  <a:srgbClr val="FFFFFF"/>
                </a:solidFill>
                <a:latin typeface="Arial"/>
                <a:cs typeface="Arial"/>
              </a:rPr>
              <a:t>It</a:t>
            </a:r>
            <a:r>
              <a:rPr sz="1350" spc="70" dirty="0">
                <a:solidFill>
                  <a:srgbClr val="FFFFFF"/>
                </a:solidFill>
                <a:latin typeface="Times New Roman"/>
                <a:cs typeface="Times New Roman"/>
              </a:rPr>
              <a:t> </a:t>
            </a:r>
            <a:r>
              <a:rPr sz="1350" dirty="0">
                <a:solidFill>
                  <a:srgbClr val="FFFFFF"/>
                </a:solidFill>
                <a:latin typeface="Arial"/>
                <a:cs typeface="Arial"/>
              </a:rPr>
              <a:t>determines</a:t>
            </a:r>
            <a:r>
              <a:rPr sz="1350" spc="70" dirty="0">
                <a:solidFill>
                  <a:srgbClr val="FFFFFF"/>
                </a:solidFill>
                <a:latin typeface="Times New Roman"/>
                <a:cs typeface="Times New Roman"/>
              </a:rPr>
              <a:t> </a:t>
            </a:r>
            <a:r>
              <a:rPr sz="1350" dirty="0">
                <a:solidFill>
                  <a:srgbClr val="FFFFFF"/>
                </a:solidFill>
                <a:latin typeface="Arial"/>
                <a:cs typeface="Arial"/>
              </a:rPr>
              <a:t>the</a:t>
            </a:r>
            <a:r>
              <a:rPr sz="1350" spc="-5" dirty="0">
                <a:solidFill>
                  <a:srgbClr val="FFFFFF"/>
                </a:solidFill>
                <a:latin typeface="Times New Roman"/>
                <a:cs typeface="Times New Roman"/>
              </a:rPr>
              <a:t> </a:t>
            </a:r>
            <a:r>
              <a:rPr sz="1350" dirty="0">
                <a:solidFill>
                  <a:srgbClr val="FFFFFF"/>
                </a:solidFill>
                <a:latin typeface="Arial"/>
                <a:cs typeface="Arial"/>
              </a:rPr>
              <a:t>root</a:t>
            </a:r>
            <a:r>
              <a:rPr sz="1350" spc="5" dirty="0">
                <a:solidFill>
                  <a:srgbClr val="FFFFFF"/>
                </a:solidFill>
                <a:latin typeface="Times New Roman"/>
                <a:cs typeface="Times New Roman"/>
              </a:rPr>
              <a:t> </a:t>
            </a:r>
            <a:r>
              <a:rPr sz="1350" dirty="0">
                <a:solidFill>
                  <a:srgbClr val="FFFFFF"/>
                </a:solidFill>
                <a:latin typeface="Arial"/>
                <a:cs typeface="Arial"/>
              </a:rPr>
              <a:t>cause</a:t>
            </a:r>
            <a:r>
              <a:rPr sz="1350" spc="-5" dirty="0">
                <a:solidFill>
                  <a:srgbClr val="FFFFFF"/>
                </a:solidFill>
                <a:latin typeface="Times New Roman"/>
                <a:cs typeface="Times New Roman"/>
              </a:rPr>
              <a:t> </a:t>
            </a:r>
            <a:r>
              <a:rPr sz="1350" dirty="0">
                <a:solidFill>
                  <a:srgbClr val="FFFFFF"/>
                </a:solidFill>
                <a:latin typeface="Arial"/>
                <a:cs typeface="Arial"/>
              </a:rPr>
              <a:t>of</a:t>
            </a:r>
            <a:r>
              <a:rPr sz="1350" dirty="0">
                <a:solidFill>
                  <a:srgbClr val="FFFFFF"/>
                </a:solidFill>
                <a:latin typeface="Times New Roman"/>
                <a:cs typeface="Times New Roman"/>
              </a:rPr>
              <a:t> </a:t>
            </a:r>
            <a:r>
              <a:rPr sz="1350" dirty="0">
                <a:solidFill>
                  <a:srgbClr val="FFFFFF"/>
                </a:solidFill>
                <a:latin typeface="Arial"/>
                <a:cs typeface="Arial"/>
              </a:rPr>
              <a:t>any</a:t>
            </a:r>
            <a:r>
              <a:rPr sz="1350" dirty="0">
                <a:solidFill>
                  <a:srgbClr val="FFFFFF"/>
                </a:solidFill>
                <a:latin typeface="Times New Roman"/>
                <a:cs typeface="Times New Roman"/>
              </a:rPr>
              <a:t> </a:t>
            </a:r>
            <a:r>
              <a:rPr sz="1350" spc="-10" dirty="0">
                <a:solidFill>
                  <a:srgbClr val="FFFFFF"/>
                </a:solidFill>
                <a:latin typeface="Arial"/>
                <a:cs typeface="Arial"/>
              </a:rPr>
              <a:t>issues.</a:t>
            </a:r>
            <a:endParaRPr sz="1350" dirty="0">
              <a:latin typeface="Arial"/>
              <a:cs typeface="Arial"/>
            </a:endParaRPr>
          </a:p>
          <a:p>
            <a:pPr>
              <a:lnSpc>
                <a:spcPct val="100000"/>
              </a:lnSpc>
              <a:spcBef>
                <a:spcPts val="805"/>
              </a:spcBef>
            </a:pPr>
            <a:endParaRPr sz="1350" dirty="0">
              <a:latin typeface="Arial"/>
              <a:cs typeface="Arial"/>
            </a:endParaRPr>
          </a:p>
          <a:p>
            <a:pPr marL="1137920" indent="-328295">
              <a:lnSpc>
                <a:spcPct val="100000"/>
              </a:lnSpc>
            </a:pPr>
            <a:r>
              <a:rPr sz="1350" dirty="0">
                <a:solidFill>
                  <a:srgbClr val="FFFFFF"/>
                </a:solidFill>
                <a:latin typeface="Arial"/>
                <a:cs typeface="Arial"/>
              </a:rPr>
              <a:t>It</a:t>
            </a:r>
            <a:r>
              <a:rPr sz="1350" spc="75" dirty="0">
                <a:solidFill>
                  <a:srgbClr val="FFFFFF"/>
                </a:solidFill>
                <a:latin typeface="Times New Roman"/>
                <a:cs typeface="Times New Roman"/>
              </a:rPr>
              <a:t> </a:t>
            </a:r>
            <a:r>
              <a:rPr sz="1350" dirty="0">
                <a:solidFill>
                  <a:srgbClr val="FFFFFF"/>
                </a:solidFill>
                <a:latin typeface="Arial"/>
                <a:cs typeface="Arial"/>
              </a:rPr>
              <a:t>maintains</a:t>
            </a:r>
            <a:r>
              <a:rPr sz="1350" spc="80" dirty="0">
                <a:solidFill>
                  <a:srgbClr val="FFFFFF"/>
                </a:solidFill>
                <a:latin typeface="Times New Roman"/>
                <a:cs typeface="Times New Roman"/>
              </a:rPr>
              <a:t> </a:t>
            </a:r>
            <a:r>
              <a:rPr sz="1350" dirty="0">
                <a:solidFill>
                  <a:srgbClr val="FFFFFF"/>
                </a:solidFill>
                <a:latin typeface="Arial"/>
                <a:cs typeface="Arial"/>
              </a:rPr>
              <a:t>the</a:t>
            </a:r>
            <a:r>
              <a:rPr sz="1350" spc="10" dirty="0">
                <a:solidFill>
                  <a:srgbClr val="FFFFFF"/>
                </a:solidFill>
                <a:latin typeface="Times New Roman"/>
                <a:cs typeface="Times New Roman"/>
              </a:rPr>
              <a:t> </a:t>
            </a:r>
            <a:r>
              <a:rPr sz="1350" dirty="0">
                <a:solidFill>
                  <a:srgbClr val="FFFFFF"/>
                </a:solidFill>
                <a:latin typeface="Arial"/>
                <a:cs typeface="Arial"/>
              </a:rPr>
              <a:t>security</a:t>
            </a:r>
            <a:r>
              <a:rPr sz="1350" spc="10" dirty="0">
                <a:solidFill>
                  <a:srgbClr val="FFFFFF"/>
                </a:solidFill>
                <a:latin typeface="Times New Roman"/>
                <a:cs typeface="Times New Roman"/>
              </a:rPr>
              <a:t> </a:t>
            </a:r>
            <a:r>
              <a:rPr sz="1350" dirty="0">
                <a:solidFill>
                  <a:srgbClr val="FFFFFF"/>
                </a:solidFill>
                <a:latin typeface="Arial"/>
                <a:cs typeface="Arial"/>
              </a:rPr>
              <a:t>and</a:t>
            </a:r>
            <a:r>
              <a:rPr sz="1350" spc="10" dirty="0">
                <a:solidFill>
                  <a:srgbClr val="FFFFFF"/>
                </a:solidFill>
                <a:latin typeface="Times New Roman"/>
                <a:cs typeface="Times New Roman"/>
              </a:rPr>
              <a:t> </a:t>
            </a:r>
            <a:r>
              <a:rPr sz="1350" dirty="0">
                <a:solidFill>
                  <a:srgbClr val="FFFFFF"/>
                </a:solidFill>
                <a:latin typeface="Arial"/>
                <a:cs typeface="Arial"/>
              </a:rPr>
              <a:t>availability</a:t>
            </a:r>
            <a:r>
              <a:rPr sz="1350" spc="10" dirty="0">
                <a:solidFill>
                  <a:srgbClr val="FFFFFF"/>
                </a:solidFill>
                <a:latin typeface="Times New Roman"/>
                <a:cs typeface="Times New Roman"/>
              </a:rPr>
              <a:t> </a:t>
            </a:r>
            <a:r>
              <a:rPr sz="1350" dirty="0">
                <a:solidFill>
                  <a:srgbClr val="FFFFFF"/>
                </a:solidFill>
                <a:latin typeface="Arial"/>
                <a:cs typeface="Arial"/>
              </a:rPr>
              <a:t>of</a:t>
            </a:r>
            <a:r>
              <a:rPr sz="1350" spc="10" dirty="0">
                <a:solidFill>
                  <a:srgbClr val="FFFFFF"/>
                </a:solidFill>
                <a:latin typeface="Times New Roman"/>
                <a:cs typeface="Times New Roman"/>
              </a:rPr>
              <a:t> </a:t>
            </a:r>
            <a:r>
              <a:rPr sz="1350" dirty="0">
                <a:solidFill>
                  <a:srgbClr val="FFFFFF"/>
                </a:solidFill>
                <a:latin typeface="Arial"/>
                <a:cs typeface="Arial"/>
              </a:rPr>
              <a:t>the</a:t>
            </a:r>
            <a:r>
              <a:rPr sz="1350" spc="10" dirty="0">
                <a:solidFill>
                  <a:srgbClr val="FFFFFF"/>
                </a:solidFill>
                <a:latin typeface="Times New Roman"/>
                <a:cs typeface="Times New Roman"/>
              </a:rPr>
              <a:t> </a:t>
            </a:r>
            <a:r>
              <a:rPr sz="1350" spc="-10" dirty="0">
                <a:solidFill>
                  <a:srgbClr val="FFFFFF"/>
                </a:solidFill>
                <a:latin typeface="Arial"/>
                <a:cs typeface="Arial"/>
              </a:rPr>
              <a:t>service.</a:t>
            </a:r>
            <a:endParaRPr sz="1350" dirty="0">
              <a:latin typeface="Arial"/>
              <a:cs typeface="Arial"/>
            </a:endParaRPr>
          </a:p>
          <a:p>
            <a:pPr>
              <a:lnSpc>
                <a:spcPct val="100000"/>
              </a:lnSpc>
              <a:spcBef>
                <a:spcPts val="640"/>
              </a:spcBef>
            </a:pPr>
            <a:endParaRPr sz="1350" dirty="0">
              <a:latin typeface="Arial"/>
              <a:cs typeface="Arial"/>
            </a:endParaRPr>
          </a:p>
          <a:p>
            <a:pPr marL="1137920" marR="838835">
              <a:lnSpc>
                <a:spcPts val="1580"/>
              </a:lnSpc>
            </a:pPr>
            <a:r>
              <a:rPr sz="1350" dirty="0">
                <a:solidFill>
                  <a:srgbClr val="FFFFFF"/>
                </a:solidFill>
                <a:latin typeface="Arial"/>
                <a:cs typeface="Arial"/>
              </a:rPr>
              <a:t>It</a:t>
            </a:r>
            <a:r>
              <a:rPr sz="1350" spc="40" dirty="0">
                <a:solidFill>
                  <a:srgbClr val="FFFFFF"/>
                </a:solidFill>
                <a:latin typeface="Times New Roman"/>
                <a:cs typeface="Times New Roman"/>
              </a:rPr>
              <a:t> </a:t>
            </a:r>
            <a:r>
              <a:rPr sz="1350" dirty="0">
                <a:solidFill>
                  <a:srgbClr val="FFFFFF"/>
                </a:solidFill>
                <a:latin typeface="Arial"/>
                <a:cs typeface="Arial"/>
              </a:rPr>
              <a:t>monitors</a:t>
            </a:r>
            <a:r>
              <a:rPr sz="1350" spc="45" dirty="0">
                <a:solidFill>
                  <a:srgbClr val="FFFFFF"/>
                </a:solidFill>
                <a:latin typeface="Times New Roman"/>
                <a:cs typeface="Times New Roman"/>
              </a:rPr>
              <a:t> </a:t>
            </a:r>
            <a:r>
              <a:rPr sz="1350" dirty="0">
                <a:solidFill>
                  <a:srgbClr val="FFFFFF"/>
                </a:solidFill>
                <a:latin typeface="Arial"/>
                <a:cs typeface="Arial"/>
              </a:rPr>
              <a:t>and</a:t>
            </a:r>
            <a:r>
              <a:rPr sz="1350" spc="-15" dirty="0">
                <a:solidFill>
                  <a:srgbClr val="FFFFFF"/>
                </a:solidFill>
                <a:latin typeface="Times New Roman"/>
                <a:cs typeface="Times New Roman"/>
              </a:rPr>
              <a:t> </a:t>
            </a:r>
            <a:r>
              <a:rPr sz="1350" dirty="0">
                <a:solidFill>
                  <a:srgbClr val="FFFFFF"/>
                </a:solidFill>
                <a:latin typeface="Arial"/>
                <a:cs typeface="Arial"/>
              </a:rPr>
              <a:t>troubleshoots</a:t>
            </a:r>
            <a:r>
              <a:rPr sz="1350" spc="-15" dirty="0">
                <a:solidFill>
                  <a:srgbClr val="FFFFFF"/>
                </a:solidFill>
                <a:latin typeface="Times New Roman"/>
                <a:cs typeface="Times New Roman"/>
              </a:rPr>
              <a:t> </a:t>
            </a:r>
            <a:r>
              <a:rPr sz="1350" dirty="0">
                <a:solidFill>
                  <a:srgbClr val="FFFFFF"/>
                </a:solidFill>
                <a:latin typeface="Arial"/>
                <a:cs typeface="Arial"/>
              </a:rPr>
              <a:t>server</a:t>
            </a:r>
            <a:r>
              <a:rPr sz="1350" spc="-15" dirty="0">
                <a:solidFill>
                  <a:srgbClr val="FFFFFF"/>
                </a:solidFill>
                <a:latin typeface="Times New Roman"/>
                <a:cs typeface="Times New Roman"/>
              </a:rPr>
              <a:t> </a:t>
            </a:r>
            <a:r>
              <a:rPr sz="1350" spc="-10" dirty="0">
                <a:solidFill>
                  <a:srgbClr val="FFFFFF"/>
                </a:solidFill>
                <a:latin typeface="Arial"/>
                <a:cs typeface="Arial"/>
              </a:rPr>
              <a:t>performance</a:t>
            </a:r>
            <a:r>
              <a:rPr sz="1350" spc="-10" dirty="0">
                <a:solidFill>
                  <a:srgbClr val="FFFFFF"/>
                </a:solidFill>
                <a:latin typeface="Times New Roman"/>
                <a:cs typeface="Times New Roman"/>
              </a:rPr>
              <a:t> </a:t>
            </a:r>
            <a:r>
              <a:rPr sz="1350" spc="-10" dirty="0">
                <a:solidFill>
                  <a:srgbClr val="FFFFFF"/>
                </a:solidFill>
                <a:latin typeface="Arial"/>
                <a:cs typeface="Arial"/>
              </a:rPr>
              <a:t>issues.</a:t>
            </a:r>
            <a:endParaRPr sz="1350" dirty="0">
              <a:latin typeface="Arial"/>
              <a:cs typeface="Arial"/>
            </a:endParaRPr>
          </a:p>
          <a:p>
            <a:pPr marL="1695450">
              <a:lnSpc>
                <a:spcPct val="100000"/>
              </a:lnSpc>
              <a:spcBef>
                <a:spcPts val="950"/>
              </a:spcBef>
            </a:pPr>
            <a:r>
              <a:rPr sz="1350" dirty="0">
                <a:solidFill>
                  <a:srgbClr val="FFFFFF"/>
                </a:solidFill>
                <a:latin typeface="Arial"/>
                <a:cs typeface="Arial"/>
              </a:rPr>
              <a:t>It</a:t>
            </a:r>
            <a:r>
              <a:rPr sz="1350" spc="90" dirty="0">
                <a:solidFill>
                  <a:srgbClr val="FFFFFF"/>
                </a:solidFill>
                <a:latin typeface="Times New Roman"/>
                <a:cs typeface="Times New Roman"/>
              </a:rPr>
              <a:t> </a:t>
            </a:r>
            <a:r>
              <a:rPr sz="1350" dirty="0">
                <a:solidFill>
                  <a:srgbClr val="FFFFFF"/>
                </a:solidFill>
                <a:latin typeface="Arial"/>
                <a:cs typeface="Arial"/>
              </a:rPr>
              <a:t>can</a:t>
            </a:r>
            <a:r>
              <a:rPr sz="1350" spc="15" dirty="0">
                <a:solidFill>
                  <a:srgbClr val="FFFFFF"/>
                </a:solidFill>
                <a:latin typeface="Times New Roman"/>
                <a:cs typeface="Times New Roman"/>
              </a:rPr>
              <a:t> </a:t>
            </a:r>
            <a:r>
              <a:rPr sz="1350" dirty="0">
                <a:solidFill>
                  <a:srgbClr val="FFFFFF"/>
                </a:solidFill>
                <a:latin typeface="Arial"/>
                <a:cs typeface="Arial"/>
              </a:rPr>
              <a:t>respond</a:t>
            </a:r>
            <a:r>
              <a:rPr sz="1350" spc="15" dirty="0">
                <a:solidFill>
                  <a:srgbClr val="FFFFFF"/>
                </a:solidFill>
                <a:latin typeface="Times New Roman"/>
                <a:cs typeface="Times New Roman"/>
              </a:rPr>
              <a:t> </a:t>
            </a:r>
            <a:r>
              <a:rPr sz="1350" dirty="0">
                <a:solidFill>
                  <a:srgbClr val="FFFFFF"/>
                </a:solidFill>
                <a:latin typeface="Arial"/>
                <a:cs typeface="Arial"/>
              </a:rPr>
              <a:t>to</a:t>
            </a:r>
            <a:r>
              <a:rPr sz="1350" spc="15" dirty="0">
                <a:solidFill>
                  <a:srgbClr val="FFFFFF"/>
                </a:solidFill>
                <a:latin typeface="Times New Roman"/>
                <a:cs typeface="Times New Roman"/>
              </a:rPr>
              <a:t> </a:t>
            </a:r>
            <a:r>
              <a:rPr sz="1350" dirty="0">
                <a:solidFill>
                  <a:srgbClr val="FFFFFF"/>
                </a:solidFill>
                <a:latin typeface="Arial"/>
                <a:cs typeface="Arial"/>
              </a:rPr>
              <a:t>issues</a:t>
            </a:r>
            <a:r>
              <a:rPr sz="1350" spc="15" dirty="0">
                <a:solidFill>
                  <a:srgbClr val="FFFFFF"/>
                </a:solidFill>
                <a:latin typeface="Times New Roman"/>
                <a:cs typeface="Times New Roman"/>
              </a:rPr>
              <a:t> </a:t>
            </a:r>
            <a:r>
              <a:rPr sz="1350" dirty="0">
                <a:solidFill>
                  <a:srgbClr val="FFFFFF"/>
                </a:solidFill>
                <a:latin typeface="Arial"/>
                <a:cs typeface="Arial"/>
              </a:rPr>
              <a:t>at</a:t>
            </a:r>
            <a:r>
              <a:rPr sz="1350" spc="20" dirty="0">
                <a:solidFill>
                  <a:srgbClr val="FFFFFF"/>
                </a:solidFill>
                <a:latin typeface="Times New Roman"/>
                <a:cs typeface="Times New Roman"/>
              </a:rPr>
              <a:t> </a:t>
            </a:r>
            <a:r>
              <a:rPr sz="1350" dirty="0">
                <a:solidFill>
                  <a:srgbClr val="FFFFFF"/>
                </a:solidFill>
                <a:latin typeface="Arial"/>
                <a:cs typeface="Arial"/>
              </a:rPr>
              <a:t>the</a:t>
            </a:r>
            <a:r>
              <a:rPr sz="1350" spc="15" dirty="0">
                <a:solidFill>
                  <a:srgbClr val="FFFFFF"/>
                </a:solidFill>
                <a:latin typeface="Times New Roman"/>
                <a:cs typeface="Times New Roman"/>
              </a:rPr>
              <a:t> </a:t>
            </a:r>
            <a:r>
              <a:rPr sz="1350" dirty="0">
                <a:solidFill>
                  <a:srgbClr val="FFFFFF"/>
                </a:solidFill>
                <a:latin typeface="Arial"/>
                <a:cs typeface="Arial"/>
              </a:rPr>
              <a:t>first</a:t>
            </a:r>
            <a:r>
              <a:rPr sz="1350" spc="15" dirty="0">
                <a:solidFill>
                  <a:srgbClr val="FFFFFF"/>
                </a:solidFill>
                <a:latin typeface="Times New Roman"/>
                <a:cs typeface="Times New Roman"/>
              </a:rPr>
              <a:t> </a:t>
            </a:r>
            <a:r>
              <a:rPr sz="1350" dirty="0">
                <a:solidFill>
                  <a:srgbClr val="FFFFFF"/>
                </a:solidFill>
                <a:latin typeface="Arial"/>
                <a:cs typeface="Arial"/>
              </a:rPr>
              <a:t>sign</a:t>
            </a:r>
            <a:r>
              <a:rPr sz="1350" spc="15" dirty="0">
                <a:solidFill>
                  <a:srgbClr val="FFFFFF"/>
                </a:solidFill>
                <a:latin typeface="Times New Roman"/>
                <a:cs typeface="Times New Roman"/>
              </a:rPr>
              <a:t> </a:t>
            </a:r>
            <a:r>
              <a:rPr sz="1350" dirty="0">
                <a:solidFill>
                  <a:srgbClr val="FFFFFF"/>
                </a:solidFill>
                <a:latin typeface="Arial"/>
                <a:cs typeface="Arial"/>
              </a:rPr>
              <a:t>of</a:t>
            </a:r>
            <a:r>
              <a:rPr sz="1350" spc="15" dirty="0">
                <a:solidFill>
                  <a:srgbClr val="FFFFFF"/>
                </a:solidFill>
                <a:latin typeface="Times New Roman"/>
                <a:cs typeface="Times New Roman"/>
              </a:rPr>
              <a:t> </a:t>
            </a:r>
            <a:r>
              <a:rPr sz="1350" dirty="0">
                <a:solidFill>
                  <a:srgbClr val="FFFFFF"/>
                </a:solidFill>
                <a:latin typeface="Arial"/>
                <a:cs typeface="Arial"/>
              </a:rPr>
              <a:t>a</a:t>
            </a:r>
            <a:r>
              <a:rPr sz="1350" spc="20" dirty="0">
                <a:solidFill>
                  <a:srgbClr val="FFFFFF"/>
                </a:solidFill>
                <a:latin typeface="Times New Roman"/>
                <a:cs typeface="Times New Roman"/>
              </a:rPr>
              <a:t> </a:t>
            </a:r>
            <a:r>
              <a:rPr sz="1350" spc="-10" dirty="0">
                <a:solidFill>
                  <a:srgbClr val="FFFFFF"/>
                </a:solidFill>
                <a:latin typeface="Arial"/>
                <a:cs typeface="Arial"/>
              </a:rPr>
              <a:t>problem.</a:t>
            </a:r>
            <a:endParaRPr sz="1350" dirty="0">
              <a:latin typeface="Arial"/>
              <a:cs typeface="Arial"/>
            </a:endParaRPr>
          </a:p>
          <a:p>
            <a:pPr>
              <a:lnSpc>
                <a:spcPct val="100000"/>
              </a:lnSpc>
              <a:spcBef>
                <a:spcPts val="990"/>
              </a:spcBef>
            </a:pPr>
            <a:endParaRPr sz="1350" dirty="0">
              <a:latin typeface="Arial"/>
              <a:cs typeface="Arial"/>
            </a:endParaRPr>
          </a:p>
          <a:p>
            <a:pPr marL="1906905" marR="41275">
              <a:lnSpc>
                <a:spcPts val="1580"/>
              </a:lnSpc>
              <a:spcBef>
                <a:spcPts val="5"/>
              </a:spcBef>
            </a:pPr>
            <a:r>
              <a:rPr sz="1350" dirty="0">
                <a:solidFill>
                  <a:srgbClr val="FFFFFF"/>
                </a:solidFill>
                <a:latin typeface="Arial"/>
                <a:cs typeface="Arial"/>
              </a:rPr>
              <a:t>It</a:t>
            </a:r>
            <a:r>
              <a:rPr sz="1350" spc="50" dirty="0">
                <a:solidFill>
                  <a:srgbClr val="FFFFFF"/>
                </a:solidFill>
                <a:latin typeface="Times New Roman"/>
                <a:cs typeface="Times New Roman"/>
              </a:rPr>
              <a:t> </a:t>
            </a:r>
            <a:r>
              <a:rPr sz="1350" dirty="0">
                <a:solidFill>
                  <a:srgbClr val="FFFFFF"/>
                </a:solidFill>
                <a:latin typeface="Arial"/>
                <a:cs typeface="Arial"/>
              </a:rPr>
              <a:t>monitors</a:t>
            </a:r>
            <a:r>
              <a:rPr sz="1350" spc="45" dirty="0">
                <a:solidFill>
                  <a:srgbClr val="FFFFFF"/>
                </a:solidFill>
                <a:latin typeface="Times New Roman"/>
                <a:cs typeface="Times New Roman"/>
              </a:rPr>
              <a:t> </a:t>
            </a:r>
            <a:r>
              <a:rPr sz="1350" dirty="0">
                <a:solidFill>
                  <a:srgbClr val="FFFFFF"/>
                </a:solidFill>
                <a:latin typeface="Arial"/>
                <a:cs typeface="Arial"/>
              </a:rPr>
              <a:t>your</a:t>
            </a:r>
            <a:r>
              <a:rPr sz="1350" spc="-15" dirty="0">
                <a:solidFill>
                  <a:srgbClr val="FFFFFF"/>
                </a:solidFill>
                <a:latin typeface="Times New Roman"/>
                <a:cs typeface="Times New Roman"/>
              </a:rPr>
              <a:t> </a:t>
            </a:r>
            <a:r>
              <a:rPr sz="1350" dirty="0">
                <a:solidFill>
                  <a:srgbClr val="FFFFFF"/>
                </a:solidFill>
                <a:latin typeface="Arial"/>
                <a:cs typeface="Arial"/>
              </a:rPr>
              <a:t>entire</a:t>
            </a:r>
            <a:r>
              <a:rPr sz="1350" spc="-15" dirty="0">
                <a:solidFill>
                  <a:srgbClr val="FFFFFF"/>
                </a:solidFill>
                <a:latin typeface="Times New Roman"/>
                <a:cs typeface="Times New Roman"/>
              </a:rPr>
              <a:t> </a:t>
            </a:r>
            <a:r>
              <a:rPr sz="1350" dirty="0">
                <a:solidFill>
                  <a:srgbClr val="FFFFFF"/>
                </a:solidFill>
                <a:latin typeface="Arial"/>
                <a:cs typeface="Arial"/>
              </a:rPr>
              <a:t>infrastructure</a:t>
            </a:r>
            <a:r>
              <a:rPr sz="1350" spc="-15" dirty="0">
                <a:solidFill>
                  <a:srgbClr val="FFFFFF"/>
                </a:solidFill>
                <a:latin typeface="Times New Roman"/>
                <a:cs typeface="Times New Roman"/>
              </a:rPr>
              <a:t> </a:t>
            </a:r>
            <a:r>
              <a:rPr sz="1350" dirty="0">
                <a:solidFill>
                  <a:srgbClr val="FFFFFF"/>
                </a:solidFill>
                <a:latin typeface="Arial"/>
                <a:cs typeface="Arial"/>
              </a:rPr>
              <a:t>and</a:t>
            </a:r>
            <a:r>
              <a:rPr sz="1350" spc="-15" dirty="0">
                <a:solidFill>
                  <a:srgbClr val="FFFFFF"/>
                </a:solidFill>
                <a:latin typeface="Times New Roman"/>
                <a:cs typeface="Times New Roman"/>
              </a:rPr>
              <a:t> </a:t>
            </a:r>
            <a:r>
              <a:rPr sz="1350" spc="-10" dirty="0">
                <a:solidFill>
                  <a:srgbClr val="FFFFFF"/>
                </a:solidFill>
                <a:latin typeface="Arial"/>
                <a:cs typeface="Arial"/>
              </a:rPr>
              <a:t>business</a:t>
            </a:r>
            <a:r>
              <a:rPr sz="1350" spc="-10" dirty="0">
                <a:solidFill>
                  <a:srgbClr val="FFFFFF"/>
                </a:solidFill>
                <a:latin typeface="Times New Roman"/>
                <a:cs typeface="Times New Roman"/>
              </a:rPr>
              <a:t> </a:t>
            </a:r>
            <a:r>
              <a:rPr sz="1350" spc="-10" dirty="0">
                <a:solidFill>
                  <a:srgbClr val="FFFFFF"/>
                </a:solidFill>
                <a:latin typeface="Arial"/>
                <a:cs typeface="Arial"/>
              </a:rPr>
              <a:t>processes.</a:t>
            </a:r>
            <a:endParaRPr sz="1350" dirty="0">
              <a:latin typeface="Arial"/>
              <a:cs typeface="Arial"/>
            </a:endParaRPr>
          </a:p>
        </p:txBody>
      </p:sp>
      <p:grpSp>
        <p:nvGrpSpPr>
          <p:cNvPr id="22" name="object 22"/>
          <p:cNvGrpSpPr/>
          <p:nvPr/>
        </p:nvGrpSpPr>
        <p:grpSpPr>
          <a:xfrm>
            <a:off x="714375" y="3190875"/>
            <a:ext cx="1485900" cy="1485900"/>
            <a:chOff x="714375" y="3190875"/>
            <a:chExt cx="1485900" cy="1485900"/>
          </a:xfrm>
        </p:grpSpPr>
        <p:pic>
          <p:nvPicPr>
            <p:cNvPr id="23" name="object 23"/>
            <p:cNvPicPr/>
            <p:nvPr/>
          </p:nvPicPr>
          <p:blipFill>
            <a:blip r:embed="rId13" cstate="print"/>
            <a:stretch>
              <a:fillRect/>
            </a:stretch>
          </p:blipFill>
          <p:spPr>
            <a:xfrm>
              <a:off x="714375" y="3190875"/>
              <a:ext cx="1485900" cy="1485900"/>
            </a:xfrm>
            <a:prstGeom prst="rect">
              <a:avLst/>
            </a:prstGeom>
          </p:spPr>
        </p:pic>
        <p:pic>
          <p:nvPicPr>
            <p:cNvPr id="24" name="object 24"/>
            <p:cNvPicPr/>
            <p:nvPr/>
          </p:nvPicPr>
          <p:blipFill>
            <a:blip r:embed="rId14" cstate="print"/>
            <a:stretch>
              <a:fillRect/>
            </a:stretch>
          </p:blipFill>
          <p:spPr>
            <a:xfrm>
              <a:off x="725231" y="3202253"/>
              <a:ext cx="1402970" cy="1402970"/>
            </a:xfrm>
            <a:prstGeom prst="rect">
              <a:avLst/>
            </a:prstGeom>
          </p:spPr>
        </p:pic>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CEBE1"/>
        </a:solidFill>
        <a:effectLst/>
      </p:bgPr>
    </p:bg>
    <p:spTree>
      <p:nvGrpSpPr>
        <p:cNvPr id="1" name=""/>
        <p:cNvGrpSpPr/>
        <p:nvPr/>
      </p:nvGrpSpPr>
      <p:grpSpPr>
        <a:xfrm>
          <a:off x="0" y="0"/>
          <a:ext cx="0" cy="0"/>
          <a:chOff x="0" y="0"/>
          <a:chExt cx="0" cy="0"/>
        </a:xfrm>
      </p:grpSpPr>
      <p:sp>
        <p:nvSpPr>
          <p:cNvPr id="2" name="object 2"/>
          <p:cNvSpPr txBox="1">
            <a:spLocks noGrp="1"/>
          </p:cNvSpPr>
          <p:nvPr>
            <p:ph type="ctrTitle"/>
          </p:nvPr>
        </p:nvSpPr>
        <p:spPr>
          <a:xfrm>
            <a:off x="255904" y="183257"/>
            <a:ext cx="5840096" cy="439864"/>
          </a:xfrm>
          <a:prstGeom prst="rect">
            <a:avLst/>
          </a:prstGeom>
        </p:spPr>
        <p:txBody>
          <a:bodyPr vert="horz" wrap="square" lIns="0" tIns="16510" rIns="0" bIns="0" rtlCol="0">
            <a:spAutoFit/>
          </a:bodyPr>
          <a:lstStyle/>
          <a:p>
            <a:pPr marL="12700">
              <a:lnSpc>
                <a:spcPct val="100000"/>
              </a:lnSpc>
              <a:spcBef>
                <a:spcPts val="130"/>
              </a:spcBef>
            </a:pPr>
            <a:r>
              <a:rPr dirty="0">
                <a:latin typeface="Lucida Grande" panose="020B0600040502020204" pitchFamily="34" charset="0"/>
              </a:rPr>
              <a:t>What is Continuous Monitoring?</a:t>
            </a:r>
          </a:p>
        </p:txBody>
      </p:sp>
      <p:grpSp>
        <p:nvGrpSpPr>
          <p:cNvPr id="3" name="object 3"/>
          <p:cNvGrpSpPr/>
          <p:nvPr/>
        </p:nvGrpSpPr>
        <p:grpSpPr>
          <a:xfrm>
            <a:off x="914400" y="866775"/>
            <a:ext cx="6953884" cy="3762375"/>
            <a:chOff x="914400" y="866775"/>
            <a:chExt cx="6953884" cy="3762375"/>
          </a:xfrm>
        </p:grpSpPr>
        <p:pic>
          <p:nvPicPr>
            <p:cNvPr id="4" name="object 4"/>
            <p:cNvPicPr/>
            <p:nvPr/>
          </p:nvPicPr>
          <p:blipFill>
            <a:blip r:embed="rId2" cstate="print"/>
            <a:stretch>
              <a:fillRect/>
            </a:stretch>
          </p:blipFill>
          <p:spPr>
            <a:xfrm>
              <a:off x="914400" y="866775"/>
              <a:ext cx="6953262" cy="3762375"/>
            </a:xfrm>
            <a:prstGeom prst="rect">
              <a:avLst/>
            </a:prstGeom>
          </p:spPr>
        </p:pic>
        <p:sp>
          <p:nvSpPr>
            <p:cNvPr id="5" name="object 5"/>
            <p:cNvSpPr/>
            <p:nvPr/>
          </p:nvSpPr>
          <p:spPr>
            <a:xfrm>
              <a:off x="935665" y="881755"/>
              <a:ext cx="6853555" cy="3669029"/>
            </a:xfrm>
            <a:custGeom>
              <a:avLst/>
              <a:gdLst/>
              <a:ahLst/>
              <a:cxnLst/>
              <a:rect l="l" t="t" r="r" b="b"/>
              <a:pathLst>
                <a:path w="6853555" h="3669029">
                  <a:moveTo>
                    <a:pt x="6241490" y="0"/>
                  </a:moveTo>
                  <a:lnTo>
                    <a:pt x="611444" y="0"/>
                  </a:lnTo>
                  <a:lnTo>
                    <a:pt x="563662" y="1839"/>
                  </a:lnTo>
                  <a:lnTo>
                    <a:pt x="516886" y="7269"/>
                  </a:lnTo>
                  <a:lnTo>
                    <a:pt x="471251" y="16151"/>
                  </a:lnTo>
                  <a:lnTo>
                    <a:pt x="426893" y="28351"/>
                  </a:lnTo>
                  <a:lnTo>
                    <a:pt x="383949" y="43732"/>
                  </a:lnTo>
                  <a:lnTo>
                    <a:pt x="342554" y="62158"/>
                  </a:lnTo>
                  <a:lnTo>
                    <a:pt x="302844" y="83493"/>
                  </a:lnTo>
                  <a:lnTo>
                    <a:pt x="264956" y="107602"/>
                  </a:lnTo>
                  <a:lnTo>
                    <a:pt x="229024" y="134348"/>
                  </a:lnTo>
                  <a:lnTo>
                    <a:pt x="195186" y="163596"/>
                  </a:lnTo>
                  <a:lnTo>
                    <a:pt x="163577" y="195209"/>
                  </a:lnTo>
                  <a:lnTo>
                    <a:pt x="134333" y="229051"/>
                  </a:lnTo>
                  <a:lnTo>
                    <a:pt x="107590" y="264987"/>
                  </a:lnTo>
                  <a:lnTo>
                    <a:pt x="83484" y="302880"/>
                  </a:lnTo>
                  <a:lnTo>
                    <a:pt x="62151" y="342595"/>
                  </a:lnTo>
                  <a:lnTo>
                    <a:pt x="43727" y="383995"/>
                  </a:lnTo>
                  <a:lnTo>
                    <a:pt x="28347" y="426945"/>
                  </a:lnTo>
                  <a:lnTo>
                    <a:pt x="16149" y="471308"/>
                  </a:lnTo>
                  <a:lnTo>
                    <a:pt x="7268" y="516949"/>
                  </a:lnTo>
                  <a:lnTo>
                    <a:pt x="1839" y="563732"/>
                  </a:lnTo>
                  <a:lnTo>
                    <a:pt x="0" y="611520"/>
                  </a:lnTo>
                  <a:lnTo>
                    <a:pt x="0" y="3057403"/>
                  </a:lnTo>
                  <a:lnTo>
                    <a:pt x="1839" y="3105191"/>
                  </a:lnTo>
                  <a:lnTo>
                    <a:pt x="7268" y="3151973"/>
                  </a:lnTo>
                  <a:lnTo>
                    <a:pt x="16149" y="3197613"/>
                  </a:lnTo>
                  <a:lnTo>
                    <a:pt x="28347" y="3241976"/>
                  </a:lnTo>
                  <a:lnTo>
                    <a:pt x="43727" y="3284924"/>
                  </a:lnTo>
                  <a:lnTo>
                    <a:pt x="62151" y="3326323"/>
                  </a:lnTo>
                  <a:lnTo>
                    <a:pt x="83484" y="3366036"/>
                  </a:lnTo>
                  <a:lnTo>
                    <a:pt x="107590" y="3403928"/>
                  </a:lnTo>
                  <a:lnTo>
                    <a:pt x="134333" y="3439861"/>
                  </a:lnTo>
                  <a:lnTo>
                    <a:pt x="163577" y="3473702"/>
                  </a:lnTo>
                  <a:lnTo>
                    <a:pt x="195186" y="3505313"/>
                  </a:lnTo>
                  <a:lnTo>
                    <a:pt x="229024" y="3534558"/>
                  </a:lnTo>
                  <a:lnTo>
                    <a:pt x="264956" y="3561302"/>
                  </a:lnTo>
                  <a:lnTo>
                    <a:pt x="302844" y="3585409"/>
                  </a:lnTo>
                  <a:lnTo>
                    <a:pt x="342554" y="3606743"/>
                  </a:lnTo>
                  <a:lnTo>
                    <a:pt x="383949" y="3625168"/>
                  </a:lnTo>
                  <a:lnTo>
                    <a:pt x="426893" y="3640547"/>
                  </a:lnTo>
                  <a:lnTo>
                    <a:pt x="471251" y="3652746"/>
                  </a:lnTo>
                  <a:lnTo>
                    <a:pt x="516886" y="3661627"/>
                  </a:lnTo>
                  <a:lnTo>
                    <a:pt x="563662" y="3667056"/>
                  </a:lnTo>
                  <a:lnTo>
                    <a:pt x="611444" y="3668895"/>
                  </a:lnTo>
                  <a:lnTo>
                    <a:pt x="6241490" y="3668895"/>
                  </a:lnTo>
                  <a:lnTo>
                    <a:pt x="6289289" y="3667056"/>
                  </a:lnTo>
                  <a:lnTo>
                    <a:pt x="6336081" y="3661627"/>
                  </a:lnTo>
                  <a:lnTo>
                    <a:pt x="6381728" y="3652746"/>
                  </a:lnTo>
                  <a:lnTo>
                    <a:pt x="6426095" y="3640547"/>
                  </a:lnTo>
                  <a:lnTo>
                    <a:pt x="6469047" y="3625168"/>
                  </a:lnTo>
                  <a:lnTo>
                    <a:pt x="6510448" y="3606743"/>
                  </a:lnTo>
                  <a:lnTo>
                    <a:pt x="6550162" y="3585409"/>
                  </a:lnTo>
                  <a:lnTo>
                    <a:pt x="6588052" y="3561302"/>
                  </a:lnTo>
                  <a:lnTo>
                    <a:pt x="6623984" y="3534558"/>
                  </a:lnTo>
                  <a:lnTo>
                    <a:pt x="6657822" y="3505313"/>
                  </a:lnTo>
                  <a:lnTo>
                    <a:pt x="6689430" y="3473702"/>
                  </a:lnTo>
                  <a:lnTo>
                    <a:pt x="6718671" y="3439861"/>
                  </a:lnTo>
                  <a:lnTo>
                    <a:pt x="6745411" y="3403928"/>
                  </a:lnTo>
                  <a:lnTo>
                    <a:pt x="6769514" y="3366036"/>
                  </a:lnTo>
                  <a:lnTo>
                    <a:pt x="6790843" y="3326323"/>
                  </a:lnTo>
                  <a:lnTo>
                    <a:pt x="6809263" y="3284924"/>
                  </a:lnTo>
                  <a:lnTo>
                    <a:pt x="6824639" y="3241976"/>
                  </a:lnTo>
                  <a:lnTo>
                    <a:pt x="6836834" y="3197613"/>
                  </a:lnTo>
                  <a:lnTo>
                    <a:pt x="6845713" y="3151973"/>
                  </a:lnTo>
                  <a:lnTo>
                    <a:pt x="6851140" y="3105191"/>
                  </a:lnTo>
                  <a:lnTo>
                    <a:pt x="6852979" y="3057403"/>
                  </a:lnTo>
                  <a:lnTo>
                    <a:pt x="6852979" y="611520"/>
                  </a:lnTo>
                  <a:lnTo>
                    <a:pt x="6851140" y="563732"/>
                  </a:lnTo>
                  <a:lnTo>
                    <a:pt x="6845713" y="516949"/>
                  </a:lnTo>
                  <a:lnTo>
                    <a:pt x="6836834" y="471308"/>
                  </a:lnTo>
                  <a:lnTo>
                    <a:pt x="6824639" y="426945"/>
                  </a:lnTo>
                  <a:lnTo>
                    <a:pt x="6809263" y="383995"/>
                  </a:lnTo>
                  <a:lnTo>
                    <a:pt x="6790843" y="342595"/>
                  </a:lnTo>
                  <a:lnTo>
                    <a:pt x="6769514" y="302880"/>
                  </a:lnTo>
                  <a:lnTo>
                    <a:pt x="6745411" y="264987"/>
                  </a:lnTo>
                  <a:lnTo>
                    <a:pt x="6718671" y="229051"/>
                  </a:lnTo>
                  <a:lnTo>
                    <a:pt x="6689430" y="195209"/>
                  </a:lnTo>
                  <a:lnTo>
                    <a:pt x="6657822" y="163596"/>
                  </a:lnTo>
                  <a:lnTo>
                    <a:pt x="6623984" y="134348"/>
                  </a:lnTo>
                  <a:lnTo>
                    <a:pt x="6588052" y="107602"/>
                  </a:lnTo>
                  <a:lnTo>
                    <a:pt x="6550162" y="83493"/>
                  </a:lnTo>
                  <a:lnTo>
                    <a:pt x="6510448" y="62158"/>
                  </a:lnTo>
                  <a:lnTo>
                    <a:pt x="6469047" y="43732"/>
                  </a:lnTo>
                  <a:lnTo>
                    <a:pt x="6426095" y="28351"/>
                  </a:lnTo>
                  <a:lnTo>
                    <a:pt x="6381728" y="16151"/>
                  </a:lnTo>
                  <a:lnTo>
                    <a:pt x="6336081" y="7269"/>
                  </a:lnTo>
                  <a:lnTo>
                    <a:pt x="6289289" y="1839"/>
                  </a:lnTo>
                  <a:lnTo>
                    <a:pt x="6241490" y="0"/>
                  </a:lnTo>
                  <a:close/>
                </a:path>
              </a:pathLst>
            </a:custGeom>
            <a:solidFill>
              <a:srgbClr val="FFFFFF"/>
            </a:solidFill>
          </p:spPr>
          <p:txBody>
            <a:bodyPr wrap="square" lIns="0" tIns="0" rIns="0" bIns="0" rtlCol="0"/>
            <a:lstStyle/>
            <a:p>
              <a:endParaRPr/>
            </a:p>
          </p:txBody>
        </p:sp>
        <p:sp>
          <p:nvSpPr>
            <p:cNvPr id="6" name="object 6"/>
            <p:cNvSpPr/>
            <p:nvPr/>
          </p:nvSpPr>
          <p:spPr>
            <a:xfrm>
              <a:off x="935665" y="881755"/>
              <a:ext cx="6853555" cy="3669029"/>
            </a:xfrm>
            <a:custGeom>
              <a:avLst/>
              <a:gdLst/>
              <a:ahLst/>
              <a:cxnLst/>
              <a:rect l="l" t="t" r="r" b="b"/>
              <a:pathLst>
                <a:path w="6853555" h="3669029">
                  <a:moveTo>
                    <a:pt x="0" y="611520"/>
                  </a:moveTo>
                  <a:lnTo>
                    <a:pt x="1839" y="563732"/>
                  </a:lnTo>
                  <a:lnTo>
                    <a:pt x="7268" y="516949"/>
                  </a:lnTo>
                  <a:lnTo>
                    <a:pt x="16149" y="471308"/>
                  </a:lnTo>
                  <a:lnTo>
                    <a:pt x="28347" y="426945"/>
                  </a:lnTo>
                  <a:lnTo>
                    <a:pt x="43727" y="383995"/>
                  </a:lnTo>
                  <a:lnTo>
                    <a:pt x="62151" y="342595"/>
                  </a:lnTo>
                  <a:lnTo>
                    <a:pt x="83484" y="302880"/>
                  </a:lnTo>
                  <a:lnTo>
                    <a:pt x="107590" y="264987"/>
                  </a:lnTo>
                  <a:lnTo>
                    <a:pt x="134333" y="229051"/>
                  </a:lnTo>
                  <a:lnTo>
                    <a:pt x="163577" y="195209"/>
                  </a:lnTo>
                  <a:lnTo>
                    <a:pt x="195186" y="163596"/>
                  </a:lnTo>
                  <a:lnTo>
                    <a:pt x="229024" y="134348"/>
                  </a:lnTo>
                  <a:lnTo>
                    <a:pt x="264956" y="107602"/>
                  </a:lnTo>
                  <a:lnTo>
                    <a:pt x="302844" y="83493"/>
                  </a:lnTo>
                  <a:lnTo>
                    <a:pt x="342554" y="62158"/>
                  </a:lnTo>
                  <a:lnTo>
                    <a:pt x="383949" y="43732"/>
                  </a:lnTo>
                  <a:lnTo>
                    <a:pt x="426893" y="28351"/>
                  </a:lnTo>
                  <a:lnTo>
                    <a:pt x="471251" y="16151"/>
                  </a:lnTo>
                  <a:lnTo>
                    <a:pt x="516886" y="7269"/>
                  </a:lnTo>
                  <a:lnTo>
                    <a:pt x="563662" y="1839"/>
                  </a:lnTo>
                  <a:lnTo>
                    <a:pt x="611444" y="0"/>
                  </a:lnTo>
                  <a:lnTo>
                    <a:pt x="6241490" y="0"/>
                  </a:lnTo>
                  <a:lnTo>
                    <a:pt x="6289289" y="1839"/>
                  </a:lnTo>
                  <a:lnTo>
                    <a:pt x="6336081" y="7269"/>
                  </a:lnTo>
                  <a:lnTo>
                    <a:pt x="6381728" y="16151"/>
                  </a:lnTo>
                  <a:lnTo>
                    <a:pt x="6426095" y="28351"/>
                  </a:lnTo>
                  <a:lnTo>
                    <a:pt x="6469047" y="43732"/>
                  </a:lnTo>
                  <a:lnTo>
                    <a:pt x="6510448" y="62158"/>
                  </a:lnTo>
                  <a:lnTo>
                    <a:pt x="6550162" y="83493"/>
                  </a:lnTo>
                  <a:lnTo>
                    <a:pt x="6588052" y="107602"/>
                  </a:lnTo>
                  <a:lnTo>
                    <a:pt x="6623984" y="134348"/>
                  </a:lnTo>
                  <a:lnTo>
                    <a:pt x="6657822" y="163596"/>
                  </a:lnTo>
                  <a:lnTo>
                    <a:pt x="6689430" y="195209"/>
                  </a:lnTo>
                  <a:lnTo>
                    <a:pt x="6718671" y="229051"/>
                  </a:lnTo>
                  <a:lnTo>
                    <a:pt x="6745411" y="264987"/>
                  </a:lnTo>
                  <a:lnTo>
                    <a:pt x="6769514" y="302880"/>
                  </a:lnTo>
                  <a:lnTo>
                    <a:pt x="6790843" y="342595"/>
                  </a:lnTo>
                  <a:lnTo>
                    <a:pt x="6809263" y="383995"/>
                  </a:lnTo>
                  <a:lnTo>
                    <a:pt x="6824639" y="426945"/>
                  </a:lnTo>
                  <a:lnTo>
                    <a:pt x="6836834" y="471308"/>
                  </a:lnTo>
                  <a:lnTo>
                    <a:pt x="6845713" y="516949"/>
                  </a:lnTo>
                  <a:lnTo>
                    <a:pt x="6851140" y="563732"/>
                  </a:lnTo>
                  <a:lnTo>
                    <a:pt x="6852979" y="611520"/>
                  </a:lnTo>
                  <a:lnTo>
                    <a:pt x="6852979" y="3057403"/>
                  </a:lnTo>
                  <a:lnTo>
                    <a:pt x="6851140" y="3105191"/>
                  </a:lnTo>
                  <a:lnTo>
                    <a:pt x="6845713" y="3151973"/>
                  </a:lnTo>
                  <a:lnTo>
                    <a:pt x="6836834" y="3197613"/>
                  </a:lnTo>
                  <a:lnTo>
                    <a:pt x="6824639" y="3241976"/>
                  </a:lnTo>
                  <a:lnTo>
                    <a:pt x="6809263" y="3284924"/>
                  </a:lnTo>
                  <a:lnTo>
                    <a:pt x="6790843" y="3326323"/>
                  </a:lnTo>
                  <a:lnTo>
                    <a:pt x="6769514" y="3366036"/>
                  </a:lnTo>
                  <a:lnTo>
                    <a:pt x="6745411" y="3403928"/>
                  </a:lnTo>
                  <a:lnTo>
                    <a:pt x="6718671" y="3439861"/>
                  </a:lnTo>
                  <a:lnTo>
                    <a:pt x="6689430" y="3473702"/>
                  </a:lnTo>
                  <a:lnTo>
                    <a:pt x="6657822" y="3505313"/>
                  </a:lnTo>
                  <a:lnTo>
                    <a:pt x="6623984" y="3534558"/>
                  </a:lnTo>
                  <a:lnTo>
                    <a:pt x="6588052" y="3561302"/>
                  </a:lnTo>
                  <a:lnTo>
                    <a:pt x="6550162" y="3585409"/>
                  </a:lnTo>
                  <a:lnTo>
                    <a:pt x="6510448" y="3606743"/>
                  </a:lnTo>
                  <a:lnTo>
                    <a:pt x="6469047" y="3625168"/>
                  </a:lnTo>
                  <a:lnTo>
                    <a:pt x="6426095" y="3640547"/>
                  </a:lnTo>
                  <a:lnTo>
                    <a:pt x="6381728" y="3652746"/>
                  </a:lnTo>
                  <a:lnTo>
                    <a:pt x="6336081" y="3661627"/>
                  </a:lnTo>
                  <a:lnTo>
                    <a:pt x="6289289" y="3667056"/>
                  </a:lnTo>
                  <a:lnTo>
                    <a:pt x="6241490" y="3668895"/>
                  </a:lnTo>
                  <a:lnTo>
                    <a:pt x="611444" y="3668895"/>
                  </a:lnTo>
                  <a:lnTo>
                    <a:pt x="563662" y="3667056"/>
                  </a:lnTo>
                  <a:lnTo>
                    <a:pt x="516886" y="3661627"/>
                  </a:lnTo>
                  <a:lnTo>
                    <a:pt x="471251" y="3652746"/>
                  </a:lnTo>
                  <a:lnTo>
                    <a:pt x="426893" y="3640547"/>
                  </a:lnTo>
                  <a:lnTo>
                    <a:pt x="383949" y="3625168"/>
                  </a:lnTo>
                  <a:lnTo>
                    <a:pt x="342554" y="3606743"/>
                  </a:lnTo>
                  <a:lnTo>
                    <a:pt x="302844" y="3585409"/>
                  </a:lnTo>
                  <a:lnTo>
                    <a:pt x="264956" y="3561302"/>
                  </a:lnTo>
                  <a:lnTo>
                    <a:pt x="229024" y="3534558"/>
                  </a:lnTo>
                  <a:lnTo>
                    <a:pt x="195186" y="3505313"/>
                  </a:lnTo>
                  <a:lnTo>
                    <a:pt x="163577" y="3473702"/>
                  </a:lnTo>
                  <a:lnTo>
                    <a:pt x="134333" y="3439861"/>
                  </a:lnTo>
                  <a:lnTo>
                    <a:pt x="107590" y="3403928"/>
                  </a:lnTo>
                  <a:lnTo>
                    <a:pt x="83484" y="3366036"/>
                  </a:lnTo>
                  <a:lnTo>
                    <a:pt x="62151" y="3326323"/>
                  </a:lnTo>
                  <a:lnTo>
                    <a:pt x="43727" y="3284924"/>
                  </a:lnTo>
                  <a:lnTo>
                    <a:pt x="28347" y="3241976"/>
                  </a:lnTo>
                  <a:lnTo>
                    <a:pt x="16149" y="3197613"/>
                  </a:lnTo>
                  <a:lnTo>
                    <a:pt x="7268" y="3151973"/>
                  </a:lnTo>
                  <a:lnTo>
                    <a:pt x="1839" y="3105191"/>
                  </a:lnTo>
                  <a:lnTo>
                    <a:pt x="0" y="3057403"/>
                  </a:lnTo>
                  <a:lnTo>
                    <a:pt x="0" y="611520"/>
                  </a:lnTo>
                  <a:close/>
                </a:path>
              </a:pathLst>
            </a:custGeom>
            <a:ln w="12701">
              <a:solidFill>
                <a:srgbClr val="AF5C05"/>
              </a:solidFill>
            </a:ln>
          </p:spPr>
          <p:txBody>
            <a:bodyPr wrap="square" lIns="0" tIns="0" rIns="0" bIns="0" rtlCol="0"/>
            <a:lstStyle/>
            <a:p>
              <a:endParaRPr/>
            </a:p>
          </p:txBody>
        </p:sp>
        <p:pic>
          <p:nvPicPr>
            <p:cNvPr id="7" name="object 7"/>
            <p:cNvPicPr/>
            <p:nvPr/>
          </p:nvPicPr>
          <p:blipFill>
            <a:blip r:embed="rId3" cstate="print"/>
            <a:stretch>
              <a:fillRect/>
            </a:stretch>
          </p:blipFill>
          <p:spPr>
            <a:xfrm>
              <a:off x="2085975" y="1181100"/>
              <a:ext cx="904875" cy="1000125"/>
            </a:xfrm>
            <a:prstGeom prst="rect">
              <a:avLst/>
            </a:prstGeom>
          </p:spPr>
        </p:pic>
        <p:pic>
          <p:nvPicPr>
            <p:cNvPr id="8" name="object 8"/>
            <p:cNvPicPr/>
            <p:nvPr/>
          </p:nvPicPr>
          <p:blipFill>
            <a:blip r:embed="rId4" cstate="print"/>
            <a:stretch>
              <a:fillRect/>
            </a:stretch>
          </p:blipFill>
          <p:spPr>
            <a:xfrm>
              <a:off x="2124203" y="1223848"/>
              <a:ext cx="774280" cy="860221"/>
            </a:xfrm>
            <a:prstGeom prst="rect">
              <a:avLst/>
            </a:prstGeom>
          </p:spPr>
        </p:pic>
      </p:grpSp>
      <p:sp>
        <p:nvSpPr>
          <p:cNvPr id="9" name="object 9"/>
          <p:cNvSpPr txBox="1"/>
          <p:nvPr/>
        </p:nvSpPr>
        <p:spPr>
          <a:xfrm>
            <a:off x="2267586" y="2130993"/>
            <a:ext cx="564515" cy="174625"/>
          </a:xfrm>
          <a:prstGeom prst="rect">
            <a:avLst/>
          </a:prstGeom>
        </p:spPr>
        <p:txBody>
          <a:bodyPr vert="horz" wrap="square" lIns="0" tIns="15875" rIns="0" bIns="0" rtlCol="0">
            <a:spAutoFit/>
          </a:bodyPr>
          <a:lstStyle/>
          <a:p>
            <a:pPr marL="12700">
              <a:lnSpc>
                <a:spcPct val="100000"/>
              </a:lnSpc>
              <a:spcBef>
                <a:spcPts val="125"/>
              </a:spcBef>
            </a:pPr>
            <a:r>
              <a:rPr sz="950" b="1" spc="-10" dirty="0">
                <a:solidFill>
                  <a:srgbClr val="1B577B"/>
                </a:solidFill>
                <a:latin typeface="Calibri"/>
                <a:cs typeface="Calibri"/>
              </a:rPr>
              <a:t>Developer</a:t>
            </a:r>
            <a:endParaRPr sz="950">
              <a:latin typeface="Calibri"/>
              <a:cs typeface="Calibri"/>
            </a:endParaRPr>
          </a:p>
        </p:txBody>
      </p:sp>
      <p:grpSp>
        <p:nvGrpSpPr>
          <p:cNvPr id="10" name="object 10"/>
          <p:cNvGrpSpPr/>
          <p:nvPr/>
        </p:nvGrpSpPr>
        <p:grpSpPr>
          <a:xfrm>
            <a:off x="2952750" y="1371600"/>
            <a:ext cx="2266950" cy="800100"/>
            <a:chOff x="2952750" y="1371600"/>
            <a:chExt cx="2266950" cy="800100"/>
          </a:xfrm>
        </p:grpSpPr>
        <p:pic>
          <p:nvPicPr>
            <p:cNvPr id="11" name="object 11"/>
            <p:cNvPicPr/>
            <p:nvPr/>
          </p:nvPicPr>
          <p:blipFill>
            <a:blip r:embed="rId5" cstate="print"/>
            <a:stretch>
              <a:fillRect/>
            </a:stretch>
          </p:blipFill>
          <p:spPr>
            <a:xfrm>
              <a:off x="2952750" y="1628759"/>
              <a:ext cx="866775" cy="304800"/>
            </a:xfrm>
            <a:prstGeom prst="rect">
              <a:avLst/>
            </a:prstGeom>
          </p:spPr>
        </p:pic>
        <p:sp>
          <p:nvSpPr>
            <p:cNvPr id="12" name="object 12"/>
            <p:cNvSpPr/>
            <p:nvPr/>
          </p:nvSpPr>
          <p:spPr>
            <a:xfrm>
              <a:off x="2989838" y="1707123"/>
              <a:ext cx="652780" cy="86360"/>
            </a:xfrm>
            <a:custGeom>
              <a:avLst/>
              <a:gdLst/>
              <a:ahLst/>
              <a:cxnLst/>
              <a:rect l="l" t="t" r="r" b="b"/>
              <a:pathLst>
                <a:path w="652779" h="86360">
                  <a:moveTo>
                    <a:pt x="566537" y="0"/>
                  </a:moveTo>
                  <a:lnTo>
                    <a:pt x="566537" y="85740"/>
                  </a:lnTo>
                  <a:lnTo>
                    <a:pt x="623789" y="57165"/>
                  </a:lnTo>
                  <a:lnTo>
                    <a:pt x="580893" y="57165"/>
                  </a:lnTo>
                  <a:lnTo>
                    <a:pt x="580893" y="28590"/>
                  </a:lnTo>
                  <a:lnTo>
                    <a:pt x="623616" y="28590"/>
                  </a:lnTo>
                  <a:lnTo>
                    <a:pt x="566537" y="0"/>
                  </a:lnTo>
                  <a:close/>
                </a:path>
                <a:path w="652779" h="86360">
                  <a:moveTo>
                    <a:pt x="566537" y="28590"/>
                  </a:moveTo>
                  <a:lnTo>
                    <a:pt x="0" y="28590"/>
                  </a:lnTo>
                  <a:lnTo>
                    <a:pt x="0" y="57165"/>
                  </a:lnTo>
                  <a:lnTo>
                    <a:pt x="566537" y="57165"/>
                  </a:lnTo>
                  <a:lnTo>
                    <a:pt x="566537" y="28590"/>
                  </a:lnTo>
                  <a:close/>
                </a:path>
                <a:path w="652779" h="86360">
                  <a:moveTo>
                    <a:pt x="623616" y="28590"/>
                  </a:moveTo>
                  <a:lnTo>
                    <a:pt x="580893" y="28590"/>
                  </a:lnTo>
                  <a:lnTo>
                    <a:pt x="580893" y="57165"/>
                  </a:lnTo>
                  <a:lnTo>
                    <a:pt x="623789" y="57165"/>
                  </a:lnTo>
                  <a:lnTo>
                    <a:pt x="652278" y="42946"/>
                  </a:lnTo>
                  <a:lnTo>
                    <a:pt x="623616" y="28590"/>
                  </a:lnTo>
                  <a:close/>
                </a:path>
              </a:pathLst>
            </a:custGeom>
            <a:solidFill>
              <a:srgbClr val="1B577B"/>
            </a:solidFill>
          </p:spPr>
          <p:txBody>
            <a:bodyPr wrap="square" lIns="0" tIns="0" rIns="0" bIns="0" rtlCol="0"/>
            <a:lstStyle/>
            <a:p>
              <a:endParaRPr/>
            </a:p>
          </p:txBody>
        </p:sp>
        <p:pic>
          <p:nvPicPr>
            <p:cNvPr id="13" name="object 13"/>
            <p:cNvPicPr/>
            <p:nvPr/>
          </p:nvPicPr>
          <p:blipFill>
            <a:blip r:embed="rId6" cstate="print"/>
            <a:stretch>
              <a:fillRect/>
            </a:stretch>
          </p:blipFill>
          <p:spPr>
            <a:xfrm>
              <a:off x="3743340" y="1371600"/>
              <a:ext cx="733425" cy="800100"/>
            </a:xfrm>
            <a:prstGeom prst="rect">
              <a:avLst/>
            </a:prstGeom>
          </p:spPr>
        </p:pic>
        <p:pic>
          <p:nvPicPr>
            <p:cNvPr id="14" name="object 14"/>
            <p:cNvPicPr/>
            <p:nvPr/>
          </p:nvPicPr>
          <p:blipFill>
            <a:blip r:embed="rId7" cstate="print"/>
            <a:stretch>
              <a:fillRect/>
            </a:stretch>
          </p:blipFill>
          <p:spPr>
            <a:xfrm>
              <a:off x="3779276" y="1407926"/>
              <a:ext cx="601269" cy="668005"/>
            </a:xfrm>
            <a:prstGeom prst="rect">
              <a:avLst/>
            </a:prstGeom>
          </p:spPr>
        </p:pic>
        <p:pic>
          <p:nvPicPr>
            <p:cNvPr id="15" name="object 15"/>
            <p:cNvPicPr/>
            <p:nvPr/>
          </p:nvPicPr>
          <p:blipFill>
            <a:blip r:embed="rId8" cstate="print"/>
            <a:stretch>
              <a:fillRect/>
            </a:stretch>
          </p:blipFill>
          <p:spPr>
            <a:xfrm>
              <a:off x="4419600" y="1647809"/>
              <a:ext cx="800100" cy="304800"/>
            </a:xfrm>
            <a:prstGeom prst="rect">
              <a:avLst/>
            </a:prstGeom>
          </p:spPr>
        </p:pic>
        <p:sp>
          <p:nvSpPr>
            <p:cNvPr id="16" name="object 16"/>
            <p:cNvSpPr/>
            <p:nvPr/>
          </p:nvSpPr>
          <p:spPr>
            <a:xfrm>
              <a:off x="4458096" y="1732391"/>
              <a:ext cx="578485" cy="86360"/>
            </a:xfrm>
            <a:custGeom>
              <a:avLst/>
              <a:gdLst/>
              <a:ahLst/>
              <a:cxnLst/>
              <a:rect l="l" t="t" r="r" b="b"/>
              <a:pathLst>
                <a:path w="578485" h="86360">
                  <a:moveTo>
                    <a:pt x="492739" y="0"/>
                  </a:moveTo>
                  <a:lnTo>
                    <a:pt x="492739" y="85740"/>
                  </a:lnTo>
                  <a:lnTo>
                    <a:pt x="549828" y="57165"/>
                  </a:lnTo>
                  <a:lnTo>
                    <a:pt x="506979" y="57165"/>
                  </a:lnTo>
                  <a:lnTo>
                    <a:pt x="506979" y="28590"/>
                  </a:lnTo>
                  <a:lnTo>
                    <a:pt x="549981" y="28590"/>
                  </a:lnTo>
                  <a:lnTo>
                    <a:pt x="492739" y="0"/>
                  </a:lnTo>
                  <a:close/>
                </a:path>
                <a:path w="578485" h="86360">
                  <a:moveTo>
                    <a:pt x="492739" y="28590"/>
                  </a:moveTo>
                  <a:lnTo>
                    <a:pt x="0" y="28590"/>
                  </a:lnTo>
                  <a:lnTo>
                    <a:pt x="0" y="57165"/>
                  </a:lnTo>
                  <a:lnTo>
                    <a:pt x="492739" y="57165"/>
                  </a:lnTo>
                  <a:lnTo>
                    <a:pt x="492739" y="28590"/>
                  </a:lnTo>
                  <a:close/>
                </a:path>
                <a:path w="578485" h="86360">
                  <a:moveTo>
                    <a:pt x="549981" y="28590"/>
                  </a:moveTo>
                  <a:lnTo>
                    <a:pt x="506979" y="28590"/>
                  </a:lnTo>
                  <a:lnTo>
                    <a:pt x="506979" y="57165"/>
                  </a:lnTo>
                  <a:lnTo>
                    <a:pt x="549828" y="57165"/>
                  </a:lnTo>
                  <a:lnTo>
                    <a:pt x="578479" y="42824"/>
                  </a:lnTo>
                  <a:lnTo>
                    <a:pt x="549981" y="28590"/>
                  </a:lnTo>
                  <a:close/>
                </a:path>
              </a:pathLst>
            </a:custGeom>
            <a:solidFill>
              <a:srgbClr val="1B577B"/>
            </a:solidFill>
          </p:spPr>
          <p:txBody>
            <a:bodyPr wrap="square" lIns="0" tIns="0" rIns="0" bIns="0" rtlCol="0"/>
            <a:lstStyle/>
            <a:p>
              <a:endParaRPr/>
            </a:p>
          </p:txBody>
        </p:sp>
      </p:grpSp>
      <p:sp>
        <p:nvSpPr>
          <p:cNvPr id="17" name="object 17"/>
          <p:cNvSpPr txBox="1"/>
          <p:nvPr/>
        </p:nvSpPr>
        <p:spPr>
          <a:xfrm>
            <a:off x="5919221" y="1608769"/>
            <a:ext cx="773430" cy="390525"/>
          </a:xfrm>
          <a:prstGeom prst="rect">
            <a:avLst/>
          </a:prstGeom>
        </p:spPr>
        <p:txBody>
          <a:bodyPr vert="horz" wrap="square" lIns="0" tIns="19685" rIns="0" bIns="0" rtlCol="0">
            <a:spAutoFit/>
          </a:bodyPr>
          <a:lstStyle/>
          <a:p>
            <a:pPr marL="22225" marR="5080" indent="-9525">
              <a:lnSpc>
                <a:spcPts val="1430"/>
              </a:lnSpc>
              <a:spcBef>
                <a:spcPts val="155"/>
              </a:spcBef>
            </a:pPr>
            <a:r>
              <a:rPr sz="1200" b="1" spc="-10" dirty="0">
                <a:solidFill>
                  <a:srgbClr val="1B577B"/>
                </a:solidFill>
                <a:latin typeface="Calibri"/>
                <a:cs typeface="Calibri"/>
              </a:rPr>
              <a:t>Continuous</a:t>
            </a:r>
            <a:r>
              <a:rPr sz="1200" spc="-10" dirty="0">
                <a:solidFill>
                  <a:srgbClr val="1B577B"/>
                </a:solidFill>
                <a:latin typeface="Times New Roman"/>
                <a:cs typeface="Times New Roman"/>
              </a:rPr>
              <a:t> </a:t>
            </a:r>
            <a:r>
              <a:rPr sz="1200" b="1" spc="-10" dirty="0">
                <a:solidFill>
                  <a:srgbClr val="1B577B"/>
                </a:solidFill>
                <a:latin typeface="Calibri"/>
                <a:cs typeface="Calibri"/>
              </a:rPr>
              <a:t>Integration</a:t>
            </a:r>
            <a:endParaRPr sz="1200">
              <a:latin typeface="Calibri"/>
              <a:cs typeface="Calibri"/>
            </a:endParaRPr>
          </a:p>
        </p:txBody>
      </p:sp>
      <p:grpSp>
        <p:nvGrpSpPr>
          <p:cNvPr id="18" name="object 18"/>
          <p:cNvGrpSpPr/>
          <p:nvPr/>
        </p:nvGrpSpPr>
        <p:grpSpPr>
          <a:xfrm>
            <a:off x="4219590" y="2667000"/>
            <a:ext cx="904875" cy="1114425"/>
            <a:chOff x="4219590" y="2667000"/>
            <a:chExt cx="904875" cy="1114425"/>
          </a:xfrm>
        </p:grpSpPr>
        <p:pic>
          <p:nvPicPr>
            <p:cNvPr id="19" name="object 19"/>
            <p:cNvPicPr/>
            <p:nvPr/>
          </p:nvPicPr>
          <p:blipFill>
            <a:blip r:embed="rId9" cstate="print"/>
            <a:stretch>
              <a:fillRect/>
            </a:stretch>
          </p:blipFill>
          <p:spPr>
            <a:xfrm>
              <a:off x="4219590" y="2667000"/>
              <a:ext cx="904875" cy="1114425"/>
            </a:xfrm>
            <a:prstGeom prst="rect">
              <a:avLst/>
            </a:prstGeom>
          </p:spPr>
        </p:pic>
        <p:pic>
          <p:nvPicPr>
            <p:cNvPr id="20" name="object 20"/>
            <p:cNvPicPr/>
            <p:nvPr/>
          </p:nvPicPr>
          <p:blipFill>
            <a:blip r:embed="rId10" cstate="print"/>
            <a:stretch>
              <a:fillRect/>
            </a:stretch>
          </p:blipFill>
          <p:spPr>
            <a:xfrm>
              <a:off x="4257537" y="2702813"/>
              <a:ext cx="778066" cy="988823"/>
            </a:xfrm>
            <a:prstGeom prst="rect">
              <a:avLst/>
            </a:prstGeom>
          </p:spPr>
        </p:pic>
      </p:grpSp>
      <p:sp>
        <p:nvSpPr>
          <p:cNvPr id="21" name="object 21"/>
          <p:cNvSpPr txBox="1"/>
          <p:nvPr/>
        </p:nvSpPr>
        <p:spPr>
          <a:xfrm>
            <a:off x="4329433" y="3649724"/>
            <a:ext cx="774065" cy="173990"/>
          </a:xfrm>
          <a:prstGeom prst="rect">
            <a:avLst/>
          </a:prstGeom>
        </p:spPr>
        <p:txBody>
          <a:bodyPr vert="horz" wrap="square" lIns="0" tIns="15875" rIns="0" bIns="0" rtlCol="0">
            <a:spAutoFit/>
          </a:bodyPr>
          <a:lstStyle/>
          <a:p>
            <a:pPr marL="12700">
              <a:lnSpc>
                <a:spcPct val="100000"/>
              </a:lnSpc>
              <a:spcBef>
                <a:spcPts val="125"/>
              </a:spcBef>
            </a:pPr>
            <a:r>
              <a:rPr sz="950" b="1" dirty="0">
                <a:solidFill>
                  <a:srgbClr val="1B577B"/>
                </a:solidFill>
                <a:latin typeface="Calibri"/>
                <a:cs typeface="Calibri"/>
              </a:rPr>
              <a:t>Testing</a:t>
            </a:r>
            <a:r>
              <a:rPr sz="950" spc="105" dirty="0">
                <a:solidFill>
                  <a:srgbClr val="1B577B"/>
                </a:solidFill>
                <a:latin typeface="Times New Roman"/>
                <a:cs typeface="Times New Roman"/>
              </a:rPr>
              <a:t> </a:t>
            </a:r>
            <a:r>
              <a:rPr sz="950" b="1" spc="-10" dirty="0">
                <a:solidFill>
                  <a:srgbClr val="1B577B"/>
                </a:solidFill>
                <a:latin typeface="Calibri"/>
                <a:cs typeface="Calibri"/>
              </a:rPr>
              <a:t>Server</a:t>
            </a:r>
            <a:endParaRPr sz="950">
              <a:latin typeface="Calibri"/>
              <a:cs typeface="Calibri"/>
            </a:endParaRPr>
          </a:p>
        </p:txBody>
      </p:sp>
      <p:grpSp>
        <p:nvGrpSpPr>
          <p:cNvPr id="22" name="object 22"/>
          <p:cNvGrpSpPr/>
          <p:nvPr/>
        </p:nvGrpSpPr>
        <p:grpSpPr>
          <a:xfrm>
            <a:off x="5324459" y="1495425"/>
            <a:ext cx="1858010" cy="2286000"/>
            <a:chOff x="5324459" y="1495425"/>
            <a:chExt cx="1858010" cy="2286000"/>
          </a:xfrm>
        </p:grpSpPr>
        <p:pic>
          <p:nvPicPr>
            <p:cNvPr id="23" name="object 23"/>
            <p:cNvPicPr/>
            <p:nvPr/>
          </p:nvPicPr>
          <p:blipFill>
            <a:blip r:embed="rId11" cstate="print"/>
            <a:stretch>
              <a:fillRect/>
            </a:stretch>
          </p:blipFill>
          <p:spPr>
            <a:xfrm>
              <a:off x="5324459" y="1495425"/>
              <a:ext cx="600075" cy="657225"/>
            </a:xfrm>
            <a:prstGeom prst="rect">
              <a:avLst/>
            </a:prstGeom>
          </p:spPr>
        </p:pic>
        <p:pic>
          <p:nvPicPr>
            <p:cNvPr id="24" name="object 24"/>
            <p:cNvPicPr/>
            <p:nvPr/>
          </p:nvPicPr>
          <p:blipFill>
            <a:blip r:embed="rId12" cstate="print"/>
            <a:stretch>
              <a:fillRect/>
            </a:stretch>
          </p:blipFill>
          <p:spPr>
            <a:xfrm>
              <a:off x="5361554" y="1534088"/>
              <a:ext cx="468172" cy="520141"/>
            </a:xfrm>
            <a:prstGeom prst="rect">
              <a:avLst/>
            </a:prstGeom>
          </p:spPr>
        </p:pic>
        <p:pic>
          <p:nvPicPr>
            <p:cNvPr id="25" name="object 25"/>
            <p:cNvPicPr/>
            <p:nvPr/>
          </p:nvPicPr>
          <p:blipFill>
            <a:blip r:embed="rId13" cstate="print"/>
            <a:stretch>
              <a:fillRect/>
            </a:stretch>
          </p:blipFill>
          <p:spPr>
            <a:xfrm>
              <a:off x="5857859" y="2124075"/>
              <a:ext cx="742950" cy="714375"/>
            </a:xfrm>
            <a:prstGeom prst="rect">
              <a:avLst/>
            </a:prstGeom>
          </p:spPr>
        </p:pic>
        <p:sp>
          <p:nvSpPr>
            <p:cNvPr id="26" name="object 26"/>
            <p:cNvSpPr/>
            <p:nvPr/>
          </p:nvSpPr>
          <p:spPr>
            <a:xfrm>
              <a:off x="5895228" y="2159258"/>
              <a:ext cx="528955" cy="499109"/>
            </a:xfrm>
            <a:custGeom>
              <a:avLst/>
              <a:gdLst/>
              <a:ahLst/>
              <a:cxnLst/>
              <a:rect l="l" t="t" r="r" b="b"/>
              <a:pathLst>
                <a:path w="528954" h="499110">
                  <a:moveTo>
                    <a:pt x="456360" y="450748"/>
                  </a:moveTo>
                  <a:lnTo>
                    <a:pt x="436747" y="471546"/>
                  </a:lnTo>
                  <a:lnTo>
                    <a:pt x="528553" y="499110"/>
                  </a:lnTo>
                  <a:lnTo>
                    <a:pt x="514378" y="460497"/>
                  </a:lnTo>
                  <a:lnTo>
                    <a:pt x="466709" y="460497"/>
                  </a:lnTo>
                  <a:lnTo>
                    <a:pt x="456360" y="450748"/>
                  </a:lnTo>
                  <a:close/>
                </a:path>
                <a:path w="528954" h="499110">
                  <a:moveTo>
                    <a:pt x="475906" y="430019"/>
                  </a:moveTo>
                  <a:lnTo>
                    <a:pt x="456360" y="450748"/>
                  </a:lnTo>
                  <a:lnTo>
                    <a:pt x="466709" y="460497"/>
                  </a:lnTo>
                  <a:lnTo>
                    <a:pt x="486277" y="439792"/>
                  </a:lnTo>
                  <a:lnTo>
                    <a:pt x="475906" y="430019"/>
                  </a:lnTo>
                  <a:close/>
                </a:path>
                <a:path w="528954" h="499110">
                  <a:moveTo>
                    <a:pt x="495543" y="409194"/>
                  </a:moveTo>
                  <a:lnTo>
                    <a:pt x="475906" y="430019"/>
                  </a:lnTo>
                  <a:lnTo>
                    <a:pt x="486277" y="439792"/>
                  </a:lnTo>
                  <a:lnTo>
                    <a:pt x="466709" y="460497"/>
                  </a:lnTo>
                  <a:lnTo>
                    <a:pt x="514378" y="460497"/>
                  </a:lnTo>
                  <a:lnTo>
                    <a:pt x="495543" y="409194"/>
                  </a:lnTo>
                  <a:close/>
                </a:path>
                <a:path w="528954" h="499110">
                  <a:moveTo>
                    <a:pt x="19537" y="0"/>
                  </a:moveTo>
                  <a:lnTo>
                    <a:pt x="0" y="20823"/>
                  </a:lnTo>
                  <a:lnTo>
                    <a:pt x="456360" y="450748"/>
                  </a:lnTo>
                  <a:lnTo>
                    <a:pt x="475906" y="430019"/>
                  </a:lnTo>
                  <a:lnTo>
                    <a:pt x="19537" y="0"/>
                  </a:lnTo>
                  <a:close/>
                </a:path>
              </a:pathLst>
            </a:custGeom>
            <a:solidFill>
              <a:srgbClr val="1B577B"/>
            </a:solidFill>
          </p:spPr>
          <p:txBody>
            <a:bodyPr wrap="square" lIns="0" tIns="0" rIns="0" bIns="0" rtlCol="0"/>
            <a:lstStyle/>
            <a:p>
              <a:endParaRPr/>
            </a:p>
          </p:txBody>
        </p:sp>
        <p:pic>
          <p:nvPicPr>
            <p:cNvPr id="27" name="object 27"/>
            <p:cNvPicPr/>
            <p:nvPr/>
          </p:nvPicPr>
          <p:blipFill>
            <a:blip r:embed="rId14" cstate="print"/>
            <a:stretch>
              <a:fillRect/>
            </a:stretch>
          </p:blipFill>
          <p:spPr>
            <a:xfrm>
              <a:off x="6276990" y="2667000"/>
              <a:ext cx="904874" cy="1114425"/>
            </a:xfrm>
            <a:prstGeom prst="rect">
              <a:avLst/>
            </a:prstGeom>
          </p:spPr>
        </p:pic>
        <p:pic>
          <p:nvPicPr>
            <p:cNvPr id="28" name="object 28"/>
            <p:cNvPicPr/>
            <p:nvPr/>
          </p:nvPicPr>
          <p:blipFill>
            <a:blip r:embed="rId10" cstate="print"/>
            <a:stretch>
              <a:fillRect/>
            </a:stretch>
          </p:blipFill>
          <p:spPr>
            <a:xfrm>
              <a:off x="6312042" y="2703234"/>
              <a:ext cx="778066" cy="988402"/>
            </a:xfrm>
            <a:prstGeom prst="rect">
              <a:avLst/>
            </a:prstGeom>
          </p:spPr>
        </p:pic>
      </p:grpSp>
      <p:sp>
        <p:nvSpPr>
          <p:cNvPr id="29" name="object 29"/>
          <p:cNvSpPr txBox="1"/>
          <p:nvPr/>
        </p:nvSpPr>
        <p:spPr>
          <a:xfrm>
            <a:off x="6255771" y="3654360"/>
            <a:ext cx="973455" cy="174625"/>
          </a:xfrm>
          <a:prstGeom prst="rect">
            <a:avLst/>
          </a:prstGeom>
        </p:spPr>
        <p:txBody>
          <a:bodyPr vert="horz" wrap="square" lIns="0" tIns="15875" rIns="0" bIns="0" rtlCol="0">
            <a:spAutoFit/>
          </a:bodyPr>
          <a:lstStyle/>
          <a:p>
            <a:pPr marL="12700">
              <a:lnSpc>
                <a:spcPct val="100000"/>
              </a:lnSpc>
              <a:spcBef>
                <a:spcPts val="125"/>
              </a:spcBef>
            </a:pPr>
            <a:r>
              <a:rPr sz="950" b="1" dirty="0">
                <a:solidFill>
                  <a:srgbClr val="1B577B"/>
                </a:solidFill>
                <a:latin typeface="Calibri"/>
                <a:cs typeface="Calibri"/>
              </a:rPr>
              <a:t>Production</a:t>
            </a:r>
            <a:r>
              <a:rPr sz="950" spc="150" dirty="0">
                <a:solidFill>
                  <a:srgbClr val="1B577B"/>
                </a:solidFill>
                <a:latin typeface="Times New Roman"/>
                <a:cs typeface="Times New Roman"/>
              </a:rPr>
              <a:t> </a:t>
            </a:r>
            <a:r>
              <a:rPr sz="950" b="1" spc="-10" dirty="0">
                <a:solidFill>
                  <a:srgbClr val="1B577B"/>
                </a:solidFill>
                <a:latin typeface="Calibri"/>
                <a:cs typeface="Calibri"/>
              </a:rPr>
              <a:t>Server</a:t>
            </a:r>
            <a:endParaRPr sz="950">
              <a:latin typeface="Calibri"/>
              <a:cs typeface="Calibri"/>
            </a:endParaRPr>
          </a:p>
        </p:txBody>
      </p:sp>
      <p:sp>
        <p:nvSpPr>
          <p:cNvPr id="30" name="object 30"/>
          <p:cNvSpPr txBox="1"/>
          <p:nvPr/>
        </p:nvSpPr>
        <p:spPr>
          <a:xfrm>
            <a:off x="3550671" y="2103372"/>
            <a:ext cx="848994" cy="327025"/>
          </a:xfrm>
          <a:prstGeom prst="rect">
            <a:avLst/>
          </a:prstGeom>
        </p:spPr>
        <p:txBody>
          <a:bodyPr vert="horz" wrap="square" lIns="0" tIns="15875" rIns="0" bIns="0" rtlCol="0">
            <a:spAutoFit/>
          </a:bodyPr>
          <a:lstStyle/>
          <a:p>
            <a:pPr algn="ctr">
              <a:lnSpc>
                <a:spcPct val="100000"/>
              </a:lnSpc>
              <a:spcBef>
                <a:spcPts val="125"/>
              </a:spcBef>
            </a:pPr>
            <a:r>
              <a:rPr sz="950" b="1" dirty="0">
                <a:solidFill>
                  <a:srgbClr val="1B577B"/>
                </a:solidFill>
                <a:latin typeface="Calibri"/>
                <a:cs typeface="Calibri"/>
              </a:rPr>
              <a:t>Version</a:t>
            </a:r>
            <a:r>
              <a:rPr sz="950" spc="105" dirty="0">
                <a:solidFill>
                  <a:srgbClr val="1B577B"/>
                </a:solidFill>
                <a:latin typeface="Times New Roman"/>
                <a:cs typeface="Times New Roman"/>
              </a:rPr>
              <a:t> </a:t>
            </a:r>
            <a:r>
              <a:rPr sz="950" b="1" spc="-10" dirty="0">
                <a:solidFill>
                  <a:srgbClr val="1B577B"/>
                </a:solidFill>
                <a:latin typeface="Calibri"/>
                <a:cs typeface="Calibri"/>
              </a:rPr>
              <a:t>Control</a:t>
            </a:r>
            <a:endParaRPr sz="950">
              <a:latin typeface="Calibri"/>
              <a:cs typeface="Calibri"/>
            </a:endParaRPr>
          </a:p>
          <a:p>
            <a:pPr algn="ctr">
              <a:lnSpc>
                <a:spcPct val="100000"/>
              </a:lnSpc>
              <a:spcBef>
                <a:spcPts val="60"/>
              </a:spcBef>
            </a:pPr>
            <a:r>
              <a:rPr sz="950" b="1" spc="-10" dirty="0">
                <a:solidFill>
                  <a:srgbClr val="1B577B"/>
                </a:solidFill>
                <a:latin typeface="Calibri"/>
                <a:cs typeface="Calibri"/>
              </a:rPr>
              <a:t>System</a:t>
            </a:r>
            <a:endParaRPr sz="950">
              <a:latin typeface="Calibri"/>
              <a:cs typeface="Calibri"/>
            </a:endParaRPr>
          </a:p>
        </p:txBody>
      </p:sp>
      <p:grpSp>
        <p:nvGrpSpPr>
          <p:cNvPr id="31" name="object 31"/>
          <p:cNvGrpSpPr/>
          <p:nvPr/>
        </p:nvGrpSpPr>
        <p:grpSpPr>
          <a:xfrm>
            <a:off x="4752990" y="2114550"/>
            <a:ext cx="695325" cy="752475"/>
            <a:chOff x="4752990" y="2114550"/>
            <a:chExt cx="695325" cy="752475"/>
          </a:xfrm>
        </p:grpSpPr>
        <p:pic>
          <p:nvPicPr>
            <p:cNvPr id="32" name="object 32"/>
            <p:cNvPicPr/>
            <p:nvPr/>
          </p:nvPicPr>
          <p:blipFill>
            <a:blip r:embed="rId15" cstate="print"/>
            <a:stretch>
              <a:fillRect/>
            </a:stretch>
          </p:blipFill>
          <p:spPr>
            <a:xfrm>
              <a:off x="4752990" y="2114550"/>
              <a:ext cx="695325" cy="752475"/>
            </a:xfrm>
            <a:prstGeom prst="rect">
              <a:avLst/>
            </a:prstGeom>
          </p:spPr>
        </p:pic>
        <p:sp>
          <p:nvSpPr>
            <p:cNvPr id="33" name="object 33"/>
            <p:cNvSpPr/>
            <p:nvPr/>
          </p:nvSpPr>
          <p:spPr>
            <a:xfrm>
              <a:off x="4882773" y="2158496"/>
              <a:ext cx="474345" cy="531495"/>
            </a:xfrm>
            <a:custGeom>
              <a:avLst/>
              <a:gdLst/>
              <a:ahLst/>
              <a:cxnLst/>
              <a:rect l="l" t="t" r="r" b="b"/>
              <a:pathLst>
                <a:path w="474345" h="531494">
                  <a:moveTo>
                    <a:pt x="24902" y="438780"/>
                  </a:moveTo>
                  <a:lnTo>
                    <a:pt x="0" y="531363"/>
                  </a:lnTo>
                  <a:lnTo>
                    <a:pt x="89032" y="495681"/>
                  </a:lnTo>
                  <a:lnTo>
                    <a:pt x="79719" y="487417"/>
                  </a:lnTo>
                  <a:lnTo>
                    <a:pt x="58155" y="487417"/>
                  </a:lnTo>
                  <a:lnTo>
                    <a:pt x="36697" y="468367"/>
                  </a:lnTo>
                  <a:lnTo>
                    <a:pt x="46191" y="457670"/>
                  </a:lnTo>
                  <a:lnTo>
                    <a:pt x="24902" y="438780"/>
                  </a:lnTo>
                  <a:close/>
                </a:path>
                <a:path w="474345" h="531494">
                  <a:moveTo>
                    <a:pt x="46191" y="457670"/>
                  </a:moveTo>
                  <a:lnTo>
                    <a:pt x="36697" y="468367"/>
                  </a:lnTo>
                  <a:lnTo>
                    <a:pt x="58155" y="487417"/>
                  </a:lnTo>
                  <a:lnTo>
                    <a:pt x="67655" y="476714"/>
                  </a:lnTo>
                  <a:lnTo>
                    <a:pt x="46191" y="457670"/>
                  </a:lnTo>
                  <a:close/>
                </a:path>
                <a:path w="474345" h="531494">
                  <a:moveTo>
                    <a:pt x="67655" y="476714"/>
                  </a:moveTo>
                  <a:lnTo>
                    <a:pt x="58155" y="487417"/>
                  </a:lnTo>
                  <a:lnTo>
                    <a:pt x="79719" y="487417"/>
                  </a:lnTo>
                  <a:lnTo>
                    <a:pt x="67655" y="476714"/>
                  </a:lnTo>
                  <a:close/>
                </a:path>
                <a:path w="474345" h="531494">
                  <a:moveTo>
                    <a:pt x="452384" y="0"/>
                  </a:moveTo>
                  <a:lnTo>
                    <a:pt x="46191" y="457670"/>
                  </a:lnTo>
                  <a:lnTo>
                    <a:pt x="67655" y="476714"/>
                  </a:lnTo>
                  <a:lnTo>
                    <a:pt x="473842" y="19050"/>
                  </a:lnTo>
                  <a:lnTo>
                    <a:pt x="452384" y="0"/>
                  </a:lnTo>
                  <a:close/>
                </a:path>
              </a:pathLst>
            </a:custGeom>
            <a:solidFill>
              <a:srgbClr val="1B577B"/>
            </a:solidFill>
          </p:spPr>
          <p:txBody>
            <a:bodyPr wrap="square" lIns="0" tIns="0" rIns="0" bIns="0" rtlCol="0"/>
            <a:lstStyle/>
            <a:p>
              <a:endParaRPr/>
            </a:p>
          </p:txBody>
        </p:sp>
      </p:grpSp>
      <p:sp>
        <p:nvSpPr>
          <p:cNvPr id="34" name="object 34"/>
          <p:cNvSpPr txBox="1"/>
          <p:nvPr/>
        </p:nvSpPr>
        <p:spPr>
          <a:xfrm>
            <a:off x="5256279" y="2303714"/>
            <a:ext cx="770890" cy="390525"/>
          </a:xfrm>
          <a:prstGeom prst="rect">
            <a:avLst/>
          </a:prstGeom>
        </p:spPr>
        <p:txBody>
          <a:bodyPr vert="horz" wrap="square" lIns="0" tIns="19685" rIns="0" bIns="0" rtlCol="0">
            <a:spAutoFit/>
          </a:bodyPr>
          <a:lstStyle/>
          <a:p>
            <a:pPr marL="155575" marR="5080" indent="-143510">
              <a:lnSpc>
                <a:spcPts val="1430"/>
              </a:lnSpc>
              <a:spcBef>
                <a:spcPts val="155"/>
              </a:spcBef>
            </a:pPr>
            <a:r>
              <a:rPr sz="1200" b="1" spc="-10" dirty="0">
                <a:solidFill>
                  <a:srgbClr val="1B577B"/>
                </a:solidFill>
                <a:latin typeface="Calibri"/>
                <a:cs typeface="Calibri"/>
              </a:rPr>
              <a:t>Continuous</a:t>
            </a:r>
            <a:r>
              <a:rPr sz="1200" spc="-10" dirty="0">
                <a:solidFill>
                  <a:srgbClr val="1B577B"/>
                </a:solidFill>
                <a:latin typeface="Times New Roman"/>
                <a:cs typeface="Times New Roman"/>
              </a:rPr>
              <a:t> </a:t>
            </a:r>
            <a:r>
              <a:rPr sz="1200" b="1" spc="-10" dirty="0">
                <a:solidFill>
                  <a:srgbClr val="1B577B"/>
                </a:solidFill>
                <a:latin typeface="Calibri"/>
                <a:cs typeface="Calibri"/>
              </a:rPr>
              <a:t>Testing</a:t>
            </a:r>
            <a:endParaRPr sz="1200">
              <a:latin typeface="Calibri"/>
              <a:cs typeface="Calibri"/>
            </a:endParaRPr>
          </a:p>
        </p:txBody>
      </p:sp>
      <p:sp>
        <p:nvSpPr>
          <p:cNvPr id="35" name="object 35"/>
          <p:cNvSpPr txBox="1"/>
          <p:nvPr/>
        </p:nvSpPr>
        <p:spPr>
          <a:xfrm>
            <a:off x="2912748" y="1137854"/>
            <a:ext cx="900430" cy="390525"/>
          </a:xfrm>
          <a:prstGeom prst="rect">
            <a:avLst/>
          </a:prstGeom>
        </p:spPr>
        <p:txBody>
          <a:bodyPr vert="horz" wrap="square" lIns="0" tIns="19685" rIns="0" bIns="0" rtlCol="0">
            <a:spAutoFit/>
          </a:bodyPr>
          <a:lstStyle/>
          <a:p>
            <a:pPr marL="12700" marR="5080" indent="66675">
              <a:lnSpc>
                <a:spcPts val="1430"/>
              </a:lnSpc>
              <a:spcBef>
                <a:spcPts val="155"/>
              </a:spcBef>
            </a:pPr>
            <a:r>
              <a:rPr sz="1200" b="1" spc="-10" dirty="0">
                <a:solidFill>
                  <a:srgbClr val="1B577B"/>
                </a:solidFill>
                <a:latin typeface="Calibri"/>
                <a:cs typeface="Calibri"/>
              </a:rPr>
              <a:t>Continuous</a:t>
            </a:r>
            <a:r>
              <a:rPr sz="1200" spc="-10" dirty="0">
                <a:solidFill>
                  <a:srgbClr val="1B577B"/>
                </a:solidFill>
                <a:latin typeface="Times New Roman"/>
                <a:cs typeface="Times New Roman"/>
              </a:rPr>
              <a:t> </a:t>
            </a:r>
            <a:r>
              <a:rPr sz="1200" b="1" spc="-10" dirty="0">
                <a:solidFill>
                  <a:srgbClr val="1B577B"/>
                </a:solidFill>
                <a:latin typeface="Calibri"/>
                <a:cs typeface="Calibri"/>
              </a:rPr>
              <a:t>Development</a:t>
            </a:r>
            <a:endParaRPr sz="1200">
              <a:latin typeface="Calibri"/>
              <a:cs typeface="Calibri"/>
            </a:endParaRPr>
          </a:p>
        </p:txBody>
      </p:sp>
      <p:grpSp>
        <p:nvGrpSpPr>
          <p:cNvPr id="36" name="object 36"/>
          <p:cNvGrpSpPr/>
          <p:nvPr/>
        </p:nvGrpSpPr>
        <p:grpSpPr>
          <a:xfrm>
            <a:off x="2105025" y="2552700"/>
            <a:ext cx="1781175" cy="1724025"/>
            <a:chOff x="2105025" y="2552700"/>
            <a:chExt cx="1781175" cy="1724025"/>
          </a:xfrm>
        </p:grpSpPr>
        <p:pic>
          <p:nvPicPr>
            <p:cNvPr id="37" name="object 37"/>
            <p:cNvPicPr/>
            <p:nvPr/>
          </p:nvPicPr>
          <p:blipFill>
            <a:blip r:embed="rId16" cstate="print"/>
            <a:stretch>
              <a:fillRect/>
            </a:stretch>
          </p:blipFill>
          <p:spPr>
            <a:xfrm>
              <a:off x="2105025" y="2552700"/>
              <a:ext cx="1781175" cy="1724025"/>
            </a:xfrm>
            <a:prstGeom prst="rect">
              <a:avLst/>
            </a:prstGeom>
          </p:spPr>
        </p:pic>
        <p:sp>
          <p:nvSpPr>
            <p:cNvPr id="38" name="object 38"/>
            <p:cNvSpPr/>
            <p:nvPr/>
          </p:nvSpPr>
          <p:spPr>
            <a:xfrm>
              <a:off x="2143744" y="2589657"/>
              <a:ext cx="406400" cy="1325245"/>
            </a:xfrm>
            <a:custGeom>
              <a:avLst/>
              <a:gdLst/>
              <a:ahLst/>
              <a:cxnLst/>
              <a:rect l="l" t="t" r="r" b="b"/>
              <a:pathLst>
                <a:path w="406400" h="1325245">
                  <a:moveTo>
                    <a:pt x="339101" y="0"/>
                  </a:moveTo>
                  <a:lnTo>
                    <a:pt x="49160" y="16001"/>
                  </a:lnTo>
                  <a:lnTo>
                    <a:pt x="125491" y="94356"/>
                  </a:lnTo>
                  <a:lnTo>
                    <a:pt x="101924" y="135874"/>
                  </a:lnTo>
                  <a:lnTo>
                    <a:pt x="80837" y="178250"/>
                  </a:lnTo>
                  <a:lnTo>
                    <a:pt x="62217" y="221388"/>
                  </a:lnTo>
                  <a:lnTo>
                    <a:pt x="46053" y="265192"/>
                  </a:lnTo>
                  <a:lnTo>
                    <a:pt x="32333" y="309565"/>
                  </a:lnTo>
                  <a:lnTo>
                    <a:pt x="21047" y="354410"/>
                  </a:lnTo>
                  <a:lnTo>
                    <a:pt x="12182" y="399632"/>
                  </a:lnTo>
                  <a:lnTo>
                    <a:pt x="5727" y="445134"/>
                  </a:lnTo>
                  <a:lnTo>
                    <a:pt x="1670" y="490820"/>
                  </a:lnTo>
                  <a:lnTo>
                    <a:pt x="0" y="536593"/>
                  </a:lnTo>
                  <a:lnTo>
                    <a:pt x="705" y="582357"/>
                  </a:lnTo>
                  <a:lnTo>
                    <a:pt x="3773" y="628016"/>
                  </a:lnTo>
                  <a:lnTo>
                    <a:pt x="9194" y="673473"/>
                  </a:lnTo>
                  <a:lnTo>
                    <a:pt x="16956" y="718632"/>
                  </a:lnTo>
                  <a:lnTo>
                    <a:pt x="27046" y="763396"/>
                  </a:lnTo>
                  <a:lnTo>
                    <a:pt x="39454" y="807670"/>
                  </a:lnTo>
                  <a:lnTo>
                    <a:pt x="54168" y="851356"/>
                  </a:lnTo>
                  <a:lnTo>
                    <a:pt x="71176" y="894359"/>
                  </a:lnTo>
                  <a:lnTo>
                    <a:pt x="90468" y="936582"/>
                  </a:lnTo>
                  <a:lnTo>
                    <a:pt x="112030" y="977929"/>
                  </a:lnTo>
                  <a:lnTo>
                    <a:pt x="135852" y="1018303"/>
                  </a:lnTo>
                  <a:lnTo>
                    <a:pt x="161923" y="1057608"/>
                  </a:lnTo>
                  <a:lnTo>
                    <a:pt x="190229" y="1095748"/>
                  </a:lnTo>
                  <a:lnTo>
                    <a:pt x="220762" y="1132626"/>
                  </a:lnTo>
                  <a:lnTo>
                    <a:pt x="253507" y="1168145"/>
                  </a:lnTo>
                  <a:lnTo>
                    <a:pt x="406157" y="1325057"/>
                  </a:lnTo>
                  <a:lnTo>
                    <a:pt x="373413" y="1289544"/>
                  </a:lnTo>
                  <a:lnTo>
                    <a:pt x="342882" y="1252672"/>
                  </a:lnTo>
                  <a:lnTo>
                    <a:pt x="314576" y="1214539"/>
                  </a:lnTo>
                  <a:lnTo>
                    <a:pt x="288506" y="1175239"/>
                  </a:lnTo>
                  <a:lnTo>
                    <a:pt x="264684" y="1134870"/>
                  </a:lnTo>
                  <a:lnTo>
                    <a:pt x="243121" y="1093528"/>
                  </a:lnTo>
                  <a:lnTo>
                    <a:pt x="223829" y="1051309"/>
                  </a:lnTo>
                  <a:lnTo>
                    <a:pt x="206820" y="1008309"/>
                  </a:lnTo>
                  <a:lnTo>
                    <a:pt x="192104" y="964626"/>
                  </a:lnTo>
                  <a:lnTo>
                    <a:pt x="179694" y="920355"/>
                  </a:lnTo>
                  <a:lnTo>
                    <a:pt x="169601" y="875593"/>
                  </a:lnTo>
                  <a:lnTo>
                    <a:pt x="161836" y="830436"/>
                  </a:lnTo>
                  <a:lnTo>
                    <a:pt x="156411" y="784981"/>
                  </a:lnTo>
                  <a:lnTo>
                    <a:pt x="153338" y="739324"/>
                  </a:lnTo>
                  <a:lnTo>
                    <a:pt x="152627" y="693561"/>
                  </a:lnTo>
                  <a:lnTo>
                    <a:pt x="154291" y="647789"/>
                  </a:lnTo>
                  <a:lnTo>
                    <a:pt x="158342" y="602104"/>
                  </a:lnTo>
                  <a:lnTo>
                    <a:pt x="164789" y="556603"/>
                  </a:lnTo>
                  <a:lnTo>
                    <a:pt x="173646" y="511381"/>
                  </a:lnTo>
                  <a:lnTo>
                    <a:pt x="184924" y="466536"/>
                  </a:lnTo>
                  <a:lnTo>
                    <a:pt x="198633" y="422164"/>
                  </a:lnTo>
                  <a:lnTo>
                    <a:pt x="214786" y="378360"/>
                  </a:lnTo>
                  <a:lnTo>
                    <a:pt x="233394" y="335222"/>
                  </a:lnTo>
                  <a:lnTo>
                    <a:pt x="254469" y="292846"/>
                  </a:lnTo>
                  <a:lnTo>
                    <a:pt x="278022" y="251328"/>
                  </a:lnTo>
                  <a:lnTo>
                    <a:pt x="354341" y="329814"/>
                  </a:lnTo>
                  <a:lnTo>
                    <a:pt x="339101" y="0"/>
                  </a:lnTo>
                  <a:close/>
                </a:path>
              </a:pathLst>
            </a:custGeom>
            <a:solidFill>
              <a:srgbClr val="1B577B"/>
            </a:solidFill>
          </p:spPr>
          <p:txBody>
            <a:bodyPr wrap="square" lIns="0" tIns="0" rIns="0" bIns="0" rtlCol="0"/>
            <a:lstStyle/>
            <a:p>
              <a:endParaRPr/>
            </a:p>
          </p:txBody>
        </p:sp>
        <p:sp>
          <p:nvSpPr>
            <p:cNvPr id="39" name="object 39"/>
            <p:cNvSpPr/>
            <p:nvPr/>
          </p:nvSpPr>
          <p:spPr>
            <a:xfrm>
              <a:off x="2478404" y="3783198"/>
              <a:ext cx="1318260" cy="402590"/>
            </a:xfrm>
            <a:custGeom>
              <a:avLst/>
              <a:gdLst/>
              <a:ahLst/>
              <a:cxnLst/>
              <a:rect l="l" t="t" r="r" b="b"/>
              <a:pathLst>
                <a:path w="1318260" h="402589">
                  <a:moveTo>
                    <a:pt x="1165235" y="0"/>
                  </a:moveTo>
                  <a:lnTo>
                    <a:pt x="1129305" y="33042"/>
                  </a:lnTo>
                  <a:lnTo>
                    <a:pt x="1091971" y="63716"/>
                  </a:lnTo>
                  <a:lnTo>
                    <a:pt x="1053336" y="92017"/>
                  </a:lnTo>
                  <a:lnTo>
                    <a:pt x="1013501" y="117941"/>
                  </a:lnTo>
                  <a:lnTo>
                    <a:pt x="972568" y="141484"/>
                  </a:lnTo>
                  <a:lnTo>
                    <a:pt x="930638" y="162641"/>
                  </a:lnTo>
                  <a:lnTo>
                    <a:pt x="887813" y="181409"/>
                  </a:lnTo>
                  <a:lnTo>
                    <a:pt x="844195" y="197782"/>
                  </a:lnTo>
                  <a:lnTo>
                    <a:pt x="799885" y="211757"/>
                  </a:lnTo>
                  <a:lnTo>
                    <a:pt x="754986" y="223330"/>
                  </a:lnTo>
                  <a:lnTo>
                    <a:pt x="709598" y="232497"/>
                  </a:lnTo>
                  <a:lnTo>
                    <a:pt x="663824" y="239252"/>
                  </a:lnTo>
                  <a:lnTo>
                    <a:pt x="617765" y="243592"/>
                  </a:lnTo>
                  <a:lnTo>
                    <a:pt x="571523" y="245512"/>
                  </a:lnTo>
                  <a:lnTo>
                    <a:pt x="525200" y="245010"/>
                  </a:lnTo>
                  <a:lnTo>
                    <a:pt x="478898" y="242079"/>
                  </a:lnTo>
                  <a:lnTo>
                    <a:pt x="432717" y="236716"/>
                  </a:lnTo>
                  <a:lnTo>
                    <a:pt x="386760" y="228916"/>
                  </a:lnTo>
                  <a:lnTo>
                    <a:pt x="341129" y="218676"/>
                  </a:lnTo>
                  <a:lnTo>
                    <a:pt x="295925" y="205991"/>
                  </a:lnTo>
                  <a:lnTo>
                    <a:pt x="251249" y="190858"/>
                  </a:lnTo>
                  <a:lnTo>
                    <a:pt x="207205" y="173270"/>
                  </a:lnTo>
                  <a:lnTo>
                    <a:pt x="163892" y="153226"/>
                  </a:lnTo>
                  <a:lnTo>
                    <a:pt x="121414" y="130719"/>
                  </a:lnTo>
                  <a:lnTo>
                    <a:pt x="79871" y="105747"/>
                  </a:lnTo>
                  <a:lnTo>
                    <a:pt x="39366" y="78304"/>
                  </a:lnTo>
                  <a:lnTo>
                    <a:pt x="0" y="48386"/>
                  </a:lnTo>
                  <a:lnTo>
                    <a:pt x="16904" y="69956"/>
                  </a:lnTo>
                  <a:lnTo>
                    <a:pt x="52663" y="111546"/>
                  </a:lnTo>
                  <a:lnTo>
                    <a:pt x="106366" y="165503"/>
                  </a:lnTo>
                  <a:lnTo>
                    <a:pt x="142583" y="197223"/>
                  </a:lnTo>
                  <a:lnTo>
                    <a:pt x="180052" y="226674"/>
                  </a:lnTo>
                  <a:lnTo>
                    <a:pt x="218679" y="253854"/>
                  </a:lnTo>
                  <a:lnTo>
                    <a:pt x="258368" y="278760"/>
                  </a:lnTo>
                  <a:lnTo>
                    <a:pt x="299025" y="301391"/>
                  </a:lnTo>
                  <a:lnTo>
                    <a:pt x="340554" y="321744"/>
                  </a:lnTo>
                  <a:lnTo>
                    <a:pt x="382861" y="339819"/>
                  </a:lnTo>
                  <a:lnTo>
                    <a:pt x="425849" y="355612"/>
                  </a:lnTo>
                  <a:lnTo>
                    <a:pt x="469425" y="369122"/>
                  </a:lnTo>
                  <a:lnTo>
                    <a:pt x="513493" y="380347"/>
                  </a:lnTo>
                  <a:lnTo>
                    <a:pt x="557958" y="389285"/>
                  </a:lnTo>
                  <a:lnTo>
                    <a:pt x="602725" y="395935"/>
                  </a:lnTo>
                  <a:lnTo>
                    <a:pt x="647699" y="400293"/>
                  </a:lnTo>
                  <a:lnTo>
                    <a:pt x="692786" y="402359"/>
                  </a:lnTo>
                  <a:lnTo>
                    <a:pt x="737889" y="402130"/>
                  </a:lnTo>
                  <a:lnTo>
                    <a:pt x="782913" y="399604"/>
                  </a:lnTo>
                  <a:lnTo>
                    <a:pt x="827765" y="394779"/>
                  </a:lnTo>
                  <a:lnTo>
                    <a:pt x="872348" y="387655"/>
                  </a:lnTo>
                  <a:lnTo>
                    <a:pt x="916569" y="378227"/>
                  </a:lnTo>
                  <a:lnTo>
                    <a:pt x="960330" y="366495"/>
                  </a:lnTo>
                  <a:lnTo>
                    <a:pt x="1003539" y="352457"/>
                  </a:lnTo>
                  <a:lnTo>
                    <a:pt x="1046099" y="336111"/>
                  </a:lnTo>
                  <a:lnTo>
                    <a:pt x="1087915" y="317454"/>
                  </a:lnTo>
                  <a:lnTo>
                    <a:pt x="1128893" y="296485"/>
                  </a:lnTo>
                  <a:lnTo>
                    <a:pt x="1168938" y="273202"/>
                  </a:lnTo>
                  <a:lnTo>
                    <a:pt x="1207953" y="247603"/>
                  </a:lnTo>
                  <a:lnTo>
                    <a:pt x="1245846" y="219685"/>
                  </a:lnTo>
                  <a:lnTo>
                    <a:pt x="1282519" y="189448"/>
                  </a:lnTo>
                  <a:lnTo>
                    <a:pt x="1317878" y="156889"/>
                  </a:lnTo>
                  <a:lnTo>
                    <a:pt x="1165235" y="0"/>
                  </a:lnTo>
                  <a:close/>
                </a:path>
              </a:pathLst>
            </a:custGeom>
            <a:solidFill>
              <a:srgbClr val="154663"/>
            </a:solidFill>
          </p:spPr>
          <p:txBody>
            <a:bodyPr wrap="square" lIns="0" tIns="0" rIns="0" bIns="0" rtlCol="0"/>
            <a:lstStyle/>
            <a:p>
              <a:endParaRPr/>
            </a:p>
          </p:txBody>
        </p:sp>
      </p:grpSp>
      <p:sp>
        <p:nvSpPr>
          <p:cNvPr id="40" name="object 40"/>
          <p:cNvSpPr txBox="1"/>
          <p:nvPr/>
        </p:nvSpPr>
        <p:spPr>
          <a:xfrm>
            <a:off x="2770253" y="4200209"/>
            <a:ext cx="2569845" cy="659765"/>
          </a:xfrm>
          <a:prstGeom prst="rect">
            <a:avLst/>
          </a:prstGeom>
        </p:spPr>
        <p:txBody>
          <a:bodyPr vert="horz" wrap="square" lIns="0" tIns="15875" rIns="0" bIns="0" rtlCol="0">
            <a:spAutoFit/>
          </a:bodyPr>
          <a:lstStyle/>
          <a:p>
            <a:pPr marL="12700">
              <a:lnSpc>
                <a:spcPct val="100000"/>
              </a:lnSpc>
              <a:spcBef>
                <a:spcPts val="125"/>
              </a:spcBef>
            </a:pPr>
            <a:r>
              <a:rPr sz="950" b="1" spc="-10" dirty="0">
                <a:solidFill>
                  <a:srgbClr val="1B577B"/>
                </a:solidFill>
                <a:latin typeface="Calibri"/>
                <a:cs typeface="Calibri"/>
              </a:rPr>
              <a:t>Feedback</a:t>
            </a:r>
            <a:endParaRPr sz="950">
              <a:latin typeface="Calibri"/>
              <a:cs typeface="Calibri"/>
            </a:endParaRPr>
          </a:p>
          <a:p>
            <a:pPr>
              <a:lnSpc>
                <a:spcPct val="100000"/>
              </a:lnSpc>
            </a:pPr>
            <a:endParaRPr sz="950">
              <a:latin typeface="Calibri"/>
              <a:cs typeface="Calibri"/>
            </a:endParaRPr>
          </a:p>
          <a:p>
            <a:pPr>
              <a:lnSpc>
                <a:spcPct val="100000"/>
              </a:lnSpc>
              <a:spcBef>
                <a:spcPts val="65"/>
              </a:spcBef>
            </a:pPr>
            <a:endParaRPr sz="950">
              <a:latin typeface="Calibri"/>
              <a:cs typeface="Calibri"/>
            </a:endParaRPr>
          </a:p>
          <a:p>
            <a:pPr marL="845185">
              <a:lnSpc>
                <a:spcPct val="100000"/>
              </a:lnSpc>
            </a:pPr>
            <a:r>
              <a:rPr sz="1200" b="1" dirty="0">
                <a:solidFill>
                  <a:srgbClr val="1B577B"/>
                </a:solidFill>
                <a:latin typeface="Calibri"/>
                <a:cs typeface="Calibri"/>
              </a:rPr>
              <a:t>Software</a:t>
            </a:r>
            <a:r>
              <a:rPr sz="1200" spc="-15" dirty="0">
                <a:solidFill>
                  <a:srgbClr val="1B577B"/>
                </a:solidFill>
                <a:latin typeface="Times New Roman"/>
                <a:cs typeface="Times New Roman"/>
              </a:rPr>
              <a:t> </a:t>
            </a:r>
            <a:r>
              <a:rPr sz="1200" b="1" dirty="0">
                <a:solidFill>
                  <a:srgbClr val="1B577B"/>
                </a:solidFill>
                <a:latin typeface="Calibri"/>
                <a:cs typeface="Calibri"/>
              </a:rPr>
              <a:t>Delivery</a:t>
            </a:r>
            <a:r>
              <a:rPr sz="1200" spc="30" dirty="0">
                <a:solidFill>
                  <a:srgbClr val="1B577B"/>
                </a:solidFill>
                <a:latin typeface="Times New Roman"/>
                <a:cs typeface="Times New Roman"/>
              </a:rPr>
              <a:t> </a:t>
            </a:r>
            <a:r>
              <a:rPr sz="1200" b="1" spc="-10" dirty="0">
                <a:solidFill>
                  <a:srgbClr val="1B577B"/>
                </a:solidFill>
                <a:latin typeface="Calibri"/>
                <a:cs typeface="Calibri"/>
              </a:rPr>
              <a:t>Pipeline</a:t>
            </a:r>
            <a:endParaRPr sz="1200">
              <a:latin typeface="Calibri"/>
              <a:cs typeface="Calibri"/>
            </a:endParaRPr>
          </a:p>
        </p:txBody>
      </p:sp>
      <p:sp>
        <p:nvSpPr>
          <p:cNvPr id="41" name="object 41"/>
          <p:cNvSpPr txBox="1"/>
          <p:nvPr/>
        </p:nvSpPr>
        <p:spPr>
          <a:xfrm>
            <a:off x="1245872" y="3084515"/>
            <a:ext cx="770890" cy="389890"/>
          </a:xfrm>
          <a:prstGeom prst="rect">
            <a:avLst/>
          </a:prstGeom>
        </p:spPr>
        <p:txBody>
          <a:bodyPr vert="horz" wrap="square" lIns="0" tIns="19685" rIns="0" bIns="0" rtlCol="0">
            <a:spAutoFit/>
          </a:bodyPr>
          <a:lstStyle/>
          <a:p>
            <a:pPr marL="12700" marR="5080">
              <a:lnSpc>
                <a:spcPts val="1430"/>
              </a:lnSpc>
              <a:spcBef>
                <a:spcPts val="155"/>
              </a:spcBef>
            </a:pPr>
            <a:r>
              <a:rPr sz="1200" b="1" spc="-10" dirty="0">
                <a:solidFill>
                  <a:srgbClr val="1B577B"/>
                </a:solidFill>
                <a:latin typeface="Calibri"/>
                <a:cs typeface="Calibri"/>
              </a:rPr>
              <a:t>Continuous</a:t>
            </a:r>
            <a:r>
              <a:rPr sz="1200" spc="-10" dirty="0">
                <a:solidFill>
                  <a:srgbClr val="1B577B"/>
                </a:solidFill>
                <a:latin typeface="Times New Roman"/>
                <a:cs typeface="Times New Roman"/>
              </a:rPr>
              <a:t> </a:t>
            </a:r>
            <a:r>
              <a:rPr sz="1200" b="1" spc="-10" dirty="0">
                <a:solidFill>
                  <a:srgbClr val="1B577B"/>
                </a:solidFill>
                <a:latin typeface="Calibri"/>
                <a:cs typeface="Calibri"/>
              </a:rPr>
              <a:t>Monitoring</a:t>
            </a:r>
            <a:endParaRPr sz="1200">
              <a:latin typeface="Calibri"/>
              <a:cs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CEBE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402268" y="2904234"/>
            <a:ext cx="6413500" cy="544380"/>
          </a:xfrm>
          <a:prstGeom prst="rect">
            <a:avLst/>
          </a:prstGeom>
          <a:effectLst>
            <a:outerShdw blurRad="50800" dist="38100" dir="8100000" algn="tr" rotWithShape="0">
              <a:prstClr val="black">
                <a:alpha val="40000"/>
              </a:prstClr>
            </a:outerShdw>
          </a:effectLst>
        </p:spPr>
        <p:txBody>
          <a:bodyPr vert="horz" wrap="square" lIns="0" tIns="16510" rIns="0" bIns="0" rtlCol="0">
            <a:spAutoFit/>
          </a:bodyPr>
          <a:lstStyle/>
          <a:p>
            <a:pPr marL="12700" marR="5080">
              <a:lnSpc>
                <a:spcPts val="4360"/>
              </a:lnSpc>
              <a:spcBef>
                <a:spcPts val="595"/>
              </a:spcBef>
              <a:tabLst>
                <a:tab pos="2727960" algn="l"/>
              </a:tabLst>
            </a:pPr>
            <a:r>
              <a:rPr sz="3600" b="0" dirty="0">
                <a:solidFill>
                  <a:srgbClr val="2F233B"/>
                </a:solidFill>
                <a:latin typeface="Lucida Grande" panose="020B0600040502020204" pitchFamily="34" charset="0"/>
              </a:rPr>
              <a:t>Continuous</a:t>
            </a:r>
            <a:r>
              <a:rPr lang="en-IN" sz="3600" b="0" dirty="0">
                <a:solidFill>
                  <a:srgbClr val="2F233B"/>
                </a:solidFill>
                <a:latin typeface="Lucida Grande" panose="020B0600040502020204" pitchFamily="34" charset="0"/>
              </a:rPr>
              <a:t> </a:t>
            </a:r>
            <a:r>
              <a:rPr sz="3600" b="0" dirty="0">
                <a:solidFill>
                  <a:srgbClr val="2F233B"/>
                </a:solidFill>
                <a:latin typeface="Lucida Grande" panose="020B0600040502020204" pitchFamily="34" charset="0"/>
              </a:rPr>
              <a:t>Monitoring Tools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CEBE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dirty="0">
                <a:latin typeface="Lucida Grande" panose="020B0600040502020204" pitchFamily="34" charset="0"/>
              </a:rPr>
              <a:t>Continuous Monitoring Tools</a:t>
            </a:r>
          </a:p>
        </p:txBody>
      </p:sp>
      <p:pic>
        <p:nvPicPr>
          <p:cNvPr id="3" name="object 3"/>
          <p:cNvPicPr/>
          <p:nvPr/>
        </p:nvPicPr>
        <p:blipFill>
          <a:blip r:embed="rId2" cstate="print"/>
          <a:stretch>
            <a:fillRect/>
          </a:stretch>
        </p:blipFill>
        <p:spPr>
          <a:xfrm>
            <a:off x="1027403" y="1224152"/>
            <a:ext cx="2424429" cy="1317625"/>
          </a:xfrm>
          <a:prstGeom prst="rect">
            <a:avLst/>
          </a:prstGeom>
        </p:spPr>
      </p:pic>
      <p:pic>
        <p:nvPicPr>
          <p:cNvPr id="4" name="object 4"/>
          <p:cNvPicPr/>
          <p:nvPr/>
        </p:nvPicPr>
        <p:blipFill>
          <a:blip r:embed="rId3" cstate="print"/>
          <a:stretch>
            <a:fillRect/>
          </a:stretch>
        </p:blipFill>
        <p:spPr>
          <a:xfrm>
            <a:off x="4832725" y="1455186"/>
            <a:ext cx="3439680" cy="801188"/>
          </a:xfrm>
          <a:prstGeom prst="rect">
            <a:avLst/>
          </a:prstGeom>
        </p:spPr>
      </p:pic>
      <p:pic>
        <p:nvPicPr>
          <p:cNvPr id="5" name="object 5"/>
          <p:cNvPicPr/>
          <p:nvPr/>
        </p:nvPicPr>
        <p:blipFill>
          <a:blip r:embed="rId4" cstate="print"/>
          <a:stretch>
            <a:fillRect/>
          </a:stretch>
        </p:blipFill>
        <p:spPr>
          <a:xfrm>
            <a:off x="2452591" y="3345565"/>
            <a:ext cx="4015562" cy="12021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CEBE1"/>
        </a:solidFill>
        <a:effectLst/>
      </p:bgPr>
    </p:bg>
    <p:spTree>
      <p:nvGrpSpPr>
        <p:cNvPr id="1" name=""/>
        <p:cNvGrpSpPr/>
        <p:nvPr/>
      </p:nvGrpSpPr>
      <p:grpSpPr>
        <a:xfrm>
          <a:off x="0" y="0"/>
          <a:ext cx="0" cy="0"/>
          <a:chOff x="0" y="0"/>
          <a:chExt cx="0" cy="0"/>
        </a:xfrm>
      </p:grpSpPr>
      <p:sp>
        <p:nvSpPr>
          <p:cNvPr id="2" name="object 2"/>
          <p:cNvSpPr txBox="1">
            <a:spLocks noGrp="1"/>
          </p:cNvSpPr>
          <p:nvPr>
            <p:ph type="title"/>
          </p:nvPr>
        </p:nvSpPr>
        <p:spPr>
          <a:xfrm>
            <a:off x="402268" y="2904234"/>
            <a:ext cx="4944745" cy="544380"/>
          </a:xfrm>
          <a:prstGeom prst="rect">
            <a:avLst/>
          </a:prstGeom>
          <a:effectLst>
            <a:outerShdw blurRad="50800" dist="38100" dir="8100000" algn="tr" rotWithShape="0">
              <a:prstClr val="black">
                <a:alpha val="40000"/>
              </a:prstClr>
            </a:outerShdw>
          </a:effectLst>
        </p:spPr>
        <p:txBody>
          <a:bodyPr vert="horz" wrap="square" lIns="0" tIns="16510" rIns="0" bIns="0" rtlCol="0">
            <a:spAutoFit/>
          </a:bodyPr>
          <a:lstStyle/>
          <a:p>
            <a:pPr marL="12700" marR="5080">
              <a:lnSpc>
                <a:spcPts val="4360"/>
              </a:lnSpc>
              <a:spcBef>
                <a:spcPts val="595"/>
              </a:spcBef>
            </a:pPr>
            <a:r>
              <a:rPr sz="3600" b="0" dirty="0">
                <a:solidFill>
                  <a:srgbClr val="2F233B"/>
                </a:solidFill>
                <a:latin typeface="Lucida Grande" panose="020B0600040502020204" pitchFamily="34" charset="0"/>
              </a:rPr>
              <a:t>Introduction to Nagios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TotalTime>
  <Words>810</Words>
  <Application>Microsoft Office PowerPoint</Application>
  <PresentationFormat>On-screen Show (16:9)</PresentationFormat>
  <Paragraphs>190</Paragraphs>
  <Slides>36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Arial</vt:lpstr>
      <vt:lpstr>Calibri</vt:lpstr>
      <vt:lpstr>Lucida Grande</vt:lpstr>
      <vt:lpstr>Times New Roman</vt:lpstr>
      <vt:lpstr>Office Theme</vt:lpstr>
      <vt:lpstr>PowerPoint Presentation</vt:lpstr>
      <vt:lpstr>Agenda</vt:lpstr>
      <vt:lpstr>What is Continuous Monitoring?</vt:lpstr>
      <vt:lpstr>What is Continuous Monitoring?</vt:lpstr>
      <vt:lpstr>Why Continuous Monitoring?</vt:lpstr>
      <vt:lpstr>What is Continuous Monitoring?</vt:lpstr>
      <vt:lpstr>Continuous Monitoring Tools</vt:lpstr>
      <vt:lpstr>Continuous Monitoring Tools</vt:lpstr>
      <vt:lpstr>Introduction to Nagios</vt:lpstr>
      <vt:lpstr>Introduction to Nagios</vt:lpstr>
      <vt:lpstr>Nagios Architecture</vt:lpstr>
      <vt:lpstr>Nagios Architecture</vt:lpstr>
      <vt:lpstr>Nagios Architecture</vt:lpstr>
      <vt:lpstr>Nagios Architecture</vt:lpstr>
      <vt:lpstr>Nagios Architecture</vt:lpstr>
      <vt:lpstr>Installing Nagios on AWS</vt:lpstr>
      <vt:lpstr>Nagios Components</vt:lpstr>
      <vt:lpstr>Nagios Components</vt:lpstr>
      <vt:lpstr>Nagios Components</vt:lpstr>
      <vt:lpstr>Nagios Components</vt:lpstr>
      <vt:lpstr>Type of Plugins in Nagios</vt:lpstr>
      <vt:lpstr>Types of Plugins in Nagios</vt:lpstr>
      <vt:lpstr>Creating a Host in Nagios Using NRPE Plugin</vt:lpstr>
      <vt:lpstr>Creating a Host in Nagios Using NRPE</vt:lpstr>
      <vt:lpstr>Creating a Monitoring Service in Nagios for Remote NRPE Client</vt:lpstr>
      <vt:lpstr>Quiz</vt:lpstr>
      <vt:lpstr>Quiz</vt:lpstr>
      <vt:lpstr>Quiz</vt:lpstr>
      <vt:lpstr>Quiz</vt:lpstr>
      <vt:lpstr>Quiz</vt:lpstr>
      <vt:lpstr>Quiz</vt:lpstr>
      <vt:lpstr>Quiz</vt:lpstr>
      <vt:lpstr>Quiz</vt:lpstr>
      <vt:lpstr>Quiz</vt:lpstr>
      <vt:lpstr>Quiz</vt:lpstr>
      <vt:lpstr>Quiz</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dell</cp:lastModifiedBy>
  <cp:revision>4</cp:revision>
  <dcterms:created xsi:type="dcterms:W3CDTF">2025-03-28T07:39:04Z</dcterms:created>
  <dcterms:modified xsi:type="dcterms:W3CDTF">2025-03-28T13:43:30Z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2025-03-20T00:00:00Z</vt:filetime>
  </property>
  <property fmtid="{D5CDD505-2E9C-101B-9397-08002B2CF9AE}" pid="3" name="LastSaved">
    <vt:filetime>2025-03-28T00:00:00Z</vt:filetime>
  </property>
  <property fmtid="{D5CDD505-2E9C-101B-9397-08002B2CF9AE}" pid="4" name="Producer">
    <vt:lpwstr>iLovePDF</vt:lpwstr>
  </property>
</Properties>
</file>