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54" y="77"/>
      </p:cViewPr>
      <p:guideLst>
        <p:guide orient="horz" pos="2890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E402390-E6A7-67FD-5045-5A791D185CDA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2017752"/>
            <a:ext cx="64008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2239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5723-3B87-5110-30A5-877A0CBD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Introduction to Django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9C81A-B2D5-F61B-5741-24FB1DED3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5805262" cy="172354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Course summary and graded assessment</a:t>
            </a:r>
          </a:p>
        </p:txBody>
      </p:sp>
    </p:spTree>
    <p:extLst>
      <p:ext uri="{BB962C8B-B14F-4D97-AF65-F5344CB8AC3E}">
        <p14:creationId xmlns:p14="http://schemas.microsoft.com/office/powerpoint/2010/main" val="177338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B5C91-9675-C85D-2A50-13A15A9C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64218-BEA6-3773-FF95-A23792B0337F}"/>
              </a:ext>
            </a:extLst>
          </p:cNvPr>
          <p:cNvSpPr txBox="1"/>
          <p:nvPr/>
        </p:nvSpPr>
        <p:spPr>
          <a:xfrm>
            <a:off x="1753699" y="739251"/>
            <a:ext cx="6858000" cy="2447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Differentiate between an app and project structure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Learn to use basic commands with Django-admin and manage.py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Create an app inside an existing project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sz="1600" dirty="0"/>
              <a:t>Show the MVT pattern with code reusability</a:t>
            </a:r>
            <a:endParaRPr lang="en-IN"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20796C-6963-BDFB-F161-160C89129428}"/>
              </a:ext>
            </a:extLst>
          </p:cNvPr>
          <p:cNvGrpSpPr/>
          <p:nvPr/>
        </p:nvGrpSpPr>
        <p:grpSpPr>
          <a:xfrm>
            <a:off x="1510262" y="1058108"/>
            <a:ext cx="161142" cy="2106118"/>
            <a:chOff x="1907500" y="875703"/>
            <a:chExt cx="254830" cy="36931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B746E49-6649-C0CE-7560-8EABF0D6A294}"/>
                </a:ext>
              </a:extLst>
            </p:cNvPr>
            <p:cNvCxnSpPr/>
            <p:nvPr/>
          </p:nvCxnSpPr>
          <p:spPr>
            <a:xfrm>
              <a:off x="2023673" y="999983"/>
              <a:ext cx="0" cy="3456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EA9166-491E-195B-87A0-5B4140495335}"/>
                </a:ext>
              </a:extLst>
            </p:cNvPr>
            <p:cNvSpPr/>
            <p:nvPr/>
          </p:nvSpPr>
          <p:spPr>
            <a:xfrm>
              <a:off x="1915145" y="875703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ECFCBC-3E4F-7EEA-A92F-C33F7F69CA58}"/>
                </a:ext>
              </a:extLst>
            </p:cNvPr>
            <p:cNvSpPr/>
            <p:nvPr/>
          </p:nvSpPr>
          <p:spPr>
            <a:xfrm>
              <a:off x="1907500" y="1949998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6F0499-D630-2B2D-BDE1-ED9C6AA743FA}"/>
                </a:ext>
              </a:extLst>
            </p:cNvPr>
            <p:cNvSpPr/>
            <p:nvPr/>
          </p:nvSpPr>
          <p:spPr>
            <a:xfrm>
              <a:off x="1929984" y="3078937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918CF26-C929-4A48-C7A7-50FDE4CB68C9}"/>
                </a:ext>
              </a:extLst>
            </p:cNvPr>
            <p:cNvSpPr/>
            <p:nvPr/>
          </p:nvSpPr>
          <p:spPr>
            <a:xfrm>
              <a:off x="1929984" y="4320305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02387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18FE-3E24-B66E-9F23-A5A7EEFA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B1EF4-CF0B-4F0C-E374-A91BC9EBEF1A}"/>
              </a:ext>
            </a:extLst>
          </p:cNvPr>
          <p:cNvSpPr txBox="1"/>
          <p:nvPr/>
        </p:nvSpPr>
        <p:spPr>
          <a:xfrm>
            <a:off x="2285999" y="875703"/>
            <a:ext cx="660347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Process basic HTTP requests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Request and , or response and HTTP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HTTP methods, URL mapping, and  error handling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Class-based views</a:t>
            </a:r>
            <a:endParaRPr lang="en-IN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CB7CC6-8341-CDEB-4555-4721A30F54A2}"/>
              </a:ext>
            </a:extLst>
          </p:cNvPr>
          <p:cNvGrpSpPr/>
          <p:nvPr/>
        </p:nvGrpSpPr>
        <p:grpSpPr>
          <a:xfrm>
            <a:off x="1982452" y="931144"/>
            <a:ext cx="203517" cy="2479118"/>
            <a:chOff x="1907500" y="875703"/>
            <a:chExt cx="254830" cy="36931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A474A1-0D4A-872B-3BA9-F2BD27A66941}"/>
                </a:ext>
              </a:extLst>
            </p:cNvPr>
            <p:cNvCxnSpPr/>
            <p:nvPr/>
          </p:nvCxnSpPr>
          <p:spPr>
            <a:xfrm>
              <a:off x="2023673" y="999983"/>
              <a:ext cx="0" cy="3456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90BB83-4CBF-CFF5-0B62-C9379EC6057C}"/>
                </a:ext>
              </a:extLst>
            </p:cNvPr>
            <p:cNvSpPr/>
            <p:nvPr/>
          </p:nvSpPr>
          <p:spPr>
            <a:xfrm>
              <a:off x="1915145" y="875703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A9E475-185C-7119-7D90-352DEAF9E820}"/>
                </a:ext>
              </a:extLst>
            </p:cNvPr>
            <p:cNvSpPr/>
            <p:nvPr/>
          </p:nvSpPr>
          <p:spPr>
            <a:xfrm>
              <a:off x="1907500" y="1949998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6267CCF-053D-EA0B-461F-F3A28F8E410B}"/>
                </a:ext>
              </a:extLst>
            </p:cNvPr>
            <p:cNvSpPr/>
            <p:nvPr/>
          </p:nvSpPr>
          <p:spPr>
            <a:xfrm>
              <a:off x="1929984" y="3078937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4E364B-DECF-3669-97D7-62D97689AEFA}"/>
                </a:ext>
              </a:extLst>
            </p:cNvPr>
            <p:cNvSpPr/>
            <p:nvPr/>
          </p:nvSpPr>
          <p:spPr>
            <a:xfrm>
              <a:off x="1929984" y="4320305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321298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E4FA-DFE9-EAD3-D6AA-E08E5E7E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C2033-8280-EA70-B515-5D5EC34CA24C}"/>
              </a:ext>
            </a:extLst>
          </p:cNvPr>
          <p:cNvSpPr txBox="1"/>
          <p:nvPr/>
        </p:nvSpPr>
        <p:spPr>
          <a:xfrm>
            <a:off x="2205499" y="968621"/>
            <a:ext cx="664064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Django admin panel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 err="1"/>
              <a:t>QuerySet</a:t>
            </a:r>
            <a:r>
              <a:rPr lang="en-US" sz="1600" dirty="0"/>
              <a:t> API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Form API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Set up a MySQL database and apply migrations</a:t>
            </a:r>
            <a:endParaRPr lang="en-IN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02BA60-D596-6DA1-A5A9-5A8C189AA546}"/>
              </a:ext>
            </a:extLst>
          </p:cNvPr>
          <p:cNvGrpSpPr/>
          <p:nvPr/>
        </p:nvGrpSpPr>
        <p:grpSpPr>
          <a:xfrm>
            <a:off x="1989947" y="1051066"/>
            <a:ext cx="161142" cy="2366692"/>
            <a:chOff x="1907500" y="875703"/>
            <a:chExt cx="254830" cy="36931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C926710-CE01-3672-D255-D5CA107DDC54}"/>
                </a:ext>
              </a:extLst>
            </p:cNvPr>
            <p:cNvCxnSpPr/>
            <p:nvPr/>
          </p:nvCxnSpPr>
          <p:spPr>
            <a:xfrm>
              <a:off x="2023673" y="999983"/>
              <a:ext cx="0" cy="3456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BA74363-0558-D69D-EC5E-EB4058128284}"/>
                </a:ext>
              </a:extLst>
            </p:cNvPr>
            <p:cNvSpPr/>
            <p:nvPr/>
          </p:nvSpPr>
          <p:spPr>
            <a:xfrm>
              <a:off x="1915145" y="875703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E62CAB3-C7B3-5EDB-7B6B-452AFF190888}"/>
                </a:ext>
              </a:extLst>
            </p:cNvPr>
            <p:cNvSpPr/>
            <p:nvPr/>
          </p:nvSpPr>
          <p:spPr>
            <a:xfrm>
              <a:off x="1907500" y="1949998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69ACAE-F9DD-12BC-8657-1C7F37DA90A1}"/>
                </a:ext>
              </a:extLst>
            </p:cNvPr>
            <p:cNvSpPr/>
            <p:nvPr/>
          </p:nvSpPr>
          <p:spPr>
            <a:xfrm>
              <a:off x="1929984" y="3078937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E644C57-2BF0-B045-68ED-78B5168DD14F}"/>
                </a:ext>
              </a:extLst>
            </p:cNvPr>
            <p:cNvSpPr/>
            <p:nvPr/>
          </p:nvSpPr>
          <p:spPr>
            <a:xfrm>
              <a:off x="1929984" y="4320305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 algn="ctr">
                <a:buFont typeface="+mj-lt"/>
                <a:buAutoNum type="arabicPeriod"/>
              </a:pPr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734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9372-206E-9801-A46A-C86BB839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Module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D560C-2DC3-BDA8-69CB-37E3694E909F}"/>
              </a:ext>
            </a:extLst>
          </p:cNvPr>
          <p:cNvSpPr txBox="1"/>
          <p:nvPr/>
        </p:nvSpPr>
        <p:spPr>
          <a:xfrm>
            <a:off x="2209892" y="1010614"/>
            <a:ext cx="46169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600" dirty="0"/>
              <a:t>Templates and Django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template language HTML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Library integration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 Debugging and testing</a:t>
            </a:r>
            <a:endParaRPr lang="en-IN" sz="1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371186-1B30-FD89-319E-0093E4F16D7C}"/>
              </a:ext>
            </a:extLst>
          </p:cNvPr>
          <p:cNvGrpSpPr/>
          <p:nvPr/>
        </p:nvGrpSpPr>
        <p:grpSpPr>
          <a:xfrm>
            <a:off x="1974957" y="1088540"/>
            <a:ext cx="161142" cy="2389177"/>
            <a:chOff x="1907500" y="875703"/>
            <a:chExt cx="254830" cy="3693161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2D86369-241E-9306-1354-E51B1E04156D}"/>
                </a:ext>
              </a:extLst>
            </p:cNvPr>
            <p:cNvCxnSpPr/>
            <p:nvPr/>
          </p:nvCxnSpPr>
          <p:spPr>
            <a:xfrm>
              <a:off x="2023673" y="999983"/>
              <a:ext cx="0" cy="345645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5603DF-0CB7-6068-E303-B51010070AD8}"/>
                </a:ext>
              </a:extLst>
            </p:cNvPr>
            <p:cNvSpPr/>
            <p:nvPr/>
          </p:nvSpPr>
          <p:spPr>
            <a:xfrm>
              <a:off x="1915145" y="875703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70E5F4-D0B7-1716-94E2-50DFBD842EA2}"/>
                </a:ext>
              </a:extLst>
            </p:cNvPr>
            <p:cNvSpPr/>
            <p:nvPr/>
          </p:nvSpPr>
          <p:spPr>
            <a:xfrm>
              <a:off x="1907500" y="1949998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8BC79A-5E99-DD7D-779A-B4336A20B3C4}"/>
                </a:ext>
              </a:extLst>
            </p:cNvPr>
            <p:cNvSpPr/>
            <p:nvPr/>
          </p:nvSpPr>
          <p:spPr>
            <a:xfrm>
              <a:off x="1929984" y="3078937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21FC676-5DCF-FAB9-8AF5-43ABD4E5FD01}"/>
                </a:ext>
              </a:extLst>
            </p:cNvPr>
            <p:cNvSpPr/>
            <p:nvPr/>
          </p:nvSpPr>
          <p:spPr>
            <a:xfrm>
              <a:off x="1929984" y="4320305"/>
              <a:ext cx="232346" cy="2485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40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FCB6-EF5A-0012-ADF5-B7F5D3EF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Course Material</a:t>
            </a:r>
          </a:p>
        </p:txBody>
      </p:sp>
      <p:pic>
        <p:nvPicPr>
          <p:cNvPr id="4" name="Graphic 3" descr="Presentation with media">
            <a:extLst>
              <a:ext uri="{FF2B5EF4-FFF2-40B4-BE49-F238E27FC236}">
                <a16:creationId xmlns:a16="http://schemas.microsoft.com/office/drawing/2014/main" id="{2A74DF72-68DD-4C8F-1EB6-F51B2F4AD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28407" y="2996239"/>
            <a:ext cx="914400" cy="914400"/>
          </a:xfrm>
          <a:prstGeom prst="rect">
            <a:avLst/>
          </a:prstGeom>
        </p:spPr>
      </p:pic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A6E17B20-E851-68D8-4B4B-7791433D45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2238" y="2996239"/>
            <a:ext cx="9144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DD5973-4FEA-EEF5-1CF8-B6B3944DB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094" y="1209948"/>
            <a:ext cx="6287045" cy="14098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B9537C-4DE8-6920-FC16-2FB2D905AAD0}"/>
              </a:ext>
            </a:extLst>
          </p:cNvPr>
          <p:cNvSpPr txBox="1"/>
          <p:nvPr/>
        </p:nvSpPr>
        <p:spPr>
          <a:xfrm>
            <a:off x="1182628" y="2567566"/>
            <a:ext cx="809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Videos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B2233D-F932-E032-7BC4-95884A5A47C2}"/>
              </a:ext>
            </a:extLst>
          </p:cNvPr>
          <p:cNvSpPr txBox="1"/>
          <p:nvPr/>
        </p:nvSpPr>
        <p:spPr>
          <a:xfrm>
            <a:off x="3542389" y="257593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Course readings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746289-D8A0-93C7-A59C-0D8854D04559}"/>
              </a:ext>
            </a:extLst>
          </p:cNvPr>
          <p:cNvSpPr txBox="1"/>
          <p:nvPr/>
        </p:nvSpPr>
        <p:spPr>
          <a:xfrm>
            <a:off x="6316638" y="259366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158461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A66B-95FF-07B1-6EFC-F61531B1B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Course Material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EF1E4-7762-5F41-CE6B-C2D6D69B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524" y="1588897"/>
            <a:ext cx="5502117" cy="1425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21F53D-142C-0888-9BBF-449DF93B1CDE}"/>
              </a:ext>
            </a:extLst>
          </p:cNvPr>
          <p:cNvSpPr txBox="1"/>
          <p:nvPr/>
        </p:nvSpPr>
        <p:spPr>
          <a:xfrm>
            <a:off x="1825337" y="3013960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Knowledge quizzes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CD4F0-71FB-187B-DF4D-23DE60891ACA}"/>
              </a:ext>
            </a:extLst>
          </p:cNvPr>
          <p:cNvSpPr txBox="1"/>
          <p:nvPr/>
        </p:nvSpPr>
        <p:spPr>
          <a:xfrm>
            <a:off x="5370696" y="3013960"/>
            <a:ext cx="1973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Discussion prompts</a:t>
            </a:r>
          </a:p>
        </p:txBody>
      </p:sp>
    </p:spTree>
    <p:extLst>
      <p:ext uri="{BB962C8B-B14F-4D97-AF65-F5344CB8AC3E}">
        <p14:creationId xmlns:p14="http://schemas.microsoft.com/office/powerpoint/2010/main" val="401460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FF15AB3-D620-28FA-81C4-061828D063FE}"/>
              </a:ext>
            </a:extLst>
          </p:cNvPr>
          <p:cNvSpPr txBox="1"/>
          <p:nvPr/>
        </p:nvSpPr>
        <p:spPr>
          <a:xfrm>
            <a:off x="1487761" y="1691563"/>
            <a:ext cx="3084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Study schedule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Regular attendance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92BBA-B914-4F18-FA37-1C1581FAE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91563"/>
            <a:ext cx="240812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84859-A80D-98F7-D30C-33FB902D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194" y="2200823"/>
            <a:ext cx="7429525" cy="430887"/>
          </a:xfrm>
        </p:spPr>
        <p:txBody>
          <a:bodyPr/>
          <a:lstStyle/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		Python		HTML</a:t>
            </a:r>
          </a:p>
        </p:txBody>
      </p:sp>
    </p:spTree>
    <p:extLst>
      <p:ext uri="{BB962C8B-B14F-4D97-AF65-F5344CB8AC3E}">
        <p14:creationId xmlns:p14="http://schemas.microsoft.com/office/powerpoint/2010/main" val="409761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DE22F03-4EEF-E593-F80E-F1BBE350FBF4}"/>
              </a:ext>
            </a:extLst>
          </p:cNvPr>
          <p:cNvGrpSpPr/>
          <p:nvPr/>
        </p:nvGrpSpPr>
        <p:grpSpPr>
          <a:xfrm>
            <a:off x="528403" y="1498025"/>
            <a:ext cx="8087194" cy="1570088"/>
            <a:chOff x="577121" y="231356"/>
            <a:chExt cx="8087194" cy="157008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4C8978-B872-1060-9630-5C1D981BED86}"/>
                </a:ext>
              </a:extLst>
            </p:cNvPr>
            <p:cNvGrpSpPr/>
            <p:nvPr/>
          </p:nvGrpSpPr>
          <p:grpSpPr>
            <a:xfrm>
              <a:off x="577121" y="581434"/>
              <a:ext cx="1026826" cy="1086786"/>
              <a:chOff x="1004341" y="595956"/>
              <a:chExt cx="1026826" cy="1086786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05EF930-8253-0419-3819-819CDF46D6A1}"/>
                  </a:ext>
                </a:extLst>
              </p:cNvPr>
              <p:cNvSpPr/>
              <p:nvPr/>
            </p:nvSpPr>
            <p:spPr>
              <a:xfrm>
                <a:off x="1004341" y="595956"/>
                <a:ext cx="1026826" cy="10867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3" name="Graphic 2" descr="User">
                <a:extLst>
                  <a:ext uri="{FF2B5EF4-FFF2-40B4-BE49-F238E27FC236}">
                    <a16:creationId xmlns:a16="http://schemas.microsoft.com/office/drawing/2014/main" id="{8C4A3FCF-20E2-FE33-7D7E-34CC3150CB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0554" y="75887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6" name="Graphic 5" descr="Single gear">
              <a:extLst>
                <a:ext uri="{FF2B5EF4-FFF2-40B4-BE49-F238E27FC236}">
                  <a16:creationId xmlns:a16="http://schemas.microsoft.com/office/drawing/2014/main" id="{B22611EE-5979-5682-EEF5-A79CB4ABE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5783" y="667627"/>
              <a:ext cx="914400" cy="914400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02A5A71A-217A-D0B7-24E8-505EE3172EAC}"/>
                </a:ext>
              </a:extLst>
            </p:cNvPr>
            <p:cNvSpPr/>
            <p:nvPr/>
          </p:nvSpPr>
          <p:spPr>
            <a:xfrm>
              <a:off x="1708878" y="901571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281C311B-B065-EC79-06CB-BC8D9FC9639A}"/>
                </a:ext>
              </a:extLst>
            </p:cNvPr>
            <p:cNvSpPr/>
            <p:nvPr/>
          </p:nvSpPr>
          <p:spPr>
            <a:xfrm>
              <a:off x="3635114" y="887050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D191B0F9-5997-1040-77FF-EE1A0564DBA0}"/>
                </a:ext>
              </a:extLst>
            </p:cNvPr>
            <p:cNvSpPr/>
            <p:nvPr/>
          </p:nvSpPr>
          <p:spPr>
            <a:xfrm>
              <a:off x="5271540" y="881897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8195650-758F-650F-EA77-4A9F55526305}"/>
                </a:ext>
              </a:extLst>
            </p:cNvPr>
            <p:cNvSpPr/>
            <p:nvPr/>
          </p:nvSpPr>
          <p:spPr>
            <a:xfrm>
              <a:off x="4542019" y="983741"/>
              <a:ext cx="614597" cy="2522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URL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FE350FC-4B72-E71E-35A8-08B3F7F12F67}"/>
                </a:ext>
              </a:extLst>
            </p:cNvPr>
            <p:cNvSpPr/>
            <p:nvPr/>
          </p:nvSpPr>
          <p:spPr>
            <a:xfrm>
              <a:off x="6188438" y="972966"/>
              <a:ext cx="801974" cy="2522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View</a:t>
              </a:r>
            </a:p>
          </p:txBody>
        </p:sp>
        <p:sp>
          <p:nvSpPr>
            <p:cNvPr id="18" name="Arrow: Left 17">
              <a:extLst>
                <a:ext uri="{FF2B5EF4-FFF2-40B4-BE49-F238E27FC236}">
                  <a16:creationId xmlns:a16="http://schemas.microsoft.com/office/drawing/2014/main" id="{0F9131D5-4F87-62A8-97D8-DAFE974643B9}"/>
                </a:ext>
              </a:extLst>
            </p:cNvPr>
            <p:cNvSpPr/>
            <p:nvPr/>
          </p:nvSpPr>
          <p:spPr>
            <a:xfrm>
              <a:off x="1708878" y="1165599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E210AAAC-6C1C-DEAA-2AD1-83B9338A0CE1}"/>
                </a:ext>
              </a:extLst>
            </p:cNvPr>
            <p:cNvSpPr/>
            <p:nvPr/>
          </p:nvSpPr>
          <p:spPr>
            <a:xfrm>
              <a:off x="3625121" y="1119674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Arrow: Left 19">
              <a:extLst>
                <a:ext uri="{FF2B5EF4-FFF2-40B4-BE49-F238E27FC236}">
                  <a16:creationId xmlns:a16="http://schemas.microsoft.com/office/drawing/2014/main" id="{CC3DCA41-9EEA-7CEA-A0FC-0C8804C0B9B5}"/>
                </a:ext>
              </a:extLst>
            </p:cNvPr>
            <p:cNvSpPr/>
            <p:nvPr/>
          </p:nvSpPr>
          <p:spPr>
            <a:xfrm>
              <a:off x="5261547" y="1121414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DB664C0-870D-CE62-7268-CF3E120B1A65}"/>
                </a:ext>
              </a:extLst>
            </p:cNvPr>
            <p:cNvSpPr/>
            <p:nvPr/>
          </p:nvSpPr>
          <p:spPr>
            <a:xfrm>
              <a:off x="7360170" y="382249"/>
              <a:ext cx="914400" cy="2853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A767F62-18FF-6876-59C6-E68A6DC60371}"/>
                </a:ext>
              </a:extLst>
            </p:cNvPr>
            <p:cNvSpPr/>
            <p:nvPr/>
          </p:nvSpPr>
          <p:spPr>
            <a:xfrm>
              <a:off x="7437619" y="1516066"/>
              <a:ext cx="1226696" cy="2853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Template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CB7318-F516-DC9A-BDAE-E4F123A5418F}"/>
                </a:ext>
              </a:extLst>
            </p:cNvPr>
            <p:cNvCxnSpPr/>
            <p:nvPr/>
          </p:nvCxnSpPr>
          <p:spPr>
            <a:xfrm flipV="1">
              <a:off x="6990412" y="611117"/>
              <a:ext cx="272322" cy="270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DFCC265-640D-036E-D518-65B1D667646F}"/>
                </a:ext>
              </a:extLst>
            </p:cNvPr>
            <p:cNvCxnSpPr/>
            <p:nvPr/>
          </p:nvCxnSpPr>
          <p:spPr>
            <a:xfrm flipH="1">
              <a:off x="7075357" y="744355"/>
              <a:ext cx="228600" cy="23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67732AD-78D8-D7EC-7C44-1C072900C8CD}"/>
                </a:ext>
              </a:extLst>
            </p:cNvPr>
            <p:cNvCxnSpPr/>
            <p:nvPr/>
          </p:nvCxnSpPr>
          <p:spPr>
            <a:xfrm>
              <a:off x="6990412" y="1403376"/>
              <a:ext cx="313545" cy="26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494F0BE-F3A9-B18C-5844-65CB201187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6625" y="1306737"/>
              <a:ext cx="313545" cy="24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70F9C1-AD61-27F0-24DA-0D2704D6AB54}"/>
                </a:ext>
              </a:extLst>
            </p:cNvPr>
            <p:cNvSpPr txBox="1"/>
            <p:nvPr/>
          </p:nvSpPr>
          <p:spPr>
            <a:xfrm>
              <a:off x="754544" y="2313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User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A1C216-EEAB-524D-7D77-3C466E374ADA}"/>
                </a:ext>
              </a:extLst>
            </p:cNvPr>
            <p:cNvSpPr txBox="1"/>
            <p:nvPr/>
          </p:nvSpPr>
          <p:spPr>
            <a:xfrm>
              <a:off x="2736993" y="2442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django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690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5B2D-B6F2-0FA4-B835-6810A1CBC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850" y="1648420"/>
            <a:ext cx="3242536" cy="113877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800" b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Django</a:t>
            </a:r>
          </a:p>
          <a:p>
            <a:r>
              <a:rPr lang="en-IN" sz="1600" dirty="0"/>
              <a:t>Open-source web framework written in Python</a:t>
            </a:r>
          </a:p>
        </p:txBody>
      </p:sp>
      <p:pic>
        <p:nvPicPr>
          <p:cNvPr id="4" name="Graphic 3" descr="Single gear">
            <a:extLst>
              <a:ext uri="{FF2B5EF4-FFF2-40B4-BE49-F238E27FC236}">
                <a16:creationId xmlns:a16="http://schemas.microsoft.com/office/drawing/2014/main" id="{C4FE2984-ECA9-1258-2CA8-B7700736A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4091" y="1492457"/>
            <a:ext cx="1940289" cy="194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22840-9CD7-2576-FCE4-2B37E4455DB2}"/>
              </a:ext>
            </a:extLst>
          </p:cNvPr>
          <p:cNvSpPr txBox="1"/>
          <p:nvPr/>
        </p:nvSpPr>
        <p:spPr>
          <a:xfrm>
            <a:off x="3425250" y="988793"/>
            <a:ext cx="2503357" cy="2447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IN" sz="1600" dirty="0"/>
              <a:t>Junior developer </a:t>
            </a:r>
          </a:p>
          <a:p>
            <a:pPr>
              <a:lnSpc>
                <a:spcPct val="250000"/>
              </a:lnSpc>
            </a:pPr>
            <a:r>
              <a:rPr lang="en-IN" sz="1600" dirty="0"/>
              <a:t>Real-world scenarios </a:t>
            </a:r>
          </a:p>
          <a:p>
            <a:pPr>
              <a:lnSpc>
                <a:spcPct val="250000"/>
              </a:lnSpc>
            </a:pPr>
            <a:r>
              <a:rPr lang="en-IN" sz="1600" dirty="0"/>
              <a:t>Find solutions </a:t>
            </a:r>
          </a:p>
          <a:p>
            <a:pPr>
              <a:lnSpc>
                <a:spcPct val="250000"/>
              </a:lnSpc>
            </a:pPr>
            <a:r>
              <a:rPr lang="en-IN" sz="1600" dirty="0"/>
              <a:t>Utilize the framework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C958F1-B563-B5E3-8F7A-30E2F0724054}"/>
              </a:ext>
            </a:extLst>
          </p:cNvPr>
          <p:cNvCxnSpPr/>
          <p:nvPr/>
        </p:nvCxnSpPr>
        <p:spPr>
          <a:xfrm>
            <a:off x="3419475" y="1588959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168F89-68DD-4601-6D7D-573BE5F725B7}"/>
              </a:ext>
            </a:extLst>
          </p:cNvPr>
          <p:cNvCxnSpPr/>
          <p:nvPr/>
        </p:nvCxnSpPr>
        <p:spPr>
          <a:xfrm>
            <a:off x="3419475" y="2172396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E32249-68F0-046D-2C5F-6F79A7DB3B1A}"/>
              </a:ext>
            </a:extLst>
          </p:cNvPr>
          <p:cNvCxnSpPr/>
          <p:nvPr/>
        </p:nvCxnSpPr>
        <p:spPr>
          <a:xfrm>
            <a:off x="3419475" y="3400789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920DB3-7092-6236-BBFA-ECCBAD637800}"/>
              </a:ext>
            </a:extLst>
          </p:cNvPr>
          <p:cNvCxnSpPr/>
          <p:nvPr/>
        </p:nvCxnSpPr>
        <p:spPr>
          <a:xfrm>
            <a:off x="3419475" y="2793308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46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E2E11F-40F6-636E-5206-FBF0FE35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75" y="332704"/>
            <a:ext cx="702624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815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3328E1-05C3-0A83-EE02-D24180F75199}"/>
              </a:ext>
            </a:extLst>
          </p:cNvPr>
          <p:cNvSpPr/>
          <p:nvPr/>
        </p:nvSpPr>
        <p:spPr>
          <a:xfrm>
            <a:off x="914399" y="1858780"/>
            <a:ext cx="2893102" cy="1259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DC5C59-C214-4A8B-32CA-2ABE67A292DC}"/>
              </a:ext>
            </a:extLst>
          </p:cNvPr>
          <p:cNvSpPr/>
          <p:nvPr/>
        </p:nvSpPr>
        <p:spPr>
          <a:xfrm>
            <a:off x="4661940" y="1858780"/>
            <a:ext cx="3425252" cy="12591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User access </a:t>
            </a:r>
          </a:p>
        </p:txBody>
      </p:sp>
    </p:spTree>
    <p:extLst>
      <p:ext uri="{BB962C8B-B14F-4D97-AF65-F5344CB8AC3E}">
        <p14:creationId xmlns:p14="http://schemas.microsoft.com/office/powerpoint/2010/main" val="2148263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AEDCE9-2341-CB55-6E42-31C720A448E2}"/>
              </a:ext>
            </a:extLst>
          </p:cNvPr>
          <p:cNvGrpSpPr/>
          <p:nvPr/>
        </p:nvGrpSpPr>
        <p:grpSpPr>
          <a:xfrm>
            <a:off x="528403" y="1498025"/>
            <a:ext cx="8087194" cy="1570088"/>
            <a:chOff x="577121" y="231356"/>
            <a:chExt cx="8087194" cy="157008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FD122F0-E3EA-AC13-BCAF-D0F9DF6CA4C9}"/>
                </a:ext>
              </a:extLst>
            </p:cNvPr>
            <p:cNvGrpSpPr/>
            <p:nvPr/>
          </p:nvGrpSpPr>
          <p:grpSpPr>
            <a:xfrm>
              <a:off x="577121" y="581434"/>
              <a:ext cx="1026826" cy="1086786"/>
              <a:chOff x="1004341" y="595956"/>
              <a:chExt cx="1026826" cy="108678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E054B9-F457-BBA9-A551-E12B45C08ADC}"/>
                  </a:ext>
                </a:extLst>
              </p:cNvPr>
              <p:cNvSpPr/>
              <p:nvPr/>
            </p:nvSpPr>
            <p:spPr>
              <a:xfrm>
                <a:off x="1004341" y="595956"/>
                <a:ext cx="1026826" cy="10867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3" name="Graphic 22" descr="User">
                <a:extLst>
                  <a:ext uri="{FF2B5EF4-FFF2-40B4-BE49-F238E27FC236}">
                    <a16:creationId xmlns:a16="http://schemas.microsoft.com/office/drawing/2014/main" id="{EDA73FA5-E9D7-E061-DBE6-D678143633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60554" y="758877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4" name="Graphic 3" descr="Single gear">
              <a:extLst>
                <a:ext uri="{FF2B5EF4-FFF2-40B4-BE49-F238E27FC236}">
                  <a16:creationId xmlns:a16="http://schemas.microsoft.com/office/drawing/2014/main" id="{39D2BBA3-6E06-510A-AF76-436F4B790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15783" y="667627"/>
              <a:ext cx="914400" cy="914400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019046C-4356-682E-3395-699974A74C87}"/>
                </a:ext>
              </a:extLst>
            </p:cNvPr>
            <p:cNvSpPr/>
            <p:nvPr/>
          </p:nvSpPr>
          <p:spPr>
            <a:xfrm>
              <a:off x="1708878" y="901571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CF2D0864-2349-26D4-BF5D-75093F02AD84}"/>
                </a:ext>
              </a:extLst>
            </p:cNvPr>
            <p:cNvSpPr/>
            <p:nvPr/>
          </p:nvSpPr>
          <p:spPr>
            <a:xfrm>
              <a:off x="3635114" y="887050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576EAE27-0AB8-554C-185E-644B4DF89D3A}"/>
                </a:ext>
              </a:extLst>
            </p:cNvPr>
            <p:cNvSpPr/>
            <p:nvPr/>
          </p:nvSpPr>
          <p:spPr>
            <a:xfrm>
              <a:off x="5271540" y="881897"/>
              <a:ext cx="801974" cy="23777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98BE610-EAAF-18AF-4E19-21EBA3B6C751}"/>
                </a:ext>
              </a:extLst>
            </p:cNvPr>
            <p:cNvSpPr/>
            <p:nvPr/>
          </p:nvSpPr>
          <p:spPr>
            <a:xfrm>
              <a:off x="4542019" y="983741"/>
              <a:ext cx="614597" cy="2522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URL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60A4C47-F36F-D097-B3FB-0326CC5E79CC}"/>
                </a:ext>
              </a:extLst>
            </p:cNvPr>
            <p:cNvSpPr/>
            <p:nvPr/>
          </p:nvSpPr>
          <p:spPr>
            <a:xfrm>
              <a:off x="6188438" y="972966"/>
              <a:ext cx="801974" cy="2522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View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133DFD0D-F4D2-38DA-0469-802A119CBE99}"/>
                </a:ext>
              </a:extLst>
            </p:cNvPr>
            <p:cNvSpPr/>
            <p:nvPr/>
          </p:nvSpPr>
          <p:spPr>
            <a:xfrm>
              <a:off x="1708878" y="1165599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FC3FEDEE-F959-4536-8926-3B57D17B5FDC}"/>
                </a:ext>
              </a:extLst>
            </p:cNvPr>
            <p:cNvSpPr/>
            <p:nvPr/>
          </p:nvSpPr>
          <p:spPr>
            <a:xfrm>
              <a:off x="3625121" y="1119674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F6C7704-C767-3B66-811D-65A4474A49FB}"/>
                </a:ext>
              </a:extLst>
            </p:cNvPr>
            <p:cNvSpPr/>
            <p:nvPr/>
          </p:nvSpPr>
          <p:spPr>
            <a:xfrm>
              <a:off x="5261547" y="1121414"/>
              <a:ext cx="801974" cy="237777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79D806-9004-CE79-E92C-FD1771235FF3}"/>
                </a:ext>
              </a:extLst>
            </p:cNvPr>
            <p:cNvSpPr/>
            <p:nvPr/>
          </p:nvSpPr>
          <p:spPr>
            <a:xfrm>
              <a:off x="7360170" y="382249"/>
              <a:ext cx="914400" cy="2853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Model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633A4C14-A4FD-486A-243C-0E0583A89C3D}"/>
                </a:ext>
              </a:extLst>
            </p:cNvPr>
            <p:cNvSpPr/>
            <p:nvPr/>
          </p:nvSpPr>
          <p:spPr>
            <a:xfrm>
              <a:off x="7437619" y="1516066"/>
              <a:ext cx="1226696" cy="28537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Template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AC3CC7-087C-7E4D-FDD2-C203B27C2F7D}"/>
                </a:ext>
              </a:extLst>
            </p:cNvPr>
            <p:cNvCxnSpPr/>
            <p:nvPr/>
          </p:nvCxnSpPr>
          <p:spPr>
            <a:xfrm flipV="1">
              <a:off x="6990412" y="611117"/>
              <a:ext cx="272322" cy="2707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B678EFC-A305-63A1-1323-F4BAF997C830}"/>
                </a:ext>
              </a:extLst>
            </p:cNvPr>
            <p:cNvCxnSpPr/>
            <p:nvPr/>
          </p:nvCxnSpPr>
          <p:spPr>
            <a:xfrm flipH="1">
              <a:off x="7075357" y="744355"/>
              <a:ext cx="228600" cy="239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98177A9-99B0-1628-6797-E62495475620}"/>
                </a:ext>
              </a:extLst>
            </p:cNvPr>
            <p:cNvCxnSpPr/>
            <p:nvPr/>
          </p:nvCxnSpPr>
          <p:spPr>
            <a:xfrm>
              <a:off x="6990412" y="1403376"/>
              <a:ext cx="313545" cy="2648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41E05E-BDBB-E468-D206-2C9331EE1C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6625" y="1306737"/>
              <a:ext cx="313545" cy="2499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051159-A125-F8A8-CA7F-65E92B376E13}"/>
                </a:ext>
              </a:extLst>
            </p:cNvPr>
            <p:cNvSpPr txBox="1"/>
            <p:nvPr/>
          </p:nvSpPr>
          <p:spPr>
            <a:xfrm>
              <a:off x="754544" y="23135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User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BBF11C-8D3D-20D5-4704-E8CF52CF190E}"/>
                </a:ext>
              </a:extLst>
            </p:cNvPr>
            <p:cNvSpPr txBox="1"/>
            <p:nvPr/>
          </p:nvSpPr>
          <p:spPr>
            <a:xfrm>
              <a:off x="2736993" y="24421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django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417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FCCD618-2262-35E9-25C5-448FE72D5D44}"/>
              </a:ext>
            </a:extLst>
          </p:cNvPr>
          <p:cNvSpPr txBox="1"/>
          <p:nvPr/>
        </p:nvSpPr>
        <p:spPr>
          <a:xfrm>
            <a:off x="3358565" y="1242862"/>
            <a:ext cx="4177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existing knowledge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BF286-D5BE-E95D-31B5-36EA93718EB4}"/>
              </a:ext>
            </a:extLst>
          </p:cNvPr>
          <p:cNvSpPr txBox="1"/>
          <p:nvPr/>
        </p:nvSpPr>
        <p:spPr>
          <a:xfrm>
            <a:off x="3358565" y="1856496"/>
            <a:ext cx="302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Explore Django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3FB8E-8128-9111-CC28-934BD3603018}"/>
              </a:ext>
            </a:extLst>
          </p:cNvPr>
          <p:cNvSpPr txBox="1"/>
          <p:nvPr/>
        </p:nvSpPr>
        <p:spPr>
          <a:xfrm>
            <a:off x="3358565" y="2447756"/>
            <a:ext cx="3378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Build prototype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9EBE8-A5B4-F497-A42E-364D95F4429E}"/>
              </a:ext>
            </a:extLst>
          </p:cNvPr>
          <p:cNvSpPr txBox="1"/>
          <p:nvPr/>
        </p:nvSpPr>
        <p:spPr>
          <a:xfrm>
            <a:off x="3358565" y="3055236"/>
            <a:ext cx="3029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Present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FD7D6-E939-A444-DB1F-69E9B2463E29}"/>
              </a:ext>
            </a:extLst>
          </p:cNvPr>
          <p:cNvCxnSpPr/>
          <p:nvPr/>
        </p:nvCxnSpPr>
        <p:spPr>
          <a:xfrm>
            <a:off x="3419475" y="1588959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58FCC9-B859-87C3-9722-645225DD85C0}"/>
              </a:ext>
            </a:extLst>
          </p:cNvPr>
          <p:cNvCxnSpPr/>
          <p:nvPr/>
        </p:nvCxnSpPr>
        <p:spPr>
          <a:xfrm>
            <a:off x="3419475" y="2172396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BFF14C-2457-5E48-F6CC-DAB3ACAB21E0}"/>
              </a:ext>
            </a:extLst>
          </p:cNvPr>
          <p:cNvCxnSpPr/>
          <p:nvPr/>
        </p:nvCxnSpPr>
        <p:spPr>
          <a:xfrm>
            <a:off x="3419475" y="3400789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FB9C84-8A2C-142C-F990-8AAE150712FB}"/>
              </a:ext>
            </a:extLst>
          </p:cNvPr>
          <p:cNvCxnSpPr/>
          <p:nvPr/>
        </p:nvCxnSpPr>
        <p:spPr>
          <a:xfrm>
            <a:off x="3419475" y="2793308"/>
            <a:ext cx="212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50848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127</TotalTime>
  <Words>168</Words>
  <Application>Microsoft Office PowerPoint</Application>
  <PresentationFormat>On-screen Show (16:9)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Django</vt:lpstr>
      <vt:lpstr>Module 1</vt:lpstr>
      <vt:lpstr>Module 2</vt:lpstr>
      <vt:lpstr>Module 3</vt:lpstr>
      <vt:lpstr>Module 4</vt:lpstr>
      <vt:lpstr>Course Material</vt:lpstr>
      <vt:lpstr>Course Material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dell</cp:lastModifiedBy>
  <cp:revision>8</cp:revision>
  <dcterms:created xsi:type="dcterms:W3CDTF">2025-03-11T09:35:25Z</dcterms:created>
  <dcterms:modified xsi:type="dcterms:W3CDTF">2025-03-28T09:49:47Z</dcterms:modified>
</cp:coreProperties>
</file>