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FF5900"/>
    <a:srgbClr val="EEECEE"/>
    <a:srgbClr val="EDEAED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521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43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124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233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99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75B2-2DEB-95AC-404E-EA3856ABD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A6D1A-C2C2-07FC-BF46-DA8217E10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F34B-8EF3-7F5A-0E4B-17D14301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9991-6A00-4F6B-94FA-ED9F3FEE72C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3846D-84D6-0D85-B191-4F5B7FC1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4D624-6C5E-889F-A34E-4408B577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A6E6-F0E6-424C-A86C-8F407717F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23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251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7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52E3-B5E3-B6DE-CF74-2C301ED8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712" y="2898299"/>
            <a:ext cx="7526627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Electrical Components </a:t>
            </a:r>
            <a:endParaRPr lang="en-IN" sz="4000" b="1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6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C2EF5BE-D6EB-5856-B518-9CEC66FE1E80}"/>
              </a:ext>
            </a:extLst>
          </p:cNvPr>
          <p:cNvSpPr/>
          <p:nvPr/>
        </p:nvSpPr>
        <p:spPr>
          <a:xfrm>
            <a:off x="1123122" y="2571751"/>
            <a:ext cx="2723322" cy="2594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164CA-7824-79D0-B627-67BD8A1B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Resistor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C4565-FE29-0487-C2D0-7B4F72BBB364}"/>
              </a:ext>
            </a:extLst>
          </p:cNvPr>
          <p:cNvSpPr txBox="1"/>
          <p:nvPr/>
        </p:nvSpPr>
        <p:spPr>
          <a:xfrm>
            <a:off x="761966" y="1149123"/>
            <a:ext cx="94753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resistor is a passive electrical component that creates resistance in the flow of </a:t>
            </a:r>
          </a:p>
          <a:p>
            <a:r>
              <a:rPr lang="en-IN" sz="1600" dirty="0"/>
              <a:t>electric current. The effect of a capacitor is known as resistance.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1F5C8-A19D-1076-AB28-E25A3B70F3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AED"/>
              </a:clrFrom>
              <a:clrTo>
                <a:srgbClr val="EDEAE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77987" y="1733898"/>
            <a:ext cx="3391194" cy="1806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123A9D-FEEE-03F4-D3F6-02519EAB7995}"/>
              </a:ext>
            </a:extLst>
          </p:cNvPr>
          <p:cNvSpPr txBox="1"/>
          <p:nvPr/>
        </p:nvSpPr>
        <p:spPr>
          <a:xfrm>
            <a:off x="761966" y="1974264"/>
            <a:ext cx="72768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Resistors are electronic components which have a specific, never-changing electrical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1D9867-6FDE-8496-5BDA-E72497B06E3B}"/>
              </a:ext>
            </a:extLst>
          </p:cNvPr>
          <p:cNvSpPr txBox="1"/>
          <p:nvPr/>
        </p:nvSpPr>
        <p:spPr>
          <a:xfrm>
            <a:off x="1160394" y="2614246"/>
            <a:ext cx="2686050" cy="2262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1600" b="1" dirty="0"/>
              <a:t>Unknown Value </a:t>
            </a:r>
          </a:p>
          <a:p>
            <a:pPr algn="l">
              <a:lnSpc>
                <a:spcPct val="150000"/>
              </a:lnSpc>
            </a:pPr>
            <a:r>
              <a:rPr lang="en-IN" sz="1600" dirty="0"/>
              <a:t>voltage </a:t>
            </a:r>
          </a:p>
          <a:p>
            <a:pPr algn="l">
              <a:lnSpc>
                <a:spcPct val="150000"/>
              </a:lnSpc>
            </a:pPr>
            <a:r>
              <a:rPr lang="en-IN" sz="1600" dirty="0"/>
              <a:t>current </a:t>
            </a:r>
          </a:p>
          <a:p>
            <a:pPr algn="l">
              <a:lnSpc>
                <a:spcPct val="150000"/>
              </a:lnSpc>
            </a:pPr>
            <a:r>
              <a:rPr lang="en-IN" sz="1600" dirty="0"/>
              <a:t>resistance</a:t>
            </a:r>
          </a:p>
          <a:p>
            <a:pPr algn="l">
              <a:lnSpc>
                <a:spcPct val="150000"/>
              </a:lnSpc>
            </a:pPr>
            <a:r>
              <a:rPr lang="en-IN" sz="1600" dirty="0"/>
              <a:t>power</a:t>
            </a:r>
          </a:p>
          <a:p>
            <a:pPr algn="l">
              <a:lnSpc>
                <a:spcPct val="150000"/>
              </a:lnSpc>
            </a:pPr>
            <a:r>
              <a:rPr lang="en-IN" sz="1600" dirty="0"/>
              <a:t>heat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2D486C-1776-8C91-5471-962F1D8AC47B}"/>
              </a:ext>
            </a:extLst>
          </p:cNvPr>
          <p:cNvSpPr/>
          <p:nvPr/>
        </p:nvSpPr>
        <p:spPr>
          <a:xfrm>
            <a:off x="4013492" y="2571750"/>
            <a:ext cx="2723322" cy="25941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pt-BR" sz="1600" b="1" dirty="0"/>
              <a:t>Formula</a:t>
            </a:r>
            <a:r>
              <a:rPr lang="pt-BR" sz="1600" dirty="0"/>
              <a:t> </a:t>
            </a:r>
          </a:p>
          <a:p>
            <a:pPr algn="l">
              <a:lnSpc>
                <a:spcPct val="150000"/>
              </a:lnSpc>
            </a:pPr>
            <a:r>
              <a:rPr lang="pt-BR" sz="1600" dirty="0"/>
              <a:t>v = I X R</a:t>
            </a:r>
          </a:p>
          <a:p>
            <a:pPr algn="l">
              <a:lnSpc>
                <a:spcPct val="150000"/>
              </a:lnSpc>
            </a:pPr>
            <a:r>
              <a:rPr lang="pt-BR" sz="1600" dirty="0"/>
              <a:t>I = V/R</a:t>
            </a:r>
          </a:p>
          <a:p>
            <a:pPr algn="l">
              <a:lnSpc>
                <a:spcPct val="150000"/>
              </a:lnSpc>
            </a:pPr>
            <a:r>
              <a:rPr lang="pt-BR" sz="1600" dirty="0"/>
              <a:t>R = V/I</a:t>
            </a:r>
          </a:p>
          <a:p>
            <a:pPr algn="l">
              <a:lnSpc>
                <a:spcPct val="150000"/>
              </a:lnSpc>
            </a:pPr>
            <a:r>
              <a:rPr lang="pt-BR" sz="1600" dirty="0"/>
              <a:t>P = V X I OR P = </a:t>
            </a:r>
          </a:p>
          <a:p>
            <a:pPr algn="l">
              <a:lnSpc>
                <a:spcPct val="150000"/>
              </a:lnSpc>
            </a:pPr>
            <a:r>
              <a:rPr lang="pt-BR" sz="1600" dirty="0"/>
              <a:t>V2/R OR P = I2R</a:t>
            </a:r>
          </a:p>
          <a:p>
            <a:pPr algn="l">
              <a:lnSpc>
                <a:spcPct val="150000"/>
              </a:lnSpc>
            </a:pPr>
            <a:r>
              <a:rPr lang="pt-BR" sz="1600" dirty="0"/>
              <a:t>H=I2RT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5008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1B11-FC85-D636-50A9-F1487BB7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861774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Types of Resistor </a:t>
            </a:r>
            <a:br>
              <a:rPr lang="en-IN" dirty="0">
                <a:solidFill>
                  <a:srgbClr val="FF5900"/>
                </a:solidFill>
              </a:rPr>
            </a:b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98525-FDEA-F697-343F-08920C211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5932" y="1078957"/>
            <a:ext cx="9640135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6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C997-249A-7202-877B-0E5B193B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Capacitor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730E3-0781-A2CE-9067-F2F2EB32E12C}"/>
              </a:ext>
            </a:extLst>
          </p:cNvPr>
          <p:cNvSpPr txBox="1"/>
          <p:nvPr/>
        </p:nvSpPr>
        <p:spPr>
          <a:xfrm>
            <a:off x="761967" y="901293"/>
            <a:ext cx="4376563" cy="1893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A capacitor is a device that stores electrical energy in an electric field. It is a passive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electronic component with two terminals. The effect of a capacitor is known as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capacitance.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CF5A35-F05A-9EAD-52ED-12998E56B2D8}"/>
                  </a:ext>
                </a:extLst>
              </p:cNvPr>
              <p:cNvSpPr txBox="1"/>
              <p:nvPr/>
            </p:nvSpPr>
            <p:spPr>
              <a:xfrm>
                <a:off x="6873296" y="3558482"/>
                <a:ext cx="104445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CF5A35-F05A-9EAD-52ED-12998E56B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96" y="3558482"/>
                <a:ext cx="1044453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9B2A5A-A05C-FE96-102B-B3A84F236854}"/>
                  </a:ext>
                </a:extLst>
              </p:cNvPr>
              <p:cNvSpPr txBox="1"/>
              <p:nvPr/>
            </p:nvSpPr>
            <p:spPr>
              <a:xfrm>
                <a:off x="1723691" y="3517400"/>
                <a:ext cx="76739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9B2A5A-A05C-FE96-102B-B3A84F236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691" y="3517400"/>
                <a:ext cx="767390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15BE193F-B8A1-15E7-9449-731472465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5177" y="3383964"/>
            <a:ext cx="3254022" cy="19813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67A6F86-F061-1CC7-CFCE-1E869EA452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33650" y="3517400"/>
            <a:ext cx="2949196" cy="13183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C61665C-235A-01E4-0A75-8F8E0C80552B}"/>
              </a:ext>
            </a:extLst>
          </p:cNvPr>
          <p:cNvSpPr txBox="1"/>
          <p:nvPr/>
        </p:nvSpPr>
        <p:spPr>
          <a:xfrm>
            <a:off x="5970105" y="867424"/>
            <a:ext cx="5986669" cy="1893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where,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c = Capacitance in Farads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e = permittivity of dielectric (absolute ,not relative)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A = Area of plate overlap in square meters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d = Distance between plates in meters</a:t>
            </a:r>
          </a:p>
        </p:txBody>
      </p:sp>
    </p:spTree>
    <p:extLst>
      <p:ext uri="{BB962C8B-B14F-4D97-AF65-F5344CB8AC3E}">
        <p14:creationId xmlns:p14="http://schemas.microsoft.com/office/powerpoint/2010/main" val="2909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FDA3-5911-73C0-1D10-04FF7F54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Types of Capacitors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86847B-083C-798F-4F82-AB697FCB6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7227" y="1086332"/>
            <a:ext cx="6195597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3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E53E-6169-8870-5B4F-5433154A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Inductor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100EE-E367-3975-89DE-766E975CBA4A}"/>
              </a:ext>
            </a:extLst>
          </p:cNvPr>
          <p:cNvSpPr txBox="1"/>
          <p:nvPr/>
        </p:nvSpPr>
        <p:spPr>
          <a:xfrm>
            <a:off x="761966" y="874574"/>
            <a:ext cx="9753633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An inductor, also called a coil, choke, or reactor, is a passive two-terminal electrical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component that stores energy in a magnetic field when electric current flows through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it. An inductor typically consists of an insulated wire wound into a coil.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0D50D-24D6-DAD1-080E-FBFD54985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2274" y="2133488"/>
            <a:ext cx="4000847" cy="1295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3CE101-6710-F2D0-0BA8-20193BBA1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3429" y="1933233"/>
            <a:ext cx="4206605" cy="3452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D7D4A5-6D56-E361-E082-245E461E754B}"/>
                  </a:ext>
                </a:extLst>
              </p:cNvPr>
              <p:cNvSpPr txBox="1"/>
              <p:nvPr/>
            </p:nvSpPr>
            <p:spPr>
              <a:xfrm>
                <a:off x="761966" y="3079907"/>
                <a:ext cx="6097656" cy="30012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1600" dirty="0"/>
                  <a:t>Where,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1600" dirty="0"/>
                  <a:t>l = inductance of coil in henrys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1600" dirty="0"/>
                  <a:t>N = Number of turns in wire coil (straight wire = 1 )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1600" dirty="0"/>
                  <a:t>µ = Permeability of core material (absolute, not relative)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1600" dirty="0"/>
                  <a:t>= relative permeability, dimensionless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1600" dirty="0"/>
                  <a:t> = 1 for air)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1600" dirty="0"/>
                  <a:t> = 1.26x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sz="1600" i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N" sz="1600" dirty="0"/>
                  <a:t> T-m/At permeability of free space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1600" dirty="0"/>
                  <a:t>A = Area of coil in square meters -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1600" dirty="0"/>
                  <a:t>I = Average length of coil in meters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6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16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IN" sz="16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D7D4A5-6D56-E361-E082-245E461E7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66" y="3079907"/>
                <a:ext cx="6097656" cy="3001271"/>
              </a:xfrm>
              <a:prstGeom prst="rect">
                <a:avLst/>
              </a:prstGeom>
              <a:blipFill>
                <a:blip r:embed="rId6"/>
                <a:stretch>
                  <a:fillRect l="-600" b="-16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53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ECBC-FDF1-C93A-22C2-34582049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Mutual inductance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1E762-EBBB-E638-7793-7B747BA0A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942" y="2303943"/>
            <a:ext cx="4435224" cy="25681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5AC989-8BD6-B5BC-5C91-24346097B8DF}"/>
                  </a:ext>
                </a:extLst>
              </p:cNvPr>
              <p:cNvSpPr txBox="1"/>
              <p:nvPr/>
            </p:nvSpPr>
            <p:spPr>
              <a:xfrm>
                <a:off x="732150" y="990756"/>
                <a:ext cx="3382650" cy="40151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600" dirty="0">
                    <a:solidFill>
                      <a:srgbClr val="C00000"/>
                    </a:solidFill>
                  </a:rPr>
                  <a:t>Mutual induction - </a:t>
                </a:r>
              </a:p>
              <a:p>
                <a:r>
                  <a:rPr lang="en-IN" sz="1600" dirty="0"/>
                  <a:t>current in one coil </a:t>
                </a:r>
              </a:p>
              <a:p>
                <a:r>
                  <a:rPr lang="en-IN" sz="1600" dirty="0"/>
                  <a:t>induces emf in coil</a:t>
                </a:r>
              </a:p>
              <a:p>
                <a:r>
                  <a:rPr lang="en-IN" sz="16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600" dirty="0"/>
                  <a:t>Distinguish from </a:t>
                </a:r>
              </a:p>
              <a:p>
                <a:r>
                  <a:rPr lang="en-IN" sz="1600" dirty="0">
                    <a:solidFill>
                      <a:srgbClr val="C00000"/>
                    </a:solidFill>
                  </a:rPr>
                  <a:t>self-induction </a:t>
                </a:r>
              </a:p>
              <a:p>
                <a:endParaRPr lang="en-IN" sz="1600" dirty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600" dirty="0"/>
                  <a:t>Mutual inductance, M21 </a:t>
                </a:r>
              </a:p>
              <a:p>
                <a:r>
                  <a:rPr lang="en-IN" sz="1600" dirty="0"/>
                  <a:t>of coil 2 with respect to </a:t>
                </a:r>
              </a:p>
              <a:p>
                <a:r>
                  <a:rPr lang="en-IN" sz="1600" dirty="0"/>
                  <a:t>coil 1 is </a:t>
                </a:r>
              </a:p>
              <a:p>
                <a:endParaRPr lang="en-I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dirty="0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IN" sz="1600" b="1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1" i="1" dirty="0">
                              <a:latin typeface="Cambria Math" panose="02040503050406030204" pitchFamily="18" charset="0"/>
                            </a:rPr>
                            <m:t>𝑵</m:t>
                          </m:r>
                          <m:sSub>
                            <m:sSubPr>
                              <m:ctrlPr>
                                <a:rPr lang="en-IN" sz="1600" b="1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dirty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IN" sz="1600" b="1" i="1" dirty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num>
                        <m:den>
                          <m:r>
                            <a:rPr lang="en-IN" sz="1600" b="1" i="0" dirty="0">
                              <a:latin typeface="Cambria Math" panose="02040503050406030204" pitchFamily="18" charset="0"/>
                            </a:rPr>
                            <m:t>ⅈ</m:t>
                          </m:r>
                        </m:den>
                      </m:f>
                    </m:oMath>
                  </m:oMathPara>
                </a14:m>
                <a:endParaRPr lang="en-US" sz="1600" b="1" dirty="0"/>
              </a:p>
              <a:p>
                <a:endParaRPr lang="en-US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1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 dirty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IN" sz="1600" b="1" i="0" dirty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IN" sz="1600" b="1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600" b="1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dirty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IN" sz="1600" b="1" i="0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1600" b="1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dirty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IN" sz="1600" b="1" i="0" dirty="0"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1600" b="1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IN" sz="1600" b="1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600" b="1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1600" b="1" i="0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16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5AC989-8BD6-B5BC-5C91-24346097B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50" y="990756"/>
                <a:ext cx="3382650" cy="4015138"/>
              </a:xfrm>
              <a:prstGeom prst="rect">
                <a:avLst/>
              </a:prstGeom>
              <a:blipFill>
                <a:blip r:embed="rId3"/>
                <a:stretch>
                  <a:fillRect l="-901" t="-4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0437040D-8C88-9502-7F8B-DF7CCB10ED7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E9EE"/>
              </a:clrFrom>
              <a:clrTo>
                <a:srgbClr val="F8E9E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 l="5718" t="460" r="5949" b="-460"/>
          <a:stretch/>
        </p:blipFill>
        <p:spPr>
          <a:xfrm>
            <a:off x="4503607" y="793104"/>
            <a:ext cx="2961862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5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1F8B-9C27-A631-68E8-386AE0E5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All types of inductor symbols and diagrams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3CF99-786C-1690-5AAD-DC409C915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6" y="1502323"/>
            <a:ext cx="4340937" cy="3566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AD528-1D99-400B-D062-54452FF73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747" y="1640502"/>
            <a:ext cx="6051667" cy="329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6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2E11-E9F0-A746-2A1F-B454B381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Resistor vs Capacitor vs Inductor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4050B0A-91BD-1338-8E88-FECEDA45DC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477432"/>
                  </p:ext>
                </p:extLst>
              </p:nvPr>
            </p:nvGraphicFramePr>
            <p:xfrm>
              <a:off x="1594678" y="1574800"/>
              <a:ext cx="8128000" cy="292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5319472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378053268"/>
                        </a:ext>
                      </a:extLst>
                    </a:gridCol>
                    <a:gridCol w="2163418">
                      <a:extLst>
                        <a:ext uri="{9D8B030D-6E8A-4147-A177-3AD203B41FA5}">
                          <a16:colId xmlns:a16="http://schemas.microsoft.com/office/drawing/2014/main" val="2333539993"/>
                        </a:ext>
                      </a:extLst>
                    </a:gridCol>
                    <a:gridCol w="1900582">
                      <a:extLst>
                        <a:ext uri="{9D8B030D-6E8A-4147-A177-3AD203B41FA5}">
                          <a16:colId xmlns:a16="http://schemas.microsoft.com/office/drawing/2014/main" val="38415153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Elements </a:t>
                          </a:r>
                        </a:p>
                        <a:p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Symbol </a:t>
                          </a:r>
                        </a:p>
                      </a:txBody>
                      <a:tcPr>
                        <a:solidFill>
                          <a:srgbClr val="E9ED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Resistor</a:t>
                          </a:r>
                        </a:p>
                      </a:txBody>
                      <a:tcPr>
                        <a:solidFill>
                          <a:srgbClr val="E9ED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Capacitor</a:t>
                          </a:r>
                        </a:p>
                      </a:txBody>
                      <a:tcPr>
                        <a:solidFill>
                          <a:srgbClr val="E9ED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Inductor </a:t>
                          </a:r>
                        </a:p>
                      </a:txBody>
                      <a:tcPr>
                        <a:solidFill>
                          <a:srgbClr val="E9ED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6975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Denoted by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833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Equation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IN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i="0">
                                            <a:latin typeface="Cambria Math" panose="02040503050406030204" pitchFamily="18" charset="0"/>
                                          </a:rPr>
                                          <m:t>ⅆ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IN" i="0">
                                                <a:latin typeface="Cambria Math" panose="02040503050406030204" pitchFamily="18" charset="0"/>
                                              </a:rPr>
                                              <m:t>ⅈ</m:t>
                                            </m:r>
                                          </m:num>
                                          <m:den>
                                            <m:r>
                                              <a:rPr lang="en-IN" i="0">
                                                <a:latin typeface="Cambria Math" panose="02040503050406030204" pitchFamily="18" charset="0"/>
                                              </a:rPr>
                                              <m:t>ⅆ</m:t>
                                            </m:r>
                                          </m:den>
                                        </m:f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791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Series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IN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IN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70595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Parallel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IN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I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IN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IN" i="0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IN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IN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IN" i="0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43294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4050B0A-91BD-1338-8E88-FECEDA45DC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477432"/>
                  </p:ext>
                </p:extLst>
              </p:nvPr>
            </p:nvGraphicFramePr>
            <p:xfrm>
              <a:off x="1594678" y="1574800"/>
              <a:ext cx="8128000" cy="292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5319472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378053268"/>
                        </a:ext>
                      </a:extLst>
                    </a:gridCol>
                    <a:gridCol w="2163418">
                      <a:extLst>
                        <a:ext uri="{9D8B030D-6E8A-4147-A177-3AD203B41FA5}">
                          <a16:colId xmlns:a16="http://schemas.microsoft.com/office/drawing/2014/main" val="2333539993"/>
                        </a:ext>
                      </a:extLst>
                    </a:gridCol>
                    <a:gridCol w="1900582">
                      <a:extLst>
                        <a:ext uri="{9D8B030D-6E8A-4147-A177-3AD203B41FA5}">
                          <a16:colId xmlns:a16="http://schemas.microsoft.com/office/drawing/2014/main" val="384151532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Elements </a:t>
                          </a:r>
                        </a:p>
                        <a:p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Symbol </a:t>
                          </a:r>
                        </a:p>
                      </a:txBody>
                      <a:tcPr>
                        <a:solidFill>
                          <a:srgbClr val="E9ED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Resistor</a:t>
                          </a:r>
                        </a:p>
                      </a:txBody>
                      <a:tcPr>
                        <a:solidFill>
                          <a:srgbClr val="E9ED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Capacitor</a:t>
                          </a:r>
                        </a:p>
                      </a:txBody>
                      <a:tcPr>
                        <a:solidFill>
                          <a:srgbClr val="E9ED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chemeClr val="tx1"/>
                              </a:solidFill>
                            </a:rPr>
                            <a:t>Inductor </a:t>
                          </a:r>
                        </a:p>
                      </a:txBody>
                      <a:tcPr>
                        <a:solidFill>
                          <a:srgbClr val="E9ED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6975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Denoted by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833308"/>
                      </a:ext>
                    </a:extLst>
                  </a:tr>
                  <a:tr h="606933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Equation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171000" r="-201802" b="-2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8169" t="-171000" r="-89296" b="-2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7885" t="-171000" r="-1603" b="-2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91178"/>
                      </a:ext>
                    </a:extLst>
                  </a:tr>
                  <a:tr h="651701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Series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253271" r="-201802" b="-10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8169" t="-253271" r="-89296" b="-10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7885" t="-253271" r="-1603" b="-101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7059566"/>
                      </a:ext>
                    </a:extLst>
                  </a:tr>
                  <a:tr h="651701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Parallel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353271" r="-201802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8169" t="-353271" r="-89296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7885" t="-353271" r="-1603" b="-1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432943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E0835EF-10B4-0C6C-ABE0-55FA15FFE6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DEAEE"/>
              </a:clrFrom>
              <a:clrTo>
                <a:srgbClr val="EDEAE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8968" y="1891309"/>
            <a:ext cx="1446921" cy="2746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F50ED7-564D-45C7-36AD-AFDC611E2C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DEBED"/>
              </a:clrFrom>
              <a:clrTo>
                <a:srgbClr val="EDEBE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1811" y="1837964"/>
            <a:ext cx="1553086" cy="3269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74BF64-6C58-C17A-4C2E-F2C82D9FBCA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EDEBEB"/>
              </a:clrFrom>
              <a:clrTo>
                <a:srgbClr val="EDEBE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35618" y="1868446"/>
            <a:ext cx="1446921" cy="30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05806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84</TotalTime>
  <Words>391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Times New Roman</vt:lpstr>
      <vt:lpstr>GenAITheme3-whiteBG</vt:lpstr>
      <vt:lpstr>Basic Electrical Components </vt:lpstr>
      <vt:lpstr>Resistor</vt:lpstr>
      <vt:lpstr>Types of Resistor  </vt:lpstr>
      <vt:lpstr>Capacitor </vt:lpstr>
      <vt:lpstr>Types of Capacitors</vt:lpstr>
      <vt:lpstr>Inductor</vt:lpstr>
      <vt:lpstr>Mutual inductance </vt:lpstr>
      <vt:lpstr>All types of inductor symbols and diagrams </vt:lpstr>
      <vt:lpstr>Resistor vs Capacitor vs Inductor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7</cp:revision>
  <dcterms:created xsi:type="dcterms:W3CDTF">2025-02-11T03:05:10Z</dcterms:created>
  <dcterms:modified xsi:type="dcterms:W3CDTF">2025-03-25T07:46:21Z</dcterms:modified>
</cp:coreProperties>
</file>