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450" autoAdjust="0"/>
  </p:normalViewPr>
  <p:slideViewPr>
    <p:cSldViewPr snapToGrid="0">
      <p:cViewPr varScale="1">
        <p:scale>
          <a:sx n="75" d="100"/>
          <a:sy n="75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0B9C-D5F8-466C-9724-7A24EF593098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912C2-8B5B-45BA-ABDF-725FF8E9D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73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912C2-8B5B-45BA-ABDF-725FF8E9D23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68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336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860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55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7963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8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0347-BB2F-C7EA-41BC-E405AA684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B162C-CF68-45CD-2685-592382987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6D33-C4BA-6069-EF11-68B187EEF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F743-80C7-43A3-872E-F1EAED539515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D9BB-3284-CEB2-D3C8-7ED968EFD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EB3BC-FF1C-DDC3-0EB4-0B6247D7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F3096-C643-4BC0-BED0-D7CCC53F9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1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47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484D-01E5-BE4B-CE22-43F09736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370" y="2384057"/>
            <a:ext cx="7429499" cy="123110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FF5900"/>
                </a:solidFill>
              </a:rPr>
              <a:t>Energy Storage Systems - </a:t>
            </a:r>
            <a:br>
              <a:rPr lang="en-US" sz="4000" b="1" dirty="0">
                <a:solidFill>
                  <a:srgbClr val="FF5900"/>
                </a:solidFill>
              </a:rPr>
            </a:br>
            <a:r>
              <a:rPr lang="en-US" sz="4000" b="1" dirty="0">
                <a:solidFill>
                  <a:srgbClr val="FF5900"/>
                </a:solidFill>
              </a:rPr>
              <a:t>Chemical and 3D Solar Cell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1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9E2E1-8080-8F6D-7D7F-B98C824F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Chemical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413BE8-6F87-BCE1-1572-79DBA545CC1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8560" y="1523835"/>
            <a:ext cx="4359018" cy="38103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58406A-8483-DCBA-E91B-1B4CA3AD200A}"/>
              </a:ext>
            </a:extLst>
          </p:cNvPr>
          <p:cNvSpPr txBox="1"/>
          <p:nvPr/>
        </p:nvSpPr>
        <p:spPr>
          <a:xfrm>
            <a:off x="761967" y="960963"/>
            <a:ext cx="67665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i="1" dirty="0"/>
              <a:t>Chemical: </a:t>
            </a:r>
          </a:p>
          <a:p>
            <a:endParaRPr lang="en-IN" sz="1600" b="1" i="1" dirty="0"/>
          </a:p>
          <a:p>
            <a:r>
              <a:rPr lang="en-IN" sz="1600" dirty="0"/>
              <a:t>Chemical storage stores energy in a chemical which are in form of gases, liquid or solid and releases that energy through chemical reactions.</a:t>
            </a:r>
          </a:p>
          <a:p>
            <a:r>
              <a:rPr lang="en-US" sz="1600" b="1" i="1" dirty="0"/>
              <a:t>Hydrogen Fuel Cells: </a:t>
            </a:r>
          </a:p>
          <a:p>
            <a:endParaRPr lang="en-US" sz="1600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Hydrogen is a clean fuel that, when consumed in a fuel cell, produces only water.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Hydrogen can be produced from a variety of domestic resources, such as natural gas, nuclear power, biomass, and renewable power like solar and wind.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qualities make it an attractive fuel option for transportation and electricity generation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can be used in cars, in houses, for portable power, and in </a:t>
            </a:r>
          </a:p>
          <a:p>
            <a:r>
              <a:rPr lang="en-US" sz="1600" dirty="0"/>
              <a:t>many more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chemical energy of hydrogen fuel and oxygen into electricity through a pair of redox reactions.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304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9875-0211-2DE6-4539-77D99EDB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Energy Storage Systems - Chemical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2D741-25EF-41C7-4AEE-1AA2E485164B}"/>
              </a:ext>
            </a:extLst>
          </p:cNvPr>
          <p:cNvSpPr txBox="1"/>
          <p:nvPr/>
        </p:nvSpPr>
        <p:spPr>
          <a:xfrm>
            <a:off x="761967" y="1166842"/>
            <a:ext cx="6390673" cy="4847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Fuel cells are different from most batteries in requiring a continuous source of fuel and oxygen (usually from air) to sustain the chemical reaction,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whereas in a battery the chemical energy usually comes from metals and their ions or oxides that are commonly already present in the battery, except in flow batteries.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Fuel cells can produce electricity continuously for as long as fuel and oxygen are supplied. Hydrogen has an energy density of approximately 120 MJ/kg, almost three times more than diesel or gasoline.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 electrical terms, the energy density of hydrogen is equal to 33.6 kWh of usable energy per kg, versus diesel which only holds about 12-14 kWh per kg.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98FB8F-8DFE-B1A0-6897-1E71F5F95FD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74634" y="1418467"/>
            <a:ext cx="3139712" cy="28425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071B1E-41C8-3DB7-99FF-33553D5CEEF7}"/>
              </a:ext>
            </a:extLst>
          </p:cNvPr>
          <p:cNvSpPr txBox="1"/>
          <p:nvPr/>
        </p:nvSpPr>
        <p:spPr>
          <a:xfrm>
            <a:off x="7887647" y="4363115"/>
            <a:ext cx="2913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Fig: Ragone plot of the  most important </a:t>
            </a:r>
          </a:p>
          <a:p>
            <a:r>
              <a:rPr lang="en-US" sz="1200" dirty="0"/>
              <a:t>energy storage systems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7254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3890-1223-5B4B-2A4C-7DFCB6F2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Solar Based Renewable Energy Systems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3427D1-4230-7DAD-1A0B-9387098B2071}"/>
              </a:ext>
            </a:extLst>
          </p:cNvPr>
          <p:cNvSpPr txBox="1"/>
          <p:nvPr/>
        </p:nvSpPr>
        <p:spPr>
          <a:xfrm>
            <a:off x="761967" y="1077584"/>
            <a:ext cx="6177261" cy="521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3D Solar Cell: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Three-dimensional solar cells that capture nearly all of the light that strikes them and could boost the efficiency of photovoltaic systems while reducing their size, weight and mechanical complexity.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new 3D solar cells, created at the Georgia Tech Research Institute, capture photons from sunlight using an array of miniature "tower" structures that resemble high-rise buildings in a city street grid.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cells could find near-term applications for powering spacecraft, and by enabling efficiency improvements in photovoltaic coating materials, could also change the way solar cells are designed for a broad range of applications. 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5648D1-DA9D-8897-9D82-16CE54EAA5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9228" y="1366031"/>
            <a:ext cx="2946452" cy="38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1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DD1C1-E3AF-410A-609E-5E7B64E07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1" y="1119823"/>
            <a:ext cx="5334000" cy="357020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600" dirty="0"/>
              <a:t>• The 3D design was described in the March 2007 issue of the journal JOM, published by The Minerals, Metals and Materials Society.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• The research has been sponsored by the Air Force Office of Scientific Research, the Air Force Research Laboratory, </a:t>
            </a:r>
            <a:r>
              <a:rPr lang="en-IN" sz="1600" dirty="0" err="1"/>
              <a:t>NewCyte</a:t>
            </a:r>
            <a:r>
              <a:rPr lang="en-IN" sz="1600" dirty="0"/>
              <a:t> Inc., and Intellectual Property Partners, LLC.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• A global patent application has been filed for the technology. Solar3D, Inc. plans to commercialize such 3D cells, but its technology is currently patent-pending. </a:t>
            </a:r>
          </a:p>
          <a:p>
            <a:endParaRPr lang="en-IN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6099F6-7FC9-CC94-76ED-4391E44A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1950"/>
            <a:ext cx="10152063" cy="574675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Solar Based Renewable Energy Systems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3B75A0-E833-F66D-F162-4933EA52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9228" y="1366031"/>
            <a:ext cx="2946452" cy="382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5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AD93-FB60-A3C2-9CA6-42303A7A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Solar Based Renewable Energy Solar Systems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D6103-67E6-1E2E-03B3-4EBE9B526B00}"/>
              </a:ext>
            </a:extLst>
          </p:cNvPr>
          <p:cNvSpPr txBox="1"/>
          <p:nvPr/>
        </p:nvSpPr>
        <p:spPr>
          <a:xfrm>
            <a:off x="761967" y="1166287"/>
            <a:ext cx="5557553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tower structures can trap and absorb light received from many different angles, the new cells remain efficient even when the sun is not directly overhead.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That could allow them to be used on spacecraft without the mechanical aiming systems that maintain a constant orientation to the sun, reducing weight and complexity - and improving reliability.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67AF6-65B5-F7F3-85F6-143B7B1A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4" y="1166287"/>
            <a:ext cx="2911092" cy="19889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E2DCD4-258E-BC83-1260-3AD0F264B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54" y="3429000"/>
            <a:ext cx="2872989" cy="2179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FF7599-BB00-5487-084B-E87F04E3A69C}"/>
              </a:ext>
            </a:extLst>
          </p:cNvPr>
          <p:cNvSpPr txBox="1"/>
          <p:nvPr/>
        </p:nvSpPr>
        <p:spPr>
          <a:xfrm>
            <a:off x="6319520" y="569171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Fig: Cross section image shows cadmium telluride coating around</a:t>
            </a:r>
          </a:p>
        </p:txBody>
      </p:sp>
    </p:spTree>
    <p:extLst>
      <p:ext uri="{BB962C8B-B14F-4D97-AF65-F5344CB8AC3E}">
        <p14:creationId xmlns:p14="http://schemas.microsoft.com/office/powerpoint/2010/main" val="3881164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DB92-3AA7-1035-4253-08240B3C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Solar Based Renewable Energy Solar Systems 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470F5-5CAB-E831-590F-790402484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312863"/>
            <a:ext cx="5334033" cy="4016997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 the finished cells, the carbon nanotube arrays serve both as support for the 3D arrays and as a conductor connecting the photovoltaic materials to the silicon wafer.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researchers chose to make their prototypes cells from the cadmium materials because they were familiar with them from other research.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However, a broad range of other photovoltaic materials could also be used, and selecting the best material for specific applications will be a goal of future research 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C5C18-08A8-5119-E660-CF77B4502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4" y="1166287"/>
            <a:ext cx="2911092" cy="19889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940A17-3704-66AC-33FD-5A6C0247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454" y="3429000"/>
            <a:ext cx="2872989" cy="2179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FA34DA-E56A-4957-796D-DE2FD9F67E4E}"/>
              </a:ext>
            </a:extLst>
          </p:cNvPr>
          <p:cNvSpPr txBox="1"/>
          <p:nvPr/>
        </p:nvSpPr>
        <p:spPr>
          <a:xfrm>
            <a:off x="6319520" y="569171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Fig: Cross section image shows cadmium telluride coating around</a:t>
            </a:r>
          </a:p>
        </p:txBody>
      </p:sp>
    </p:spTree>
    <p:extLst>
      <p:ext uri="{BB962C8B-B14F-4D97-AF65-F5344CB8AC3E}">
        <p14:creationId xmlns:p14="http://schemas.microsoft.com/office/powerpoint/2010/main" val="296675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6B50C-31E3-E482-8F49-492A8D04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Solar Based Renewable Energy Solar Systems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C2F72-489A-C909-86D8-4845606C1AA4}"/>
              </a:ext>
            </a:extLst>
          </p:cNvPr>
          <p:cNvSpPr txBox="1"/>
          <p:nvPr/>
        </p:nvSpPr>
        <p:spPr>
          <a:xfrm>
            <a:off x="761967" y="999480"/>
            <a:ext cx="6096000" cy="4109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Fabrication of the cells begins with a silicon wafer, which can also serve as the solar cell's bottom junction.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researchers first coat the wafer with a thin layer of iron using a photolithography process that can create a wide variety of patterns.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patterned wafer is then placed into a furnace heated to 780 degrees Celsius. Hydrocarbon gases are then flowed into furnace, where the carbon and hydrogen separate.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In a process known as chemical vapor deposition, the carbon grows arrays of multi-walled carbon nanotubes a top the iron patterns.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EF6112-AD37-FDFC-DB79-7767F390E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462" y="1122564"/>
            <a:ext cx="3406435" cy="2682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9FDA86-DD65-3B40-90B0-04043FB1308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8222" y="3805036"/>
            <a:ext cx="3856054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005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112</TotalTime>
  <Words>770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Energy Storage Systems -  Chemical and 3D Solar Cell </vt:lpstr>
      <vt:lpstr>Energy Storage Systems - Chemical </vt:lpstr>
      <vt:lpstr>Energy Storage Systems - Chemical </vt:lpstr>
      <vt:lpstr>Solar Based Renewable Energy Systems </vt:lpstr>
      <vt:lpstr>Solar Based Renewable Energy Systems </vt:lpstr>
      <vt:lpstr>Solar Based Renewable Energy Solar Systems </vt:lpstr>
      <vt:lpstr>Solar Based Renewable Energy Solar Systems </vt:lpstr>
      <vt:lpstr>Solar Based Renewable Energy Solar Systems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7</cp:revision>
  <dcterms:created xsi:type="dcterms:W3CDTF">2025-02-11T02:55:33Z</dcterms:created>
  <dcterms:modified xsi:type="dcterms:W3CDTF">2025-03-25T08:28:23Z</dcterms:modified>
</cp:coreProperties>
</file>