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867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87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221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5684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28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706E-740A-CFA8-9ADB-17AAE3E4A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375DA-4004-021F-932B-4F55350EC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4E9D7-EA90-D262-2429-DECE014C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DAC3-6B0B-422A-BE8D-EED255A0FC2E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099A-64DA-8AD5-2EFB-25401A6D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165B2-3EF9-B940-6C80-A5938514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BED0-27C1-47EC-8C1F-0509EBCF9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08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061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AB0546-1778-A8A2-D150-70A4C648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Classification of Power Semiconductor Switches </a:t>
            </a:r>
            <a:endParaRPr lang="en-IN" sz="2800" dirty="0">
              <a:solidFill>
                <a:srgbClr val="FF59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1C3543-968F-DEC7-0553-952CA8A26C2E}"/>
              </a:ext>
            </a:extLst>
          </p:cNvPr>
          <p:cNvSpPr txBox="1"/>
          <p:nvPr/>
        </p:nvSpPr>
        <p:spPr>
          <a:xfrm>
            <a:off x="761967" y="1402140"/>
            <a:ext cx="4306990" cy="4109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Based on number of terminals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1) Two-terminal devices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2) Three-terminal devices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Based on the degree of controllability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1) Uncontrollable switches (Diodes)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2) Semi-Controllable switches (Thyristors) </a:t>
            </a:r>
          </a:p>
          <a:p>
            <a:pPr>
              <a:lnSpc>
                <a:spcPct val="150000"/>
              </a:lnSpc>
            </a:pPr>
            <a:r>
              <a:rPr lang="en-IN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3) Fully-controllable switches (BJT, MOSFET, IGBT, GTO)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ACB118-854F-049C-9FD6-99F79D3549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54" r="2250"/>
          <a:stretch/>
        </p:blipFill>
        <p:spPr>
          <a:xfrm>
            <a:off x="4596390" y="1461793"/>
            <a:ext cx="2395331" cy="14281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6687CD-3467-8518-EB7F-0D15A7A5D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939" y="1351513"/>
            <a:ext cx="1071975" cy="1713327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2EEB8E08-DD6B-2865-4F74-F01EB42BE909}"/>
              </a:ext>
            </a:extLst>
          </p:cNvPr>
          <p:cNvGrpSpPr/>
          <p:nvPr/>
        </p:nvGrpSpPr>
        <p:grpSpPr>
          <a:xfrm>
            <a:off x="8817554" y="1676936"/>
            <a:ext cx="1009549" cy="1610424"/>
            <a:chOff x="8780494" y="3436620"/>
            <a:chExt cx="1009549" cy="161042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93594E9-AD97-C62F-A9DE-7D50421F3934}"/>
                </a:ext>
              </a:extLst>
            </p:cNvPr>
            <p:cNvSpPr/>
            <p:nvPr/>
          </p:nvSpPr>
          <p:spPr>
            <a:xfrm>
              <a:off x="8915400" y="3826565"/>
              <a:ext cx="874643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A3764B-8D86-6C1F-7626-009B8B193ADC}"/>
                </a:ext>
              </a:extLst>
            </p:cNvPr>
            <p:cNvSpPr/>
            <p:nvPr/>
          </p:nvSpPr>
          <p:spPr>
            <a:xfrm>
              <a:off x="9083638" y="3916017"/>
              <a:ext cx="70301" cy="73549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10477B-ADFE-5DE2-7F73-4050F9F6C0EF}"/>
                </a:ext>
              </a:extLst>
            </p:cNvPr>
            <p:cNvCxnSpPr>
              <a:endCxn id="16" idx="3"/>
            </p:cNvCxnSpPr>
            <p:nvPr/>
          </p:nvCxnSpPr>
          <p:spPr>
            <a:xfrm>
              <a:off x="8780494" y="4283765"/>
              <a:ext cx="37344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660536-F380-ECE8-76DE-DE6424FF03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3939" y="3916017"/>
              <a:ext cx="357809" cy="2286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D9E95AC-812B-13B5-3ABC-C2FBBAD6F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4128" y="3436620"/>
              <a:ext cx="9940" cy="4870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8CA9E91-BC2E-B169-9896-8A51BBCBD5ED}"/>
                </a:ext>
              </a:extLst>
            </p:cNvPr>
            <p:cNvCxnSpPr>
              <a:stCxn id="14" idx="5"/>
            </p:cNvCxnSpPr>
            <p:nvPr/>
          </p:nvCxnSpPr>
          <p:spPr>
            <a:xfrm flipH="1" flipV="1">
              <a:off x="9153939" y="4450080"/>
              <a:ext cx="508015" cy="1569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31DB80F-0D37-2573-7271-1176497A5ED1}"/>
                </a:ext>
              </a:extLst>
            </p:cNvPr>
            <p:cNvCxnSpPr>
              <a:stCxn id="14" idx="5"/>
            </p:cNvCxnSpPr>
            <p:nvPr/>
          </p:nvCxnSpPr>
          <p:spPr>
            <a:xfrm flipH="1">
              <a:off x="9639300" y="4607054"/>
              <a:ext cx="22654" cy="4399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B52546-A7FB-996E-CD28-DAA5944B0587}"/>
              </a:ext>
            </a:extLst>
          </p:cNvPr>
          <p:cNvGrpSpPr/>
          <p:nvPr/>
        </p:nvGrpSpPr>
        <p:grpSpPr>
          <a:xfrm>
            <a:off x="10200483" y="1751001"/>
            <a:ext cx="1009549" cy="1624978"/>
            <a:chOff x="10066081" y="3347168"/>
            <a:chExt cx="1009549" cy="162497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0739E06-AD68-C368-953D-9E94BE35D031}"/>
                </a:ext>
              </a:extLst>
            </p:cNvPr>
            <p:cNvSpPr/>
            <p:nvPr/>
          </p:nvSpPr>
          <p:spPr>
            <a:xfrm>
              <a:off x="10200987" y="3737113"/>
              <a:ext cx="874643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6B9E11-D399-0B4B-2CD8-82A13F339546}"/>
                </a:ext>
              </a:extLst>
            </p:cNvPr>
            <p:cNvSpPr/>
            <p:nvPr/>
          </p:nvSpPr>
          <p:spPr>
            <a:xfrm>
              <a:off x="10369225" y="3826565"/>
              <a:ext cx="70301" cy="73549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54882C3-5399-3ACE-9A67-1DD0DE1F11A8}"/>
                </a:ext>
              </a:extLst>
            </p:cNvPr>
            <p:cNvCxnSpPr>
              <a:endCxn id="38" idx="3"/>
            </p:cNvCxnSpPr>
            <p:nvPr/>
          </p:nvCxnSpPr>
          <p:spPr>
            <a:xfrm>
              <a:off x="10066081" y="4194313"/>
              <a:ext cx="37344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32C992F-3385-DC0B-158E-7A172548AF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39526" y="3826565"/>
              <a:ext cx="357809" cy="2286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7145057-288D-5057-E00B-A904CF8F58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89715" y="3347168"/>
              <a:ext cx="9940" cy="4870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C09DBDF-565B-8EAC-1B87-8BB25B48B418}"/>
                </a:ext>
              </a:extLst>
            </p:cNvPr>
            <p:cNvCxnSpPr>
              <a:cxnSpLocks/>
              <a:endCxn id="37" idx="5"/>
            </p:cNvCxnSpPr>
            <p:nvPr/>
          </p:nvCxnSpPr>
          <p:spPr>
            <a:xfrm>
              <a:off x="10447917" y="4351768"/>
              <a:ext cx="499624" cy="1658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6B8D82E-9CEF-A122-DF41-FA485F5557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96913" y="4532156"/>
              <a:ext cx="22654" cy="4399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B67C8DB-F0D8-4910-22AB-BEE792883711}"/>
              </a:ext>
            </a:extLst>
          </p:cNvPr>
          <p:cNvSpPr txBox="1"/>
          <p:nvPr/>
        </p:nvSpPr>
        <p:spPr>
          <a:xfrm>
            <a:off x="9120698" y="1410243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Collector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04DFA1-5EC3-BEB8-9FDF-1C2123021C6C}"/>
              </a:ext>
            </a:extLst>
          </p:cNvPr>
          <p:cNvSpPr txBox="1"/>
          <p:nvPr/>
        </p:nvSpPr>
        <p:spPr>
          <a:xfrm>
            <a:off x="10432779" y="1402140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Collector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0F1A8A-38BE-8EBB-1CB5-754AF2939F8E}"/>
              </a:ext>
            </a:extLst>
          </p:cNvPr>
          <p:cNvSpPr txBox="1"/>
          <p:nvPr/>
        </p:nvSpPr>
        <p:spPr>
          <a:xfrm>
            <a:off x="8416045" y="2168775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F09B49-3C9B-B08E-8181-64203D804770}"/>
              </a:ext>
            </a:extLst>
          </p:cNvPr>
          <p:cNvSpPr txBox="1"/>
          <p:nvPr/>
        </p:nvSpPr>
        <p:spPr>
          <a:xfrm>
            <a:off x="9794167" y="2277513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Base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8156BA-12A6-D9B3-426D-93CC6AA911CB}"/>
              </a:ext>
            </a:extLst>
          </p:cNvPr>
          <p:cNvSpPr txBox="1"/>
          <p:nvPr/>
        </p:nvSpPr>
        <p:spPr>
          <a:xfrm>
            <a:off x="9368379" y="3353835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Emitter</a:t>
            </a:r>
          </a:p>
          <a:p>
            <a:r>
              <a:rPr lang="en-IN" sz="1400" dirty="0"/>
              <a:t>P-n-p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8A1B84-99F2-E5DD-1311-F78C90DC895E}"/>
              </a:ext>
            </a:extLst>
          </p:cNvPr>
          <p:cNvSpPr txBox="1"/>
          <p:nvPr/>
        </p:nvSpPr>
        <p:spPr>
          <a:xfrm>
            <a:off x="10677904" y="3393206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Emitter</a:t>
            </a:r>
          </a:p>
          <a:p>
            <a:r>
              <a:rPr lang="en-IN" sz="1400" dirty="0"/>
              <a:t>N-p-n</a:t>
            </a:r>
          </a:p>
        </p:txBody>
      </p:sp>
    </p:spTree>
    <p:extLst>
      <p:ext uri="{BB962C8B-B14F-4D97-AF65-F5344CB8AC3E}">
        <p14:creationId xmlns:p14="http://schemas.microsoft.com/office/powerpoint/2010/main" val="294869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FC6A-3F49-6305-74A3-C0EBC9F5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Ideal Controllable Switch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F70CD-020B-CE88-03B6-54CACE9A331D}"/>
              </a:ext>
            </a:extLst>
          </p:cNvPr>
          <p:cNvSpPr txBox="1"/>
          <p:nvPr/>
        </p:nvSpPr>
        <p:spPr>
          <a:xfrm>
            <a:off x="1160393" y="1639383"/>
            <a:ext cx="8977520" cy="23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It should...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Block arbitrarily large forward and reverse voltages with zero current flow when OFF.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Conduct arbitrarily large currents with zero voltage drop when 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Switch from on to off or vice versa instantaneously when triggered.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Vanishingly small power required from control source to trigger the switch. </a:t>
            </a:r>
          </a:p>
        </p:txBody>
      </p:sp>
    </p:spTree>
    <p:extLst>
      <p:ext uri="{BB962C8B-B14F-4D97-AF65-F5344CB8AC3E}">
        <p14:creationId xmlns:p14="http://schemas.microsoft.com/office/powerpoint/2010/main" val="20142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72F9-E08D-CF3C-0230-A89791C0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GTO (Gate Turn – Off thyristor)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F688C-3889-FBC7-9D52-03D73491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56" y="1954099"/>
            <a:ext cx="3128944" cy="2980418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A63D3D99-8A78-1696-1C5D-FA806CB21F1F}"/>
              </a:ext>
            </a:extLst>
          </p:cNvPr>
          <p:cNvGrpSpPr/>
          <p:nvPr/>
        </p:nvGrpSpPr>
        <p:grpSpPr>
          <a:xfrm>
            <a:off x="5636940" y="2256568"/>
            <a:ext cx="5027747" cy="2811670"/>
            <a:chOff x="7078114" y="2773402"/>
            <a:chExt cx="5027747" cy="2811670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4BA30829-9C99-C71B-36DA-154E36B1F000}"/>
                </a:ext>
              </a:extLst>
            </p:cNvPr>
            <p:cNvSpPr/>
            <p:nvPr/>
          </p:nvSpPr>
          <p:spPr>
            <a:xfrm rot="5400000">
              <a:off x="8987670" y="3002823"/>
              <a:ext cx="1395056" cy="1591427"/>
            </a:xfrm>
            <a:prstGeom prst="triangle">
              <a:avLst>
                <a:gd name="adj" fmla="val 49063"/>
              </a:avLst>
            </a:prstGeom>
            <a:noFill/>
            <a:ln w="952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EC6495F-32F5-E0ED-ED6B-CB6EC957056C}"/>
                </a:ext>
              </a:extLst>
            </p:cNvPr>
            <p:cNvCxnSpPr/>
            <p:nvPr/>
          </p:nvCxnSpPr>
          <p:spPr>
            <a:xfrm>
              <a:off x="10485783" y="3101008"/>
              <a:ext cx="0" cy="146105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BC8DE63-90E6-3028-F740-A006C6A50EFB}"/>
                </a:ext>
              </a:extLst>
            </p:cNvPr>
            <p:cNvCxnSpPr>
              <a:stCxn id="8" idx="0"/>
            </p:cNvCxnSpPr>
            <p:nvPr/>
          </p:nvCxnSpPr>
          <p:spPr>
            <a:xfrm>
              <a:off x="10480912" y="3785465"/>
              <a:ext cx="1624949" cy="1307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11B93EE-C6C2-DD95-F94E-60FCA6E7E9FE}"/>
                </a:ext>
              </a:extLst>
            </p:cNvPr>
            <p:cNvCxnSpPr/>
            <p:nvPr/>
          </p:nvCxnSpPr>
          <p:spPr>
            <a:xfrm>
              <a:off x="7252258" y="3772394"/>
              <a:ext cx="1624949" cy="1307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82992FE-5B9D-651A-EC5A-5E202299350C}"/>
                </a:ext>
              </a:extLst>
            </p:cNvPr>
            <p:cNvCxnSpPr/>
            <p:nvPr/>
          </p:nvCxnSpPr>
          <p:spPr>
            <a:xfrm>
              <a:off x="10480912" y="4323522"/>
              <a:ext cx="611158" cy="41744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E2324D1-DF1E-08EB-60AD-C7EF86CADA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80912" y="4466115"/>
              <a:ext cx="611158" cy="41399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426D2E3-58D2-AE14-33A5-B9EB6D725B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2070" y="4740965"/>
              <a:ext cx="0" cy="524986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3388693-9684-622A-A1F3-381AD6B677D2}"/>
                </a:ext>
              </a:extLst>
            </p:cNvPr>
            <p:cNvCxnSpPr/>
            <p:nvPr/>
          </p:nvCxnSpPr>
          <p:spPr>
            <a:xfrm>
              <a:off x="7444409" y="3607904"/>
              <a:ext cx="620323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79613F-9361-57F3-C4CB-BFA4E6C330F2}"/>
                </a:ext>
              </a:extLst>
            </p:cNvPr>
            <p:cNvSpPr txBox="1"/>
            <p:nvPr/>
          </p:nvSpPr>
          <p:spPr>
            <a:xfrm>
              <a:off x="10677265" y="3840821"/>
              <a:ext cx="1346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Cathode (K)</a:t>
              </a:r>
              <a:endParaRPr lang="en-IN" sz="16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4DD2BE-B684-83D9-17D7-E6AF02B645F6}"/>
                </a:ext>
              </a:extLst>
            </p:cNvPr>
            <p:cNvSpPr txBox="1"/>
            <p:nvPr/>
          </p:nvSpPr>
          <p:spPr>
            <a:xfrm>
              <a:off x="10304407" y="5246518"/>
              <a:ext cx="939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Gate(G)</a:t>
              </a:r>
              <a:endParaRPr lang="en-IN" sz="16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FCA6B7-921F-7051-85E7-876E9A9CFDC1}"/>
                </a:ext>
              </a:extLst>
            </p:cNvPr>
            <p:cNvSpPr txBox="1"/>
            <p:nvPr/>
          </p:nvSpPr>
          <p:spPr>
            <a:xfrm>
              <a:off x="7078114" y="4078641"/>
              <a:ext cx="1106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Anode(A)</a:t>
              </a:r>
              <a:endParaRPr lang="en-IN" sz="16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A15358-52A0-D71D-A79F-DF685160CE4E}"/>
                </a:ext>
              </a:extLst>
            </p:cNvPr>
            <p:cNvSpPr txBox="1"/>
            <p:nvPr/>
          </p:nvSpPr>
          <p:spPr>
            <a:xfrm>
              <a:off x="7626704" y="3152748"/>
              <a:ext cx="4154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Bahnschrift Condensed" panose="020B0502040204020203" pitchFamily="34" charset="0"/>
                </a:rPr>
                <a:t>i</a:t>
              </a:r>
              <a:r>
                <a:rPr lang="en-US" sz="1600" b="1" dirty="0"/>
                <a:t> </a:t>
              </a:r>
              <a:r>
                <a:rPr lang="en-US" sz="1100" b="1" dirty="0"/>
                <a:t>A</a:t>
              </a:r>
              <a:endParaRPr lang="en-IN" sz="16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CD8E62E-3635-1C81-6FC9-FB80F8A3B9ED}"/>
                </a:ext>
              </a:extLst>
            </p:cNvPr>
            <p:cNvSpPr txBox="1"/>
            <p:nvPr/>
          </p:nvSpPr>
          <p:spPr>
            <a:xfrm>
              <a:off x="8387786" y="3317601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IN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EA8FD9-70C1-4707-859F-B0996C34C5B4}"/>
                </a:ext>
              </a:extLst>
            </p:cNvPr>
            <p:cNvSpPr txBox="1"/>
            <p:nvPr/>
          </p:nvSpPr>
          <p:spPr>
            <a:xfrm>
              <a:off x="9230418" y="2773402"/>
              <a:ext cx="593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Bahnschrift Condensed" panose="020B0502040204020203" pitchFamily="34" charset="0"/>
                </a:rPr>
                <a:t>V </a:t>
              </a: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AK</a:t>
              </a:r>
              <a:endParaRPr lang="en-IN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3F3D843-B556-3FCF-0297-6A8B169D45AE}"/>
                </a:ext>
              </a:extLst>
            </p:cNvPr>
            <p:cNvSpPr txBox="1"/>
            <p:nvPr/>
          </p:nvSpPr>
          <p:spPr>
            <a:xfrm>
              <a:off x="11020618" y="3329971"/>
              <a:ext cx="3048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IN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6AEC12-2559-5D51-93E6-7353E474BD6F}"/>
                </a:ext>
              </a:extLst>
            </p:cNvPr>
            <p:cNvSpPr txBox="1"/>
            <p:nvPr/>
          </p:nvSpPr>
          <p:spPr>
            <a:xfrm>
              <a:off x="11492273" y="4618503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 err="1">
                  <a:latin typeface="Bahnschrift Condensed" panose="020B0502040204020203" pitchFamily="34" charset="0"/>
                </a:rPr>
                <a:t>i</a:t>
              </a:r>
              <a:r>
                <a:rPr lang="en-US" sz="1600" b="1" dirty="0"/>
                <a:t> </a:t>
              </a:r>
              <a:r>
                <a:rPr lang="en-US" sz="1100" b="1" dirty="0"/>
                <a:t>G</a:t>
              </a:r>
              <a:endParaRPr lang="en-IN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4249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9B5C11-24F2-3D7E-F20E-3B9C11D6509C}"/>
              </a:ext>
            </a:extLst>
          </p:cNvPr>
          <p:cNvSpPr txBox="1"/>
          <p:nvPr/>
        </p:nvSpPr>
        <p:spPr>
          <a:xfrm>
            <a:off x="761967" y="1363031"/>
            <a:ext cx="8636557" cy="3088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Operation Principle: </a:t>
            </a:r>
          </a:p>
          <a:p>
            <a:pPr>
              <a:lnSpc>
                <a:spcPct val="150000"/>
              </a:lnSpc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turn ON operation of GTO is similar to a conventional thyristor. When the anode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terminal is made positive with respect to cathode by applying a positive gate current,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hole current injection from gate forward bias the cathode p-base junction. </a:t>
            </a:r>
          </a:p>
          <a:p>
            <a:pPr>
              <a:lnSpc>
                <a:spcPct val="150000"/>
              </a:lnSpc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To turn OFF a conducting GTO, a reverse bias is applied at the gate by making the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gate negative with respect to cathode.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FA7BE9-9538-9772-7A17-105DB3C0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GTO (Gate Turn – Off thyristor)</a:t>
            </a:r>
            <a:endParaRPr lang="en-IN" sz="28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4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6808C5-F1D3-7BD9-A6B6-EF162C2931CA}"/>
              </a:ext>
            </a:extLst>
          </p:cNvPr>
          <p:cNvSpPr txBox="1"/>
          <p:nvPr/>
        </p:nvSpPr>
        <p:spPr>
          <a:xfrm>
            <a:off x="761966" y="1120676"/>
            <a:ext cx="9594607" cy="23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GTO suffer from long switch off times.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Restricted maximum switching frequency to about 1 kHz.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Still GTO is approximately ten times faster than that of a comparable SCR.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Poor turn-off current gain and the second-breakdown problem at turn-off.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limited operating frequency of less than 5 kHz.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Complex Gate Drive Design.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0E12DD-40D9-81B3-2928-969871AA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GTO (Gate Turn – Off thyristor)</a:t>
            </a:r>
            <a:endParaRPr lang="en-IN" sz="28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50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EED52F-9D90-5169-E5DA-EA88B902003F}"/>
              </a:ext>
            </a:extLst>
          </p:cNvPr>
          <p:cNvSpPr txBox="1"/>
          <p:nvPr/>
        </p:nvSpPr>
        <p:spPr>
          <a:xfrm>
            <a:off x="761967" y="1001332"/>
            <a:ext cx="6097656" cy="3515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Applications: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16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AC drives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DC drives or DC choppers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AC stabilizing power supplies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DC circuit breakers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Induction heating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C97BCD-A7CE-4A6E-248B-16505127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GTO (Gate Turn – Off thyristor)</a:t>
            </a:r>
            <a:endParaRPr lang="en-IN" sz="28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44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8D1DB4-6259-6247-7A9D-4D3425FC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847" y="854660"/>
            <a:ext cx="3833192" cy="2385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1E1E9B-D24C-A760-7554-D5568E76D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686" y="3848171"/>
            <a:ext cx="3389353" cy="24616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82C3A8-641A-56CB-A6A7-2D8067C90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92" y="1887260"/>
            <a:ext cx="5730737" cy="270533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A3C8C1E-8DB1-4659-C8EC-9B419049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BJT (Bipolar Junction Transistor)</a:t>
            </a:r>
            <a:endParaRPr lang="en-IN" sz="28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1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6FE8-7EC4-3A4C-5AAF-C4C0871E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BJT (Bipolar Junction Transistor)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24C67-4A9C-7F4A-1945-416457FEFB6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AED"/>
              </a:clrFrom>
              <a:clrTo>
                <a:srgbClr val="EDEAE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7736" y="1302836"/>
            <a:ext cx="6096528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8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1C01-BFE0-6DAB-4A64-CF856CDD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571750"/>
            <a:ext cx="2792896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Thank you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29167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66</TotalTime>
  <Words>329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Bahnschrift Condensed</vt:lpstr>
      <vt:lpstr>Calibri</vt:lpstr>
      <vt:lpstr>GenAITheme3-whiteBG</vt:lpstr>
      <vt:lpstr>Classification of Power Semiconductor Switches </vt:lpstr>
      <vt:lpstr>Ideal Controllable Switch</vt:lpstr>
      <vt:lpstr>GTO (Gate Turn – Off thyristor)</vt:lpstr>
      <vt:lpstr>GTO (Gate Turn – Off thyristor)</vt:lpstr>
      <vt:lpstr>GTO (Gate Turn – Off thyristor)</vt:lpstr>
      <vt:lpstr>GTO (Gate Turn – Off thyristor)</vt:lpstr>
      <vt:lpstr>BJT (Bipolar Junction Transistor)</vt:lpstr>
      <vt:lpstr>BJT (Bipolar Junction Transistor)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6</cp:revision>
  <dcterms:created xsi:type="dcterms:W3CDTF">2025-02-12T05:44:25Z</dcterms:created>
  <dcterms:modified xsi:type="dcterms:W3CDTF">2025-03-25T08:29:14Z</dcterms:modified>
</cp:coreProperties>
</file>