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5ED16-73A2-4A16-8DBA-FD9AD1BAC96D}" type="doc">
      <dgm:prSet loTypeId="urn:microsoft.com/office/officeart/2005/8/layout/pyramid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01D432-38CA-46A0-B5D2-5EC781C5A4B3}">
      <dgm:prSet phldrT="[Text]"/>
      <dgm:spPr/>
      <dgm:t>
        <a:bodyPr/>
        <a:lstStyle/>
        <a:p>
          <a:r>
            <a:rPr lang="en-US" b="1" dirty="0"/>
            <a:t>Power Electronics</a:t>
          </a:r>
          <a:endParaRPr lang="en-IN" b="1" dirty="0"/>
        </a:p>
      </dgm:t>
    </dgm:pt>
    <dgm:pt modelId="{B22DA367-7660-4CC8-96E2-649EB46B8DF3}" type="parTrans" cxnId="{F351E0FA-F33A-4A99-83E5-9906DFC92849}">
      <dgm:prSet/>
      <dgm:spPr/>
      <dgm:t>
        <a:bodyPr/>
        <a:lstStyle/>
        <a:p>
          <a:endParaRPr lang="en-IN"/>
        </a:p>
      </dgm:t>
    </dgm:pt>
    <dgm:pt modelId="{834FDB74-9401-461D-9A56-A752C2CC8735}" type="sibTrans" cxnId="{F351E0FA-F33A-4A99-83E5-9906DFC92849}">
      <dgm:prSet/>
      <dgm:spPr/>
      <dgm:t>
        <a:bodyPr/>
        <a:lstStyle/>
        <a:p>
          <a:endParaRPr lang="en-IN"/>
        </a:p>
      </dgm:t>
    </dgm:pt>
    <dgm:pt modelId="{5C1F0209-BF12-415D-95CB-BC50041EBE60}">
      <dgm:prSet phldrT="[Text]"/>
      <dgm:spPr/>
      <dgm:t>
        <a:bodyPr/>
        <a:lstStyle/>
        <a:p>
          <a:endParaRPr lang="en-IN" dirty="0"/>
        </a:p>
      </dgm:t>
    </dgm:pt>
    <dgm:pt modelId="{66D1EACC-206A-4994-8F0B-8898DB59ACE0}" type="parTrans" cxnId="{AE939A0E-310C-4BD4-BC36-B4348A68F834}">
      <dgm:prSet/>
      <dgm:spPr/>
      <dgm:t>
        <a:bodyPr/>
        <a:lstStyle/>
        <a:p>
          <a:endParaRPr lang="en-IN"/>
        </a:p>
      </dgm:t>
    </dgm:pt>
    <dgm:pt modelId="{E467A190-8C34-4274-B60C-5CF34D9781BB}" type="sibTrans" cxnId="{AE939A0E-310C-4BD4-BC36-B4348A68F834}">
      <dgm:prSet/>
      <dgm:spPr/>
      <dgm:t>
        <a:bodyPr/>
        <a:lstStyle/>
        <a:p>
          <a:endParaRPr lang="en-IN"/>
        </a:p>
      </dgm:t>
    </dgm:pt>
    <dgm:pt modelId="{3ED99072-00E7-41BB-80A2-874B204E1374}">
      <dgm:prSet phldrT="[Text]"/>
      <dgm:spPr/>
      <dgm:t>
        <a:bodyPr/>
        <a:lstStyle/>
        <a:p>
          <a:r>
            <a:rPr lang="en-US" dirty="0"/>
            <a:t>Continuous discrete</a:t>
          </a:r>
        </a:p>
        <a:p>
          <a:r>
            <a:rPr lang="en-US" dirty="0"/>
            <a:t>control</a:t>
          </a:r>
          <a:endParaRPr lang="en-IN" dirty="0"/>
        </a:p>
      </dgm:t>
    </dgm:pt>
    <dgm:pt modelId="{93D339E4-DF92-4041-A38E-10EB957227BE}" type="parTrans" cxnId="{42BD0106-C3F1-4FC0-96DE-59B07AF96001}">
      <dgm:prSet/>
      <dgm:spPr/>
      <dgm:t>
        <a:bodyPr/>
        <a:lstStyle/>
        <a:p>
          <a:endParaRPr lang="en-IN"/>
        </a:p>
      </dgm:t>
    </dgm:pt>
    <dgm:pt modelId="{E9EA3C86-9FDD-4101-9B9C-0A72733E6937}" type="sibTrans" cxnId="{42BD0106-C3F1-4FC0-96DE-59B07AF96001}">
      <dgm:prSet/>
      <dgm:spPr/>
      <dgm:t>
        <a:bodyPr/>
        <a:lstStyle/>
        <a:p>
          <a:endParaRPr lang="en-IN"/>
        </a:p>
      </dgm:t>
    </dgm:pt>
    <dgm:pt modelId="{43F84BD4-F957-418D-8AB5-5174AB18F0C3}">
      <dgm:prSet phldrT="[Text]"/>
      <dgm:spPr/>
      <dgm:t>
        <a:bodyPr/>
        <a:lstStyle/>
        <a:p>
          <a:endParaRPr lang="en-IN" dirty="0"/>
        </a:p>
      </dgm:t>
    </dgm:pt>
    <dgm:pt modelId="{B643EE93-C278-4858-975C-BC1FBD427E3E}" type="parTrans" cxnId="{85EBC026-5FD2-4B15-B56B-68556397A483}">
      <dgm:prSet/>
      <dgm:spPr/>
      <dgm:t>
        <a:bodyPr/>
        <a:lstStyle/>
        <a:p>
          <a:endParaRPr lang="en-IN"/>
        </a:p>
      </dgm:t>
    </dgm:pt>
    <dgm:pt modelId="{FF54F02A-02D3-48EC-BD06-55177E831826}" type="sibTrans" cxnId="{85EBC026-5FD2-4B15-B56B-68556397A483}">
      <dgm:prSet/>
      <dgm:spPr/>
      <dgm:t>
        <a:bodyPr/>
        <a:lstStyle/>
        <a:p>
          <a:endParaRPr lang="en-IN"/>
        </a:p>
      </dgm:t>
    </dgm:pt>
    <dgm:pt modelId="{67D31215-8A53-43B0-9B7A-14525DC31B3E}" type="pres">
      <dgm:prSet presAssocID="{FC45ED16-73A2-4A16-8DBA-FD9AD1BAC96D}" presName="compositeShape" presStyleCnt="0">
        <dgm:presLayoutVars>
          <dgm:chMax val="9"/>
          <dgm:dir/>
          <dgm:resizeHandles val="exact"/>
        </dgm:presLayoutVars>
      </dgm:prSet>
      <dgm:spPr/>
    </dgm:pt>
    <dgm:pt modelId="{61C3DBDC-EB3A-4EA0-901B-9E038DFA981E}" type="pres">
      <dgm:prSet presAssocID="{FC45ED16-73A2-4A16-8DBA-FD9AD1BAC96D}" presName="triangle1" presStyleLbl="node1" presStyleIdx="0" presStyleCnt="4" custLinFactNeighborY="-125">
        <dgm:presLayoutVars>
          <dgm:bulletEnabled val="1"/>
        </dgm:presLayoutVars>
      </dgm:prSet>
      <dgm:spPr/>
    </dgm:pt>
    <dgm:pt modelId="{0BFAA0F6-12C4-49D0-9B01-7F1C952C9855}" type="pres">
      <dgm:prSet presAssocID="{FC45ED16-73A2-4A16-8DBA-FD9AD1BAC96D}" presName="triangle2" presStyleLbl="node1" presStyleIdx="1" presStyleCnt="4" custAng="10800000" custLinFactY="-125" custLinFactNeighborY="-100000">
        <dgm:presLayoutVars>
          <dgm:bulletEnabled val="1"/>
        </dgm:presLayoutVars>
      </dgm:prSet>
      <dgm:spPr/>
    </dgm:pt>
    <dgm:pt modelId="{0685489C-54ED-4EB5-9033-A4C2A46F5323}" type="pres">
      <dgm:prSet presAssocID="{FC45ED16-73A2-4A16-8DBA-FD9AD1BAC96D}" presName="triangle3" presStyleLbl="node1" presStyleIdx="2" presStyleCnt="4" custAng="0" custLinFactNeighborX="0" custLinFactNeighborY="55724">
        <dgm:presLayoutVars>
          <dgm:bulletEnabled val="1"/>
        </dgm:presLayoutVars>
      </dgm:prSet>
      <dgm:spPr/>
    </dgm:pt>
    <dgm:pt modelId="{B925F1C0-C58E-4897-8E3F-A0ED743C72AF}" type="pres">
      <dgm:prSet presAssocID="{FC45ED16-73A2-4A16-8DBA-FD9AD1BAC96D}" presName="triangle4" presStyleLbl="node1" presStyleIdx="3" presStyleCnt="4" custAng="10800000" custLinFactY="-125" custLinFactNeighborY="-100000">
        <dgm:presLayoutVars>
          <dgm:bulletEnabled val="1"/>
        </dgm:presLayoutVars>
      </dgm:prSet>
      <dgm:spPr/>
    </dgm:pt>
  </dgm:ptLst>
  <dgm:cxnLst>
    <dgm:cxn modelId="{42BD0106-C3F1-4FC0-96DE-59B07AF96001}" srcId="{FC45ED16-73A2-4A16-8DBA-FD9AD1BAC96D}" destId="{3ED99072-00E7-41BB-80A2-874B204E1374}" srcOrd="2" destOrd="0" parTransId="{93D339E4-DF92-4041-A38E-10EB957227BE}" sibTransId="{E9EA3C86-9FDD-4101-9B9C-0A72733E6937}"/>
    <dgm:cxn modelId="{AE939A0E-310C-4BD4-BC36-B4348A68F834}" srcId="{FC45ED16-73A2-4A16-8DBA-FD9AD1BAC96D}" destId="{5C1F0209-BF12-415D-95CB-BC50041EBE60}" srcOrd="1" destOrd="0" parTransId="{66D1EACC-206A-4994-8F0B-8898DB59ACE0}" sibTransId="{E467A190-8C34-4274-B60C-5CF34D9781BB}"/>
    <dgm:cxn modelId="{29423225-A22D-479A-A965-0055E3A5B970}" type="presOf" srcId="{43F84BD4-F957-418D-8AB5-5174AB18F0C3}" destId="{B925F1C0-C58E-4897-8E3F-A0ED743C72AF}" srcOrd="0" destOrd="0" presId="urn:microsoft.com/office/officeart/2005/8/layout/pyramid4"/>
    <dgm:cxn modelId="{85EBC026-5FD2-4B15-B56B-68556397A483}" srcId="{FC45ED16-73A2-4A16-8DBA-FD9AD1BAC96D}" destId="{43F84BD4-F957-418D-8AB5-5174AB18F0C3}" srcOrd="3" destOrd="0" parTransId="{B643EE93-C278-4858-975C-BC1FBD427E3E}" sibTransId="{FF54F02A-02D3-48EC-BD06-55177E831826}"/>
    <dgm:cxn modelId="{676ABE82-5DA8-46B5-8C9C-D0B2E7346E5F}" type="presOf" srcId="{5C1F0209-BF12-415D-95CB-BC50041EBE60}" destId="{0BFAA0F6-12C4-49D0-9B01-7F1C952C9855}" srcOrd="0" destOrd="0" presId="urn:microsoft.com/office/officeart/2005/8/layout/pyramid4"/>
    <dgm:cxn modelId="{E53BD78F-A94B-4920-8839-1F99F2705653}" type="presOf" srcId="{FC45ED16-73A2-4A16-8DBA-FD9AD1BAC96D}" destId="{67D31215-8A53-43B0-9B7A-14525DC31B3E}" srcOrd="0" destOrd="0" presId="urn:microsoft.com/office/officeart/2005/8/layout/pyramid4"/>
    <dgm:cxn modelId="{A5DB97E3-2B4E-43E6-A1A6-31B6A1DD0DB8}" type="presOf" srcId="{6B01D432-38CA-46A0-B5D2-5EC781C5A4B3}" destId="{61C3DBDC-EB3A-4EA0-901B-9E038DFA981E}" srcOrd="0" destOrd="0" presId="urn:microsoft.com/office/officeart/2005/8/layout/pyramid4"/>
    <dgm:cxn modelId="{2F28A2EA-B05B-4E99-B0AD-DE82346FAA93}" type="presOf" srcId="{3ED99072-00E7-41BB-80A2-874B204E1374}" destId="{0685489C-54ED-4EB5-9033-A4C2A46F5323}" srcOrd="0" destOrd="0" presId="urn:microsoft.com/office/officeart/2005/8/layout/pyramid4"/>
    <dgm:cxn modelId="{F351E0FA-F33A-4A99-83E5-9906DFC92849}" srcId="{FC45ED16-73A2-4A16-8DBA-FD9AD1BAC96D}" destId="{6B01D432-38CA-46A0-B5D2-5EC781C5A4B3}" srcOrd="0" destOrd="0" parTransId="{B22DA367-7660-4CC8-96E2-649EB46B8DF3}" sibTransId="{834FDB74-9401-461D-9A56-A752C2CC8735}"/>
    <dgm:cxn modelId="{045E2404-6333-4427-902D-E42018A47981}" type="presParOf" srcId="{67D31215-8A53-43B0-9B7A-14525DC31B3E}" destId="{61C3DBDC-EB3A-4EA0-901B-9E038DFA981E}" srcOrd="0" destOrd="0" presId="urn:microsoft.com/office/officeart/2005/8/layout/pyramid4"/>
    <dgm:cxn modelId="{9FB3EC93-CFCA-45FD-AC0E-C618638B38C4}" type="presParOf" srcId="{67D31215-8A53-43B0-9B7A-14525DC31B3E}" destId="{0BFAA0F6-12C4-49D0-9B01-7F1C952C9855}" srcOrd="1" destOrd="0" presId="urn:microsoft.com/office/officeart/2005/8/layout/pyramid4"/>
    <dgm:cxn modelId="{3CBD843B-D971-454E-8E7C-556A2791DB31}" type="presParOf" srcId="{67D31215-8A53-43B0-9B7A-14525DC31B3E}" destId="{0685489C-54ED-4EB5-9033-A4C2A46F5323}" srcOrd="2" destOrd="0" presId="urn:microsoft.com/office/officeart/2005/8/layout/pyramid4"/>
    <dgm:cxn modelId="{75CD3664-03D3-40F3-8E47-3E03B4B36F71}" type="presParOf" srcId="{67D31215-8A53-43B0-9B7A-14525DC31B3E}" destId="{B925F1C0-C58E-4897-8E3F-A0ED743C72A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3DBDC-EB3A-4EA0-901B-9E038DFA981E}">
      <dsp:nvSpPr>
        <dsp:cNvPr id="0" name=""/>
        <dsp:cNvSpPr/>
      </dsp:nvSpPr>
      <dsp:spPr>
        <a:xfrm>
          <a:off x="3275825" y="0"/>
          <a:ext cx="2709333" cy="270933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Power Electronics</a:t>
          </a:r>
          <a:endParaRPr lang="en-IN" sz="2000" b="1" kern="1200" dirty="0"/>
        </a:p>
      </dsp:txBody>
      <dsp:txXfrm>
        <a:off x="3953158" y="1354667"/>
        <a:ext cx="1354667" cy="1354666"/>
      </dsp:txXfrm>
    </dsp:sp>
    <dsp:sp modelId="{0BFAA0F6-12C4-49D0-9B01-7F1C952C9855}">
      <dsp:nvSpPr>
        <dsp:cNvPr id="0" name=""/>
        <dsp:cNvSpPr/>
      </dsp:nvSpPr>
      <dsp:spPr>
        <a:xfrm rot="10800000">
          <a:off x="1921158" y="0"/>
          <a:ext cx="2709333" cy="270933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2598491" y="0"/>
        <a:ext cx="1354667" cy="1354666"/>
      </dsp:txXfrm>
    </dsp:sp>
    <dsp:sp modelId="{0685489C-54ED-4EB5-9033-A4C2A46F5323}">
      <dsp:nvSpPr>
        <dsp:cNvPr id="0" name=""/>
        <dsp:cNvSpPr/>
      </dsp:nvSpPr>
      <dsp:spPr>
        <a:xfrm rot="10800000">
          <a:off x="3275825" y="2709333"/>
          <a:ext cx="2709333" cy="270933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Continuous discrete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</a:t>
          </a:r>
          <a:endParaRPr lang="en-IN" sz="2000" kern="1200" dirty="0"/>
        </a:p>
      </dsp:txBody>
      <dsp:txXfrm rot="10800000">
        <a:off x="3953158" y="2709333"/>
        <a:ext cx="1354667" cy="1354666"/>
      </dsp:txXfrm>
    </dsp:sp>
    <dsp:sp modelId="{B925F1C0-C58E-4897-8E3F-A0ED743C72AF}">
      <dsp:nvSpPr>
        <dsp:cNvPr id="0" name=""/>
        <dsp:cNvSpPr/>
      </dsp:nvSpPr>
      <dsp:spPr>
        <a:xfrm rot="10800000">
          <a:off x="4630492" y="0"/>
          <a:ext cx="2709333" cy="270933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5307825" y="0"/>
        <a:ext cx="1354667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635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30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91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126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08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29D-2BAE-D493-B8DB-CC1888760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F4B15-FCC9-AB42-3105-9B8F7154E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25EE-AACC-1A0E-C746-6DAA526C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A023-9DF7-4233-BE85-CECB3BBA787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74AD-A5BC-CEC3-0090-357238A3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2942-AE48-BBBC-D3DE-DA8CEFF7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AC3D-5BEA-4880-9E9C-38F3C0639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5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8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1ACB-D295-FEA0-658B-EC7A83F9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628" y="2813447"/>
            <a:ext cx="10152379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Introduction to Power Electronics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72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27A0-BE34-C297-AE5D-12E6207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What is Power Electronics?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A3876-F048-DC49-780B-5A93523ED82D}"/>
              </a:ext>
            </a:extLst>
          </p:cNvPr>
          <p:cNvSpPr txBox="1"/>
          <p:nvPr/>
        </p:nvSpPr>
        <p:spPr>
          <a:xfrm>
            <a:off x="761967" y="1343802"/>
            <a:ext cx="7865518" cy="267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—Power Electronics defined as the application of solid-state (devices)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electronics for the control and conversion of electric power.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—Power electronics have already found an important place in modern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technology and are now used in a great variety of high-power product,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including heat controls, light controls, electric motor control, power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supplies, vehicle propulsion system and high voltage direct current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(HVDC) systems. </a:t>
            </a:r>
          </a:p>
        </p:txBody>
      </p:sp>
    </p:spTree>
    <p:extLst>
      <p:ext uri="{BB962C8B-B14F-4D97-AF65-F5344CB8AC3E}">
        <p14:creationId xmlns:p14="http://schemas.microsoft.com/office/powerpoint/2010/main" val="285699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4C1D-004F-FD07-D1B2-D3AEF8D1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Relation With Multiple Discipline: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CF9D0085-A7D1-8838-A5EC-3E92EA245E39}"/>
              </a:ext>
            </a:extLst>
          </p:cNvPr>
          <p:cNvSpPr/>
          <p:nvPr/>
        </p:nvSpPr>
        <p:spPr>
          <a:xfrm>
            <a:off x="4701814" y="2550159"/>
            <a:ext cx="1932666" cy="1391921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Electronics</a:t>
            </a:r>
            <a:endParaRPr lang="en-IN" dirty="0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1981938-6FC7-3029-46B7-C549C68B7F60}"/>
              </a:ext>
            </a:extLst>
          </p:cNvPr>
          <p:cNvSpPr/>
          <p:nvPr/>
        </p:nvSpPr>
        <p:spPr>
          <a:xfrm>
            <a:off x="6972028" y="1907698"/>
            <a:ext cx="2263412" cy="492443"/>
          </a:xfrm>
          <a:prstGeom prst="borderCallout1">
            <a:avLst>
              <a:gd name="adj1" fmla="val 43509"/>
              <a:gd name="adj2" fmla="val 196"/>
              <a:gd name="adj3" fmla="val 102184"/>
              <a:gd name="adj4" fmla="val -3294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Signal processing</a:t>
            </a:r>
            <a:endParaRPr lang="en-IN" dirty="0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C5B3B481-8343-8638-C019-0EB363008E4D}"/>
              </a:ext>
            </a:extLst>
          </p:cNvPr>
          <p:cNvSpPr/>
          <p:nvPr/>
        </p:nvSpPr>
        <p:spPr>
          <a:xfrm>
            <a:off x="7601948" y="2673874"/>
            <a:ext cx="2263412" cy="492443"/>
          </a:xfrm>
          <a:prstGeom prst="borderCallout1">
            <a:avLst>
              <a:gd name="adj1" fmla="val 51761"/>
              <a:gd name="adj2" fmla="val 645"/>
              <a:gd name="adj3" fmla="val 75363"/>
              <a:gd name="adj4" fmla="val -405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Simulation &amp; computing</a:t>
            </a:r>
            <a:endParaRPr lang="en-IN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51FF5C71-0331-2A7E-9478-5DCAF7718BFF}"/>
              </a:ext>
            </a:extLst>
          </p:cNvPr>
          <p:cNvSpPr/>
          <p:nvPr/>
        </p:nvSpPr>
        <p:spPr>
          <a:xfrm>
            <a:off x="7323213" y="3574303"/>
            <a:ext cx="2263412" cy="492443"/>
          </a:xfrm>
          <a:prstGeom prst="borderCallout1">
            <a:avLst>
              <a:gd name="adj1" fmla="val 48719"/>
              <a:gd name="adj2" fmla="val -761"/>
              <a:gd name="adj3" fmla="val 3248"/>
              <a:gd name="adj4" fmla="val -3462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Electronics</a:t>
            </a:r>
            <a:endParaRPr lang="en-IN" dirty="0"/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1BCE4597-5A96-9C58-3659-7CB2917EFFB5}"/>
              </a:ext>
            </a:extLst>
          </p:cNvPr>
          <p:cNvSpPr/>
          <p:nvPr/>
        </p:nvSpPr>
        <p:spPr>
          <a:xfrm>
            <a:off x="6764413" y="4325239"/>
            <a:ext cx="2263412" cy="492443"/>
          </a:xfrm>
          <a:prstGeom prst="borderCallout1">
            <a:avLst>
              <a:gd name="adj1" fmla="val 48719"/>
              <a:gd name="adj2" fmla="val -761"/>
              <a:gd name="adj3" fmla="val -93722"/>
              <a:gd name="adj4" fmla="val -247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 state physics</a:t>
            </a:r>
            <a:endParaRPr lang="en-IN" dirty="0"/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22D308A6-3A9A-9F18-7B84-80F5F64B5DA9}"/>
              </a:ext>
            </a:extLst>
          </p:cNvPr>
          <p:cNvSpPr/>
          <p:nvPr/>
        </p:nvSpPr>
        <p:spPr>
          <a:xfrm>
            <a:off x="4399401" y="5341718"/>
            <a:ext cx="3202547" cy="492443"/>
          </a:xfrm>
          <a:prstGeom prst="borderCallout1">
            <a:avLst>
              <a:gd name="adj1" fmla="val 1266"/>
              <a:gd name="adj2" fmla="val 50398"/>
              <a:gd name="adj3" fmla="val -180376"/>
              <a:gd name="adj4" fmla="val 4762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Electromagnetics</a:t>
            </a:r>
            <a:endParaRPr lang="en-IN" dirty="0"/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BB9B0CA2-6D4D-4622-9E30-2DD7A387F86A}"/>
              </a:ext>
            </a:extLst>
          </p:cNvPr>
          <p:cNvSpPr/>
          <p:nvPr/>
        </p:nvSpPr>
        <p:spPr>
          <a:xfrm>
            <a:off x="3873228" y="1342730"/>
            <a:ext cx="2263412" cy="492443"/>
          </a:xfrm>
          <a:prstGeom prst="borderCallout1">
            <a:avLst>
              <a:gd name="adj1" fmla="val 99215"/>
              <a:gd name="adj2" fmla="val 48675"/>
              <a:gd name="adj3" fmla="val 219785"/>
              <a:gd name="adj4" fmla="val 6805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Systems &amp; control theory</a:t>
            </a:r>
            <a:endParaRPr lang="en-IN" dirty="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CFED29E-299C-3553-9F01-C107D4C2C5E2}"/>
              </a:ext>
            </a:extLst>
          </p:cNvPr>
          <p:cNvSpPr/>
          <p:nvPr/>
        </p:nvSpPr>
        <p:spPr>
          <a:xfrm>
            <a:off x="2559482" y="2181431"/>
            <a:ext cx="2263412" cy="492443"/>
          </a:xfrm>
          <a:prstGeom prst="borderCallout1">
            <a:avLst>
              <a:gd name="adj1" fmla="val 99215"/>
              <a:gd name="adj2" fmla="val 48675"/>
              <a:gd name="adj3" fmla="val 207406"/>
              <a:gd name="adj4" fmla="val 8331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Circuit theory</a:t>
            </a:r>
            <a:endParaRPr lang="en-IN" dirty="0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0C5E323D-BA46-336A-2D4E-15269315116E}"/>
              </a:ext>
            </a:extLst>
          </p:cNvPr>
          <p:cNvSpPr/>
          <p:nvPr/>
        </p:nvSpPr>
        <p:spPr>
          <a:xfrm>
            <a:off x="1670776" y="3304697"/>
            <a:ext cx="2263412" cy="492443"/>
          </a:xfrm>
          <a:prstGeom prst="borderCallout1">
            <a:avLst>
              <a:gd name="adj1" fmla="val 43509"/>
              <a:gd name="adj2" fmla="val 100296"/>
              <a:gd name="adj3" fmla="val 42351"/>
              <a:gd name="adj4" fmla="val 12775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 machines</a:t>
            </a:r>
            <a:endParaRPr lang="en-IN" dirty="0"/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EBAA29C8-E98A-4C23-E8C8-4B1F33C1183F}"/>
              </a:ext>
            </a:extLst>
          </p:cNvPr>
          <p:cNvSpPr/>
          <p:nvPr/>
        </p:nvSpPr>
        <p:spPr>
          <a:xfrm>
            <a:off x="2106600" y="4697389"/>
            <a:ext cx="2263412" cy="492443"/>
          </a:xfrm>
          <a:prstGeom prst="borderCallout1">
            <a:avLst>
              <a:gd name="adj1" fmla="val 43509"/>
              <a:gd name="adj2" fmla="val 100296"/>
              <a:gd name="adj3" fmla="val -155714"/>
              <a:gd name="adj4" fmla="val 12102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systems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59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5E09-0413-8FC4-BFEB-3BD56270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The Inter- Disciplinary Nature:</a:t>
            </a:r>
            <a:endParaRPr lang="en-IN" sz="2800" dirty="0">
              <a:solidFill>
                <a:srgbClr val="FF59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286270-8C76-9E80-16FD-E62E89ACE37B}"/>
              </a:ext>
            </a:extLst>
          </p:cNvPr>
          <p:cNvGrpSpPr/>
          <p:nvPr/>
        </p:nvGrpSpPr>
        <p:grpSpPr>
          <a:xfrm>
            <a:off x="1910598" y="1170977"/>
            <a:ext cx="9260985" cy="5418667"/>
            <a:chOff x="6850346" y="1077116"/>
            <a:chExt cx="8128000" cy="5418667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A61835E7-5F40-C2E5-06B2-8A27DD11F11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4234662"/>
                </p:ext>
              </p:extLst>
            </p:nvPr>
          </p:nvGraphicFramePr>
          <p:xfrm>
            <a:off x="6850346" y="107711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40B417-431B-308F-9906-D01EF799838A}"/>
                </a:ext>
              </a:extLst>
            </p:cNvPr>
            <p:cNvSpPr txBox="1"/>
            <p:nvPr/>
          </p:nvSpPr>
          <p:spPr>
            <a:xfrm>
              <a:off x="8950960" y="1087276"/>
              <a:ext cx="162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Electronics</a:t>
              </a:r>
              <a:r>
                <a:rPr lang="en-US" dirty="0"/>
                <a:t> </a:t>
              </a:r>
            </a:p>
            <a:p>
              <a:r>
                <a:rPr lang="en-US" dirty="0"/>
                <a:t>   Devices,</a:t>
              </a:r>
            </a:p>
            <a:p>
              <a:r>
                <a:rPr lang="en-US" dirty="0"/>
                <a:t>    circuits</a:t>
              </a:r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66F79-8EF7-950F-5CD6-26F77A9A9FDF}"/>
                </a:ext>
              </a:extLst>
            </p:cNvPr>
            <p:cNvSpPr txBox="1"/>
            <p:nvPr/>
          </p:nvSpPr>
          <p:spPr>
            <a:xfrm>
              <a:off x="11328400" y="1087276"/>
              <a:ext cx="1960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    Power</a:t>
              </a:r>
              <a:r>
                <a:rPr lang="en-US" dirty="0"/>
                <a:t> </a:t>
              </a:r>
            </a:p>
            <a:p>
              <a:r>
                <a:rPr lang="en-US" dirty="0"/>
                <a:t>Static &amp; rotating power equipment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42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0E9B-39D4-6CD8-5882-FCE38055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35BD5-9AD7-F68F-5BCD-FAC31A27188A}"/>
              </a:ext>
            </a:extLst>
          </p:cNvPr>
          <p:cNvSpPr txBox="1"/>
          <p:nvPr/>
        </p:nvSpPr>
        <p:spPr>
          <a:xfrm>
            <a:off x="852280" y="1397675"/>
            <a:ext cx="6097656" cy="267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Motor drives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Electrolysis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Electroplating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Induction heating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Welding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Arc furnaces and ovens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Lighting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99B15-4FDA-4627-22B7-8D01ED5C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936" y="1270177"/>
            <a:ext cx="2366548" cy="35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0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86B1-3677-7FAE-F62B-D2D6A21B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Power Electronic Switching Devices: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E074A-1FD6-1591-BE8F-B11BB2DC3238}"/>
              </a:ext>
            </a:extLst>
          </p:cNvPr>
          <p:cNvSpPr txBox="1"/>
          <p:nvPr/>
        </p:nvSpPr>
        <p:spPr>
          <a:xfrm>
            <a:off x="761966" y="1293458"/>
            <a:ext cx="8362155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1.Uncontrolled turn on and off (Power Diode)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2.Controlled turn on uncontrolled turn off (Thyristors)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3.Controlled turn on and off characteristic (Power Transistor, BJT, MOSFET, GTO, IGBT)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4.Continuous gate signal requirement (BJT, MOSFET, IGBT)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5.Pulse gate requirement (SCR(Silicon-Controlled Rectifier) , GTO)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6.Bidirectional current capability (TRIAC)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7.Undirectionalcurrent capability (SCR, GTO, BJT, MOSFET, IGBT) </a:t>
            </a:r>
          </a:p>
        </p:txBody>
      </p:sp>
    </p:spTree>
    <p:extLst>
      <p:ext uri="{BB962C8B-B14F-4D97-AF65-F5344CB8AC3E}">
        <p14:creationId xmlns:p14="http://schemas.microsoft.com/office/powerpoint/2010/main" val="379483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E436-02FA-FC0F-8509-2C78073B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The History: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6F6C47F-B854-5A15-A3F4-A969009EFCE3}"/>
              </a:ext>
            </a:extLst>
          </p:cNvPr>
          <p:cNvSpPr/>
          <p:nvPr/>
        </p:nvSpPr>
        <p:spPr>
          <a:xfrm>
            <a:off x="3001617" y="3677477"/>
            <a:ext cx="6400800" cy="190831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0567CF-E0EC-0CB9-CF41-603B10C6FD59}"/>
              </a:ext>
            </a:extLst>
          </p:cNvPr>
          <p:cNvCxnSpPr>
            <a:cxnSpLocks/>
          </p:cNvCxnSpPr>
          <p:nvPr/>
        </p:nvCxnSpPr>
        <p:spPr>
          <a:xfrm>
            <a:off x="3130827" y="3689069"/>
            <a:ext cx="0" cy="487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05EAA9-5678-A74B-3ACD-4E758B3CDCB2}"/>
              </a:ext>
            </a:extLst>
          </p:cNvPr>
          <p:cNvCxnSpPr>
            <a:cxnSpLocks/>
          </p:cNvCxnSpPr>
          <p:nvPr/>
        </p:nvCxnSpPr>
        <p:spPr>
          <a:xfrm>
            <a:off x="5563706" y="3689070"/>
            <a:ext cx="0" cy="487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D64640-B4F4-4489-E425-F0B1F712B952}"/>
              </a:ext>
            </a:extLst>
          </p:cNvPr>
          <p:cNvCxnSpPr>
            <a:cxnSpLocks/>
          </p:cNvCxnSpPr>
          <p:nvPr/>
        </p:nvCxnSpPr>
        <p:spPr>
          <a:xfrm>
            <a:off x="4282662" y="3689069"/>
            <a:ext cx="0" cy="487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23FE1B-00CB-FC0E-3CF0-83E5EA98CD94}"/>
              </a:ext>
            </a:extLst>
          </p:cNvPr>
          <p:cNvCxnSpPr>
            <a:cxnSpLocks/>
          </p:cNvCxnSpPr>
          <p:nvPr/>
        </p:nvCxnSpPr>
        <p:spPr>
          <a:xfrm>
            <a:off x="6844749" y="3677476"/>
            <a:ext cx="0" cy="4870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726B47-F717-2CD3-5EDE-04C9C508FCE2}"/>
              </a:ext>
            </a:extLst>
          </p:cNvPr>
          <p:cNvCxnSpPr>
            <a:cxnSpLocks/>
          </p:cNvCxnSpPr>
          <p:nvPr/>
        </p:nvCxnSpPr>
        <p:spPr>
          <a:xfrm flipV="1">
            <a:off x="3047174" y="5353870"/>
            <a:ext cx="1149626" cy="3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B7D9EC-E6CD-8688-E8B5-9E7F440C38FC}"/>
              </a:ext>
            </a:extLst>
          </p:cNvPr>
          <p:cNvCxnSpPr>
            <a:cxnSpLocks/>
          </p:cNvCxnSpPr>
          <p:nvPr/>
        </p:nvCxnSpPr>
        <p:spPr>
          <a:xfrm flipV="1">
            <a:off x="4346161" y="5403565"/>
            <a:ext cx="1149626" cy="3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4E16CB-5D70-2AE9-B141-8F82DB166853}"/>
              </a:ext>
            </a:extLst>
          </p:cNvPr>
          <p:cNvCxnSpPr>
            <a:cxnSpLocks/>
          </p:cNvCxnSpPr>
          <p:nvPr/>
        </p:nvCxnSpPr>
        <p:spPr>
          <a:xfrm flipV="1">
            <a:off x="5627205" y="5354704"/>
            <a:ext cx="1149626" cy="3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95CD78-588D-188E-AC9B-A4140DEBF39E}"/>
              </a:ext>
            </a:extLst>
          </p:cNvPr>
          <p:cNvCxnSpPr>
            <a:cxnSpLocks/>
          </p:cNvCxnSpPr>
          <p:nvPr/>
        </p:nvCxnSpPr>
        <p:spPr>
          <a:xfrm>
            <a:off x="5563706" y="5098771"/>
            <a:ext cx="0" cy="487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54C58D-89D4-2FCA-F206-3B765332F64A}"/>
              </a:ext>
            </a:extLst>
          </p:cNvPr>
          <p:cNvCxnSpPr>
            <a:cxnSpLocks/>
          </p:cNvCxnSpPr>
          <p:nvPr/>
        </p:nvCxnSpPr>
        <p:spPr>
          <a:xfrm>
            <a:off x="4282662" y="5098770"/>
            <a:ext cx="0" cy="487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C05351-6C5E-737D-C068-116902D73F3D}"/>
              </a:ext>
            </a:extLst>
          </p:cNvPr>
          <p:cNvCxnSpPr>
            <a:cxnSpLocks/>
          </p:cNvCxnSpPr>
          <p:nvPr/>
        </p:nvCxnSpPr>
        <p:spPr>
          <a:xfrm>
            <a:off x="6844749" y="5087177"/>
            <a:ext cx="0" cy="4870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CE9325-B536-6E02-87DA-BCD455671A60}"/>
              </a:ext>
            </a:extLst>
          </p:cNvPr>
          <p:cNvCxnSpPr>
            <a:cxnSpLocks/>
          </p:cNvCxnSpPr>
          <p:nvPr/>
        </p:nvCxnSpPr>
        <p:spPr>
          <a:xfrm flipV="1">
            <a:off x="6989418" y="5353870"/>
            <a:ext cx="1149626" cy="33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D84436-60B6-F722-4276-300274634848}"/>
              </a:ext>
            </a:extLst>
          </p:cNvPr>
          <p:cNvSpPr txBox="1"/>
          <p:nvPr/>
        </p:nvSpPr>
        <p:spPr>
          <a:xfrm>
            <a:off x="2844016" y="331973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1900</a:t>
            </a:r>
            <a:endParaRPr lang="en-IN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F0D041-655E-DEC9-B097-F1EEC49D8A1C}"/>
              </a:ext>
            </a:extLst>
          </p:cNvPr>
          <p:cNvSpPr txBox="1"/>
          <p:nvPr/>
        </p:nvSpPr>
        <p:spPr>
          <a:xfrm>
            <a:off x="3941576" y="330814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1957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A7DA6-578C-0865-7423-44490E0840C4}"/>
              </a:ext>
            </a:extLst>
          </p:cNvPr>
          <p:cNvSpPr txBox="1"/>
          <p:nvPr/>
        </p:nvSpPr>
        <p:spPr>
          <a:xfrm>
            <a:off x="5039136" y="331973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Mid 1970s</a:t>
            </a:r>
            <a:endParaRPr lang="en-IN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6FC113-AA14-14C1-1369-70B817A19CD0}"/>
              </a:ext>
            </a:extLst>
          </p:cNvPr>
          <p:cNvSpPr txBox="1"/>
          <p:nvPr/>
        </p:nvSpPr>
        <p:spPr>
          <a:xfrm>
            <a:off x="6298606" y="3319737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Late 1980s</a:t>
            </a:r>
            <a:endParaRPr lang="en-I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05701A-E22E-23FF-16E6-70F9EB7DEDD2}"/>
              </a:ext>
            </a:extLst>
          </p:cNvPr>
          <p:cNvSpPr txBox="1"/>
          <p:nvPr/>
        </p:nvSpPr>
        <p:spPr>
          <a:xfrm>
            <a:off x="3051826" y="511384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Pre-history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A9AEB8-7366-9F45-48F5-62A13F6D6F9A}"/>
              </a:ext>
            </a:extLst>
          </p:cNvPr>
          <p:cNvSpPr txBox="1"/>
          <p:nvPr/>
        </p:nvSpPr>
        <p:spPr>
          <a:xfrm>
            <a:off x="4425413" y="511384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phase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BE6703-619F-A09F-1A15-F69DCE0FACCF}"/>
              </a:ext>
            </a:extLst>
          </p:cNvPr>
          <p:cNvSpPr txBox="1"/>
          <p:nvPr/>
        </p:nvSpPr>
        <p:spPr>
          <a:xfrm>
            <a:off x="5768223" y="5102251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phase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CB0611-8F13-BCB2-545F-CA673DAA11F7}"/>
              </a:ext>
            </a:extLst>
          </p:cNvPr>
          <p:cNvSpPr txBox="1"/>
          <p:nvPr/>
        </p:nvSpPr>
        <p:spPr>
          <a:xfrm>
            <a:off x="7107464" y="5074261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3</a:t>
            </a:r>
            <a:r>
              <a:rPr lang="en-US" sz="1400" baseline="30000" dirty="0"/>
              <a:t>rd</a:t>
            </a:r>
            <a:r>
              <a:rPr lang="en-US" sz="1400" dirty="0"/>
              <a:t> phase</a:t>
            </a:r>
            <a:endParaRPr lang="en-IN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3E520D-4530-7164-02EC-9E453AB3FCD4}"/>
              </a:ext>
            </a:extLst>
          </p:cNvPr>
          <p:cNvCxnSpPr/>
          <p:nvPr/>
        </p:nvCxnSpPr>
        <p:spPr>
          <a:xfrm flipV="1">
            <a:off x="4219164" y="2264412"/>
            <a:ext cx="0" cy="91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A0A6C7-139C-7230-9D66-24A2C4AE9DF0}"/>
              </a:ext>
            </a:extLst>
          </p:cNvPr>
          <p:cNvCxnSpPr/>
          <p:nvPr/>
        </p:nvCxnSpPr>
        <p:spPr>
          <a:xfrm flipV="1">
            <a:off x="5563706" y="2276809"/>
            <a:ext cx="0" cy="91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9F5BE4E-7F3F-F60F-BEDB-C58AFA878528}"/>
              </a:ext>
            </a:extLst>
          </p:cNvPr>
          <p:cNvSpPr txBox="1"/>
          <p:nvPr/>
        </p:nvSpPr>
        <p:spPr>
          <a:xfrm>
            <a:off x="5095364" y="807538"/>
            <a:ext cx="1576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application of</a:t>
            </a:r>
          </a:p>
          <a:p>
            <a:r>
              <a:rPr lang="en-US" sz="1600" dirty="0"/>
              <a:t>fast-switching </a:t>
            </a:r>
          </a:p>
          <a:p>
            <a:r>
              <a:rPr lang="en-US" sz="1600" dirty="0"/>
              <a:t>fully-controlled </a:t>
            </a:r>
          </a:p>
          <a:p>
            <a:r>
              <a:rPr lang="en-US" sz="1600" dirty="0"/>
              <a:t>semiconductor </a:t>
            </a:r>
          </a:p>
          <a:p>
            <a:r>
              <a:rPr lang="en-US" sz="1600" dirty="0"/>
              <a:t>device</a:t>
            </a:r>
            <a:endParaRPr lang="en-IN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0DD31F-F11A-ADB8-ED0D-1A46D8A552F5}"/>
              </a:ext>
            </a:extLst>
          </p:cNvPr>
          <p:cNvSpPr txBox="1"/>
          <p:nvPr/>
        </p:nvSpPr>
        <p:spPr>
          <a:xfrm>
            <a:off x="3710229" y="1534776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Invention </a:t>
            </a:r>
          </a:p>
          <a:p>
            <a:r>
              <a:rPr lang="en-US" sz="1600" dirty="0"/>
              <a:t>of thyristor</a:t>
            </a:r>
            <a:endParaRPr lang="en-IN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434D6E-650E-493C-FD38-CBD0BB88F0A6}"/>
              </a:ext>
            </a:extLst>
          </p:cNvPr>
          <p:cNvSpPr txBox="1"/>
          <p:nvPr/>
        </p:nvSpPr>
        <p:spPr>
          <a:xfrm>
            <a:off x="4319003" y="2671553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Power code</a:t>
            </a:r>
          </a:p>
          <a:p>
            <a:r>
              <a:rPr lang="en-US" sz="1600" dirty="0"/>
              <a:t>thyristor</a:t>
            </a:r>
            <a:endParaRPr lang="en-IN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51F550-7FF1-057D-B7FD-63C6E5BD9F59}"/>
              </a:ext>
            </a:extLst>
          </p:cNvPr>
          <p:cNvSpPr txBox="1"/>
          <p:nvPr/>
        </p:nvSpPr>
        <p:spPr>
          <a:xfrm>
            <a:off x="5782666" y="2073144"/>
            <a:ext cx="1725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GTO</a:t>
            </a:r>
          </a:p>
          <a:p>
            <a:pPr algn="ctr"/>
            <a:r>
              <a:rPr lang="en-US" sz="1600" dirty="0"/>
              <a:t>GTR</a:t>
            </a:r>
          </a:p>
          <a:p>
            <a:pPr algn="ctr"/>
            <a:r>
              <a:rPr lang="en-US" sz="1600" dirty="0"/>
              <a:t>Power </a:t>
            </a:r>
            <a:r>
              <a:rPr lang="en-US" sz="1600" dirty="0" err="1"/>
              <a:t>Mosfet</a:t>
            </a:r>
            <a:endParaRPr lang="en-US" sz="1600" dirty="0"/>
          </a:p>
          <a:p>
            <a:pPr algn="ctr"/>
            <a:r>
              <a:rPr lang="en-US" sz="1600" dirty="0"/>
              <a:t>Thyristor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microprocesser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A0DEA6-C78E-A3CE-AA36-7C1EBAEB0570}"/>
              </a:ext>
            </a:extLst>
          </p:cNvPr>
          <p:cNvSpPr txBox="1"/>
          <p:nvPr/>
        </p:nvSpPr>
        <p:spPr>
          <a:xfrm>
            <a:off x="7691930" y="2364228"/>
            <a:ext cx="1439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IGBT</a:t>
            </a:r>
          </a:p>
          <a:p>
            <a:pPr algn="ctr"/>
            <a:r>
              <a:rPr lang="en-US" sz="1600" dirty="0"/>
              <a:t>Power </a:t>
            </a:r>
            <a:r>
              <a:rPr lang="en-US" sz="1600" dirty="0" err="1"/>
              <a:t>Mosfet</a:t>
            </a:r>
            <a:endParaRPr lang="en-US" sz="1600" dirty="0"/>
          </a:p>
          <a:p>
            <a:pPr algn="ctr"/>
            <a:r>
              <a:rPr lang="en-US" sz="1600" dirty="0"/>
              <a:t>Thyristor</a:t>
            </a:r>
          </a:p>
          <a:p>
            <a:pPr algn="ctr"/>
            <a:r>
              <a:rPr lang="en-US" sz="1600" dirty="0"/>
              <a:t>(DSP)</a:t>
            </a:r>
            <a:endParaRPr lang="en-IN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27CDC6-84E4-B545-18CD-DDAF5DB8B06B}"/>
              </a:ext>
            </a:extLst>
          </p:cNvPr>
          <p:cNvSpPr txBox="1"/>
          <p:nvPr/>
        </p:nvSpPr>
        <p:spPr>
          <a:xfrm>
            <a:off x="1991663" y="2109475"/>
            <a:ext cx="20569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Mercury</a:t>
            </a:r>
          </a:p>
          <a:p>
            <a:pPr algn="ctr"/>
            <a:r>
              <a:rPr lang="en-US" sz="1600" dirty="0"/>
              <a:t>Arc rectifier vacuum </a:t>
            </a:r>
          </a:p>
          <a:p>
            <a:pPr algn="ctr"/>
            <a:r>
              <a:rPr lang="en-US" sz="1600" dirty="0"/>
              <a:t>Tube rectifier</a:t>
            </a:r>
          </a:p>
          <a:p>
            <a:pPr algn="ctr"/>
            <a:r>
              <a:rPr lang="en-US" sz="1600" dirty="0" err="1"/>
              <a:t>Thyraton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042006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107</TotalTime>
  <Words>294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Introduction to Power Electronics</vt:lpstr>
      <vt:lpstr>What is Power Electronics? </vt:lpstr>
      <vt:lpstr>Relation With Multiple Discipline:</vt:lpstr>
      <vt:lpstr>The Inter- Disciplinary Nature:</vt:lpstr>
      <vt:lpstr>Applications</vt:lpstr>
      <vt:lpstr>Power Electronic Switching Devices: </vt:lpstr>
      <vt:lpstr>The History: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7</cp:revision>
  <dcterms:created xsi:type="dcterms:W3CDTF">2025-02-12T05:34:55Z</dcterms:created>
  <dcterms:modified xsi:type="dcterms:W3CDTF">2025-03-25T08:30:42Z</dcterms:modified>
</cp:coreProperties>
</file>