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F9E93-9D95-4D16-BA8C-3771C623E738}" type="doc">
      <dgm:prSet loTypeId="urn:microsoft.com/office/officeart/2005/8/layout/vProcess5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29945F5-7287-4CDF-A6C4-0F15F5C99C1B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pPr algn="ctr"/>
          <a:r>
            <a:rPr lang="en-IN" sz="2000" dirty="0">
              <a:latin typeface="Arial" panose="020B0604020202020204" pitchFamily="34" charset="0"/>
              <a:cs typeface="Arial" panose="020B0604020202020204" pitchFamily="34" charset="0"/>
            </a:rPr>
            <a:t>Kirchhoff's laws </a:t>
          </a:r>
        </a:p>
      </dgm:t>
    </dgm:pt>
    <dgm:pt modelId="{0894F906-17E2-456C-A92B-4EE4DE41AB87}" type="parTrans" cxnId="{B56FEFFD-EA3B-48E5-A5B9-AABA6C9B2641}">
      <dgm:prSet/>
      <dgm:spPr/>
      <dgm:t>
        <a:bodyPr/>
        <a:lstStyle/>
        <a:p>
          <a:pPr algn="ctr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07EA00F-3952-4349-99F3-B15F14A2DE14}" type="sibTrans" cxnId="{B56FEFFD-EA3B-48E5-A5B9-AABA6C9B2641}">
      <dgm:prSet custT="1"/>
      <dgm:spPr/>
      <dgm:t>
        <a:bodyPr/>
        <a:lstStyle/>
        <a:p>
          <a:pPr algn="ctr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22C57D5-B51C-4307-95D6-63B9EDDAC98C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pPr algn="ctr"/>
          <a:r>
            <a:rPr lang="en-IN" sz="2000" dirty="0">
              <a:latin typeface="Arial" panose="020B0604020202020204" pitchFamily="34" charset="0"/>
              <a:cs typeface="Arial" panose="020B0604020202020204" pitchFamily="34" charset="0"/>
            </a:rPr>
            <a:t>Voltage Law (KVL) </a:t>
          </a:r>
        </a:p>
      </dgm:t>
    </dgm:pt>
    <dgm:pt modelId="{820EA671-E6AE-478D-BC4C-F5BECC6EB131}" type="parTrans" cxnId="{7DE1EBCB-0A17-43C1-8F90-4E44A2CF9065}">
      <dgm:prSet/>
      <dgm:spPr/>
      <dgm:t>
        <a:bodyPr/>
        <a:lstStyle/>
        <a:p>
          <a:pPr algn="ctr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8E133F-EF33-4C9B-81CB-51BF13BDC3BF}" type="sibTrans" cxnId="{7DE1EBCB-0A17-43C1-8F90-4E44A2CF9065}">
      <dgm:prSet custT="1"/>
      <dgm:spPr/>
      <dgm:t>
        <a:bodyPr/>
        <a:lstStyle/>
        <a:p>
          <a:pPr algn="ctr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AF15D7-1CFC-455F-859E-DBDBA7914132}">
      <dgm:prSet phldrT="[Text]" custT="1"/>
      <dgm:spPr/>
      <dgm:t>
        <a:bodyPr/>
        <a:lstStyle/>
        <a:p>
          <a:pPr algn="ctr"/>
          <a:r>
            <a:rPr lang="en-IN" sz="2000" dirty="0">
              <a:latin typeface="Arial" panose="020B0604020202020204" pitchFamily="34" charset="0"/>
              <a:cs typeface="Arial" panose="020B0604020202020204" pitchFamily="34" charset="0"/>
            </a:rPr>
            <a:t>Current Law (KCL)</a:t>
          </a:r>
        </a:p>
      </dgm:t>
    </dgm:pt>
    <dgm:pt modelId="{32A0D6E7-57D3-4605-9E8A-7B1CAAE2FB37}" type="parTrans" cxnId="{93607EC8-53EE-4997-BDA5-DD07FEED8DC4}">
      <dgm:prSet/>
      <dgm:spPr/>
      <dgm:t>
        <a:bodyPr/>
        <a:lstStyle/>
        <a:p>
          <a:pPr algn="ctr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B8A48E-A716-4128-90CD-97665FE6F069}" type="sibTrans" cxnId="{93607EC8-53EE-4997-BDA5-DD07FEED8DC4}">
      <dgm:prSet/>
      <dgm:spPr/>
      <dgm:t>
        <a:bodyPr/>
        <a:lstStyle/>
        <a:p>
          <a:pPr algn="ctr"/>
          <a:endParaRPr lang="en-IN" sz="2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22CFB6-E3E5-4DA5-86E0-1FF27FDD1FE5}" type="pres">
      <dgm:prSet presAssocID="{2FEF9E93-9D95-4D16-BA8C-3771C623E738}" presName="outerComposite" presStyleCnt="0">
        <dgm:presLayoutVars>
          <dgm:chMax val="5"/>
          <dgm:dir/>
          <dgm:resizeHandles val="exact"/>
        </dgm:presLayoutVars>
      </dgm:prSet>
      <dgm:spPr/>
    </dgm:pt>
    <dgm:pt modelId="{10DE4D6A-3892-4068-A103-207E3832F7F2}" type="pres">
      <dgm:prSet presAssocID="{2FEF9E93-9D95-4D16-BA8C-3771C623E738}" presName="dummyMaxCanvas" presStyleCnt="0">
        <dgm:presLayoutVars/>
      </dgm:prSet>
      <dgm:spPr/>
    </dgm:pt>
    <dgm:pt modelId="{4A16C072-76CB-4F60-B8A8-08DFA166C384}" type="pres">
      <dgm:prSet presAssocID="{2FEF9E93-9D95-4D16-BA8C-3771C623E738}" presName="ThreeNodes_1" presStyleLbl="node1" presStyleIdx="0" presStyleCnt="3">
        <dgm:presLayoutVars>
          <dgm:bulletEnabled val="1"/>
        </dgm:presLayoutVars>
      </dgm:prSet>
      <dgm:spPr/>
    </dgm:pt>
    <dgm:pt modelId="{E301C0C6-E1EE-4614-9771-CE0A9D380C08}" type="pres">
      <dgm:prSet presAssocID="{2FEF9E93-9D95-4D16-BA8C-3771C623E738}" presName="ThreeNodes_2" presStyleLbl="node1" presStyleIdx="1" presStyleCnt="3">
        <dgm:presLayoutVars>
          <dgm:bulletEnabled val="1"/>
        </dgm:presLayoutVars>
      </dgm:prSet>
      <dgm:spPr/>
    </dgm:pt>
    <dgm:pt modelId="{E140889D-E99C-4F70-B171-7D8254B3A8E3}" type="pres">
      <dgm:prSet presAssocID="{2FEF9E93-9D95-4D16-BA8C-3771C623E738}" presName="ThreeNodes_3" presStyleLbl="node1" presStyleIdx="2" presStyleCnt="3">
        <dgm:presLayoutVars>
          <dgm:bulletEnabled val="1"/>
        </dgm:presLayoutVars>
      </dgm:prSet>
      <dgm:spPr/>
    </dgm:pt>
    <dgm:pt modelId="{9F034332-28E1-41BC-8A95-DD2A36513B99}" type="pres">
      <dgm:prSet presAssocID="{2FEF9E93-9D95-4D16-BA8C-3771C623E738}" presName="ThreeConn_1-2" presStyleLbl="fgAccFollowNode1" presStyleIdx="0" presStyleCnt="2">
        <dgm:presLayoutVars>
          <dgm:bulletEnabled val="1"/>
        </dgm:presLayoutVars>
      </dgm:prSet>
      <dgm:spPr/>
    </dgm:pt>
    <dgm:pt modelId="{70F73F03-D27B-4698-9FB6-2365C3A6D806}" type="pres">
      <dgm:prSet presAssocID="{2FEF9E93-9D95-4D16-BA8C-3771C623E738}" presName="ThreeConn_2-3" presStyleLbl="fgAccFollowNode1" presStyleIdx="1" presStyleCnt="2">
        <dgm:presLayoutVars>
          <dgm:bulletEnabled val="1"/>
        </dgm:presLayoutVars>
      </dgm:prSet>
      <dgm:spPr/>
    </dgm:pt>
    <dgm:pt modelId="{AEC30128-0C20-495E-88EE-43FA64CE59CE}" type="pres">
      <dgm:prSet presAssocID="{2FEF9E93-9D95-4D16-BA8C-3771C623E738}" presName="ThreeNodes_1_text" presStyleLbl="node1" presStyleIdx="2" presStyleCnt="3">
        <dgm:presLayoutVars>
          <dgm:bulletEnabled val="1"/>
        </dgm:presLayoutVars>
      </dgm:prSet>
      <dgm:spPr/>
    </dgm:pt>
    <dgm:pt modelId="{5527952B-25BF-42F9-A770-E2C5658D586D}" type="pres">
      <dgm:prSet presAssocID="{2FEF9E93-9D95-4D16-BA8C-3771C623E738}" presName="ThreeNodes_2_text" presStyleLbl="node1" presStyleIdx="2" presStyleCnt="3">
        <dgm:presLayoutVars>
          <dgm:bulletEnabled val="1"/>
        </dgm:presLayoutVars>
      </dgm:prSet>
      <dgm:spPr/>
    </dgm:pt>
    <dgm:pt modelId="{758B3978-244B-4731-AF22-91F815D3B442}" type="pres">
      <dgm:prSet presAssocID="{2FEF9E93-9D95-4D16-BA8C-3771C623E73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BA42F0D-7238-4EF3-88F2-0EF324FE914B}" type="presOf" srcId="{74AF15D7-1CFC-455F-859E-DBDBA7914132}" destId="{E140889D-E99C-4F70-B171-7D8254B3A8E3}" srcOrd="0" destOrd="0" presId="urn:microsoft.com/office/officeart/2005/8/layout/vProcess5"/>
    <dgm:cxn modelId="{90D33B0F-159E-4C30-BE1B-2F25184D97B9}" type="presOf" srcId="{74AF15D7-1CFC-455F-859E-DBDBA7914132}" destId="{758B3978-244B-4731-AF22-91F815D3B442}" srcOrd="1" destOrd="0" presId="urn:microsoft.com/office/officeart/2005/8/layout/vProcess5"/>
    <dgm:cxn modelId="{F230AC4D-39C8-4EF0-9C15-645A248D93DF}" type="presOf" srcId="{A07EA00F-3952-4349-99F3-B15F14A2DE14}" destId="{9F034332-28E1-41BC-8A95-DD2A36513B99}" srcOrd="0" destOrd="0" presId="urn:microsoft.com/office/officeart/2005/8/layout/vProcess5"/>
    <dgm:cxn modelId="{7E50D656-7036-4650-99E4-ED28DC5EE04F}" type="presOf" srcId="{F22C57D5-B51C-4307-95D6-63B9EDDAC98C}" destId="{5527952B-25BF-42F9-A770-E2C5658D586D}" srcOrd="1" destOrd="0" presId="urn:microsoft.com/office/officeart/2005/8/layout/vProcess5"/>
    <dgm:cxn modelId="{DBADBAA5-2E3A-45C5-8D19-E88B02AD665D}" type="presOf" srcId="{F22C57D5-B51C-4307-95D6-63B9EDDAC98C}" destId="{E301C0C6-E1EE-4614-9771-CE0A9D380C08}" srcOrd="0" destOrd="0" presId="urn:microsoft.com/office/officeart/2005/8/layout/vProcess5"/>
    <dgm:cxn modelId="{62F720AA-0E98-4C05-8466-F4A52C21E397}" type="presOf" srcId="{A29945F5-7287-4CDF-A6C4-0F15F5C99C1B}" destId="{AEC30128-0C20-495E-88EE-43FA64CE59CE}" srcOrd="1" destOrd="0" presId="urn:microsoft.com/office/officeart/2005/8/layout/vProcess5"/>
    <dgm:cxn modelId="{4998BCAB-D6AE-4B8D-96A8-8C5DD53945D0}" type="presOf" srcId="{2FEF9E93-9D95-4D16-BA8C-3771C623E738}" destId="{6C22CFB6-E3E5-4DA5-86E0-1FF27FDD1FE5}" srcOrd="0" destOrd="0" presId="urn:microsoft.com/office/officeart/2005/8/layout/vProcess5"/>
    <dgm:cxn modelId="{F6227FAC-EA80-4245-BD02-C9F60879E1C3}" type="presOf" srcId="{A29945F5-7287-4CDF-A6C4-0F15F5C99C1B}" destId="{4A16C072-76CB-4F60-B8A8-08DFA166C384}" srcOrd="0" destOrd="0" presId="urn:microsoft.com/office/officeart/2005/8/layout/vProcess5"/>
    <dgm:cxn modelId="{29ECBFB7-4A13-4C5C-8435-D4BCDFBB2F9D}" type="presOf" srcId="{508E133F-EF33-4C9B-81CB-51BF13BDC3BF}" destId="{70F73F03-D27B-4698-9FB6-2365C3A6D806}" srcOrd="0" destOrd="0" presId="urn:microsoft.com/office/officeart/2005/8/layout/vProcess5"/>
    <dgm:cxn modelId="{93607EC8-53EE-4997-BDA5-DD07FEED8DC4}" srcId="{2FEF9E93-9D95-4D16-BA8C-3771C623E738}" destId="{74AF15D7-1CFC-455F-859E-DBDBA7914132}" srcOrd="2" destOrd="0" parTransId="{32A0D6E7-57D3-4605-9E8A-7B1CAAE2FB37}" sibTransId="{EFB8A48E-A716-4128-90CD-97665FE6F069}"/>
    <dgm:cxn modelId="{7DE1EBCB-0A17-43C1-8F90-4E44A2CF9065}" srcId="{2FEF9E93-9D95-4D16-BA8C-3771C623E738}" destId="{F22C57D5-B51C-4307-95D6-63B9EDDAC98C}" srcOrd="1" destOrd="0" parTransId="{820EA671-E6AE-478D-BC4C-F5BECC6EB131}" sibTransId="{508E133F-EF33-4C9B-81CB-51BF13BDC3BF}"/>
    <dgm:cxn modelId="{B56FEFFD-EA3B-48E5-A5B9-AABA6C9B2641}" srcId="{2FEF9E93-9D95-4D16-BA8C-3771C623E738}" destId="{A29945F5-7287-4CDF-A6C4-0F15F5C99C1B}" srcOrd="0" destOrd="0" parTransId="{0894F906-17E2-456C-A92B-4EE4DE41AB87}" sibTransId="{A07EA00F-3952-4349-99F3-B15F14A2DE14}"/>
    <dgm:cxn modelId="{41FFBAEB-FCAF-4CFC-90D8-E99E6450682C}" type="presParOf" srcId="{6C22CFB6-E3E5-4DA5-86E0-1FF27FDD1FE5}" destId="{10DE4D6A-3892-4068-A103-207E3832F7F2}" srcOrd="0" destOrd="0" presId="urn:microsoft.com/office/officeart/2005/8/layout/vProcess5"/>
    <dgm:cxn modelId="{22DC63C4-080F-4766-A801-4CC0CFCA724C}" type="presParOf" srcId="{6C22CFB6-E3E5-4DA5-86E0-1FF27FDD1FE5}" destId="{4A16C072-76CB-4F60-B8A8-08DFA166C384}" srcOrd="1" destOrd="0" presId="urn:microsoft.com/office/officeart/2005/8/layout/vProcess5"/>
    <dgm:cxn modelId="{32039C84-3AAF-4091-B5BE-97892567930F}" type="presParOf" srcId="{6C22CFB6-E3E5-4DA5-86E0-1FF27FDD1FE5}" destId="{E301C0C6-E1EE-4614-9771-CE0A9D380C08}" srcOrd="2" destOrd="0" presId="urn:microsoft.com/office/officeart/2005/8/layout/vProcess5"/>
    <dgm:cxn modelId="{5DAA5028-0943-4715-A772-59724B297FC5}" type="presParOf" srcId="{6C22CFB6-E3E5-4DA5-86E0-1FF27FDD1FE5}" destId="{E140889D-E99C-4F70-B171-7D8254B3A8E3}" srcOrd="3" destOrd="0" presId="urn:microsoft.com/office/officeart/2005/8/layout/vProcess5"/>
    <dgm:cxn modelId="{F60FFD3E-0D7D-4406-8263-A12D3850B7CA}" type="presParOf" srcId="{6C22CFB6-E3E5-4DA5-86E0-1FF27FDD1FE5}" destId="{9F034332-28E1-41BC-8A95-DD2A36513B99}" srcOrd="4" destOrd="0" presId="urn:microsoft.com/office/officeart/2005/8/layout/vProcess5"/>
    <dgm:cxn modelId="{43DB24A8-78CE-46E0-A696-DA0CD1322EFA}" type="presParOf" srcId="{6C22CFB6-E3E5-4DA5-86E0-1FF27FDD1FE5}" destId="{70F73F03-D27B-4698-9FB6-2365C3A6D806}" srcOrd="5" destOrd="0" presId="urn:microsoft.com/office/officeart/2005/8/layout/vProcess5"/>
    <dgm:cxn modelId="{EBB50B60-FA27-4035-B787-28442E57016F}" type="presParOf" srcId="{6C22CFB6-E3E5-4DA5-86E0-1FF27FDD1FE5}" destId="{AEC30128-0C20-495E-88EE-43FA64CE59CE}" srcOrd="6" destOrd="0" presId="urn:microsoft.com/office/officeart/2005/8/layout/vProcess5"/>
    <dgm:cxn modelId="{53EB7686-1C61-462E-BBBC-45B4BC10071E}" type="presParOf" srcId="{6C22CFB6-E3E5-4DA5-86E0-1FF27FDD1FE5}" destId="{5527952B-25BF-42F9-A770-E2C5658D586D}" srcOrd="7" destOrd="0" presId="urn:microsoft.com/office/officeart/2005/8/layout/vProcess5"/>
    <dgm:cxn modelId="{98A370DA-EE7C-4B5A-AB2D-4871CFEB77D3}" type="presParOf" srcId="{6C22CFB6-E3E5-4DA5-86E0-1FF27FDD1FE5}" destId="{758B3978-244B-4731-AF22-91F815D3B44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6C072-76CB-4F60-B8A8-08DFA166C384}">
      <dsp:nvSpPr>
        <dsp:cNvPr id="0" name=""/>
        <dsp:cNvSpPr/>
      </dsp:nvSpPr>
      <dsp:spPr>
        <a:xfrm>
          <a:off x="0" y="0"/>
          <a:ext cx="3983824" cy="878222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cs typeface="Arial" panose="020B0604020202020204" pitchFamily="34" charset="0"/>
            </a:rPr>
            <a:t>Kirchhoff's laws </a:t>
          </a:r>
        </a:p>
      </dsp:txBody>
      <dsp:txXfrm>
        <a:off x="25722" y="25722"/>
        <a:ext cx="3036154" cy="826778"/>
      </dsp:txXfrm>
    </dsp:sp>
    <dsp:sp modelId="{E301C0C6-E1EE-4614-9771-CE0A9D380C08}">
      <dsp:nvSpPr>
        <dsp:cNvPr id="0" name=""/>
        <dsp:cNvSpPr/>
      </dsp:nvSpPr>
      <dsp:spPr>
        <a:xfrm>
          <a:off x="351513" y="1024592"/>
          <a:ext cx="3983824" cy="878222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cs typeface="Arial" panose="020B0604020202020204" pitchFamily="34" charset="0"/>
            </a:rPr>
            <a:t>Voltage Law (KVL) </a:t>
          </a:r>
        </a:p>
      </dsp:txBody>
      <dsp:txXfrm>
        <a:off x="377235" y="1050314"/>
        <a:ext cx="3010021" cy="826778"/>
      </dsp:txXfrm>
    </dsp:sp>
    <dsp:sp modelId="{E140889D-E99C-4F70-B171-7D8254B3A8E3}">
      <dsp:nvSpPr>
        <dsp:cNvPr id="0" name=""/>
        <dsp:cNvSpPr/>
      </dsp:nvSpPr>
      <dsp:spPr>
        <a:xfrm>
          <a:off x="703027" y="2049185"/>
          <a:ext cx="3983824" cy="87822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Arial" panose="020B0604020202020204" pitchFamily="34" charset="0"/>
              <a:cs typeface="Arial" panose="020B0604020202020204" pitchFamily="34" charset="0"/>
            </a:rPr>
            <a:t>Current Law (KCL)</a:t>
          </a:r>
        </a:p>
      </dsp:txBody>
      <dsp:txXfrm>
        <a:off x="728749" y="2074907"/>
        <a:ext cx="3010021" cy="826778"/>
      </dsp:txXfrm>
    </dsp:sp>
    <dsp:sp modelId="{9F034332-28E1-41BC-8A95-DD2A36513B99}">
      <dsp:nvSpPr>
        <dsp:cNvPr id="0" name=""/>
        <dsp:cNvSpPr/>
      </dsp:nvSpPr>
      <dsp:spPr>
        <a:xfrm>
          <a:off x="3412979" y="665985"/>
          <a:ext cx="570844" cy="570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41419" y="665985"/>
        <a:ext cx="313964" cy="429560"/>
      </dsp:txXfrm>
    </dsp:sp>
    <dsp:sp modelId="{70F73F03-D27B-4698-9FB6-2365C3A6D806}">
      <dsp:nvSpPr>
        <dsp:cNvPr id="0" name=""/>
        <dsp:cNvSpPr/>
      </dsp:nvSpPr>
      <dsp:spPr>
        <a:xfrm>
          <a:off x="3764493" y="1684723"/>
          <a:ext cx="570844" cy="57084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92933" y="1684723"/>
        <a:ext cx="313964" cy="429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439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02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22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616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1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543C-C24C-7371-5162-D83EA7FEA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7B361-CC13-2ADB-E0D1-AFA213058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F3B10-2D33-5DD3-14BE-99B9886D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328-BE72-4001-A202-5A03BB4F7CEE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9CBB7-8E62-2222-E64F-1298B899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86507-4714-8B97-68ED-C67930C4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D44-9677-41E3-8950-C333DD01B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95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66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1F89-10DB-EA42-9E58-EB0441AF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06" y="2813447"/>
            <a:ext cx="4356685" cy="615553"/>
          </a:xfrm>
        </p:spPr>
        <p:txBody>
          <a:bodyPr/>
          <a:lstStyle/>
          <a:p>
            <a:r>
              <a:rPr lang="en-US" sz="4000" b="1" dirty="0" err="1">
                <a:solidFill>
                  <a:srgbClr val="FF5900"/>
                </a:solidFill>
              </a:rPr>
              <a:t>Kirchhoff,s</a:t>
            </a:r>
            <a:r>
              <a:rPr lang="en-US" sz="4000" b="1" dirty="0">
                <a:solidFill>
                  <a:srgbClr val="FF5900"/>
                </a:solidFill>
              </a:rPr>
              <a:t> Laws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1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C524EBF-B7BD-F09C-B6F4-98C0B36714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079736"/>
              </p:ext>
            </p:extLst>
          </p:nvPr>
        </p:nvGraphicFramePr>
        <p:xfrm>
          <a:off x="6355522" y="1440414"/>
          <a:ext cx="4686852" cy="2927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BECB6B-D2B4-7857-CCEF-2E6D014B74B5}"/>
              </a:ext>
            </a:extLst>
          </p:cNvPr>
          <p:cNvSpPr txBox="1"/>
          <p:nvPr/>
        </p:nvSpPr>
        <p:spPr>
          <a:xfrm>
            <a:off x="691736" y="1440414"/>
            <a:ext cx="5404264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Kirchhoff's laws shows us how to find voltage and current in circuits with many components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We can easily find the equivalent resistance of a complex network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Both AC and DC circuits can be solved and simplified by using these simple laws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662E5C-124B-1D5A-0EE3-1653F393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 err="1">
                <a:solidFill>
                  <a:srgbClr val="FF5900"/>
                </a:solidFill>
              </a:rPr>
              <a:t>Kirchhoff,s</a:t>
            </a:r>
            <a:r>
              <a:rPr lang="en-US" sz="2800" dirty="0">
                <a:solidFill>
                  <a:srgbClr val="FF5900"/>
                </a:solidFill>
              </a:rPr>
              <a:t> Laws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011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CFF4-663C-DF65-BFC8-564DF52A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Circuit Definitions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9051-04AC-4801-D003-BD639200C0E6}"/>
              </a:ext>
            </a:extLst>
          </p:cNvPr>
          <p:cNvSpPr txBox="1"/>
          <p:nvPr/>
        </p:nvSpPr>
        <p:spPr>
          <a:xfrm>
            <a:off x="761966" y="1447944"/>
            <a:ext cx="7576963" cy="193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Branch : A circuit single element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Node : It is point of connection of two or more branches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Loop : Any closed path in a circuit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Network : Interconnection of elements or devices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Circuit : Is a network providing one or more closed paths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E0F25-2262-FB00-733D-FFDB36FF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5737" y="983311"/>
            <a:ext cx="4061812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1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263D-045E-B6E8-F044-4DB49130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Kirchhoff's Current law(KCL)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70100C-31E5-CEB9-A928-060E8A959D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AED"/>
              </a:clrFrom>
              <a:clrTo>
                <a:srgbClr val="EDEAED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398000"/>
                    </a14:imgEffect>
                  </a14:imgLayer>
                </a14:imgProps>
              </a:ext>
            </a:extLst>
          </a:blip>
          <a:srcRect l="1717" t="3641"/>
          <a:stretch/>
        </p:blipFill>
        <p:spPr>
          <a:xfrm>
            <a:off x="2302531" y="2057400"/>
            <a:ext cx="4257295" cy="2743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AB3A56-4C14-5DA9-3531-721AFB3BEB3A}"/>
              </a:ext>
            </a:extLst>
          </p:cNvPr>
          <p:cNvSpPr txBox="1"/>
          <p:nvPr/>
        </p:nvSpPr>
        <p:spPr>
          <a:xfrm>
            <a:off x="677968" y="1089876"/>
            <a:ext cx="108360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• Total current entering a junction is equal to the total current leaving the junction. </a:t>
            </a:r>
          </a:p>
          <a:p>
            <a:r>
              <a:rPr lang="en-IN" sz="1600" dirty="0"/>
              <a:t>                                                                  Or </a:t>
            </a:r>
          </a:p>
          <a:p>
            <a:r>
              <a:rPr lang="en-IN" sz="1600" dirty="0"/>
              <a:t>• The algebraic sum of the currents at the junction (node) will be zero.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F3D7E-914B-E8CC-9E06-2473F7B5557F}"/>
              </a:ext>
            </a:extLst>
          </p:cNvPr>
          <p:cNvSpPr txBox="1"/>
          <p:nvPr/>
        </p:nvSpPr>
        <p:spPr>
          <a:xfrm>
            <a:off x="2389118" y="4906351"/>
            <a:ext cx="43657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This is an outcome of the principle of the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conservation of electric charge </a:t>
            </a:r>
          </a:p>
        </p:txBody>
      </p:sp>
    </p:spTree>
    <p:extLst>
      <p:ext uri="{BB962C8B-B14F-4D97-AF65-F5344CB8AC3E}">
        <p14:creationId xmlns:p14="http://schemas.microsoft.com/office/powerpoint/2010/main" val="279340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4DD574E-8854-9967-EC2B-B27F1B70FEFF}"/>
              </a:ext>
            </a:extLst>
          </p:cNvPr>
          <p:cNvSpPr txBox="1">
            <a:spLocks/>
          </p:cNvSpPr>
          <p:nvPr/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3733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sz="2800" dirty="0">
                <a:solidFill>
                  <a:srgbClr val="FF5900"/>
                </a:solidFill>
              </a:rPr>
              <a:t>Kirchhoff’s Voltage law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C6E06-13C8-9762-47E1-1980E2431EAC}"/>
              </a:ext>
            </a:extLst>
          </p:cNvPr>
          <p:cNvSpPr txBox="1"/>
          <p:nvPr/>
        </p:nvSpPr>
        <p:spPr>
          <a:xfrm>
            <a:off x="761967" y="1130542"/>
            <a:ext cx="11314076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States that the algebraic sum of voltage drops in a closed loop is zero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The algebraic sum of the EMF applied is equal to the algebraic sum of the voltage drops in the elements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It is very important to determine the direction of current whenever solving circuits via </a:t>
            </a:r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kirchhoff's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laws.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C1063-F670-2803-4043-4CBCB036CF4F}"/>
              </a:ext>
            </a:extLst>
          </p:cNvPr>
          <p:cNvSpPr txBox="1"/>
          <p:nvPr/>
        </p:nvSpPr>
        <p:spPr>
          <a:xfrm>
            <a:off x="2999131" y="2509290"/>
            <a:ext cx="80233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This idea by Kirchhoff is known as the Conservation of Energy.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30DB5A-9C1A-BFF6-3D21-2545169D143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BE9D7"/>
              </a:clrFrom>
              <a:clrTo>
                <a:srgbClr val="FBE9D7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4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295" y="3006446"/>
            <a:ext cx="9635722" cy="26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6EC4-3CB8-1F70-89B7-79CE34C7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Example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464C5-C059-AE37-9C4E-E801F35B8B6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6861887" y="1061910"/>
            <a:ext cx="4198984" cy="1882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4175E8-9D0E-18FD-960C-A3F2084326D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743451" y="1340891"/>
            <a:ext cx="3772227" cy="1447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52F86-64DA-EEDB-2E14-C614BEC6CCB0}"/>
                  </a:ext>
                </a:extLst>
              </p:cNvPr>
              <p:cNvSpPr txBox="1"/>
              <p:nvPr/>
            </p:nvSpPr>
            <p:spPr>
              <a:xfrm>
                <a:off x="764231" y="3223194"/>
                <a:ext cx="6097656" cy="1846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600" dirty="0"/>
                  <a:t>By KVL</a:t>
                </a:r>
              </a:p>
              <a:p>
                <a:endParaRPr lang="en-IN" sz="1600" dirty="0"/>
              </a:p>
              <a:p>
                <a:r>
                  <a:rPr lang="en-IN" sz="1600" dirty="0"/>
                  <a:t>Loop 1 : 10 = 20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IN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b="0" i="0" dirty="0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6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1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6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16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endParaRPr lang="en-IN" sz="1600" dirty="0"/>
              </a:p>
              <a:p>
                <a:r>
                  <a:rPr lang="en-IN" sz="1600" dirty="0"/>
                  <a:t>Loop 2 : 2 : -5 – 10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/>
                  <a:t>) - 50</a:t>
                </a:r>
                <a:r>
                  <a:rPr lang="en-IN" sz="16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/>
                  <a:t> = 0</a:t>
                </a:r>
              </a:p>
              <a:p>
                <a:endParaRPr lang="en-IN" sz="1600" dirty="0"/>
              </a:p>
              <a:p>
                <a:r>
                  <a:rPr lang="en-I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</m:t>
                        </m:r>
                        <m:r>
                          <a:rPr lang="en-IN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1=0.3235 </m:t>
                        </m:r>
                        <m:r>
                          <m:rPr>
                            <m:sty m:val="p"/>
                          </m:rPr>
                          <a:rPr lang="en-US" sz="1600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</m:oMath>
                </a14:m>
                <a:endParaRPr lang="en-I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52F86-64DA-EEDB-2E14-C614BEC6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31" y="3223194"/>
                <a:ext cx="6097656" cy="1846659"/>
              </a:xfrm>
              <a:prstGeom prst="rect">
                <a:avLst/>
              </a:prstGeom>
              <a:blipFill>
                <a:blip r:embed="rId4"/>
                <a:stretch>
                  <a:fillRect l="-500" t="-9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1BACA6-D5AA-8957-5E29-BFB1AD303D96}"/>
                  </a:ext>
                </a:extLst>
              </p:cNvPr>
              <p:cNvSpPr txBox="1"/>
              <p:nvPr/>
            </p:nvSpPr>
            <p:spPr>
              <a:xfrm>
                <a:off x="6313579" y="3223194"/>
                <a:ext cx="5114190" cy="2837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600" dirty="0"/>
                  <a:t>By KCL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sz="1600" i="0" dirty="0">
                              <a:latin typeface="Cambria Math" panose="02040503050406030204" pitchFamily="18" charset="0"/>
                            </a:rPr>
                            <m:t>−10</m:t>
                          </m:r>
                        </m:num>
                        <m:den>
                          <m:r>
                            <a:rPr lang="en-IN" sz="1600" i="0" dirty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IN" sz="1600" i="0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6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IN" sz="1600" i="0" dirty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N" sz="1600" i="0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16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sz="1600" i="0" dirty="0">
                              <a:latin typeface="Cambria Math" panose="020405030504060302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IN" sz="1600" i="0" dirty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IN" sz="1600" i="0" dirty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sz="16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0" dirty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IN" sz="1600" i="0" dirty="0">
                              <a:latin typeface="Cambria Math" panose="02040503050406030204" pitchFamily="18" charset="0"/>
                            </a:rPr>
                            <m:t>17</m:t>
                          </m:r>
                        </m:den>
                      </m:f>
                      <m:r>
                        <a:rPr lang="en-IN" sz="1600" i="1" dirty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IN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1=0.3235 </m:t>
                          </m:r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IN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1BACA6-D5AA-8957-5E29-BFB1AD303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579" y="3223194"/>
                <a:ext cx="5114190" cy="2837572"/>
              </a:xfrm>
              <a:prstGeom prst="rect">
                <a:avLst/>
              </a:prstGeom>
              <a:blipFill>
                <a:blip r:embed="rId5"/>
                <a:stretch>
                  <a:fillRect l="-715" t="-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19267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34</TotalTime>
  <Words>282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GenAITheme3-whiteBG</vt:lpstr>
      <vt:lpstr>Kirchhoff,s Laws</vt:lpstr>
      <vt:lpstr>Kirchhoff,s Laws</vt:lpstr>
      <vt:lpstr>Circuit Definitions </vt:lpstr>
      <vt:lpstr>Kirchhoff's Current law(KCL) </vt:lpstr>
      <vt:lpstr>PowerPoint Presentation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6</cp:revision>
  <dcterms:created xsi:type="dcterms:W3CDTF">2025-02-12T05:25:30Z</dcterms:created>
  <dcterms:modified xsi:type="dcterms:W3CDTF">2025-03-22T06:39:00Z</dcterms:modified>
</cp:coreProperties>
</file>