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1"/>
            <a:ext cx="10363200" cy="5744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8732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065399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87323"/>
          </a:xfrm>
        </p:spPr>
        <p:txBody>
          <a:bodyPr lIns="0" tIns="0" rIns="0" bIns="0"/>
          <a:lstStyle>
            <a:lvl1pPr>
              <a:defRPr sz="1867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30140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886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574453"/>
          </a:xfrm>
        </p:spPr>
        <p:txBody>
          <a:bodyPr lIns="0" tIns="0" rIns="0" bIns="0"/>
          <a:lstStyle>
            <a:lvl1pPr>
              <a:defRPr sz="3733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554195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234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01AA-AE9D-6592-5B0A-47C768AE9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1139F-A986-432C-0F84-E1D2CDD211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4BB0C-543A-1CF0-C354-14720EE7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537AF-927F-4DCD-A54F-B23EFEAEAB5F}" type="datetimeFigureOut">
              <a:rPr lang="en-IN" smtClean="0"/>
              <a:t>22-03-2025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F5667-BC1D-2FCF-7163-ACB3F5488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9041-B3A3-42F6-4064-E923CF4B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4E60A-CCB1-454F-92E1-11ACBFD6E3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4915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2" y="6051353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24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24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261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609585" eaLnBrk="1" hangingPunct="1">
        <a:defRPr>
          <a:latin typeface="+mn-lt"/>
          <a:ea typeface="+mn-ea"/>
          <a:cs typeface="+mn-cs"/>
        </a:defRPr>
      </a:lvl2pPr>
      <a:lvl3pPr marL="1219170" eaLnBrk="1" hangingPunct="1">
        <a:defRPr>
          <a:latin typeface="+mn-lt"/>
          <a:ea typeface="+mn-ea"/>
          <a:cs typeface="+mn-cs"/>
        </a:defRPr>
      </a:lvl3pPr>
      <a:lvl4pPr marL="1828754" eaLnBrk="1" hangingPunct="1">
        <a:defRPr>
          <a:latin typeface="+mn-lt"/>
          <a:ea typeface="+mn-ea"/>
          <a:cs typeface="+mn-cs"/>
        </a:defRPr>
      </a:lvl4pPr>
      <a:lvl5pPr marL="2438339" eaLnBrk="1" hangingPunct="1">
        <a:defRPr>
          <a:latin typeface="+mn-lt"/>
          <a:ea typeface="+mn-ea"/>
          <a:cs typeface="+mn-cs"/>
        </a:defRPr>
      </a:lvl5pPr>
      <a:lvl6pPr marL="3047924" eaLnBrk="1" hangingPunct="1">
        <a:defRPr>
          <a:latin typeface="+mn-lt"/>
          <a:ea typeface="+mn-ea"/>
          <a:cs typeface="+mn-cs"/>
        </a:defRPr>
      </a:lvl6pPr>
      <a:lvl7pPr marL="3657509" eaLnBrk="1" hangingPunct="1">
        <a:defRPr>
          <a:latin typeface="+mn-lt"/>
          <a:ea typeface="+mn-ea"/>
          <a:cs typeface="+mn-cs"/>
        </a:defRPr>
      </a:lvl7pPr>
      <a:lvl8pPr marL="4267093" eaLnBrk="1" hangingPunct="1">
        <a:defRPr>
          <a:latin typeface="+mn-lt"/>
          <a:ea typeface="+mn-ea"/>
          <a:cs typeface="+mn-cs"/>
        </a:defRPr>
      </a:lvl8pPr>
      <a:lvl9pPr marL="4876678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2D02D21-E314-D6CA-73F6-B0D2FD133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8299" y="2571750"/>
            <a:ext cx="5295458" cy="1231106"/>
          </a:xfrm>
        </p:spPr>
        <p:txBody>
          <a:bodyPr/>
          <a:lstStyle/>
          <a:p>
            <a:r>
              <a:rPr lang="en-IN" sz="4000" b="1" dirty="0">
                <a:solidFill>
                  <a:srgbClr val="FF5900"/>
                </a:solidFill>
              </a:rPr>
              <a:t>Synchronous Motor </a:t>
            </a:r>
          </a:p>
        </p:txBody>
      </p:sp>
    </p:spTree>
    <p:extLst>
      <p:ext uri="{BB962C8B-B14F-4D97-AF65-F5344CB8AC3E}">
        <p14:creationId xmlns:p14="http://schemas.microsoft.com/office/powerpoint/2010/main" val="2228894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36B32-54DF-2429-A92D-038FF8CE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183312"/>
            <a:ext cx="11125233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Comparison of Three Phase Synchronous Motor and Induction Motor</a:t>
            </a:r>
            <a:endParaRPr lang="en-IN" sz="2800" dirty="0">
              <a:solidFill>
                <a:srgbClr val="FF59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BCBD8B0-1DA7-01F0-8D95-672A5A9F70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6437117"/>
              </p:ext>
            </p:extLst>
          </p:nvPr>
        </p:nvGraphicFramePr>
        <p:xfrm>
          <a:off x="647683" y="1168197"/>
          <a:ext cx="11239517" cy="43486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071">
                  <a:extLst>
                    <a:ext uri="{9D8B030D-6E8A-4147-A177-3AD203B41FA5}">
                      <a16:colId xmlns:a16="http://schemas.microsoft.com/office/drawing/2014/main" val="2654571188"/>
                    </a:ext>
                  </a:extLst>
                </a:gridCol>
                <a:gridCol w="4689254">
                  <a:extLst>
                    <a:ext uri="{9D8B030D-6E8A-4147-A177-3AD203B41FA5}">
                      <a16:colId xmlns:a16="http://schemas.microsoft.com/office/drawing/2014/main" val="1461921030"/>
                    </a:ext>
                  </a:extLst>
                </a:gridCol>
                <a:gridCol w="6135192">
                  <a:extLst>
                    <a:ext uri="{9D8B030D-6E8A-4147-A177-3AD203B41FA5}">
                      <a16:colId xmlns:a16="http://schemas.microsoft.com/office/drawing/2014/main" val="869075278"/>
                    </a:ext>
                  </a:extLst>
                </a:gridCol>
              </a:tblGrid>
              <a:tr h="246869">
                <a:tc>
                  <a:txBody>
                    <a:bodyPr/>
                    <a:lstStyle/>
                    <a:p>
                      <a:r>
                        <a:rPr lang="en-US" sz="1200" dirty="0"/>
                        <a:t>No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Synchronous motor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Induction motor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428696"/>
                  </a:ext>
                </a:extLst>
              </a:tr>
              <a:tr h="355723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Construction is complicated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Construction is simpler, particularly in case of cage rotor.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89315"/>
                  </a:ext>
                </a:extLst>
              </a:tr>
              <a:tr h="24686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not self starting.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self starting.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311996"/>
                  </a:ext>
                </a:extLst>
              </a:tr>
              <a:tr h="419678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Motor is sensitive to sudden load changes and hunting results.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Rotor gets excited by the induced </a:t>
                      </a:r>
                      <a:r>
                        <a:rPr lang="en-US" sz="1200" dirty="0" err="1"/>
                        <a:t>e.m.f.</a:t>
                      </a:r>
                      <a:r>
                        <a:rPr lang="en-US" sz="1200" dirty="0"/>
                        <a:t> so separate source is not necessary.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158669"/>
                  </a:ext>
                </a:extLst>
              </a:tr>
              <a:tr h="505500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he speed is always synchronous irrespective of load.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The speed is always less than synchronous but never synchronous.</a:t>
                      </a:r>
                    </a:p>
                    <a:p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426046"/>
                  </a:ext>
                </a:extLst>
              </a:tr>
              <a:tr h="24686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Speed control is not possible.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Speed control possible though difficult.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063191"/>
                  </a:ext>
                </a:extLst>
              </a:tr>
              <a:tr h="592486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load increases, load angle increase keeping speed constant </a:t>
                      </a:r>
                    </a:p>
                    <a:p>
                      <a:r>
                        <a:rPr lang="en-US" sz="1200" dirty="0"/>
                        <a:t>as synchronous.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as load increases, the speed keeps on decreasing.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18986"/>
                  </a:ext>
                </a:extLst>
              </a:tr>
              <a:tr h="419678">
                <a:tc>
                  <a:txBody>
                    <a:bodyPr/>
                    <a:lstStyle/>
                    <a:p>
                      <a:r>
                        <a:rPr lang="en-US" sz="1200" dirty="0"/>
                        <a:t>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By changing excitation, the motor </a:t>
                      </a:r>
                      <a:r>
                        <a:rPr lang="en-US" sz="1200" dirty="0" err="1"/>
                        <a:t>p.f</a:t>
                      </a:r>
                      <a:r>
                        <a:rPr lang="en-US" sz="1200" dirty="0"/>
                        <a:t> can be changed from lagging and leading.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always operates at lagging </a:t>
                      </a:r>
                      <a:r>
                        <a:rPr lang="en-US" sz="1200" dirty="0" err="1"/>
                        <a:t>p.f</a:t>
                      </a:r>
                      <a:r>
                        <a:rPr lang="en-US" sz="1200" dirty="0"/>
                        <a:t> and </a:t>
                      </a:r>
                      <a:r>
                        <a:rPr lang="en-US" sz="1200" dirty="0" err="1"/>
                        <a:t>p.f</a:t>
                      </a:r>
                      <a:r>
                        <a:rPr lang="en-US" sz="1200" dirty="0"/>
                        <a:t> control is not possible.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7564332"/>
                  </a:ext>
                </a:extLst>
              </a:tr>
              <a:tr h="419678">
                <a:tc>
                  <a:txBody>
                    <a:bodyPr/>
                    <a:lstStyle/>
                    <a:p>
                      <a:r>
                        <a:rPr lang="en-US" sz="1200" dirty="0"/>
                        <a:t>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can be used as synchronous condenser for </a:t>
                      </a:r>
                      <a:r>
                        <a:rPr lang="en-US" sz="1200" dirty="0" err="1"/>
                        <a:t>p.f</a:t>
                      </a:r>
                      <a:r>
                        <a:rPr lang="en-US" sz="1200" dirty="0"/>
                        <a:t>. improvement.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It can not be used as a synchronous condenser. 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151020"/>
                  </a:ext>
                </a:extLst>
              </a:tr>
              <a:tr h="419678">
                <a:tc>
                  <a:txBody>
                    <a:bodyPr/>
                    <a:lstStyle/>
                    <a:p>
                      <a:r>
                        <a:rPr lang="en-US" sz="1200" dirty="0"/>
                        <a:t>9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Motor is sensitive to sudden load changes and hunting results.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Phenomenon of hunting is absent.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811577"/>
                  </a:ext>
                </a:extLst>
              </a:tr>
              <a:tr h="355723">
                <a:tc>
                  <a:txBody>
                    <a:bodyPr/>
                    <a:lstStyle/>
                    <a:p>
                      <a:r>
                        <a:rPr lang="en-US" sz="1200" dirty="0"/>
                        <a:t>10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Motor is costly and requires frequent maintenance.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motor is cheap specially cage motor are maintenance free.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6007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236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3B03-1F97-A31E-716F-1213D9877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1572494" cy="861774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Advantages, Disadvantages and Application of </a:t>
            </a:r>
            <a:br>
              <a:rPr lang="en-US" sz="2800" dirty="0">
                <a:solidFill>
                  <a:srgbClr val="FF5900"/>
                </a:solidFill>
              </a:rPr>
            </a:br>
            <a:r>
              <a:rPr lang="en-US" sz="2800" dirty="0">
                <a:solidFill>
                  <a:srgbClr val="FF5900"/>
                </a:solidFill>
              </a:rPr>
              <a:t>Three Phase Synchronous Motors </a:t>
            </a:r>
            <a:endParaRPr lang="en-IN" sz="2800" dirty="0">
              <a:solidFill>
                <a:srgbClr val="FF5900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E4B96D-EA2E-EA1B-B6F6-7CD861599F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897809"/>
              </p:ext>
            </p:extLst>
          </p:nvPr>
        </p:nvGraphicFramePr>
        <p:xfrm>
          <a:off x="761967" y="1554552"/>
          <a:ext cx="8127999" cy="385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01222212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7945739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2364782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Advantages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Disadvantages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Applications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431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High Efficiency at high </a:t>
                      </a:r>
                    </a:p>
                    <a:p>
                      <a:r>
                        <a:rPr lang="en-US" dirty="0"/>
                        <a:t>speeds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Expensive when compared </a:t>
                      </a:r>
                    </a:p>
                    <a:p>
                      <a:r>
                        <a:rPr lang="en-US" dirty="0"/>
                        <a:t>with induction motor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AC, Compressors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1046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Maintenance and </a:t>
                      </a:r>
                    </a:p>
                    <a:p>
                      <a:r>
                        <a:rPr lang="en-US" dirty="0"/>
                        <a:t>installation is easy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Difficult to start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Large power systems to </a:t>
                      </a:r>
                    </a:p>
                    <a:p>
                      <a:r>
                        <a:rPr lang="en-US" dirty="0"/>
                        <a:t>improve leading and </a:t>
                      </a:r>
                    </a:p>
                    <a:p>
                      <a:r>
                        <a:rPr lang="en-US" dirty="0"/>
                        <a:t>lagging power factor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23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Maintains full torque at low </a:t>
                      </a:r>
                    </a:p>
                    <a:p>
                      <a:r>
                        <a:rPr lang="en-US" dirty="0"/>
                        <a:t>speeds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Data storage units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9467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High efficiency and reliable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Servo drives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7382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Smooth torque and </a:t>
                      </a:r>
                    </a:p>
                    <a:p>
                      <a:r>
                        <a:rPr lang="en-US" dirty="0"/>
                        <a:t>dynamic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Robotics and Aerospace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644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117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5F4EF-2AED-C11C-0F73-D0587BF2C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9446" y="2658157"/>
            <a:ext cx="2985084" cy="615553"/>
          </a:xfrm>
        </p:spPr>
        <p:txBody>
          <a:bodyPr/>
          <a:lstStyle/>
          <a:p>
            <a:r>
              <a:rPr lang="en-US" sz="4000" b="1" dirty="0">
                <a:solidFill>
                  <a:srgbClr val="FF5900"/>
                </a:solidFill>
              </a:rPr>
              <a:t>Thank You</a:t>
            </a:r>
            <a:endParaRPr lang="en-IN" sz="4000" b="1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121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0A094-B0A2-06B9-1891-F326B401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8" y="362217"/>
            <a:ext cx="2170076" cy="861774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Content: </a:t>
            </a:r>
            <a:br>
              <a:rPr lang="en-IN" sz="2800" dirty="0">
                <a:solidFill>
                  <a:srgbClr val="FF5900"/>
                </a:solidFill>
              </a:rPr>
            </a:b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2CA631-E7FA-3C20-4F3E-1FCC5A0F363C}"/>
              </a:ext>
            </a:extLst>
          </p:cNvPr>
          <p:cNvSpPr txBox="1"/>
          <p:nvPr/>
        </p:nvSpPr>
        <p:spPr>
          <a:xfrm>
            <a:off x="761968" y="1448593"/>
            <a:ext cx="8590754" cy="152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Types of Synchronous Motor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Construction of Synchronous motor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Working of Synchronous motor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Advantages, Disadvantages and Applications of Synchronous motor </a:t>
            </a:r>
          </a:p>
        </p:txBody>
      </p:sp>
    </p:spTree>
    <p:extLst>
      <p:ext uri="{BB962C8B-B14F-4D97-AF65-F5344CB8AC3E}">
        <p14:creationId xmlns:p14="http://schemas.microsoft.com/office/powerpoint/2010/main" val="3034750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79D79-1512-CC63-5F4A-EA18ABE80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Introduction to Synchronous Motor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811D3-7486-49D5-37BB-2F3BEFD3A1F1}"/>
              </a:ext>
            </a:extLst>
          </p:cNvPr>
          <p:cNvSpPr txBox="1"/>
          <p:nvPr/>
        </p:nvSpPr>
        <p:spPr>
          <a:xfrm>
            <a:off x="1090819" y="1333213"/>
            <a:ext cx="9434720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If a three phase supply is given to the stator of a three phase alternator, it can work as a motor.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As is driven at synchronous speed, it is called synchronous generator.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So if alternator is run as a motor. It will rotate at a synchronous speed.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Such a device which converts an electrical energy into a mechanical energy running at synchronous speed is called synchronous motor.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/>
              <a:t>Synchronous motor works only at synchronous speed and cannot work at a speed other </a:t>
            </a:r>
          </a:p>
          <a:p>
            <a:pPr>
              <a:lnSpc>
                <a:spcPct val="150000"/>
              </a:lnSpc>
            </a:pPr>
            <a:r>
              <a:rPr lang="en-IN" sz="1600" dirty="0"/>
              <a:t>     than the synchronous speed. </a:t>
            </a:r>
          </a:p>
        </p:txBody>
      </p:sp>
    </p:spTree>
    <p:extLst>
      <p:ext uri="{BB962C8B-B14F-4D97-AF65-F5344CB8AC3E}">
        <p14:creationId xmlns:p14="http://schemas.microsoft.com/office/powerpoint/2010/main" val="3050648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7A057-9BB3-65BC-37DB-5A1AAD1AB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Types of Synchronous Motor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981CE7-7594-3045-C287-BDAD85971598}"/>
              </a:ext>
            </a:extLst>
          </p:cNvPr>
          <p:cNvSpPr txBox="1"/>
          <p:nvPr/>
        </p:nvSpPr>
        <p:spPr>
          <a:xfrm>
            <a:off x="761967" y="1013686"/>
            <a:ext cx="11267660" cy="1893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Three phase synchronous motors.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Single phase synchronous motor.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The single phase synchronous motor are further classified as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reluctance motor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hysteresis motor</a:t>
            </a:r>
          </a:p>
        </p:txBody>
      </p:sp>
    </p:spTree>
    <p:extLst>
      <p:ext uri="{BB962C8B-B14F-4D97-AF65-F5344CB8AC3E}">
        <p14:creationId xmlns:p14="http://schemas.microsoft.com/office/powerpoint/2010/main" val="16852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2EB05-5E2E-72CC-BB36-3767429E9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IN" sz="2800" dirty="0">
                <a:solidFill>
                  <a:srgbClr val="FF5900"/>
                </a:solidFill>
              </a:rPr>
              <a:t>Types of Synchronous Motor</a:t>
            </a:r>
            <a:endParaRPr lang="en-IN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FBEE0-B166-A23B-D0C5-1EFA30DEE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7" y="1434783"/>
            <a:ext cx="9962355" cy="320087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600" dirty="0"/>
              <a:t> The three phase synchronous motor works on the concept of rotating magnetic field. The field produced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by stationary three phase winding, which rotates in space is called rotating magnetic field. Its speed is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always synchronous and given by, 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        Ns = 120f/P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Where   P = Number of poles for which winding is wound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 f = Frequency of the supply. 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17203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33A54-506A-3383-8826-8F7A3A39C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Construction of Three Phase Synchronous Motor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F8DED9-AA84-8BAD-1C1C-B6E3462EE201}"/>
              </a:ext>
            </a:extLst>
          </p:cNvPr>
          <p:cNvSpPr txBox="1"/>
          <p:nvPr/>
        </p:nvSpPr>
        <p:spPr>
          <a:xfrm>
            <a:off x="761967" y="1023625"/>
            <a:ext cx="7487511" cy="4847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• There is no difference between the construction of synchronous motor and the alternator, both being the synchronous machines.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• The synchronous motor construction is basically similar to rotating field type alternator. It consists of two parts: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Stator: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Consisting of a three phase star or delta connected winding. This is excited by a three phase </a:t>
            </a:r>
            <a:r>
              <a:rPr lang="en-US" sz="1600" dirty="0" err="1"/>
              <a:t>a.c.</a:t>
            </a:r>
            <a:r>
              <a:rPr lang="en-US" sz="1600" dirty="0"/>
              <a:t> supply.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Rotor: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Rotor is a field winding, the construction of which can be salient (projected pole) or non-salient (cylindrical) type.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Practically most of the synchronous motors use salient i.e. projected pole type construction.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The field winding is excited by a separate </a:t>
            </a:r>
            <a:r>
              <a:rPr lang="en-US" sz="1600" dirty="0" err="1"/>
              <a:t>d.c.</a:t>
            </a:r>
            <a:r>
              <a:rPr lang="en-US" sz="1600" dirty="0"/>
              <a:t> supply through slip rings. </a:t>
            </a:r>
            <a:endParaRPr lang="en-IN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3C1B3D-31FE-FA0A-44AC-8431843464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7000"/>
                    </a14:imgEffect>
                    <a14:imgEffect>
                      <a14:brightnessContrast bright="25000" contrast="3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9478" y="2162458"/>
            <a:ext cx="3391194" cy="301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7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3333-836A-6B6C-3821-CBFE099EF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37" y="372156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Working of Three Phase Synchronous Motor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F8DE7-A2AB-F10D-7D01-8A6B2DBC5534}"/>
              </a:ext>
            </a:extLst>
          </p:cNvPr>
          <p:cNvSpPr txBox="1"/>
          <p:nvPr/>
        </p:nvSpPr>
        <p:spPr>
          <a:xfrm>
            <a:off x="652637" y="864599"/>
            <a:ext cx="7358302" cy="3739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Principle of the magnetic locking.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When two unlike poles - tremendous force of — strong attraction -magnetically locked.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If one magnet rotate - the other also rotates - in the same direction - with the same speed - due to magnetic locking condition.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Stator is wound for 2 poles - two magnetic fields are produced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- When three phase winding is excited - the flux produced - is always of rotating type - rotates at a speed called synchronous speed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This magnetic field is called rotating magnetic field.</a:t>
            </a:r>
            <a:endParaRPr lang="en-IN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CE0AE3-76F2-F66E-E36B-690C533FB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7000"/>
                    </a14:imgEffect>
                    <a14:imgEffect>
                      <a14:brightnessContrast bright="18000" contrast="29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50087" y="1469086"/>
            <a:ext cx="2987299" cy="306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745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2AFC9-1FD5-30B9-73F3-1050A8386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7" y="362217"/>
            <a:ext cx="10152379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Working of Three Phase Synchronous Motor</a:t>
            </a:r>
            <a:endParaRPr lang="en-IN" sz="2800" dirty="0">
              <a:solidFill>
                <a:srgbClr val="FF59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2D0603-1FCF-CEC3-FD7E-75580DA964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3000"/>
                    </a14:imgEffect>
                    <a14:imgEffect>
                      <a14:brightnessContrast bright="37000" contrast="1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1967" y="1298884"/>
            <a:ext cx="10994853" cy="4116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421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36885-3628-5938-EF0B-E71B76E7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968" y="362217"/>
            <a:ext cx="10996024" cy="430887"/>
          </a:xfrm>
        </p:spPr>
        <p:txBody>
          <a:bodyPr/>
          <a:lstStyle/>
          <a:p>
            <a:r>
              <a:rPr lang="en-US" sz="2800" dirty="0">
                <a:solidFill>
                  <a:srgbClr val="FF5900"/>
                </a:solidFill>
              </a:rPr>
              <a:t>Procedure to start a Three Phase Synchronous Motor </a:t>
            </a:r>
            <a:endParaRPr lang="en-IN" sz="2800" dirty="0">
              <a:solidFill>
                <a:srgbClr val="FF59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C49A6A-4FE8-2DE7-979B-2A1A6B465B62}"/>
              </a:ext>
            </a:extLst>
          </p:cNvPr>
          <p:cNvSpPr txBox="1"/>
          <p:nvPr/>
        </p:nvSpPr>
        <p:spPr>
          <a:xfrm>
            <a:off x="964096" y="1431235"/>
            <a:ext cx="5315879" cy="23493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Various methods to start the synchronous motor are,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Using pony motors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Using damper winding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As a slip ring induction motor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Using small </a:t>
            </a:r>
            <a:r>
              <a:rPr lang="en-US" sz="1600" dirty="0" err="1"/>
              <a:t>d.c.</a:t>
            </a:r>
            <a:r>
              <a:rPr lang="en-US" sz="1600" dirty="0"/>
              <a:t> machine coupled to it.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77157838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200</TotalTime>
  <Words>796</Words>
  <Application>Microsoft Office PowerPoint</Application>
  <PresentationFormat>Widescreen</PresentationFormat>
  <Paragraphs>110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GenAITheme3-whiteBG</vt:lpstr>
      <vt:lpstr>Synchronous Motor </vt:lpstr>
      <vt:lpstr>Content:  </vt:lpstr>
      <vt:lpstr>Introduction to Synchronous Motor </vt:lpstr>
      <vt:lpstr>Types of Synchronous Motor</vt:lpstr>
      <vt:lpstr>Types of Synchronous Motor</vt:lpstr>
      <vt:lpstr>Construction of Three Phase Synchronous Motor</vt:lpstr>
      <vt:lpstr>Working of Three Phase Synchronous Motor </vt:lpstr>
      <vt:lpstr>Working of Three Phase Synchronous Motor</vt:lpstr>
      <vt:lpstr>Procedure to start a Three Phase Synchronous Motor </vt:lpstr>
      <vt:lpstr>Comparison of Three Phase Synchronous Motor and Induction Motor</vt:lpstr>
      <vt:lpstr>Advantages, Disadvantages and Application of  Three Phase Synchronous Motors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dell</cp:lastModifiedBy>
  <cp:revision>7</cp:revision>
  <dcterms:created xsi:type="dcterms:W3CDTF">2025-02-12T07:08:11Z</dcterms:created>
  <dcterms:modified xsi:type="dcterms:W3CDTF">2025-03-22T08:44:03Z</dcterms:modified>
</cp:coreProperties>
</file>