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67" r:id="rId5"/>
    <p:sldId id="258" r:id="rId6"/>
    <p:sldId id="259" r:id="rId7"/>
    <p:sldId id="260" r:id="rId8"/>
    <p:sldId id="269" r:id="rId9"/>
    <p:sldId id="261" r:id="rId10"/>
    <p:sldId id="262" r:id="rId11"/>
    <p:sldId id="270" r:id="rId12"/>
    <p:sldId id="263" r:id="rId13"/>
    <p:sldId id="264" r:id="rId14"/>
    <p:sldId id="265" r:id="rId15"/>
    <p:sldId id="271" r:id="rId16"/>
    <p:sldId id="266" r:id="rId1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>
        <p:guide pos="3840"/>
        <p:guide orient="horz" pos="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285F2-B7F7-479A-A60B-680E2D0A179F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595120-802F-4176-84AF-E50FDA3BDC8C}">
      <dgm:prSet phldrT="[Text]"/>
      <dgm:spPr/>
      <dgm:t>
        <a:bodyPr/>
        <a:lstStyle/>
        <a:p>
          <a:r>
            <a:rPr lang="en-IN" dirty="0"/>
            <a:t>Supercapacitor or </a:t>
          </a:r>
        </a:p>
        <a:p>
          <a:r>
            <a:rPr lang="en-IN" dirty="0"/>
            <a:t>Ultracapacitor</a:t>
          </a:r>
        </a:p>
      </dgm:t>
    </dgm:pt>
    <dgm:pt modelId="{3D5DCBFF-BBB3-4CFA-9774-FC98517B777F}" type="parTrans" cxnId="{910BB87C-A91B-4B6A-8381-564F5825CFF8}">
      <dgm:prSet/>
      <dgm:spPr/>
      <dgm:t>
        <a:bodyPr/>
        <a:lstStyle/>
        <a:p>
          <a:endParaRPr lang="en-IN"/>
        </a:p>
      </dgm:t>
    </dgm:pt>
    <dgm:pt modelId="{1F0520AD-73F7-4765-A97A-92563E7660A1}" type="sibTrans" cxnId="{910BB87C-A91B-4B6A-8381-564F5825CFF8}">
      <dgm:prSet/>
      <dgm:spPr/>
      <dgm:t>
        <a:bodyPr/>
        <a:lstStyle/>
        <a:p>
          <a:endParaRPr lang="en-IN"/>
        </a:p>
      </dgm:t>
    </dgm:pt>
    <dgm:pt modelId="{55E48AC6-1622-4352-B106-24C5AC64B79B}">
      <dgm:prSet phldrT="[Text]"/>
      <dgm:spPr/>
      <dgm:t>
        <a:bodyPr/>
        <a:lstStyle/>
        <a:p>
          <a:r>
            <a:rPr lang="en-IN" dirty="0"/>
            <a:t>Electrochemical </a:t>
          </a:r>
          <a:r>
            <a:rPr lang="en-IN" dirty="0" err="1"/>
            <a:t>doublelayer</a:t>
          </a:r>
          <a:r>
            <a:rPr lang="en-IN" dirty="0"/>
            <a:t> capacitors (EDLCs)</a:t>
          </a:r>
        </a:p>
        <a:p>
          <a:r>
            <a:rPr lang="en-IN" dirty="0"/>
            <a:t>[charge </a:t>
          </a:r>
          <a:r>
            <a:rPr lang="en-IN" dirty="0" err="1"/>
            <a:t>storge:electrostatically</a:t>
          </a:r>
          <a:endParaRPr lang="en-IN" dirty="0"/>
        </a:p>
        <a:p>
          <a:r>
            <a:rPr lang="en-IN" dirty="0"/>
            <a:t>(</a:t>
          </a:r>
          <a:r>
            <a:rPr lang="en-IN" dirty="0" err="1"/>
            <a:t>helmholt</a:t>
          </a:r>
          <a:r>
            <a:rPr lang="en-IN" dirty="0"/>
            <a:t> Z layer)]</a:t>
          </a:r>
        </a:p>
      </dgm:t>
    </dgm:pt>
    <dgm:pt modelId="{4093FFB3-034F-415D-9A41-BC2718CE5F2B}" type="parTrans" cxnId="{D8C67BC8-545C-468A-9207-0E941DBD3297}">
      <dgm:prSet/>
      <dgm:spPr/>
      <dgm:t>
        <a:bodyPr/>
        <a:lstStyle/>
        <a:p>
          <a:endParaRPr lang="en-IN"/>
        </a:p>
      </dgm:t>
    </dgm:pt>
    <dgm:pt modelId="{7D2508ED-4864-4E08-AD18-3343278A6B84}" type="sibTrans" cxnId="{D8C67BC8-545C-468A-9207-0E941DBD3297}">
      <dgm:prSet/>
      <dgm:spPr/>
      <dgm:t>
        <a:bodyPr/>
        <a:lstStyle/>
        <a:p>
          <a:endParaRPr lang="en-IN"/>
        </a:p>
      </dgm:t>
    </dgm:pt>
    <dgm:pt modelId="{001DCEFF-99E3-451F-9A33-0C4EBE84DAD6}">
      <dgm:prSet phldrT="[Text]"/>
      <dgm:spPr/>
      <dgm:t>
        <a:bodyPr/>
        <a:lstStyle/>
        <a:p>
          <a:r>
            <a:rPr lang="en-IN" dirty="0" err="1"/>
            <a:t>Electrochemicalpseudocapacitors</a:t>
          </a:r>
          <a:endParaRPr lang="en-IN" dirty="0"/>
        </a:p>
        <a:p>
          <a:r>
            <a:rPr lang="en-IN" dirty="0"/>
            <a:t>[charge </a:t>
          </a:r>
          <a:r>
            <a:rPr lang="en-IN" dirty="0" err="1"/>
            <a:t>storge:electrostatically</a:t>
          </a:r>
          <a:endParaRPr lang="en-IN" dirty="0"/>
        </a:p>
        <a:p>
          <a:r>
            <a:rPr lang="en-IN" dirty="0"/>
            <a:t>(</a:t>
          </a:r>
          <a:r>
            <a:rPr lang="en-IN" dirty="0" err="1"/>
            <a:t>faradaically</a:t>
          </a:r>
          <a:r>
            <a:rPr lang="en-IN" dirty="0"/>
            <a:t>)]</a:t>
          </a:r>
        </a:p>
      </dgm:t>
    </dgm:pt>
    <dgm:pt modelId="{2D63F782-1209-4390-B621-F2986D049582}" type="parTrans" cxnId="{BE8F07FA-9BAE-4C60-A0D3-4AEF43290DFA}">
      <dgm:prSet/>
      <dgm:spPr/>
      <dgm:t>
        <a:bodyPr/>
        <a:lstStyle/>
        <a:p>
          <a:endParaRPr lang="en-IN"/>
        </a:p>
      </dgm:t>
    </dgm:pt>
    <dgm:pt modelId="{39558ED3-A644-4387-9BEA-91DD680A5FF6}" type="sibTrans" cxnId="{BE8F07FA-9BAE-4C60-A0D3-4AEF43290DFA}">
      <dgm:prSet/>
      <dgm:spPr/>
      <dgm:t>
        <a:bodyPr/>
        <a:lstStyle/>
        <a:p>
          <a:endParaRPr lang="en-IN"/>
        </a:p>
      </dgm:t>
    </dgm:pt>
    <dgm:pt modelId="{1206A99C-3DDC-49D1-9AB3-DB8AE28DE6F2}">
      <dgm:prSet phldrT="[Text]"/>
      <dgm:spPr/>
      <dgm:t>
        <a:bodyPr/>
        <a:lstStyle/>
        <a:p>
          <a:r>
            <a:rPr lang="en-IN" dirty="0"/>
            <a:t>Hybrid capacitors </a:t>
          </a:r>
        </a:p>
        <a:p>
          <a:r>
            <a:rPr lang="en-IN" dirty="0"/>
            <a:t>[charge storage: </a:t>
          </a:r>
          <a:r>
            <a:rPr lang="en-IN" dirty="0" err="1"/>
            <a:t>bothelectrostatically</a:t>
          </a:r>
          <a:r>
            <a:rPr lang="en-IN" dirty="0"/>
            <a:t> and </a:t>
          </a:r>
        </a:p>
        <a:p>
          <a:r>
            <a:rPr lang="en-IN" dirty="0"/>
            <a:t>electrochemically] </a:t>
          </a:r>
        </a:p>
      </dgm:t>
    </dgm:pt>
    <dgm:pt modelId="{4D1C8D63-36C6-4AE1-AEE2-2509443AB43D}" type="parTrans" cxnId="{25178470-2DFB-4D5D-9BE1-165054FA75CF}">
      <dgm:prSet/>
      <dgm:spPr/>
      <dgm:t>
        <a:bodyPr/>
        <a:lstStyle/>
        <a:p>
          <a:endParaRPr lang="en-IN"/>
        </a:p>
      </dgm:t>
    </dgm:pt>
    <dgm:pt modelId="{12214598-AC3B-4998-BA56-436AC464C44D}" type="sibTrans" cxnId="{25178470-2DFB-4D5D-9BE1-165054FA75CF}">
      <dgm:prSet/>
      <dgm:spPr/>
      <dgm:t>
        <a:bodyPr/>
        <a:lstStyle/>
        <a:p>
          <a:endParaRPr lang="en-IN"/>
        </a:p>
      </dgm:t>
    </dgm:pt>
    <dgm:pt modelId="{6BB1F95F-58DE-4003-99FF-7DFF4CCDEB47}" type="pres">
      <dgm:prSet presAssocID="{170285F2-B7F7-479A-A60B-680E2D0A179F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D3EF6E5-A901-49AD-BB25-4A5322BB17F5}" type="pres">
      <dgm:prSet presAssocID="{0F595120-802F-4176-84AF-E50FDA3BDC8C}" presName="root1" presStyleCnt="0"/>
      <dgm:spPr/>
    </dgm:pt>
    <dgm:pt modelId="{7B970628-DEFF-46A6-B100-7631E6127963}" type="pres">
      <dgm:prSet presAssocID="{0F595120-802F-4176-84AF-E50FDA3BDC8C}" presName="LevelOneTextNode" presStyleLbl="node0" presStyleIdx="0" presStyleCnt="1" custScaleY="66766">
        <dgm:presLayoutVars>
          <dgm:chPref val="3"/>
        </dgm:presLayoutVars>
      </dgm:prSet>
      <dgm:spPr/>
    </dgm:pt>
    <dgm:pt modelId="{C36310C6-39FC-4DDC-ABE6-76B1836CB0DD}" type="pres">
      <dgm:prSet presAssocID="{0F595120-802F-4176-84AF-E50FDA3BDC8C}" presName="level2hierChild" presStyleCnt="0"/>
      <dgm:spPr/>
    </dgm:pt>
    <dgm:pt modelId="{9D11D2E5-459B-42E3-9066-48EB68113C6A}" type="pres">
      <dgm:prSet presAssocID="{4093FFB3-034F-415D-9A41-BC2718CE5F2B}" presName="conn2-1" presStyleLbl="parChTrans1D2" presStyleIdx="0" presStyleCnt="3"/>
      <dgm:spPr/>
    </dgm:pt>
    <dgm:pt modelId="{DE642FEC-E004-48D3-AA57-F5A56036D804}" type="pres">
      <dgm:prSet presAssocID="{4093FFB3-034F-415D-9A41-BC2718CE5F2B}" presName="connTx" presStyleLbl="parChTrans1D2" presStyleIdx="0" presStyleCnt="3"/>
      <dgm:spPr/>
    </dgm:pt>
    <dgm:pt modelId="{DB270264-0929-46DB-B807-DAD4960D506A}" type="pres">
      <dgm:prSet presAssocID="{55E48AC6-1622-4352-B106-24C5AC64B79B}" presName="root2" presStyleCnt="0"/>
      <dgm:spPr/>
    </dgm:pt>
    <dgm:pt modelId="{8E801BE8-CDB7-4413-80C3-1058EA363873}" type="pres">
      <dgm:prSet presAssocID="{55E48AC6-1622-4352-B106-24C5AC64B79B}" presName="LevelTwoTextNode" presStyleLbl="node2" presStyleIdx="0" presStyleCnt="3" custScaleX="120614" custScaleY="103261">
        <dgm:presLayoutVars>
          <dgm:chPref val="3"/>
        </dgm:presLayoutVars>
      </dgm:prSet>
      <dgm:spPr/>
    </dgm:pt>
    <dgm:pt modelId="{C1B9057C-FBE2-4ECB-928C-E53ABDF2D0E7}" type="pres">
      <dgm:prSet presAssocID="{55E48AC6-1622-4352-B106-24C5AC64B79B}" presName="level3hierChild" presStyleCnt="0"/>
      <dgm:spPr/>
    </dgm:pt>
    <dgm:pt modelId="{1BD13440-06A8-4053-BAB9-4F1CCFA3E66C}" type="pres">
      <dgm:prSet presAssocID="{2D63F782-1209-4390-B621-F2986D049582}" presName="conn2-1" presStyleLbl="parChTrans1D2" presStyleIdx="1" presStyleCnt="3"/>
      <dgm:spPr/>
    </dgm:pt>
    <dgm:pt modelId="{804713C2-A348-4820-B97F-869F87F6AC13}" type="pres">
      <dgm:prSet presAssocID="{2D63F782-1209-4390-B621-F2986D049582}" presName="connTx" presStyleLbl="parChTrans1D2" presStyleIdx="1" presStyleCnt="3"/>
      <dgm:spPr/>
    </dgm:pt>
    <dgm:pt modelId="{98D46FE5-F7C7-4C6E-AA38-7669608347D1}" type="pres">
      <dgm:prSet presAssocID="{001DCEFF-99E3-451F-9A33-0C4EBE84DAD6}" presName="root2" presStyleCnt="0"/>
      <dgm:spPr/>
    </dgm:pt>
    <dgm:pt modelId="{74B24F27-87DA-4A38-80D3-E6099BD51122}" type="pres">
      <dgm:prSet presAssocID="{001DCEFF-99E3-451F-9A33-0C4EBE84DAD6}" presName="LevelTwoTextNode" presStyleLbl="node2" presStyleIdx="1" presStyleCnt="3" custScaleX="123557">
        <dgm:presLayoutVars>
          <dgm:chPref val="3"/>
        </dgm:presLayoutVars>
      </dgm:prSet>
      <dgm:spPr/>
    </dgm:pt>
    <dgm:pt modelId="{D492D717-0091-4FAB-A89E-7610CB891C12}" type="pres">
      <dgm:prSet presAssocID="{001DCEFF-99E3-451F-9A33-0C4EBE84DAD6}" presName="level3hierChild" presStyleCnt="0"/>
      <dgm:spPr/>
    </dgm:pt>
    <dgm:pt modelId="{4DBBACCF-F549-46F6-B151-C001057D8E1F}" type="pres">
      <dgm:prSet presAssocID="{4D1C8D63-36C6-4AE1-AEE2-2509443AB43D}" presName="conn2-1" presStyleLbl="parChTrans1D2" presStyleIdx="2" presStyleCnt="3"/>
      <dgm:spPr/>
    </dgm:pt>
    <dgm:pt modelId="{7EEF72CD-A78E-42E2-931A-DF58BC7637E7}" type="pres">
      <dgm:prSet presAssocID="{4D1C8D63-36C6-4AE1-AEE2-2509443AB43D}" presName="connTx" presStyleLbl="parChTrans1D2" presStyleIdx="2" presStyleCnt="3"/>
      <dgm:spPr/>
    </dgm:pt>
    <dgm:pt modelId="{87F11AC2-0133-4FA9-9407-FCB307B98479}" type="pres">
      <dgm:prSet presAssocID="{1206A99C-3DDC-49D1-9AB3-DB8AE28DE6F2}" presName="root2" presStyleCnt="0"/>
      <dgm:spPr/>
    </dgm:pt>
    <dgm:pt modelId="{C87A39AB-A788-4288-89A9-DF4CF80F6EA2}" type="pres">
      <dgm:prSet presAssocID="{1206A99C-3DDC-49D1-9AB3-DB8AE28DE6F2}" presName="LevelTwoTextNode" presStyleLbl="node2" presStyleIdx="2" presStyleCnt="3" custScaleX="127678">
        <dgm:presLayoutVars>
          <dgm:chPref val="3"/>
        </dgm:presLayoutVars>
      </dgm:prSet>
      <dgm:spPr/>
    </dgm:pt>
    <dgm:pt modelId="{780800EA-A3B3-4AFB-9581-7731FF55FC4C}" type="pres">
      <dgm:prSet presAssocID="{1206A99C-3DDC-49D1-9AB3-DB8AE28DE6F2}" presName="level3hierChild" presStyleCnt="0"/>
      <dgm:spPr/>
    </dgm:pt>
  </dgm:ptLst>
  <dgm:cxnLst>
    <dgm:cxn modelId="{6FC97600-8667-4649-A371-97C8126754C0}" type="presOf" srcId="{4D1C8D63-36C6-4AE1-AEE2-2509443AB43D}" destId="{4DBBACCF-F549-46F6-B151-C001057D8E1F}" srcOrd="0" destOrd="0" presId="urn:microsoft.com/office/officeart/2008/layout/HorizontalMultiLevelHierarchy"/>
    <dgm:cxn modelId="{1ED3CA0B-2E58-4D3E-901C-FAD59B857570}" type="presOf" srcId="{1206A99C-3DDC-49D1-9AB3-DB8AE28DE6F2}" destId="{C87A39AB-A788-4288-89A9-DF4CF80F6EA2}" srcOrd="0" destOrd="0" presId="urn:microsoft.com/office/officeart/2008/layout/HorizontalMultiLevelHierarchy"/>
    <dgm:cxn modelId="{88816F31-06E2-4527-A6BE-0EFBF407AE4B}" type="presOf" srcId="{170285F2-B7F7-479A-A60B-680E2D0A179F}" destId="{6BB1F95F-58DE-4003-99FF-7DFF4CCDEB47}" srcOrd="0" destOrd="0" presId="urn:microsoft.com/office/officeart/2008/layout/HorizontalMultiLevelHierarchy"/>
    <dgm:cxn modelId="{A4CCB34C-D216-4A32-B546-9B3FAD1195DD}" type="presOf" srcId="{55E48AC6-1622-4352-B106-24C5AC64B79B}" destId="{8E801BE8-CDB7-4413-80C3-1058EA363873}" srcOrd="0" destOrd="0" presId="urn:microsoft.com/office/officeart/2008/layout/HorizontalMultiLevelHierarchy"/>
    <dgm:cxn modelId="{25178470-2DFB-4D5D-9BE1-165054FA75CF}" srcId="{0F595120-802F-4176-84AF-E50FDA3BDC8C}" destId="{1206A99C-3DDC-49D1-9AB3-DB8AE28DE6F2}" srcOrd="2" destOrd="0" parTransId="{4D1C8D63-36C6-4AE1-AEE2-2509443AB43D}" sibTransId="{12214598-AC3B-4998-BA56-436AC464C44D}"/>
    <dgm:cxn modelId="{910BB87C-A91B-4B6A-8381-564F5825CFF8}" srcId="{170285F2-B7F7-479A-A60B-680E2D0A179F}" destId="{0F595120-802F-4176-84AF-E50FDA3BDC8C}" srcOrd="0" destOrd="0" parTransId="{3D5DCBFF-BBB3-4CFA-9774-FC98517B777F}" sibTransId="{1F0520AD-73F7-4765-A97A-92563E7660A1}"/>
    <dgm:cxn modelId="{85484691-64B7-46CE-BB18-28557D95CA0B}" type="presOf" srcId="{4093FFB3-034F-415D-9A41-BC2718CE5F2B}" destId="{9D11D2E5-459B-42E3-9066-48EB68113C6A}" srcOrd="0" destOrd="0" presId="urn:microsoft.com/office/officeart/2008/layout/HorizontalMultiLevelHierarchy"/>
    <dgm:cxn modelId="{30E1F7A3-3A85-4C2C-AE1C-63B61DF14B55}" type="presOf" srcId="{0F595120-802F-4176-84AF-E50FDA3BDC8C}" destId="{7B970628-DEFF-46A6-B100-7631E6127963}" srcOrd="0" destOrd="0" presId="urn:microsoft.com/office/officeart/2008/layout/HorizontalMultiLevelHierarchy"/>
    <dgm:cxn modelId="{189F7BB7-E19C-4175-8716-3EAC4359B997}" type="presOf" srcId="{4093FFB3-034F-415D-9A41-BC2718CE5F2B}" destId="{DE642FEC-E004-48D3-AA57-F5A56036D804}" srcOrd="1" destOrd="0" presId="urn:microsoft.com/office/officeart/2008/layout/HorizontalMultiLevelHierarchy"/>
    <dgm:cxn modelId="{2C6544BF-410D-4EEC-AB33-9AFA31E5D6AC}" type="presOf" srcId="{2D63F782-1209-4390-B621-F2986D049582}" destId="{1BD13440-06A8-4053-BAB9-4F1CCFA3E66C}" srcOrd="0" destOrd="0" presId="urn:microsoft.com/office/officeart/2008/layout/HorizontalMultiLevelHierarchy"/>
    <dgm:cxn modelId="{4DA98FC1-4DA5-4110-9525-62008CD67BD5}" type="presOf" srcId="{2D63F782-1209-4390-B621-F2986D049582}" destId="{804713C2-A348-4820-B97F-869F87F6AC13}" srcOrd="1" destOrd="0" presId="urn:microsoft.com/office/officeart/2008/layout/HorizontalMultiLevelHierarchy"/>
    <dgm:cxn modelId="{FEE8C1C7-FCFD-4C2C-B06F-A654C6E49424}" type="presOf" srcId="{4D1C8D63-36C6-4AE1-AEE2-2509443AB43D}" destId="{7EEF72CD-A78E-42E2-931A-DF58BC7637E7}" srcOrd="1" destOrd="0" presId="urn:microsoft.com/office/officeart/2008/layout/HorizontalMultiLevelHierarchy"/>
    <dgm:cxn modelId="{D8C67BC8-545C-468A-9207-0E941DBD3297}" srcId="{0F595120-802F-4176-84AF-E50FDA3BDC8C}" destId="{55E48AC6-1622-4352-B106-24C5AC64B79B}" srcOrd="0" destOrd="0" parTransId="{4093FFB3-034F-415D-9A41-BC2718CE5F2B}" sibTransId="{7D2508ED-4864-4E08-AD18-3343278A6B84}"/>
    <dgm:cxn modelId="{1A11B4D3-5152-48B9-BB5D-F90CD2D75732}" type="presOf" srcId="{001DCEFF-99E3-451F-9A33-0C4EBE84DAD6}" destId="{74B24F27-87DA-4A38-80D3-E6099BD51122}" srcOrd="0" destOrd="0" presId="urn:microsoft.com/office/officeart/2008/layout/HorizontalMultiLevelHierarchy"/>
    <dgm:cxn modelId="{BE8F07FA-9BAE-4C60-A0D3-4AEF43290DFA}" srcId="{0F595120-802F-4176-84AF-E50FDA3BDC8C}" destId="{001DCEFF-99E3-451F-9A33-0C4EBE84DAD6}" srcOrd="1" destOrd="0" parTransId="{2D63F782-1209-4390-B621-F2986D049582}" sibTransId="{39558ED3-A644-4387-9BEA-91DD680A5FF6}"/>
    <dgm:cxn modelId="{46D3D456-E756-4639-8EF1-A1BA6ACA2F29}" type="presParOf" srcId="{6BB1F95F-58DE-4003-99FF-7DFF4CCDEB47}" destId="{3D3EF6E5-A901-49AD-BB25-4A5322BB17F5}" srcOrd="0" destOrd="0" presId="urn:microsoft.com/office/officeart/2008/layout/HorizontalMultiLevelHierarchy"/>
    <dgm:cxn modelId="{15C028C2-FA9F-420E-817B-F43B441047AA}" type="presParOf" srcId="{3D3EF6E5-A901-49AD-BB25-4A5322BB17F5}" destId="{7B970628-DEFF-46A6-B100-7631E6127963}" srcOrd="0" destOrd="0" presId="urn:microsoft.com/office/officeart/2008/layout/HorizontalMultiLevelHierarchy"/>
    <dgm:cxn modelId="{97199305-136B-470E-B6F5-3CCC11464056}" type="presParOf" srcId="{3D3EF6E5-A901-49AD-BB25-4A5322BB17F5}" destId="{C36310C6-39FC-4DDC-ABE6-76B1836CB0DD}" srcOrd="1" destOrd="0" presId="urn:microsoft.com/office/officeart/2008/layout/HorizontalMultiLevelHierarchy"/>
    <dgm:cxn modelId="{BDE25073-29D4-498F-9EB2-73129D5FD365}" type="presParOf" srcId="{C36310C6-39FC-4DDC-ABE6-76B1836CB0DD}" destId="{9D11D2E5-459B-42E3-9066-48EB68113C6A}" srcOrd="0" destOrd="0" presId="urn:microsoft.com/office/officeart/2008/layout/HorizontalMultiLevelHierarchy"/>
    <dgm:cxn modelId="{606CBADD-EDFA-4ADD-924C-21DEE07A8ED1}" type="presParOf" srcId="{9D11D2E5-459B-42E3-9066-48EB68113C6A}" destId="{DE642FEC-E004-48D3-AA57-F5A56036D804}" srcOrd="0" destOrd="0" presId="urn:microsoft.com/office/officeart/2008/layout/HorizontalMultiLevelHierarchy"/>
    <dgm:cxn modelId="{B6BE4960-7360-4836-B61E-05E9C7B760BE}" type="presParOf" srcId="{C36310C6-39FC-4DDC-ABE6-76B1836CB0DD}" destId="{DB270264-0929-46DB-B807-DAD4960D506A}" srcOrd="1" destOrd="0" presId="urn:microsoft.com/office/officeart/2008/layout/HorizontalMultiLevelHierarchy"/>
    <dgm:cxn modelId="{A73B6DC1-B518-4984-8325-327A3F6972F5}" type="presParOf" srcId="{DB270264-0929-46DB-B807-DAD4960D506A}" destId="{8E801BE8-CDB7-4413-80C3-1058EA363873}" srcOrd="0" destOrd="0" presId="urn:microsoft.com/office/officeart/2008/layout/HorizontalMultiLevelHierarchy"/>
    <dgm:cxn modelId="{9AF3EA90-7891-4EE7-9080-7D4D91510C73}" type="presParOf" srcId="{DB270264-0929-46DB-B807-DAD4960D506A}" destId="{C1B9057C-FBE2-4ECB-928C-E53ABDF2D0E7}" srcOrd="1" destOrd="0" presId="urn:microsoft.com/office/officeart/2008/layout/HorizontalMultiLevelHierarchy"/>
    <dgm:cxn modelId="{DD12565C-9215-4766-977F-203D5E3198ED}" type="presParOf" srcId="{C36310C6-39FC-4DDC-ABE6-76B1836CB0DD}" destId="{1BD13440-06A8-4053-BAB9-4F1CCFA3E66C}" srcOrd="2" destOrd="0" presId="urn:microsoft.com/office/officeart/2008/layout/HorizontalMultiLevelHierarchy"/>
    <dgm:cxn modelId="{8D05E8DC-A65F-4C5A-AD64-88660D5BD3AE}" type="presParOf" srcId="{1BD13440-06A8-4053-BAB9-4F1CCFA3E66C}" destId="{804713C2-A348-4820-B97F-869F87F6AC13}" srcOrd="0" destOrd="0" presId="urn:microsoft.com/office/officeart/2008/layout/HorizontalMultiLevelHierarchy"/>
    <dgm:cxn modelId="{FCC58B1F-DC9F-46BA-83E2-9D74C02A1072}" type="presParOf" srcId="{C36310C6-39FC-4DDC-ABE6-76B1836CB0DD}" destId="{98D46FE5-F7C7-4C6E-AA38-7669608347D1}" srcOrd="3" destOrd="0" presId="urn:microsoft.com/office/officeart/2008/layout/HorizontalMultiLevelHierarchy"/>
    <dgm:cxn modelId="{737A6A94-F3EA-4AE3-AE04-486E79DDEB9A}" type="presParOf" srcId="{98D46FE5-F7C7-4C6E-AA38-7669608347D1}" destId="{74B24F27-87DA-4A38-80D3-E6099BD51122}" srcOrd="0" destOrd="0" presId="urn:microsoft.com/office/officeart/2008/layout/HorizontalMultiLevelHierarchy"/>
    <dgm:cxn modelId="{7F381D71-8B91-47E4-A597-3C57AA437DC7}" type="presParOf" srcId="{98D46FE5-F7C7-4C6E-AA38-7669608347D1}" destId="{D492D717-0091-4FAB-A89E-7610CB891C12}" srcOrd="1" destOrd="0" presId="urn:microsoft.com/office/officeart/2008/layout/HorizontalMultiLevelHierarchy"/>
    <dgm:cxn modelId="{0C5DE0FF-7A10-4188-97CA-4426300BBE43}" type="presParOf" srcId="{C36310C6-39FC-4DDC-ABE6-76B1836CB0DD}" destId="{4DBBACCF-F549-46F6-B151-C001057D8E1F}" srcOrd="4" destOrd="0" presId="urn:microsoft.com/office/officeart/2008/layout/HorizontalMultiLevelHierarchy"/>
    <dgm:cxn modelId="{207551AD-1C77-4AFD-BE2B-1ED867D26928}" type="presParOf" srcId="{4DBBACCF-F549-46F6-B151-C001057D8E1F}" destId="{7EEF72CD-A78E-42E2-931A-DF58BC7637E7}" srcOrd="0" destOrd="0" presId="urn:microsoft.com/office/officeart/2008/layout/HorizontalMultiLevelHierarchy"/>
    <dgm:cxn modelId="{AFD04981-C685-419E-BB65-84838E4AFDEE}" type="presParOf" srcId="{C36310C6-39FC-4DDC-ABE6-76B1836CB0DD}" destId="{87F11AC2-0133-4FA9-9407-FCB307B98479}" srcOrd="5" destOrd="0" presId="urn:microsoft.com/office/officeart/2008/layout/HorizontalMultiLevelHierarchy"/>
    <dgm:cxn modelId="{0CFE70EF-BB2B-416D-AFD8-CB01236A1302}" type="presParOf" srcId="{87F11AC2-0133-4FA9-9407-FCB307B98479}" destId="{C87A39AB-A788-4288-89A9-DF4CF80F6EA2}" srcOrd="0" destOrd="0" presId="urn:microsoft.com/office/officeart/2008/layout/HorizontalMultiLevelHierarchy"/>
    <dgm:cxn modelId="{0CD9A721-DBBE-40B3-80F9-D93BA759A3B4}" type="presParOf" srcId="{87F11AC2-0133-4FA9-9407-FCB307B98479}" destId="{780800EA-A3B3-4AFB-9581-7731FF55FC4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BACCF-F549-46F6-B151-C001057D8E1F}">
      <dsp:nvSpPr>
        <dsp:cNvPr id="0" name=""/>
        <dsp:cNvSpPr/>
      </dsp:nvSpPr>
      <dsp:spPr>
        <a:xfrm>
          <a:off x="2085294" y="2709333"/>
          <a:ext cx="675382" cy="1303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303720"/>
              </a:lnTo>
              <a:lnTo>
                <a:pt x="675382" y="13037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86278" y="3324486"/>
        <a:ext cx="73413" cy="73413"/>
      </dsp:txXfrm>
    </dsp:sp>
    <dsp:sp modelId="{1BD13440-06A8-4053-BAB9-4F1CCFA3E66C}">
      <dsp:nvSpPr>
        <dsp:cNvPr id="0" name=""/>
        <dsp:cNvSpPr/>
      </dsp:nvSpPr>
      <dsp:spPr>
        <a:xfrm>
          <a:off x="2085294" y="2663613"/>
          <a:ext cx="6753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7691" y="45720"/>
              </a:lnTo>
              <a:lnTo>
                <a:pt x="337691" y="62506"/>
              </a:lnTo>
              <a:lnTo>
                <a:pt x="675382" y="625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06095" y="2692443"/>
        <a:ext cx="33779" cy="33779"/>
      </dsp:txXfrm>
    </dsp:sp>
    <dsp:sp modelId="{9D11D2E5-459B-42E3-9066-48EB68113C6A}">
      <dsp:nvSpPr>
        <dsp:cNvPr id="0" name=""/>
        <dsp:cNvSpPr/>
      </dsp:nvSpPr>
      <dsp:spPr>
        <a:xfrm>
          <a:off x="2085294" y="1422400"/>
          <a:ext cx="675382" cy="1286933"/>
        </a:xfrm>
        <a:custGeom>
          <a:avLst/>
          <a:gdLst/>
          <a:ahLst/>
          <a:cxnLst/>
          <a:rect l="0" t="0" r="0" b="0"/>
          <a:pathLst>
            <a:path>
              <a:moveTo>
                <a:pt x="0" y="1286933"/>
              </a:moveTo>
              <a:lnTo>
                <a:pt x="337691" y="1286933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86650" y="2029532"/>
        <a:ext cx="72669" cy="72669"/>
      </dsp:txXfrm>
    </dsp:sp>
    <dsp:sp modelId="{7B970628-DEFF-46A6-B100-7631E6127963}">
      <dsp:nvSpPr>
        <dsp:cNvPr id="0" name=""/>
        <dsp:cNvSpPr/>
      </dsp:nvSpPr>
      <dsp:spPr>
        <a:xfrm rot="16200000">
          <a:off x="-238392" y="2194560"/>
          <a:ext cx="3617827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Supercapacitor or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Ultracapacitor</a:t>
          </a:r>
        </a:p>
      </dsp:txBody>
      <dsp:txXfrm>
        <a:off x="-238392" y="2194560"/>
        <a:ext cx="3617827" cy="1029546"/>
      </dsp:txXfrm>
    </dsp:sp>
    <dsp:sp modelId="{8E801BE8-CDB7-4413-80C3-1058EA363873}">
      <dsp:nvSpPr>
        <dsp:cNvPr id="0" name=""/>
        <dsp:cNvSpPr/>
      </dsp:nvSpPr>
      <dsp:spPr>
        <a:xfrm>
          <a:off x="2760677" y="890839"/>
          <a:ext cx="4073030" cy="106312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Electrochemical </a:t>
          </a:r>
          <a:r>
            <a:rPr lang="en-IN" sz="1500" kern="1200" dirty="0" err="1"/>
            <a:t>doublelayer</a:t>
          </a:r>
          <a:r>
            <a:rPr lang="en-IN" sz="1500" kern="1200" dirty="0"/>
            <a:t> capacitors (EDLCs)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[charge </a:t>
          </a:r>
          <a:r>
            <a:rPr lang="en-IN" sz="1500" kern="1200" dirty="0" err="1"/>
            <a:t>storge:electrostatically</a:t>
          </a:r>
          <a:endParaRPr lang="en-I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(</a:t>
          </a:r>
          <a:r>
            <a:rPr lang="en-IN" sz="1500" kern="1200" dirty="0" err="1"/>
            <a:t>helmholt</a:t>
          </a:r>
          <a:r>
            <a:rPr lang="en-IN" sz="1500" kern="1200" dirty="0"/>
            <a:t> Z layer)]</a:t>
          </a:r>
        </a:p>
      </dsp:txBody>
      <dsp:txXfrm>
        <a:off x="2760677" y="890839"/>
        <a:ext cx="4073030" cy="1063120"/>
      </dsp:txXfrm>
    </dsp:sp>
    <dsp:sp modelId="{74B24F27-87DA-4A38-80D3-E6099BD51122}">
      <dsp:nvSpPr>
        <dsp:cNvPr id="0" name=""/>
        <dsp:cNvSpPr/>
      </dsp:nvSpPr>
      <dsp:spPr>
        <a:xfrm>
          <a:off x="2760677" y="2211346"/>
          <a:ext cx="4172412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Electrochemicalpseudocapacitors</a:t>
          </a:r>
          <a:endParaRPr lang="en-I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[charge </a:t>
          </a:r>
          <a:r>
            <a:rPr lang="en-IN" sz="1500" kern="1200" dirty="0" err="1"/>
            <a:t>storge:electrostatically</a:t>
          </a:r>
          <a:endParaRPr lang="en-IN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(</a:t>
          </a:r>
          <a:r>
            <a:rPr lang="en-IN" sz="1500" kern="1200" dirty="0" err="1"/>
            <a:t>faradaically</a:t>
          </a:r>
          <a:r>
            <a:rPr lang="en-IN" sz="1500" kern="1200" dirty="0"/>
            <a:t>)]</a:t>
          </a:r>
        </a:p>
      </dsp:txBody>
      <dsp:txXfrm>
        <a:off x="2760677" y="2211346"/>
        <a:ext cx="4172412" cy="1029546"/>
      </dsp:txXfrm>
    </dsp:sp>
    <dsp:sp modelId="{C87A39AB-A788-4288-89A9-DF4CF80F6EA2}">
      <dsp:nvSpPr>
        <dsp:cNvPr id="0" name=""/>
        <dsp:cNvSpPr/>
      </dsp:nvSpPr>
      <dsp:spPr>
        <a:xfrm>
          <a:off x="2760677" y="3498280"/>
          <a:ext cx="4311575" cy="10295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Hybrid capacitors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[charge storage: </a:t>
          </a:r>
          <a:r>
            <a:rPr lang="en-IN" sz="1500" kern="1200" dirty="0" err="1"/>
            <a:t>bothelectrostatically</a:t>
          </a:r>
          <a:r>
            <a:rPr lang="en-IN" sz="1500" kern="1200" dirty="0"/>
            <a:t> and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electrochemically] </a:t>
          </a:r>
        </a:p>
      </dsp:txBody>
      <dsp:txXfrm>
        <a:off x="2760677" y="3498280"/>
        <a:ext cx="4311575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777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481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33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3804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15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00D5-DD24-4841-BE22-286C05A92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9ADCA-5FA3-7A6F-C533-3C4C1DCE2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EF5E3-2363-5440-9D0A-0B95D7C1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DC80-AC48-4137-8C29-C78BC781CA74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39A8E-BD99-9D7A-E2DB-3CD213D9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3BE2A-47CF-5A45-24D7-4B2C0601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4182-7CDE-4CA9-8C76-9207704644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54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89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9FE2-C049-DD7E-7B31-1B44D632D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037" y="2571750"/>
            <a:ext cx="7616720" cy="1231106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Energy storage Systems –</a:t>
            </a:r>
            <a:br>
              <a:rPr lang="en-US" sz="4000" b="1" dirty="0">
                <a:solidFill>
                  <a:srgbClr val="FF5900"/>
                </a:solidFill>
              </a:rPr>
            </a:br>
            <a:r>
              <a:rPr lang="en-US" sz="4000" b="1" dirty="0">
                <a:solidFill>
                  <a:srgbClr val="FF5900"/>
                </a:solidFill>
              </a:rPr>
              <a:t>Electrical and Mechanical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2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AF38D-2A41-A965-56B2-571AEF1B2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057096"/>
            <a:ext cx="5334033" cy="25396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/>
              <a:t>Flywheels: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Flywheel energy storage (FES) works by accelerating a rotor (flywheel) to a very high speed and maintaining the energy in the system  as rotational energy.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When energy is extracted from the system, the </a:t>
            </a:r>
            <a:r>
              <a:rPr lang="en-US" sz="1600" dirty="0" err="1"/>
              <a:t>flymheel's</a:t>
            </a:r>
            <a:r>
              <a:rPr lang="en-US" sz="1600" dirty="0"/>
              <a:t> rotational speed is reduced as a consequence of the principle of conservation of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energy; adding energy to the system correspondingly results in an increase in the speed of the flywheel. 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E3CCAD-595F-2C4D-7F17-D4AF23FF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 - Mechanical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8732B5-069E-2AA5-4F65-E577D297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57" y="3287651"/>
            <a:ext cx="2796782" cy="24995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1B3AC6-D593-6C58-C2F0-89968E4E70BF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3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9957" y="910005"/>
            <a:ext cx="2842506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4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35A1-A51B-EB71-15BA-CF01553E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 - Mechanical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88D5-AD3E-1AA3-79A8-9CD2D540B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393954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FES systems use electricity to accelerate and decelerate the flywheel, but devices that directly use mechanical energy are being developed.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Advanced FES systems have rotors made of high strength carbon-fiber composites, suspended by magnetic bearings, and spinning at speeds from 20,000 to over 50,000 rpm in a vacuum enclosure.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Such flywheels can come up to speed in a matter of minutes — reaching their energy capacity much more quickly than some other forms of storage. 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314C3-A9B8-6FDB-5FE6-1417AF86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57" y="3287651"/>
            <a:ext cx="2796782" cy="2499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33790-5D3F-3F95-2222-0C95FFD448AA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3000"/>
                    </a14:imgEffect>
                    <a14:imgEffect>
                      <a14:brightnessContrast bright="-1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9957" y="910005"/>
            <a:ext cx="2842506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4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710D89-3818-B2FF-F9C1-9A600245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 - Mechanical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64A1E-C147-7950-0B84-78A197630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8" y="1434783"/>
            <a:ext cx="5678590" cy="25396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/>
              <a:t>Liquid Air Energy Storage(LAES): 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Liquid Air Energy Storage (LAES) is sometimes referred to as Cryogenic Energy storage (CES).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word "cryogenic" refers to the production of very low temperatures.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Cryogenic energy storage (CES) is the use of low temperature (cryogenic) liquids such as liquid air or liquid nitrogen to store energy.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technology is primarily used for the large-scale storage of electricity. 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24F58-BE77-7A78-353C-1871137128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AED"/>
              </a:clrFrom>
              <a:clrTo>
                <a:srgbClr val="EDEA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191"/>
                    </a14:imgEffect>
                    <a14:imgEffect>
                      <a14:saturation sat="156000"/>
                    </a14:imgEffect>
                    <a14:imgEffect>
                      <a14:brightnessContrast bright="14000" contras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2804" y="1518661"/>
            <a:ext cx="3624762" cy="3371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096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9882B7-B458-343B-A36B-8AA74C34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 - Mechanical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EF6C4-3A19-2238-4165-3D083A10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10152379" cy="364766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When it is cheaper (usually at night), electricity is used to cool air from the atmosphere to -195 </a:t>
            </a:r>
            <a:r>
              <a:rPr lang="en-US" sz="1600" dirty="0" err="1"/>
              <a:t>oc</a:t>
            </a:r>
            <a:r>
              <a:rPr lang="en-US" sz="1600" dirty="0"/>
              <a:t> using the Claude Cycle to the point where it liquefies.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liquid air, which takes up one-thousandth of the volume of the gas, can be kept for a long time in a large vacuum flask at atmospheric pressure.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At times of high demand for electricity, the liquid air is pumped at high pressure into a heat exchanger, which acts as a boiler.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Air from the atmosphere at ambient temperature, or hot water from an industrial heat source, is used to heat the liquid and turn it back into a gas.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massive increase in volume and pressure from this is used to drive a turbine to generate electricity.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0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AF7BB3-7709-30E2-937C-B1D5EBD9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Systems- Mechanical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368F3-3DFC-8C2C-CF18-94F524774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052513"/>
            <a:ext cx="5334033" cy="32783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/>
              <a:t>Pumped Hydro Storage: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Pumped-storage hydroelectricity (PSH) or pumped hydroelectric energy storage (PHES), is a type of hydroelectric energy storage used by electric power systems for load balancing.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method stores energy in the form of gravitational potential energy of water, pumped from a lower elevation reservoir to a higher elevation.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Low-cost surplus off-peak electric power is typically used to run the pumps. During periods of high electrical demand, the stored water is released through turbines to produce electric power.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09C4F-3B0F-5A04-09AE-A19E19289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4000"/>
                    </a14:imgEffect>
                    <a14:imgEffect>
                      <a14:brightnessContrast bright="20000" contras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9507" y="1352177"/>
            <a:ext cx="400084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3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C2C2-AF5C-DA5D-A372-5B1295B0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Systems- Mechanical 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F764-8C3E-CADC-0932-BFA4E2F1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5334033" cy="283154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Although the losses of the pumping process make the plant a net consumer of energy overall, the system increases revenue by selling more electricity during periods of peak demand, when electricity prices are highest.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If the upper lake collects significant rainfall or is fed by a river then the plant may be a net energy producer in the manner of a traditional hydroelectric plant. </a:t>
            </a:r>
          </a:p>
          <a:p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CC159-4306-161E-FC73-073D75560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4000"/>
                    </a14:imgEffect>
                    <a14:imgEffect>
                      <a14:brightnessContrast bright="20000" contrast="4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9507" y="1352177"/>
            <a:ext cx="4000847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9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2B8A39-6695-08DB-745E-19CF02408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571750"/>
            <a:ext cx="10363200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88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4C37-6162-B067-810E-2BF21BC7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 - Electrical </a:t>
            </a:r>
            <a:endParaRPr lang="en-IN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1722C-8D71-BC1D-78A0-7F0174F9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052513"/>
            <a:ext cx="6218767" cy="2170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Electrical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Electrical energy storage stores electrons in the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electrostatic field between two electrodes.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energy capacity of this storage group is limited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  but the reaction time is very fast. 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20F7C-E739-F5DA-C93D-8BE274C0FFA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3687" y="1721673"/>
            <a:ext cx="4602748" cy="20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8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4EDA-8C37-882D-9A95-B5832B5D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 - Electrical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26D01-33CD-7041-F9A0-F48DB4DA4036}"/>
              </a:ext>
            </a:extLst>
          </p:cNvPr>
          <p:cNvSpPr txBox="1"/>
          <p:nvPr/>
        </p:nvSpPr>
        <p:spPr>
          <a:xfrm>
            <a:off x="761967" y="577660"/>
            <a:ext cx="6066215" cy="484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Superconducting Magnet Energy Storage(SMES):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Store energy in the magnetic field .created by the flow of DC in a superconducting coil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Cryogenically cooled to a temperature below its superconducting critical temperature.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Includes three parts: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superconducting coil power conditioning system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cryogenically cooled refrigerator.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Once the superconducting coil is charged, the current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will not decay and the magnetic energy can be stored indefinitely.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The stored energy can be released back to the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network by discharging the coil.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9C05E3-4739-70B1-30E0-AFD3512F2B2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3687" y="1721673"/>
            <a:ext cx="4602748" cy="20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2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4A89-872B-E21E-70F1-8336E207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 - Electrical 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E71B-B2D4-E321-1F32-CD2B3030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052513"/>
            <a:ext cx="5638833" cy="36476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The power conditioning system uses an inverter/rectifier to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transform alternating current (AC) power to direct current or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convert DC back to AC power.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The inverter/rectifier accounts for about 2—3% energy loss in each direction.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• SMES loses the least amount of electricity in the energy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storage process compared to other methods of storing energy.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• SMES systems are highly efficient; the round-trip efficiency is greater than 95%. 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9BD841-D51A-0E29-45B9-420551CE13E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3687" y="1721673"/>
            <a:ext cx="4602748" cy="207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7052-9272-E2FF-21E0-8B9EB0A7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Energy Storage Systems – Electrical –</a:t>
            </a:r>
            <a:r>
              <a:rPr lang="en-US" sz="2800" dirty="0" err="1">
                <a:solidFill>
                  <a:srgbClr val="FF5900"/>
                </a:solidFill>
              </a:rPr>
              <a:t>SuperCapacitors</a:t>
            </a:r>
            <a:r>
              <a:rPr lang="en-US" sz="2800" dirty="0">
                <a:solidFill>
                  <a:srgbClr val="FF5900"/>
                </a:solidFill>
              </a:rPr>
              <a:t>.</a:t>
            </a:r>
            <a:endParaRPr lang="en-IN" sz="2800" dirty="0">
              <a:solidFill>
                <a:srgbClr val="FF5900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479947D-F5B0-3B8A-E2C2-FE921A0D1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938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51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8BBCE5-97C1-077A-5A4E-7DA06F5CB8AE}"/>
              </a:ext>
            </a:extLst>
          </p:cNvPr>
          <p:cNvSpPr txBox="1"/>
          <p:nvPr/>
        </p:nvSpPr>
        <p:spPr>
          <a:xfrm>
            <a:off x="861358" y="635671"/>
            <a:ext cx="9066972" cy="484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Supercapacitors: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Also called an Ultracapacitor - High-capacity capacitor with a capacitance value much higher than other capacitors-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But with lower voltage limits, that bridges the gap between electrolytic capacitors and rechargeable batteries.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It typically stores 10 to 100 times more energy per unit volume than electrolytic capacitors - can accept and deliver charge much faster than batteries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Tolerates many more and charge and discharge cycles than rechargeable batteries.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The electrolyte forms an ionic conductive connection between the two electrodes - distinguishes them from conventional electrolytic capacitors - dielectric layer always exists - E.g., Mn02 or conducting polymer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Supercapacitors are polarized by design with asymmetric electrodes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1C1909-2B6B-876F-8B4C-38F8AB35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Energy Storage Systems – Electrical –</a:t>
            </a:r>
            <a:r>
              <a:rPr lang="en-US" sz="2800" dirty="0" err="1">
                <a:solidFill>
                  <a:srgbClr val="FF5900"/>
                </a:solidFill>
              </a:rPr>
              <a:t>SuperCapacitors</a:t>
            </a:r>
            <a:r>
              <a:rPr lang="en-US" sz="2800" dirty="0">
                <a:solidFill>
                  <a:srgbClr val="FF5900"/>
                </a:solidFill>
              </a:rPr>
              <a:t>.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7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325856-BC4C-6DE8-7558-743F4C8F5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 - Mechanical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8CC53-D7EC-7C7A-7040-8D680BAE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6" y="1434783"/>
            <a:ext cx="5827677" cy="25396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/>
              <a:t>Mechanical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Mechanical energy storage combines several storage principles.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 example, it uses from the energy of water behind a dam in a hydropower storage - volume and pressure of the air in a compressed air energy storage.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Mechanical storage was traditionally the most utilized type of storage at a grid. 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54EEB-CD49-2925-568F-313042473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7000"/>
                    </a14:imgEffect>
                    <a14:imgEffect>
                      <a14:brightnessContrast bright="12000"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2178" y="1529136"/>
            <a:ext cx="2756740" cy="30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5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C983-548A-B194-F9F2-62EC38E1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 - Mechanical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2793-691E-2D23-FBCA-5A6F68676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35702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1" dirty="0"/>
              <a:t>     Compressed Air Energy Storage(CAES):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Compressed-air energy storage (CAES) is a way to store energy for later use using compressed air.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At a utility scale, energy generated during periods of low demand can be released during peak load periods.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global shift towards renewable energy has led to a renewed interest in CAES systems, to help highly intermittent energy sources like photovoltaics and wind satisfy fluctuating electricity demands. </a:t>
            </a:r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07C52-481B-D7F6-C39A-8C788827C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7000"/>
                    </a14:imgEffect>
                    <a14:imgEffect>
                      <a14:brightnessContrast bright="12000" contras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82178" y="1529136"/>
            <a:ext cx="2756740" cy="30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ECFC1-5D2F-5E7C-A580-9E8820A7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7080007" cy="364766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One ongoing challenge in large scale CAES design is the management of thermal energy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since the compression of air leads to an unwanted temperature increase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that not only reduces operational efficiency but can also lead to damage.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main difference between various CAES architectures lies in thermal engineering.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 the other hand, small-scale systems have long been used as propulsion of mine locomotives.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Compared to traditional batteries, CAES systems can store energy for longer periods of time and have less upkeep. 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89864-8981-5F76-690E-C4A4D5F6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929" y="2137777"/>
            <a:ext cx="3057616" cy="258244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A12E42C-EA42-C8A2-10A0-E6623FF3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 - Mechanical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524552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106</TotalTime>
  <Words>1199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GenAITheme3-whiteBG</vt:lpstr>
      <vt:lpstr>Energy storage Systems – Electrical and Mechanical</vt:lpstr>
      <vt:lpstr>Energy Storage Systems - Electrical </vt:lpstr>
      <vt:lpstr>Energy Storage Systems - Electrical </vt:lpstr>
      <vt:lpstr>Energy Storage Systems - Electrical </vt:lpstr>
      <vt:lpstr>Energy Storage Systems – Electrical –SuperCapacitors.</vt:lpstr>
      <vt:lpstr>Energy Storage Systems – Electrical –SuperCapacitors.</vt:lpstr>
      <vt:lpstr>Energy Storage Systems - Mechanical</vt:lpstr>
      <vt:lpstr>Energy Storage Systems - Mechanical</vt:lpstr>
      <vt:lpstr>Energy Storage Systems - Mechanical</vt:lpstr>
      <vt:lpstr>Energy Storage Systems - Mechanical</vt:lpstr>
      <vt:lpstr>Energy Storage Systems - Mechanical</vt:lpstr>
      <vt:lpstr>Energy Storage systems - Mechanical </vt:lpstr>
      <vt:lpstr>Energy Storage Systems - Mechanical </vt:lpstr>
      <vt:lpstr>Energy Storage Systems- Mechanical </vt:lpstr>
      <vt:lpstr>Energy Storage Systems- Mechanical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2025-02-11T03:17:02Z</dcterms:created>
  <dcterms:modified xsi:type="dcterms:W3CDTF">2025-03-22T07:34:36Z</dcterms:modified>
</cp:coreProperties>
</file>