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CBB28-EEB5-4DE0-93C3-3ACF9572EA3A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0D80C2-7995-4B90-9899-5FCDCE7CC340}">
      <dgm:prSet phldrT="[Text]" custT="1"/>
      <dgm:spPr/>
      <dgm:t>
        <a:bodyPr/>
        <a:lstStyle/>
        <a:p>
          <a:pPr>
            <a:buAutoNum type="arabicPeriod"/>
          </a:pPr>
          <a:r>
            <a: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Transportation</a:t>
          </a:r>
        </a:p>
        <a:p>
          <a:pPr>
            <a:buAutoNum type="arabicPeriod"/>
          </a:pP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People</a:t>
          </a:r>
        </a:p>
        <a:p>
          <a:pPr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Animals</a:t>
          </a:r>
        </a:p>
        <a:p>
          <a:pPr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Goods</a:t>
          </a:r>
        </a:p>
      </dgm:t>
    </dgm:pt>
    <dgm:pt modelId="{E49212A6-70A0-4D08-B752-2745EF2F7D8D}" type="parTrans" cxnId="{36112ACB-E00A-4C5A-A03D-9B83CBF39323}">
      <dgm:prSet/>
      <dgm:spPr/>
      <dgm:t>
        <a:bodyPr/>
        <a:lstStyle/>
        <a:p>
          <a:endParaRPr lang="en-IN"/>
        </a:p>
      </dgm:t>
    </dgm:pt>
    <dgm:pt modelId="{F0B8C612-A882-425D-944B-1EA4FE74A56B}" type="sibTrans" cxnId="{36112ACB-E00A-4C5A-A03D-9B83CBF39323}">
      <dgm:prSet/>
      <dgm:spPr/>
      <dgm:t>
        <a:bodyPr/>
        <a:lstStyle/>
        <a:p>
          <a:endParaRPr lang="en-IN"/>
        </a:p>
      </dgm:t>
    </dgm:pt>
    <dgm:pt modelId="{F8572E54-C9AF-47F1-ADA6-4389AF9A038A}">
      <dgm:prSet phldrT="[Text]" custT="1"/>
      <dgm:spPr/>
      <dgm:t>
        <a:bodyPr/>
        <a:lstStyle/>
        <a:p>
          <a:pPr>
            <a:buFontTx/>
            <a:buAutoNum type="arabicPeriod"/>
          </a:pPr>
          <a:r>
            <a: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Elements </a:t>
          </a:r>
        </a:p>
        <a:p>
          <a:pPr>
            <a:buFontTx/>
            <a:buAutoNum type="arabicPeriod"/>
          </a:pPr>
          <a:endParaRPr lang="en-IN" sz="1200" b="1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Infrastructure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Vehicles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Policy</a:t>
          </a:r>
        </a:p>
      </dgm:t>
    </dgm:pt>
    <dgm:pt modelId="{EEF2F6EF-FB0A-4696-9FA0-95246AB14D95}" type="parTrans" cxnId="{0BB2D8D6-A8E6-4122-B38E-9593D4B6C68D}">
      <dgm:prSet/>
      <dgm:spPr/>
      <dgm:t>
        <a:bodyPr/>
        <a:lstStyle/>
        <a:p>
          <a:endParaRPr lang="en-IN"/>
        </a:p>
      </dgm:t>
    </dgm:pt>
    <dgm:pt modelId="{9AF13BF7-5A0F-4FA8-BC3C-95F7C9547D15}" type="sibTrans" cxnId="{0BB2D8D6-A8E6-4122-B38E-9593D4B6C68D}">
      <dgm:prSet/>
      <dgm:spPr/>
      <dgm:t>
        <a:bodyPr/>
        <a:lstStyle/>
        <a:p>
          <a:endParaRPr lang="en-IN"/>
        </a:p>
      </dgm:t>
    </dgm:pt>
    <dgm:pt modelId="{531AAC7D-810C-47FE-B378-D9D1D0E5EB89}">
      <dgm:prSet phldrT="[Text]" custT="1"/>
      <dgm:spPr/>
      <dgm:t>
        <a:bodyPr/>
        <a:lstStyle/>
        <a:p>
          <a:pPr>
            <a:buFontTx/>
            <a:buAutoNum type="arabicPeriod"/>
          </a:pPr>
          <a:r>
            <a: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Function </a:t>
          </a:r>
        </a:p>
        <a:p>
          <a:pPr>
            <a:buFontTx/>
            <a:buAutoNum type="arabicPeriod"/>
          </a:pPr>
          <a:endParaRPr lang="en-IN" sz="1200" b="1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Passenger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Medical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Freight</a:t>
          </a:r>
        </a:p>
      </dgm:t>
    </dgm:pt>
    <dgm:pt modelId="{162E32F8-C564-4F03-80DD-9E5E182DC54A}" type="parTrans" cxnId="{19046493-4DD3-4C32-B916-57DC9A87BFFE}">
      <dgm:prSet/>
      <dgm:spPr/>
      <dgm:t>
        <a:bodyPr/>
        <a:lstStyle/>
        <a:p>
          <a:endParaRPr lang="en-IN"/>
        </a:p>
      </dgm:t>
    </dgm:pt>
    <dgm:pt modelId="{2FE5D1D1-22DD-43A6-B0F5-4A1C906D79CB}" type="sibTrans" cxnId="{19046493-4DD3-4C32-B916-57DC9A87BFFE}">
      <dgm:prSet/>
      <dgm:spPr/>
      <dgm:t>
        <a:bodyPr/>
        <a:lstStyle/>
        <a:p>
          <a:endParaRPr lang="en-IN"/>
        </a:p>
      </dgm:t>
    </dgm:pt>
    <dgm:pt modelId="{52E43FB2-DDF0-469B-9364-1EF8F3ADD88B}">
      <dgm:prSet phldrT="[Text]" custT="1"/>
      <dgm:spPr/>
      <dgm:t>
        <a:bodyPr/>
        <a:lstStyle/>
        <a:p>
          <a:pPr>
            <a:buFontTx/>
            <a:buAutoNum type="arabicPeriod"/>
          </a:pPr>
          <a:r>
            <a: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Modes</a:t>
          </a:r>
        </a:p>
        <a:p>
          <a:pPr>
            <a:buFontTx/>
            <a:buAutoNum type="arabicPeriod"/>
          </a:pPr>
          <a:endParaRPr lang="en-IN" sz="1200" b="1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Air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Rail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Road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Water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Cable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Pipeline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space</a:t>
          </a:r>
        </a:p>
      </dgm:t>
    </dgm:pt>
    <dgm:pt modelId="{3B0847E1-702C-49BF-A038-147A848AB7B5}" type="parTrans" cxnId="{A7A91D76-AB45-4D5B-86BD-6CA54746436D}">
      <dgm:prSet/>
      <dgm:spPr/>
      <dgm:t>
        <a:bodyPr/>
        <a:lstStyle/>
        <a:p>
          <a:endParaRPr lang="en-IN"/>
        </a:p>
      </dgm:t>
    </dgm:pt>
    <dgm:pt modelId="{A2A37285-3FCB-4122-BD90-F2422765F1CC}" type="sibTrans" cxnId="{A7A91D76-AB45-4D5B-86BD-6CA54746436D}">
      <dgm:prSet/>
      <dgm:spPr/>
      <dgm:t>
        <a:bodyPr/>
        <a:lstStyle/>
        <a:p>
          <a:endParaRPr lang="en-IN"/>
        </a:p>
      </dgm:t>
    </dgm:pt>
    <dgm:pt modelId="{2388F312-6361-42C8-8B82-14C989BE0CAF}">
      <dgm:prSet phldrT="[Text]" custT="1"/>
      <dgm:spPr/>
      <dgm:t>
        <a:bodyPr/>
        <a:lstStyle/>
        <a:p>
          <a:pPr>
            <a:buFontTx/>
            <a:buAutoNum type="arabicPeriod"/>
          </a:pPr>
          <a:r>
            <a: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Impact</a:t>
          </a:r>
        </a:p>
        <a:p>
          <a:pPr>
            <a:buFontTx/>
            <a:buAutoNum type="arabicPeriod"/>
          </a:pPr>
          <a:endParaRPr lang="en-IN" sz="1200" b="1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Economic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</a:p>
        <a:p>
          <a:pPr>
            <a:buFontTx/>
            <a:buAutoNum type="arabicPeriod"/>
          </a:pPr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Environment</a:t>
          </a:r>
        </a:p>
      </dgm:t>
    </dgm:pt>
    <dgm:pt modelId="{F4BDBC6E-ADF0-4DE4-8245-9F238F45F364}" type="parTrans" cxnId="{6BF5EE78-321D-4A8E-80EA-A74E7AEAF92E}">
      <dgm:prSet/>
      <dgm:spPr/>
      <dgm:t>
        <a:bodyPr/>
        <a:lstStyle/>
        <a:p>
          <a:endParaRPr lang="en-IN"/>
        </a:p>
      </dgm:t>
    </dgm:pt>
    <dgm:pt modelId="{0E164931-4B57-47AA-B5B9-DE693A27386D}" type="sibTrans" cxnId="{6BF5EE78-321D-4A8E-80EA-A74E7AEAF92E}">
      <dgm:prSet/>
      <dgm:spPr/>
      <dgm:t>
        <a:bodyPr/>
        <a:lstStyle/>
        <a:p>
          <a:endParaRPr lang="en-IN"/>
        </a:p>
      </dgm:t>
    </dgm:pt>
    <dgm:pt modelId="{C2B07E46-08CC-48A5-90EE-336B772ACD6D}" type="pres">
      <dgm:prSet presAssocID="{B3FCBB28-EEB5-4DE0-93C3-3ACF9572EA3A}" presName="diagram" presStyleCnt="0">
        <dgm:presLayoutVars>
          <dgm:dir/>
          <dgm:resizeHandles val="exact"/>
        </dgm:presLayoutVars>
      </dgm:prSet>
      <dgm:spPr/>
    </dgm:pt>
    <dgm:pt modelId="{7BF6E3BC-EEC0-4828-ABD6-19F28FD5FE79}" type="pres">
      <dgm:prSet presAssocID="{430D80C2-7995-4B90-9899-5FCDCE7CC340}" presName="node" presStyleLbl="node1" presStyleIdx="0" presStyleCnt="5" custLinFactNeighborY="-27691">
        <dgm:presLayoutVars>
          <dgm:bulletEnabled val="1"/>
        </dgm:presLayoutVars>
      </dgm:prSet>
      <dgm:spPr/>
    </dgm:pt>
    <dgm:pt modelId="{54AC4AF1-CCB8-47B9-94BC-1B551A823B0E}" type="pres">
      <dgm:prSet presAssocID="{F0B8C612-A882-425D-944B-1EA4FE74A56B}" presName="sibTrans" presStyleCnt="0"/>
      <dgm:spPr/>
    </dgm:pt>
    <dgm:pt modelId="{D4818647-5569-4647-88B1-D9E7548D5FA4}" type="pres">
      <dgm:prSet presAssocID="{F8572E54-C9AF-47F1-ADA6-4389AF9A038A}" presName="node" presStyleLbl="node1" presStyleIdx="1" presStyleCnt="5" custLinFactNeighborX="755" custLinFactNeighborY="-26813">
        <dgm:presLayoutVars>
          <dgm:bulletEnabled val="1"/>
        </dgm:presLayoutVars>
      </dgm:prSet>
      <dgm:spPr/>
    </dgm:pt>
    <dgm:pt modelId="{D953616B-116B-441A-B4CB-72ACD543D7E2}" type="pres">
      <dgm:prSet presAssocID="{9AF13BF7-5A0F-4FA8-BC3C-95F7C9547D15}" presName="sibTrans" presStyleCnt="0"/>
      <dgm:spPr/>
    </dgm:pt>
    <dgm:pt modelId="{D02790E0-FA83-42EE-9415-AF60C571C220}" type="pres">
      <dgm:prSet presAssocID="{531AAC7D-810C-47FE-B378-D9D1D0E5EB89}" presName="node" presStyleLbl="node1" presStyleIdx="2" presStyleCnt="5" custLinFactNeighborX="1490" custLinFactNeighborY="-26813">
        <dgm:presLayoutVars>
          <dgm:bulletEnabled val="1"/>
        </dgm:presLayoutVars>
      </dgm:prSet>
      <dgm:spPr/>
    </dgm:pt>
    <dgm:pt modelId="{937BFEC1-9C64-4629-AD86-B73B207C0E7A}" type="pres">
      <dgm:prSet presAssocID="{2FE5D1D1-22DD-43A6-B0F5-4A1C906D79CB}" presName="sibTrans" presStyleCnt="0"/>
      <dgm:spPr/>
    </dgm:pt>
    <dgm:pt modelId="{C1F34F1E-CC43-41F8-8EDE-B4118A3ED440}" type="pres">
      <dgm:prSet presAssocID="{52E43FB2-DDF0-469B-9364-1EF8F3ADD88B}" presName="node" presStyleLbl="node1" presStyleIdx="3" presStyleCnt="5" custLinFactNeighborX="-1465" custLinFactNeighborY="-23301">
        <dgm:presLayoutVars>
          <dgm:bulletEnabled val="1"/>
        </dgm:presLayoutVars>
      </dgm:prSet>
      <dgm:spPr/>
    </dgm:pt>
    <dgm:pt modelId="{765E1264-0A61-4BF2-B6EC-72A433460768}" type="pres">
      <dgm:prSet presAssocID="{A2A37285-3FCB-4122-BD90-F2422765F1CC}" presName="sibTrans" presStyleCnt="0"/>
      <dgm:spPr/>
    </dgm:pt>
    <dgm:pt modelId="{BFF37AED-829F-4B17-A943-0D5AAD9364DF}" type="pres">
      <dgm:prSet presAssocID="{2388F312-6361-42C8-8B82-14C989BE0CAF}" presName="node" presStyleLbl="node1" presStyleIdx="4" presStyleCnt="5" custLinFactNeighborX="1192" custLinFactNeighborY="-24585">
        <dgm:presLayoutVars>
          <dgm:bulletEnabled val="1"/>
        </dgm:presLayoutVars>
      </dgm:prSet>
      <dgm:spPr/>
    </dgm:pt>
  </dgm:ptLst>
  <dgm:cxnLst>
    <dgm:cxn modelId="{7ADEBE49-F2AF-4E53-9C6B-F2F90CF64E6D}" type="presOf" srcId="{52E43FB2-DDF0-469B-9364-1EF8F3ADD88B}" destId="{C1F34F1E-CC43-41F8-8EDE-B4118A3ED440}" srcOrd="0" destOrd="0" presId="urn:microsoft.com/office/officeart/2005/8/layout/default"/>
    <dgm:cxn modelId="{A7A91D76-AB45-4D5B-86BD-6CA54746436D}" srcId="{B3FCBB28-EEB5-4DE0-93C3-3ACF9572EA3A}" destId="{52E43FB2-DDF0-469B-9364-1EF8F3ADD88B}" srcOrd="3" destOrd="0" parTransId="{3B0847E1-702C-49BF-A038-147A848AB7B5}" sibTransId="{A2A37285-3FCB-4122-BD90-F2422765F1CC}"/>
    <dgm:cxn modelId="{6BF5EE78-321D-4A8E-80EA-A74E7AEAF92E}" srcId="{B3FCBB28-EEB5-4DE0-93C3-3ACF9572EA3A}" destId="{2388F312-6361-42C8-8B82-14C989BE0CAF}" srcOrd="4" destOrd="0" parTransId="{F4BDBC6E-ADF0-4DE4-8245-9F238F45F364}" sibTransId="{0E164931-4B57-47AA-B5B9-DE693A27386D}"/>
    <dgm:cxn modelId="{A15BA389-43D2-4A05-BC63-4016748DB163}" type="presOf" srcId="{2388F312-6361-42C8-8B82-14C989BE0CAF}" destId="{BFF37AED-829F-4B17-A943-0D5AAD9364DF}" srcOrd="0" destOrd="0" presId="urn:microsoft.com/office/officeart/2005/8/layout/default"/>
    <dgm:cxn modelId="{F1FB608E-06B8-433D-8768-CB0FBD35EA20}" type="presOf" srcId="{430D80C2-7995-4B90-9899-5FCDCE7CC340}" destId="{7BF6E3BC-EEC0-4828-ABD6-19F28FD5FE79}" srcOrd="0" destOrd="0" presId="urn:microsoft.com/office/officeart/2005/8/layout/default"/>
    <dgm:cxn modelId="{19046493-4DD3-4C32-B916-57DC9A87BFFE}" srcId="{B3FCBB28-EEB5-4DE0-93C3-3ACF9572EA3A}" destId="{531AAC7D-810C-47FE-B378-D9D1D0E5EB89}" srcOrd="2" destOrd="0" parTransId="{162E32F8-C564-4F03-80DD-9E5E182DC54A}" sibTransId="{2FE5D1D1-22DD-43A6-B0F5-4A1C906D79CB}"/>
    <dgm:cxn modelId="{A7DF67AA-1649-47D6-9EA3-BBDAD61572EC}" type="presOf" srcId="{F8572E54-C9AF-47F1-ADA6-4389AF9A038A}" destId="{D4818647-5569-4647-88B1-D9E7548D5FA4}" srcOrd="0" destOrd="0" presId="urn:microsoft.com/office/officeart/2005/8/layout/default"/>
    <dgm:cxn modelId="{36112ACB-E00A-4C5A-A03D-9B83CBF39323}" srcId="{B3FCBB28-EEB5-4DE0-93C3-3ACF9572EA3A}" destId="{430D80C2-7995-4B90-9899-5FCDCE7CC340}" srcOrd="0" destOrd="0" parTransId="{E49212A6-70A0-4D08-B752-2745EF2F7D8D}" sibTransId="{F0B8C612-A882-425D-944B-1EA4FE74A56B}"/>
    <dgm:cxn modelId="{0BB2D8D6-A8E6-4122-B38E-9593D4B6C68D}" srcId="{B3FCBB28-EEB5-4DE0-93C3-3ACF9572EA3A}" destId="{F8572E54-C9AF-47F1-ADA6-4389AF9A038A}" srcOrd="1" destOrd="0" parTransId="{EEF2F6EF-FB0A-4696-9FA0-95246AB14D95}" sibTransId="{9AF13BF7-5A0F-4FA8-BC3C-95F7C9547D15}"/>
    <dgm:cxn modelId="{C5D444E6-8AAB-41E6-AD0F-9E3DAFF4712F}" type="presOf" srcId="{531AAC7D-810C-47FE-B378-D9D1D0E5EB89}" destId="{D02790E0-FA83-42EE-9415-AF60C571C220}" srcOrd="0" destOrd="0" presId="urn:microsoft.com/office/officeart/2005/8/layout/default"/>
    <dgm:cxn modelId="{05A931FD-B598-4CDA-B7C1-A642C5F24B82}" type="presOf" srcId="{B3FCBB28-EEB5-4DE0-93C3-3ACF9572EA3A}" destId="{C2B07E46-08CC-48A5-90EE-336B772ACD6D}" srcOrd="0" destOrd="0" presId="urn:microsoft.com/office/officeart/2005/8/layout/default"/>
    <dgm:cxn modelId="{D199307D-0A8A-423A-B4CF-02E49FCDD0F5}" type="presParOf" srcId="{C2B07E46-08CC-48A5-90EE-336B772ACD6D}" destId="{7BF6E3BC-EEC0-4828-ABD6-19F28FD5FE79}" srcOrd="0" destOrd="0" presId="urn:microsoft.com/office/officeart/2005/8/layout/default"/>
    <dgm:cxn modelId="{6DD531CD-0807-4AC8-9C09-A7E312B88F82}" type="presParOf" srcId="{C2B07E46-08CC-48A5-90EE-336B772ACD6D}" destId="{54AC4AF1-CCB8-47B9-94BC-1B551A823B0E}" srcOrd="1" destOrd="0" presId="urn:microsoft.com/office/officeart/2005/8/layout/default"/>
    <dgm:cxn modelId="{101E95CE-D10A-4ECF-AF37-3099415D7324}" type="presParOf" srcId="{C2B07E46-08CC-48A5-90EE-336B772ACD6D}" destId="{D4818647-5569-4647-88B1-D9E7548D5FA4}" srcOrd="2" destOrd="0" presId="urn:microsoft.com/office/officeart/2005/8/layout/default"/>
    <dgm:cxn modelId="{3DB696A4-312C-442C-AD4C-BCD852DE7BE4}" type="presParOf" srcId="{C2B07E46-08CC-48A5-90EE-336B772ACD6D}" destId="{D953616B-116B-441A-B4CB-72ACD543D7E2}" srcOrd="3" destOrd="0" presId="urn:microsoft.com/office/officeart/2005/8/layout/default"/>
    <dgm:cxn modelId="{E09D3598-61F8-407E-9F50-C59B2C138ED9}" type="presParOf" srcId="{C2B07E46-08CC-48A5-90EE-336B772ACD6D}" destId="{D02790E0-FA83-42EE-9415-AF60C571C220}" srcOrd="4" destOrd="0" presId="urn:microsoft.com/office/officeart/2005/8/layout/default"/>
    <dgm:cxn modelId="{0667956B-8337-496E-B4DB-ED6E8C5BA102}" type="presParOf" srcId="{C2B07E46-08CC-48A5-90EE-336B772ACD6D}" destId="{937BFEC1-9C64-4629-AD86-B73B207C0E7A}" srcOrd="5" destOrd="0" presId="urn:microsoft.com/office/officeart/2005/8/layout/default"/>
    <dgm:cxn modelId="{E8233B61-2798-4EE8-8EAD-07016B4379D5}" type="presParOf" srcId="{C2B07E46-08CC-48A5-90EE-336B772ACD6D}" destId="{C1F34F1E-CC43-41F8-8EDE-B4118A3ED440}" srcOrd="6" destOrd="0" presId="urn:microsoft.com/office/officeart/2005/8/layout/default"/>
    <dgm:cxn modelId="{4E32F67F-F67B-4865-A666-C9F9909AC0DE}" type="presParOf" srcId="{C2B07E46-08CC-48A5-90EE-336B772ACD6D}" destId="{765E1264-0A61-4BF2-B6EC-72A433460768}" srcOrd="7" destOrd="0" presId="urn:microsoft.com/office/officeart/2005/8/layout/default"/>
    <dgm:cxn modelId="{41A5EB7C-90BB-4308-9F36-BC34D7FED147}" type="presParOf" srcId="{C2B07E46-08CC-48A5-90EE-336B772ACD6D}" destId="{BFF37AED-829F-4B17-A943-0D5AAD9364D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E3BC-EEC0-4828-ABD6-19F28FD5FE79}">
      <dsp:nvSpPr>
        <dsp:cNvPr id="0" name=""/>
        <dsp:cNvSpPr/>
      </dsp:nvSpPr>
      <dsp:spPr>
        <a:xfrm>
          <a:off x="0" y="0"/>
          <a:ext cx="3336155" cy="200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Transportation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People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Animals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Goods</a:t>
          </a:r>
        </a:p>
      </dsp:txBody>
      <dsp:txXfrm>
        <a:off x="0" y="0"/>
        <a:ext cx="3336155" cy="2001693"/>
      </dsp:txXfrm>
    </dsp:sp>
    <dsp:sp modelId="{D4818647-5569-4647-88B1-D9E7548D5FA4}">
      <dsp:nvSpPr>
        <dsp:cNvPr id="0" name=""/>
        <dsp:cNvSpPr/>
      </dsp:nvSpPr>
      <dsp:spPr>
        <a:xfrm>
          <a:off x="3694959" y="4118"/>
          <a:ext cx="3336155" cy="200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Elements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endParaRPr lang="en-IN" sz="1200" b="1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Infrastructure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Vehicles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Policy</a:t>
          </a:r>
        </a:p>
      </dsp:txBody>
      <dsp:txXfrm>
        <a:off x="3694959" y="4118"/>
        <a:ext cx="3336155" cy="2001693"/>
      </dsp:txXfrm>
    </dsp:sp>
    <dsp:sp modelId="{D02790E0-FA83-42EE-9415-AF60C571C220}">
      <dsp:nvSpPr>
        <dsp:cNvPr id="0" name=""/>
        <dsp:cNvSpPr/>
      </dsp:nvSpPr>
      <dsp:spPr>
        <a:xfrm>
          <a:off x="7339542" y="4118"/>
          <a:ext cx="3336155" cy="200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Function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endParaRPr lang="en-IN" sz="1200" b="1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Passenger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Medical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Freight</a:t>
          </a:r>
        </a:p>
      </dsp:txBody>
      <dsp:txXfrm>
        <a:off x="7339542" y="4118"/>
        <a:ext cx="3336155" cy="2001693"/>
      </dsp:txXfrm>
    </dsp:sp>
    <dsp:sp modelId="{C1F34F1E-CC43-41F8-8EDE-B4118A3ED440}">
      <dsp:nvSpPr>
        <dsp:cNvPr id="0" name=""/>
        <dsp:cNvSpPr/>
      </dsp:nvSpPr>
      <dsp:spPr>
        <a:xfrm>
          <a:off x="1786010" y="2409726"/>
          <a:ext cx="3336155" cy="200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Modes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endParaRPr lang="en-IN" sz="1200" b="1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Air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Rail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Road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Water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Pipeline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space</a:t>
          </a:r>
        </a:p>
      </dsp:txBody>
      <dsp:txXfrm>
        <a:off x="1786010" y="2409726"/>
        <a:ext cx="3336155" cy="2001693"/>
      </dsp:txXfrm>
    </dsp:sp>
    <dsp:sp modelId="{BFF37AED-829F-4B17-A943-0D5AAD9364DF}">
      <dsp:nvSpPr>
        <dsp:cNvPr id="0" name=""/>
        <dsp:cNvSpPr/>
      </dsp:nvSpPr>
      <dsp:spPr>
        <a:xfrm>
          <a:off x="5544423" y="2384024"/>
          <a:ext cx="3336155" cy="2001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Impact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endParaRPr lang="en-IN" sz="1200" b="1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Economic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Environment</a:t>
          </a:r>
        </a:p>
      </dsp:txBody>
      <dsp:txXfrm>
        <a:off x="5544423" y="2384024"/>
        <a:ext cx="3336155" cy="200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7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90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1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561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1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A2A1-3381-59F0-7F58-157B02BE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2527-AB15-F141-6CB7-9AB8AF93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891F-4913-E7BB-98CA-94D79A65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C31C-6C08-7FA0-DEDE-C48CAF16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9A04-BC20-4FA2-9DFD-F8FD028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54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DED952-47D6-B343-E522-F371649C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Present Status of Automotive Sector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5AA3E-F931-F9EA-0C85-4C2534F4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116729"/>
            <a:ext cx="11430033" cy="401699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Indian automobile industry is the fourth largest in the world.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Annual turnover of $100 billion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Employs 32 million people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two-wheeler industry in India is the largest in the world.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India is also the largest tractor manufacturer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eight largest commercial vehicles manufacturer in the world.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automobile sector currently contributes about 50 per cent of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the manufacturing gross domestic product (GDP) in India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26 per cent of the industry GDP and 7.1 per cent of overall GDP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sector contributes approximately 13 per cent of excise revenue to the government.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873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FD140-C34D-D5F0-D7A4-3DA34BDD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Transportation Industry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BE1428-E431-0086-E4B9-6D131C1D8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69860"/>
              </p:ext>
            </p:extLst>
          </p:nvPr>
        </p:nvGraphicFramePr>
        <p:xfrm>
          <a:off x="761967" y="1077116"/>
          <a:ext cx="106756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09770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22</TotalTime>
  <Words>132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Present Status of Automotive Sector </vt:lpstr>
      <vt:lpstr>Transportation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2025-02-12T07:40:00Z</dcterms:created>
  <dcterms:modified xsi:type="dcterms:W3CDTF">2025-03-22T08:49:15Z</dcterms:modified>
</cp:coreProperties>
</file>