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863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001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4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297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00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5F15-4AF4-38F9-ABD5-798662D7C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700C-CC2F-7E15-D780-CDBF24A75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5FB0-38AB-D2C5-6B1F-73D9CBAF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DD7A2-4492-41FB-A5C0-06AB83F5ADD5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0BF6E-4B4D-1E82-B489-CB991A1A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2C74-922E-01B5-D981-3C474E0E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D1954-8E06-4C9B-A533-C009295E0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2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50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AAED-E316-CDCA-D592-4B20EE48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Global EV Market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8BD56-3C82-8D3F-8D8C-42086797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3000"/>
                    </a14:imgEffect>
                    <a14:imgEffect>
                      <a14:brightnessContrast bright="12000" contras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529" y="1447628"/>
            <a:ext cx="6669428" cy="42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7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B4BA-5738-A660-688D-A574610E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Global EV Market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0687E-38A4-777C-5F9C-6747EF191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6000"/>
                    </a14:imgEffect>
                    <a14:imgEffect>
                      <a14:brightnessContrast bright="14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322" y="1466680"/>
            <a:ext cx="6401355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50B0-9824-7037-4202-DCCCE293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Global EV Market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8763B-D733-8A6F-D9FC-6EE281BFC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  <a14:imgEffect>
                      <a14:brightnessContrast bright="19000" contras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1995" y="1405714"/>
            <a:ext cx="6348010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586-9C24-E6AF-D4BB-A84735C1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Global EV Market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4C538-317C-F070-35FA-618D4FC6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6000"/>
                    </a14:imgEffect>
                    <a14:imgEffect>
                      <a14:brightnessContrast bright="23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0979" y="1344749"/>
            <a:ext cx="6950042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5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1D2B-F7DB-C638-CD49-B19E1376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Indian EV Market 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1FD76-8155-795C-A7F8-1F7207C1C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4000"/>
                    </a14:imgEffect>
                    <a14:imgEffect>
                      <a14:brightnessContrast bright="18000" contras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7651" y="1219008"/>
            <a:ext cx="689669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BFC-DA83-3E24-F791-89BD9E30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Indian EV Market</a:t>
            </a:r>
            <a:endParaRPr lang="en-IN" sz="2800" dirty="0">
              <a:solidFill>
                <a:srgbClr val="FF59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F99CB9-C39C-38B0-92A2-1E4E4E594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01483"/>
              </p:ext>
            </p:extLst>
          </p:nvPr>
        </p:nvGraphicFramePr>
        <p:xfrm>
          <a:off x="1125224" y="1780927"/>
          <a:ext cx="9941552" cy="2721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388">
                  <a:extLst>
                    <a:ext uri="{9D8B030D-6E8A-4147-A177-3AD203B41FA5}">
                      <a16:colId xmlns:a16="http://schemas.microsoft.com/office/drawing/2014/main" val="2790314512"/>
                    </a:ext>
                  </a:extLst>
                </a:gridCol>
                <a:gridCol w="2485388">
                  <a:extLst>
                    <a:ext uri="{9D8B030D-6E8A-4147-A177-3AD203B41FA5}">
                      <a16:colId xmlns:a16="http://schemas.microsoft.com/office/drawing/2014/main" val="1429302261"/>
                    </a:ext>
                  </a:extLst>
                </a:gridCol>
                <a:gridCol w="2485388">
                  <a:extLst>
                    <a:ext uri="{9D8B030D-6E8A-4147-A177-3AD203B41FA5}">
                      <a16:colId xmlns:a16="http://schemas.microsoft.com/office/drawing/2014/main" val="1754330398"/>
                    </a:ext>
                  </a:extLst>
                </a:gridCol>
                <a:gridCol w="2485388">
                  <a:extLst>
                    <a:ext uri="{9D8B030D-6E8A-4147-A177-3AD203B41FA5}">
                      <a16:colId xmlns:a16="http://schemas.microsoft.com/office/drawing/2014/main" val="2879613895"/>
                    </a:ext>
                  </a:extLst>
                </a:gridCol>
              </a:tblGrid>
              <a:tr h="453583">
                <a:tc gridSpan="4"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 Vehicles sales in </a:t>
                      </a:r>
                      <a:r>
                        <a:rPr lang="en-I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11842" marR="111842" marT="55921" marB="55921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55893"/>
                  </a:ext>
                </a:extLst>
              </a:tr>
              <a:tr h="453583">
                <a:tc>
                  <a:txBody>
                    <a:bodyPr/>
                    <a:lstStyle/>
                    <a:p>
                      <a:endParaRPr lang="en-IN" sz="2200" dirty="0"/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FY2021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FY2020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% growth</a:t>
                      </a:r>
                    </a:p>
                  </a:txBody>
                  <a:tcPr marL="111842" marR="111842" marT="55921" marB="55921"/>
                </a:tc>
                <a:extLst>
                  <a:ext uri="{0D108BD9-81ED-4DB2-BD59-A6C34878D82A}">
                    <a16:rowId xmlns:a16="http://schemas.microsoft.com/office/drawing/2014/main" val="736595835"/>
                  </a:ext>
                </a:extLst>
              </a:tr>
              <a:tr h="453583">
                <a:tc>
                  <a:txBody>
                    <a:bodyPr/>
                    <a:lstStyle/>
                    <a:p>
                      <a:r>
                        <a:rPr lang="en-IN" sz="2200" dirty="0"/>
                        <a:t>2Ws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1,43,837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1.52,000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-5.37%</a:t>
                      </a:r>
                    </a:p>
                  </a:txBody>
                  <a:tcPr marL="111842" marR="111842" marT="55921" marB="55921"/>
                </a:tc>
                <a:extLst>
                  <a:ext uri="{0D108BD9-81ED-4DB2-BD59-A6C34878D82A}">
                    <a16:rowId xmlns:a16="http://schemas.microsoft.com/office/drawing/2014/main" val="2425282858"/>
                  </a:ext>
                </a:extLst>
              </a:tr>
              <a:tr h="453583">
                <a:tc>
                  <a:txBody>
                    <a:bodyPr/>
                    <a:lstStyle/>
                    <a:p>
                      <a:r>
                        <a:rPr lang="en-IN" sz="2200" dirty="0"/>
                        <a:t>3Ws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88,378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1,40,683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-37%</a:t>
                      </a:r>
                    </a:p>
                  </a:txBody>
                  <a:tcPr marL="111842" marR="111842" marT="55921" marB="55921"/>
                </a:tc>
                <a:extLst>
                  <a:ext uri="{0D108BD9-81ED-4DB2-BD59-A6C34878D82A}">
                    <a16:rowId xmlns:a16="http://schemas.microsoft.com/office/drawing/2014/main" val="3435203364"/>
                  </a:ext>
                </a:extLst>
              </a:tr>
              <a:tr h="453583">
                <a:tc>
                  <a:txBody>
                    <a:bodyPr/>
                    <a:lstStyle/>
                    <a:p>
                      <a:r>
                        <a:rPr lang="en-IN" sz="2200" dirty="0"/>
                        <a:t>Cars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5,905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2,814</a:t>
                      </a:r>
                    </a:p>
                  </a:txBody>
                  <a:tcPr marL="111842" marR="111842" marT="55921" marB="55921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110%</a:t>
                      </a:r>
                    </a:p>
                  </a:txBody>
                  <a:tcPr marL="111842" marR="111842" marT="55921" marB="55921"/>
                </a:tc>
                <a:extLst>
                  <a:ext uri="{0D108BD9-81ED-4DB2-BD59-A6C34878D82A}">
                    <a16:rowId xmlns:a16="http://schemas.microsoft.com/office/drawing/2014/main" val="62003926"/>
                  </a:ext>
                </a:extLst>
              </a:tr>
              <a:tr h="453583">
                <a:tc>
                  <a:txBody>
                    <a:bodyPr/>
                    <a:lstStyle/>
                    <a:p>
                      <a:r>
                        <a:rPr lang="en-IN" sz="2200" dirty="0"/>
                        <a:t>Total EVs</a:t>
                      </a:r>
                    </a:p>
                  </a:txBody>
                  <a:tcPr marL="111842" marR="111842" marT="55921" marB="5592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2,38,120</a:t>
                      </a:r>
                    </a:p>
                  </a:txBody>
                  <a:tcPr marL="111842" marR="111842" marT="55921" marB="5592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2,95,497</a:t>
                      </a:r>
                    </a:p>
                  </a:txBody>
                  <a:tcPr marL="111842" marR="111842" marT="55921" marB="5592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200" dirty="0"/>
                        <a:t>-19%</a:t>
                      </a:r>
                    </a:p>
                  </a:txBody>
                  <a:tcPr marL="111842" marR="111842" marT="55921" marB="55921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43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6249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14</TotalTime>
  <Words>51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Global EV Market</vt:lpstr>
      <vt:lpstr>Global EV Market</vt:lpstr>
      <vt:lpstr>Global EV Market</vt:lpstr>
      <vt:lpstr>Global EV Market</vt:lpstr>
      <vt:lpstr>Indian EV Market </vt:lpstr>
      <vt:lpstr>Indian EV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2025-02-12T08:11:09Z</dcterms:created>
  <dcterms:modified xsi:type="dcterms:W3CDTF">2025-03-22T09:31:44Z</dcterms:modified>
</cp:coreProperties>
</file>