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90006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3951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471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16924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4714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21D50-14D9-4726-5809-415F78C75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0EFC9-4CA3-C450-89C6-AA216F75C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D6FB9-2291-D435-04F4-7ACD8B86E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23D6-4940-424C-8703-934CB50F7DCA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BD2E2-3790-C41D-77E3-795784753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8ECD7-7BF8-E834-280F-FF0FB24B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9268F-E14C-4798-8B56-C2D7B3A2F8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899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060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0B372A-DA80-B69D-8721-84A6AD1E3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dirty="0">
                <a:solidFill>
                  <a:srgbClr val="FF5900"/>
                </a:solidFill>
              </a:rPr>
              <a:t>Future of Mobility in India </a:t>
            </a:r>
            <a:endParaRPr lang="en-IN" sz="2800" dirty="0">
              <a:solidFill>
                <a:srgbClr val="FF59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03AEBD-424A-7E17-B40D-F82124F82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16669"/>
          </a:xfrm>
        </p:spPr>
        <p:txBody>
          <a:bodyPr/>
          <a:lstStyle/>
          <a:p>
            <a:pPr>
              <a:lnSpc>
                <a:spcPct val="300000"/>
              </a:lnSpc>
            </a:pPr>
            <a:r>
              <a:rPr lang="en-US" sz="1600" dirty="0"/>
              <a:t>6-7 Million Hybrid &amp; Electric Vehicle Sale </a:t>
            </a:r>
          </a:p>
          <a:p>
            <a:pPr>
              <a:lnSpc>
                <a:spcPct val="300000"/>
              </a:lnSpc>
            </a:pPr>
            <a:r>
              <a:rPr lang="en-US" sz="1600" dirty="0"/>
              <a:t>9500 Million liters of estimated fuel savings </a:t>
            </a:r>
          </a:p>
          <a:p>
            <a:pPr>
              <a:lnSpc>
                <a:spcPct val="300000"/>
              </a:lnSpc>
            </a:pPr>
            <a:r>
              <a:rPr lang="en-US" sz="1600" dirty="0"/>
              <a:t>2 Million </a:t>
            </a:r>
            <a:r>
              <a:rPr lang="en-US" sz="1600" dirty="0" err="1"/>
              <a:t>tonnes</a:t>
            </a:r>
            <a:r>
              <a:rPr lang="en-US" sz="1600" dirty="0"/>
              <a:t> reduction in pollution </a:t>
            </a:r>
          </a:p>
          <a:p>
            <a:pPr>
              <a:lnSpc>
                <a:spcPct val="300000"/>
              </a:lnSpc>
            </a:pPr>
            <a:r>
              <a:rPr lang="en-US" sz="1600" dirty="0"/>
              <a:t>65,000 Direct &amp; indirect jobs</a:t>
            </a:r>
            <a:endParaRPr lang="en-IN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7C2E54-9555-8ADB-10F6-D16B1F8970CE}"/>
              </a:ext>
            </a:extLst>
          </p:cNvPr>
          <p:cNvSpPr txBox="1"/>
          <p:nvPr/>
        </p:nvSpPr>
        <p:spPr>
          <a:xfrm>
            <a:off x="8406019" y="2505670"/>
            <a:ext cx="27854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FF5900"/>
                </a:solidFill>
              </a:rPr>
              <a:t>National Electric </a:t>
            </a:r>
          </a:p>
          <a:p>
            <a:r>
              <a:rPr lang="en-IN" sz="2400" dirty="0">
                <a:solidFill>
                  <a:srgbClr val="FF5900"/>
                </a:solidFill>
              </a:rPr>
              <a:t>Mobility Mission </a:t>
            </a:r>
          </a:p>
          <a:p>
            <a:r>
              <a:rPr lang="en-IN" sz="2400" dirty="0">
                <a:solidFill>
                  <a:srgbClr val="FF5900"/>
                </a:solidFill>
              </a:rPr>
              <a:t>Plan 2020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103BBD-D005-567E-CD7A-50AE19C8E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5000"/>
                    </a14:imgEffect>
                    <a14:imgEffect>
                      <a14:brightnessContrast bright="7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21489" y="1744834"/>
            <a:ext cx="1447925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62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961A4-AA13-8086-C9A4-2FC018EA2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dirty="0">
                <a:solidFill>
                  <a:srgbClr val="FF5900"/>
                </a:solidFill>
              </a:rPr>
              <a:t>Future of Mobility in India </a:t>
            </a:r>
            <a:endParaRPr lang="en-IN" sz="2800" dirty="0">
              <a:solidFill>
                <a:srgbClr val="FF59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5CDB2E-124B-8F10-5E79-5BB90F311F17}"/>
              </a:ext>
            </a:extLst>
          </p:cNvPr>
          <p:cNvSpPr txBox="1"/>
          <p:nvPr/>
        </p:nvSpPr>
        <p:spPr>
          <a:xfrm>
            <a:off x="2333210" y="1088841"/>
            <a:ext cx="82817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                                             FAME India </a:t>
            </a:r>
          </a:p>
          <a:p>
            <a:r>
              <a:rPr lang="en-IN" dirty="0">
                <a:solidFill>
                  <a:srgbClr val="C00000"/>
                </a:solidFill>
              </a:rPr>
              <a:t>(Faster Adoption and Manufacture of Hybrid and Electric Vehicles)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2BCA63-D0EB-6BCE-C794-D2A02C49C822}"/>
              </a:ext>
            </a:extLst>
          </p:cNvPr>
          <p:cNvSpPr txBox="1"/>
          <p:nvPr/>
        </p:nvSpPr>
        <p:spPr>
          <a:xfrm>
            <a:off x="504411" y="1894196"/>
            <a:ext cx="489005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Encourage Faster adoption of Electric and hybrid </a:t>
            </a:r>
          </a:p>
          <a:p>
            <a:r>
              <a:rPr lang="en-IN" sz="1600" dirty="0"/>
              <a:t>vehicle by offering upfront Incentive on purchase </a:t>
            </a:r>
          </a:p>
          <a:p>
            <a:r>
              <a:rPr lang="en-IN" sz="1600" dirty="0"/>
              <a:t>of Electric vehicles </a:t>
            </a:r>
          </a:p>
          <a:p>
            <a:endParaRPr lang="en-IN" sz="1600" dirty="0"/>
          </a:p>
          <a:p>
            <a:r>
              <a:rPr lang="en-IN" sz="1600" dirty="0"/>
              <a:t>To support 10 Lakhs e2-Wheelers, 5 Lakhs </a:t>
            </a:r>
          </a:p>
          <a:p>
            <a:r>
              <a:rPr lang="en-IN" sz="1600" dirty="0"/>
              <a:t>e3-Whee1ers, 55000 4-Whee1ers s and 7000 Buses</a:t>
            </a:r>
          </a:p>
          <a:p>
            <a:r>
              <a:rPr lang="en-IN" sz="1600" dirty="0"/>
              <a:t> </a:t>
            </a:r>
          </a:p>
          <a:p>
            <a:r>
              <a:rPr lang="en-IN" sz="1600" dirty="0"/>
              <a:t>About 2700 charging stations will be </a:t>
            </a:r>
          </a:p>
          <a:p>
            <a:r>
              <a:rPr lang="en-IN" sz="1600" dirty="0"/>
              <a:t>established in a grid of 3 km x 3 km</a:t>
            </a:r>
          </a:p>
          <a:p>
            <a:r>
              <a:rPr lang="en-IN" sz="1600" dirty="0"/>
              <a:t> </a:t>
            </a:r>
          </a:p>
          <a:p>
            <a:r>
              <a:rPr lang="en-IN" sz="1600" dirty="0"/>
              <a:t>Outlay of Rs. 10,000 crores over three years</a:t>
            </a:r>
          </a:p>
          <a:p>
            <a:r>
              <a:rPr lang="en-IN" sz="1600" dirty="0"/>
              <a:t> </a:t>
            </a:r>
          </a:p>
          <a:p>
            <a:r>
              <a:rPr lang="en-IN" sz="1600" dirty="0">
                <a:solidFill>
                  <a:srgbClr val="C00000"/>
                </a:solidFill>
              </a:rPr>
              <a:t>Phase I:  April 1st 2015-March 31st, 2019. </a:t>
            </a:r>
          </a:p>
          <a:p>
            <a:r>
              <a:rPr lang="en-IN" sz="1600" dirty="0">
                <a:solidFill>
                  <a:srgbClr val="C00000"/>
                </a:solidFill>
              </a:rPr>
              <a:t>Phase II: April 1st 2019-March 31st, 2022.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0CE3C0-0C3E-3079-9933-1E28AFC6B117}"/>
              </a:ext>
            </a:extLst>
          </p:cNvPr>
          <p:cNvSpPr txBox="1"/>
          <p:nvPr/>
        </p:nvSpPr>
        <p:spPr>
          <a:xfrm>
            <a:off x="5394463" y="1890019"/>
            <a:ext cx="629312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Electric two wheelers: incentives will be provided for 10 lakh </a:t>
            </a:r>
          </a:p>
          <a:p>
            <a:r>
              <a:rPr lang="en-IN" sz="1600" dirty="0"/>
              <a:t>registered electric two-wheelers of Rs 20,000 each.</a:t>
            </a:r>
          </a:p>
          <a:p>
            <a:r>
              <a:rPr lang="en-IN" sz="1600" dirty="0"/>
              <a:t> </a:t>
            </a:r>
          </a:p>
          <a:p>
            <a:r>
              <a:rPr lang="en-IN" sz="1600" dirty="0" err="1"/>
              <a:t>e.rickshaws</a:t>
            </a:r>
            <a:r>
              <a:rPr lang="en-IN" sz="1600" dirty="0"/>
              <a:t>: incentives to 5 lakh </a:t>
            </a:r>
            <a:r>
              <a:rPr lang="en-IN" sz="1600" dirty="0" err="1"/>
              <a:t>e.rickshaws</a:t>
            </a:r>
            <a:r>
              <a:rPr lang="en-IN" sz="1600" dirty="0"/>
              <a:t> of Rs 50,000 each.</a:t>
            </a:r>
          </a:p>
          <a:p>
            <a:r>
              <a:rPr lang="en-IN" sz="1600" dirty="0"/>
              <a:t> </a:t>
            </a:r>
          </a:p>
          <a:p>
            <a:r>
              <a:rPr lang="en-IN" sz="1600" dirty="0"/>
              <a:t>Electric four wheelers: An incentive of Rs 1.5 lakh each to </a:t>
            </a:r>
          </a:p>
          <a:p>
            <a:r>
              <a:rPr lang="en-IN" sz="1600" dirty="0"/>
              <a:t>35,000 electric four-wheelers with an ex-factory price of up to Rs:15 lakh.</a:t>
            </a:r>
          </a:p>
          <a:p>
            <a:r>
              <a:rPr lang="en-IN" sz="1600" dirty="0"/>
              <a:t> </a:t>
            </a:r>
          </a:p>
          <a:p>
            <a:r>
              <a:rPr lang="en-IN" sz="1600" dirty="0"/>
              <a:t>Hybrid four wheelers: an incentive of Rs 13,000 each to 20,000 </a:t>
            </a:r>
          </a:p>
          <a:p>
            <a:r>
              <a:rPr lang="en-IN" sz="1600" dirty="0"/>
              <a:t>strong hybrid four-wheelers with ex-factory price of up to Rs 15:lakh.</a:t>
            </a:r>
          </a:p>
          <a:p>
            <a:r>
              <a:rPr lang="en-IN" sz="1600" dirty="0"/>
              <a:t> </a:t>
            </a:r>
          </a:p>
          <a:p>
            <a:r>
              <a:rPr lang="en-IN" sz="1600" dirty="0" err="1"/>
              <a:t>e.buses</a:t>
            </a:r>
            <a:r>
              <a:rPr lang="en-IN" sz="1600" dirty="0"/>
              <a:t>: support to 7,090 </a:t>
            </a:r>
            <a:r>
              <a:rPr lang="en-IN" sz="1600" dirty="0" err="1"/>
              <a:t>e.buses</a:t>
            </a:r>
            <a:r>
              <a:rPr lang="en-IN" sz="1600" dirty="0"/>
              <a:t> with an incentive of up to Rs </a:t>
            </a:r>
          </a:p>
          <a:p>
            <a:r>
              <a:rPr lang="en-IN" sz="1600" dirty="0"/>
              <a:t>50 lakh each having an ex-factory price of up to Rs 2 crore.</a:t>
            </a:r>
          </a:p>
        </p:txBody>
      </p:sp>
    </p:spTree>
    <p:extLst>
      <p:ext uri="{BB962C8B-B14F-4D97-AF65-F5344CB8AC3E}">
        <p14:creationId xmlns:p14="http://schemas.microsoft.com/office/powerpoint/2010/main" val="1933214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06D62-7FFE-F9D0-EEE3-A8178CF5F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dirty="0">
                <a:solidFill>
                  <a:srgbClr val="FF5900"/>
                </a:solidFill>
              </a:rPr>
              <a:t>Future of Mobility in India </a:t>
            </a:r>
            <a:endParaRPr lang="en-IN" sz="2800" dirty="0">
              <a:solidFill>
                <a:srgbClr val="FF59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12687E-FC7B-17E1-F000-7F738FDB69D0}"/>
              </a:ext>
            </a:extLst>
          </p:cNvPr>
          <p:cNvSpPr txBox="1"/>
          <p:nvPr/>
        </p:nvSpPr>
        <p:spPr>
          <a:xfrm>
            <a:off x="2025097" y="1498350"/>
            <a:ext cx="2397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Industry Associations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CD22F0-EC27-F2EA-90A9-6AAFDC561629}"/>
              </a:ext>
            </a:extLst>
          </p:cNvPr>
          <p:cNvSpPr txBox="1"/>
          <p:nvPr/>
        </p:nvSpPr>
        <p:spPr>
          <a:xfrm>
            <a:off x="761967" y="1880455"/>
            <a:ext cx="6097656" cy="128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o Society of Manufacturers of Electric Vehicles (SMEV) </a:t>
            </a:r>
          </a:p>
          <a:p>
            <a:pPr>
              <a:lnSpc>
                <a:spcPct val="150000"/>
              </a:lnSpc>
            </a:pPr>
            <a:r>
              <a:rPr lang="en-IN" dirty="0"/>
              <a:t>o Leadership in Energy and Environmental Design </a:t>
            </a:r>
          </a:p>
          <a:p>
            <a:pPr>
              <a:lnSpc>
                <a:spcPct val="150000"/>
              </a:lnSpc>
            </a:pPr>
            <a:r>
              <a:rPr lang="en-IN" dirty="0"/>
              <a:t>o Society of Indian Automobile Manufacturers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4CB4B9-B6DA-A27E-BD26-745CA13CD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3000"/>
                    </a14:imgEffect>
                    <a14:imgEffect>
                      <a14:brightnessContrast bright="26000" contrast="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53517" y="3873233"/>
            <a:ext cx="9586791" cy="131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000850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43</TotalTime>
  <Words>289</Words>
  <Application>Microsoft Office PowerPoint</Application>
  <PresentationFormat>Widescreen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GenAITheme3-whiteBG</vt:lpstr>
      <vt:lpstr>Future of Mobility in India </vt:lpstr>
      <vt:lpstr>Future of Mobility in India </vt:lpstr>
      <vt:lpstr>Future of Mobility in India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dell</cp:lastModifiedBy>
  <cp:revision>5</cp:revision>
  <dcterms:created xsi:type="dcterms:W3CDTF">2025-02-12T07:57:03Z</dcterms:created>
  <dcterms:modified xsi:type="dcterms:W3CDTF">2025-03-22T09:34:21Z</dcterms:modified>
</cp:coreProperties>
</file>