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0" r:id="rId6"/>
    <p:sldId id="279" r:id="rId7"/>
    <p:sldId id="261" r:id="rId8"/>
    <p:sldId id="262" r:id="rId9"/>
    <p:sldId id="263" r:id="rId10"/>
    <p:sldId id="264" r:id="rId11"/>
    <p:sldId id="265" r:id="rId12"/>
    <p:sldId id="266" r:id="rId13"/>
    <p:sldId id="268" r:id="rId14"/>
    <p:sldId id="269" r:id="rId15"/>
    <p:sldId id="270" r:id="rId16"/>
    <p:sldId id="271" r:id="rId17"/>
    <p:sldId id="272" r:id="rId18"/>
    <p:sldId id="274" r:id="rId19"/>
    <p:sldId id="275" r:id="rId20"/>
    <p:sldId id="276" r:id="rId21"/>
    <p:sldId id="277" r:id="rId22"/>
    <p:sldId id="278" r:id="rId23"/>
  </p:sldIdLst>
  <p:sldSz cx="12192000" cy="6858000"/>
  <p:notesSz cx="6858000" cy="9144000"/>
  <p:defaultTextStyle>
    <a:defPPr>
      <a:defRPr kern="0"/>
    </a:def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EC008C-6E05-4575-81F2-97BF5CEFD7E4}" type="doc">
      <dgm:prSet loTypeId="urn:microsoft.com/office/officeart/2005/8/layout/cycle7" loCatId="cycle" qsTypeId="urn:microsoft.com/office/officeart/2005/8/quickstyle/simple5" qsCatId="simple" csTypeId="urn:microsoft.com/office/officeart/2005/8/colors/accent0_3" csCatId="mainScheme" phldr="1"/>
      <dgm:spPr/>
      <dgm:t>
        <a:bodyPr/>
        <a:lstStyle/>
        <a:p>
          <a:endParaRPr lang="en-IN"/>
        </a:p>
      </dgm:t>
    </dgm:pt>
    <dgm:pt modelId="{66E4C547-2EE6-4CB9-BEC2-07116F430774}">
      <dgm:prSet phldrT="[Text]"/>
      <dgm:spPr/>
      <dgm:t>
        <a:bodyPr/>
        <a:lstStyle/>
        <a:p>
          <a:r>
            <a:rPr lang="en-US" dirty="0"/>
            <a:t>Two Kinds of batteries</a:t>
          </a:r>
          <a:endParaRPr lang="en-IN" dirty="0"/>
        </a:p>
      </dgm:t>
    </dgm:pt>
    <dgm:pt modelId="{56F964BF-A627-45C5-9CC6-ACC3CFE9CB8C}" type="parTrans" cxnId="{C9FA6118-56D9-42F8-94CC-729F91ACE8C2}">
      <dgm:prSet/>
      <dgm:spPr/>
      <dgm:t>
        <a:bodyPr/>
        <a:lstStyle/>
        <a:p>
          <a:endParaRPr lang="en-IN"/>
        </a:p>
      </dgm:t>
    </dgm:pt>
    <dgm:pt modelId="{80DEFCB4-CFE6-4415-8324-8F7C0C85F12D}" type="sibTrans" cxnId="{C9FA6118-56D9-42F8-94CC-729F91ACE8C2}">
      <dgm:prSet/>
      <dgm:spPr/>
      <dgm:t>
        <a:bodyPr/>
        <a:lstStyle/>
        <a:p>
          <a:endParaRPr lang="en-IN"/>
        </a:p>
      </dgm:t>
    </dgm:pt>
    <dgm:pt modelId="{293ED705-3CD4-4375-ADF1-813C47D6511C}">
      <dgm:prSet phldrT="[Text]"/>
      <dgm:spPr/>
      <dgm:t>
        <a:bodyPr/>
        <a:lstStyle/>
        <a:p>
          <a:r>
            <a:rPr lang="en-US" dirty="0"/>
            <a:t>Non-Rechargeable</a:t>
          </a:r>
        </a:p>
        <a:p>
          <a:r>
            <a:rPr lang="en-US" dirty="0"/>
            <a:t>(Disposal)</a:t>
          </a:r>
          <a:endParaRPr lang="en-IN" dirty="0"/>
        </a:p>
      </dgm:t>
    </dgm:pt>
    <dgm:pt modelId="{6F21ABC5-0834-4C44-87B8-9A455D8CEB4D}" type="parTrans" cxnId="{C47D0099-229E-4E66-A85A-524D4B702D1D}">
      <dgm:prSet/>
      <dgm:spPr/>
      <dgm:t>
        <a:bodyPr/>
        <a:lstStyle/>
        <a:p>
          <a:endParaRPr lang="en-IN"/>
        </a:p>
      </dgm:t>
    </dgm:pt>
    <dgm:pt modelId="{A4414749-2034-4393-89F0-A704E8128208}" type="sibTrans" cxnId="{C47D0099-229E-4E66-A85A-524D4B702D1D}">
      <dgm:prSet/>
      <dgm:spPr/>
      <dgm:t>
        <a:bodyPr/>
        <a:lstStyle/>
        <a:p>
          <a:endParaRPr lang="en-IN"/>
        </a:p>
      </dgm:t>
    </dgm:pt>
    <dgm:pt modelId="{7F46E1C8-C3F7-40A3-95E6-780D9666446E}">
      <dgm:prSet phldrT="[Text]"/>
      <dgm:spPr/>
      <dgm:t>
        <a:bodyPr/>
        <a:lstStyle/>
        <a:p>
          <a:r>
            <a:rPr lang="en-US" dirty="0"/>
            <a:t>Rechargeable</a:t>
          </a:r>
          <a:endParaRPr lang="en-IN" dirty="0"/>
        </a:p>
      </dgm:t>
    </dgm:pt>
    <dgm:pt modelId="{E761800A-8439-4BE8-B871-08A2A140BC44}" type="parTrans" cxnId="{9DD85600-3DFE-4800-8B72-B8A26329919B}">
      <dgm:prSet/>
      <dgm:spPr/>
      <dgm:t>
        <a:bodyPr/>
        <a:lstStyle/>
        <a:p>
          <a:endParaRPr lang="en-IN"/>
        </a:p>
      </dgm:t>
    </dgm:pt>
    <dgm:pt modelId="{3ACAA74E-1E49-4A67-8616-B650706C2A2C}" type="sibTrans" cxnId="{9DD85600-3DFE-4800-8B72-B8A26329919B}">
      <dgm:prSet/>
      <dgm:spPr/>
      <dgm:t>
        <a:bodyPr/>
        <a:lstStyle/>
        <a:p>
          <a:endParaRPr lang="en-IN"/>
        </a:p>
      </dgm:t>
    </dgm:pt>
    <dgm:pt modelId="{6F7A78B8-2A6B-4D6E-BE3E-756D237189A5}" type="pres">
      <dgm:prSet presAssocID="{8FEC008C-6E05-4575-81F2-97BF5CEFD7E4}" presName="Name0" presStyleCnt="0">
        <dgm:presLayoutVars>
          <dgm:dir/>
          <dgm:resizeHandles val="exact"/>
        </dgm:presLayoutVars>
      </dgm:prSet>
      <dgm:spPr/>
    </dgm:pt>
    <dgm:pt modelId="{0A30662B-7DAD-4775-AD07-9D2C8DFCFB6D}" type="pres">
      <dgm:prSet presAssocID="{66E4C547-2EE6-4CB9-BEC2-07116F430774}" presName="node" presStyleLbl="node1" presStyleIdx="0" presStyleCnt="3">
        <dgm:presLayoutVars>
          <dgm:bulletEnabled val="1"/>
        </dgm:presLayoutVars>
      </dgm:prSet>
      <dgm:spPr/>
    </dgm:pt>
    <dgm:pt modelId="{3D1C2E47-3D59-47C9-B3F8-BC4AA3E39199}" type="pres">
      <dgm:prSet presAssocID="{80DEFCB4-CFE6-4415-8324-8F7C0C85F12D}" presName="sibTrans" presStyleLbl="sibTrans2D1" presStyleIdx="0" presStyleCnt="3"/>
      <dgm:spPr/>
    </dgm:pt>
    <dgm:pt modelId="{C202E0C6-1071-4BEF-995F-766A54601EFE}" type="pres">
      <dgm:prSet presAssocID="{80DEFCB4-CFE6-4415-8324-8F7C0C85F12D}" presName="connectorText" presStyleLbl="sibTrans2D1" presStyleIdx="0" presStyleCnt="3"/>
      <dgm:spPr/>
    </dgm:pt>
    <dgm:pt modelId="{749551FC-0FD8-499D-8C25-6621BA194303}" type="pres">
      <dgm:prSet presAssocID="{293ED705-3CD4-4375-ADF1-813C47D6511C}" presName="node" presStyleLbl="node1" presStyleIdx="1" presStyleCnt="3">
        <dgm:presLayoutVars>
          <dgm:bulletEnabled val="1"/>
        </dgm:presLayoutVars>
      </dgm:prSet>
      <dgm:spPr/>
    </dgm:pt>
    <dgm:pt modelId="{454CE1FC-DB32-4174-AC99-8D93707E8069}" type="pres">
      <dgm:prSet presAssocID="{A4414749-2034-4393-89F0-A704E8128208}" presName="sibTrans" presStyleLbl="sibTrans2D1" presStyleIdx="1" presStyleCnt="3"/>
      <dgm:spPr/>
    </dgm:pt>
    <dgm:pt modelId="{E6B1B84E-939F-4FE8-B67F-7EE8A75AF4C9}" type="pres">
      <dgm:prSet presAssocID="{A4414749-2034-4393-89F0-A704E8128208}" presName="connectorText" presStyleLbl="sibTrans2D1" presStyleIdx="1" presStyleCnt="3"/>
      <dgm:spPr/>
    </dgm:pt>
    <dgm:pt modelId="{F908A8C0-5D21-48E1-8B2E-A29C1C2D3E0F}" type="pres">
      <dgm:prSet presAssocID="{7F46E1C8-C3F7-40A3-95E6-780D9666446E}" presName="node" presStyleLbl="node1" presStyleIdx="2" presStyleCnt="3">
        <dgm:presLayoutVars>
          <dgm:bulletEnabled val="1"/>
        </dgm:presLayoutVars>
      </dgm:prSet>
      <dgm:spPr/>
    </dgm:pt>
    <dgm:pt modelId="{5B8FCEDD-48E8-4EC4-B7B7-473A88972874}" type="pres">
      <dgm:prSet presAssocID="{3ACAA74E-1E49-4A67-8616-B650706C2A2C}" presName="sibTrans" presStyleLbl="sibTrans2D1" presStyleIdx="2" presStyleCnt="3"/>
      <dgm:spPr/>
    </dgm:pt>
    <dgm:pt modelId="{24DB1EC0-80FE-4430-BCB2-9B3A79EB58A9}" type="pres">
      <dgm:prSet presAssocID="{3ACAA74E-1E49-4A67-8616-B650706C2A2C}" presName="connectorText" presStyleLbl="sibTrans2D1" presStyleIdx="2" presStyleCnt="3"/>
      <dgm:spPr/>
    </dgm:pt>
  </dgm:ptLst>
  <dgm:cxnLst>
    <dgm:cxn modelId="{9DD85600-3DFE-4800-8B72-B8A26329919B}" srcId="{8FEC008C-6E05-4575-81F2-97BF5CEFD7E4}" destId="{7F46E1C8-C3F7-40A3-95E6-780D9666446E}" srcOrd="2" destOrd="0" parTransId="{E761800A-8439-4BE8-B871-08A2A140BC44}" sibTransId="{3ACAA74E-1E49-4A67-8616-B650706C2A2C}"/>
    <dgm:cxn modelId="{078D4C13-6F7F-4068-BC73-83080BA998B6}" type="presOf" srcId="{80DEFCB4-CFE6-4415-8324-8F7C0C85F12D}" destId="{C202E0C6-1071-4BEF-995F-766A54601EFE}" srcOrd="1" destOrd="0" presId="urn:microsoft.com/office/officeart/2005/8/layout/cycle7"/>
    <dgm:cxn modelId="{C9FA6118-56D9-42F8-94CC-729F91ACE8C2}" srcId="{8FEC008C-6E05-4575-81F2-97BF5CEFD7E4}" destId="{66E4C547-2EE6-4CB9-BEC2-07116F430774}" srcOrd="0" destOrd="0" parTransId="{56F964BF-A627-45C5-9CC6-ACC3CFE9CB8C}" sibTransId="{80DEFCB4-CFE6-4415-8324-8F7C0C85F12D}"/>
    <dgm:cxn modelId="{1AAEE127-C9E1-4087-B3E9-F3E413FAFE1D}" type="presOf" srcId="{66E4C547-2EE6-4CB9-BEC2-07116F430774}" destId="{0A30662B-7DAD-4775-AD07-9D2C8DFCFB6D}" srcOrd="0" destOrd="0" presId="urn:microsoft.com/office/officeart/2005/8/layout/cycle7"/>
    <dgm:cxn modelId="{E4DB292F-BD2A-46DA-A8B9-612F175CE1A4}" type="presOf" srcId="{80DEFCB4-CFE6-4415-8324-8F7C0C85F12D}" destId="{3D1C2E47-3D59-47C9-B3F8-BC4AA3E39199}" srcOrd="0" destOrd="0" presId="urn:microsoft.com/office/officeart/2005/8/layout/cycle7"/>
    <dgm:cxn modelId="{2FA3F837-A3E0-40B5-82B9-C6414CD4B959}" type="presOf" srcId="{A4414749-2034-4393-89F0-A704E8128208}" destId="{454CE1FC-DB32-4174-AC99-8D93707E8069}" srcOrd="0" destOrd="0" presId="urn:microsoft.com/office/officeart/2005/8/layout/cycle7"/>
    <dgm:cxn modelId="{C3CB7B47-BC55-4A0E-9E63-F610B830BF1C}" type="presOf" srcId="{8FEC008C-6E05-4575-81F2-97BF5CEFD7E4}" destId="{6F7A78B8-2A6B-4D6E-BE3E-756D237189A5}" srcOrd="0" destOrd="0" presId="urn:microsoft.com/office/officeart/2005/8/layout/cycle7"/>
    <dgm:cxn modelId="{1AA9EE51-2A65-4A91-B122-2CD87491ACE4}" type="presOf" srcId="{293ED705-3CD4-4375-ADF1-813C47D6511C}" destId="{749551FC-0FD8-499D-8C25-6621BA194303}" srcOrd="0" destOrd="0" presId="urn:microsoft.com/office/officeart/2005/8/layout/cycle7"/>
    <dgm:cxn modelId="{BC325C54-2F64-4CCF-9844-AD3C0946ABD1}" type="presOf" srcId="{A4414749-2034-4393-89F0-A704E8128208}" destId="{E6B1B84E-939F-4FE8-B67F-7EE8A75AF4C9}" srcOrd="1" destOrd="0" presId="urn:microsoft.com/office/officeart/2005/8/layout/cycle7"/>
    <dgm:cxn modelId="{C47D0099-229E-4E66-A85A-524D4B702D1D}" srcId="{8FEC008C-6E05-4575-81F2-97BF5CEFD7E4}" destId="{293ED705-3CD4-4375-ADF1-813C47D6511C}" srcOrd="1" destOrd="0" parTransId="{6F21ABC5-0834-4C44-87B8-9A455D8CEB4D}" sibTransId="{A4414749-2034-4393-89F0-A704E8128208}"/>
    <dgm:cxn modelId="{455E00CB-DFC2-43E2-ACF2-9BBF6197EB0D}" type="presOf" srcId="{3ACAA74E-1E49-4A67-8616-B650706C2A2C}" destId="{5B8FCEDD-48E8-4EC4-B7B7-473A88972874}" srcOrd="0" destOrd="0" presId="urn:microsoft.com/office/officeart/2005/8/layout/cycle7"/>
    <dgm:cxn modelId="{054614EE-3EBB-4738-B699-DD9F3F915C7D}" type="presOf" srcId="{3ACAA74E-1E49-4A67-8616-B650706C2A2C}" destId="{24DB1EC0-80FE-4430-BCB2-9B3A79EB58A9}" srcOrd="1" destOrd="0" presId="urn:microsoft.com/office/officeart/2005/8/layout/cycle7"/>
    <dgm:cxn modelId="{A9ECADF2-7872-4901-993B-CA75B65DBED7}" type="presOf" srcId="{7F46E1C8-C3F7-40A3-95E6-780D9666446E}" destId="{F908A8C0-5D21-48E1-8B2E-A29C1C2D3E0F}" srcOrd="0" destOrd="0" presId="urn:microsoft.com/office/officeart/2005/8/layout/cycle7"/>
    <dgm:cxn modelId="{A35CFCF6-4AB1-4758-BC7F-F4C2670508BA}" type="presParOf" srcId="{6F7A78B8-2A6B-4D6E-BE3E-756D237189A5}" destId="{0A30662B-7DAD-4775-AD07-9D2C8DFCFB6D}" srcOrd="0" destOrd="0" presId="urn:microsoft.com/office/officeart/2005/8/layout/cycle7"/>
    <dgm:cxn modelId="{302A6D34-0BCA-4444-8A23-C50B6C57B56B}" type="presParOf" srcId="{6F7A78B8-2A6B-4D6E-BE3E-756D237189A5}" destId="{3D1C2E47-3D59-47C9-B3F8-BC4AA3E39199}" srcOrd="1" destOrd="0" presId="urn:microsoft.com/office/officeart/2005/8/layout/cycle7"/>
    <dgm:cxn modelId="{F7E526F2-F987-4BD2-9B70-A2C1E05AFCAA}" type="presParOf" srcId="{3D1C2E47-3D59-47C9-B3F8-BC4AA3E39199}" destId="{C202E0C6-1071-4BEF-995F-766A54601EFE}" srcOrd="0" destOrd="0" presId="urn:microsoft.com/office/officeart/2005/8/layout/cycle7"/>
    <dgm:cxn modelId="{EE93660F-51C3-4601-AD6A-B5E3B85B6F4C}" type="presParOf" srcId="{6F7A78B8-2A6B-4D6E-BE3E-756D237189A5}" destId="{749551FC-0FD8-499D-8C25-6621BA194303}" srcOrd="2" destOrd="0" presId="urn:microsoft.com/office/officeart/2005/8/layout/cycle7"/>
    <dgm:cxn modelId="{E5F96742-9318-4CE3-8056-A7B82FF847DB}" type="presParOf" srcId="{6F7A78B8-2A6B-4D6E-BE3E-756D237189A5}" destId="{454CE1FC-DB32-4174-AC99-8D93707E8069}" srcOrd="3" destOrd="0" presId="urn:microsoft.com/office/officeart/2005/8/layout/cycle7"/>
    <dgm:cxn modelId="{57C03FCD-EC75-4B5C-BE65-065F8A43A98A}" type="presParOf" srcId="{454CE1FC-DB32-4174-AC99-8D93707E8069}" destId="{E6B1B84E-939F-4FE8-B67F-7EE8A75AF4C9}" srcOrd="0" destOrd="0" presId="urn:microsoft.com/office/officeart/2005/8/layout/cycle7"/>
    <dgm:cxn modelId="{EB800DED-A68B-460D-8E79-A5B905809B82}" type="presParOf" srcId="{6F7A78B8-2A6B-4D6E-BE3E-756D237189A5}" destId="{F908A8C0-5D21-48E1-8B2E-A29C1C2D3E0F}" srcOrd="4" destOrd="0" presId="urn:microsoft.com/office/officeart/2005/8/layout/cycle7"/>
    <dgm:cxn modelId="{91B6EB09-7FE0-4333-A1CD-1E319A060193}" type="presParOf" srcId="{6F7A78B8-2A6B-4D6E-BE3E-756D237189A5}" destId="{5B8FCEDD-48E8-4EC4-B7B7-473A88972874}" srcOrd="5" destOrd="0" presId="urn:microsoft.com/office/officeart/2005/8/layout/cycle7"/>
    <dgm:cxn modelId="{E1474D31-6EB3-4B69-8585-01939658A880}" type="presParOf" srcId="{5B8FCEDD-48E8-4EC4-B7B7-473A88972874}" destId="{24DB1EC0-80FE-4430-BCB2-9B3A79EB58A9}"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30662B-7DAD-4775-AD07-9D2C8DFCFB6D}">
      <dsp:nvSpPr>
        <dsp:cNvPr id="0" name=""/>
        <dsp:cNvSpPr/>
      </dsp:nvSpPr>
      <dsp:spPr>
        <a:xfrm>
          <a:off x="2448813" y="1446"/>
          <a:ext cx="2582119" cy="1291059"/>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Two Kinds of batteries</a:t>
          </a:r>
          <a:endParaRPr lang="en-IN" sz="2400" kern="1200" dirty="0"/>
        </a:p>
      </dsp:txBody>
      <dsp:txXfrm>
        <a:off x="2486627" y="39260"/>
        <a:ext cx="2506491" cy="1215431"/>
      </dsp:txXfrm>
    </dsp:sp>
    <dsp:sp modelId="{3D1C2E47-3D59-47C9-B3F8-BC4AA3E39199}">
      <dsp:nvSpPr>
        <dsp:cNvPr id="0" name=""/>
        <dsp:cNvSpPr/>
      </dsp:nvSpPr>
      <dsp:spPr>
        <a:xfrm rot="3600000">
          <a:off x="4133153" y="2267313"/>
          <a:ext cx="1345330" cy="451870"/>
        </a:xfrm>
        <a:prstGeom prst="lef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4268714" y="2357687"/>
        <a:ext cx="1074208" cy="271122"/>
      </dsp:txXfrm>
    </dsp:sp>
    <dsp:sp modelId="{749551FC-0FD8-499D-8C25-6621BA194303}">
      <dsp:nvSpPr>
        <dsp:cNvPr id="0" name=""/>
        <dsp:cNvSpPr/>
      </dsp:nvSpPr>
      <dsp:spPr>
        <a:xfrm>
          <a:off x="4580705" y="3693991"/>
          <a:ext cx="2582119" cy="1291059"/>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Non-Rechargeable</a:t>
          </a:r>
        </a:p>
        <a:p>
          <a:pPr marL="0" lvl="0" indent="0" algn="ctr" defTabSz="1066800">
            <a:lnSpc>
              <a:spcPct val="90000"/>
            </a:lnSpc>
            <a:spcBef>
              <a:spcPct val="0"/>
            </a:spcBef>
            <a:spcAft>
              <a:spcPct val="35000"/>
            </a:spcAft>
            <a:buNone/>
          </a:pPr>
          <a:r>
            <a:rPr lang="en-US" sz="2400" kern="1200" dirty="0"/>
            <a:t>(Disposal)</a:t>
          </a:r>
          <a:endParaRPr lang="en-IN" sz="2400" kern="1200" dirty="0"/>
        </a:p>
      </dsp:txBody>
      <dsp:txXfrm>
        <a:off x="4618519" y="3731805"/>
        <a:ext cx="2506491" cy="1215431"/>
      </dsp:txXfrm>
    </dsp:sp>
    <dsp:sp modelId="{454CE1FC-DB32-4174-AC99-8D93707E8069}">
      <dsp:nvSpPr>
        <dsp:cNvPr id="0" name=""/>
        <dsp:cNvSpPr/>
      </dsp:nvSpPr>
      <dsp:spPr>
        <a:xfrm rot="10800000">
          <a:off x="3067208" y="4113585"/>
          <a:ext cx="1345330" cy="451870"/>
        </a:xfrm>
        <a:prstGeom prst="lef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rot="10800000">
        <a:off x="3202769" y="4203959"/>
        <a:ext cx="1074208" cy="271122"/>
      </dsp:txXfrm>
    </dsp:sp>
    <dsp:sp modelId="{F908A8C0-5D21-48E1-8B2E-A29C1C2D3E0F}">
      <dsp:nvSpPr>
        <dsp:cNvPr id="0" name=""/>
        <dsp:cNvSpPr/>
      </dsp:nvSpPr>
      <dsp:spPr>
        <a:xfrm>
          <a:off x="316922" y="3693991"/>
          <a:ext cx="2582119" cy="1291059"/>
        </a:xfrm>
        <a:prstGeom prst="roundRect">
          <a:avLst>
            <a:gd name="adj" fmla="val 10000"/>
          </a:avLst>
        </a:prstGeom>
        <a:gradFill rotWithShape="0">
          <a:gsLst>
            <a:gs pos="0">
              <a:schemeClr val="dk2">
                <a:hueOff val="0"/>
                <a:satOff val="0"/>
                <a:lumOff val="0"/>
                <a:alphaOff val="0"/>
                <a:shade val="51000"/>
                <a:satMod val="130000"/>
              </a:schemeClr>
            </a:gs>
            <a:gs pos="80000">
              <a:schemeClr val="dk2">
                <a:hueOff val="0"/>
                <a:satOff val="0"/>
                <a:lumOff val="0"/>
                <a:alphaOff val="0"/>
                <a:shade val="93000"/>
                <a:satMod val="130000"/>
              </a:schemeClr>
            </a:gs>
            <a:gs pos="100000">
              <a:schemeClr val="dk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Rechargeable</a:t>
          </a:r>
          <a:endParaRPr lang="en-IN" sz="2400" kern="1200" dirty="0"/>
        </a:p>
      </dsp:txBody>
      <dsp:txXfrm>
        <a:off x="354736" y="3731805"/>
        <a:ext cx="2506491" cy="1215431"/>
      </dsp:txXfrm>
    </dsp:sp>
    <dsp:sp modelId="{5B8FCEDD-48E8-4EC4-B7B7-473A88972874}">
      <dsp:nvSpPr>
        <dsp:cNvPr id="0" name=""/>
        <dsp:cNvSpPr/>
      </dsp:nvSpPr>
      <dsp:spPr>
        <a:xfrm rot="18000000">
          <a:off x="2001262" y="2267313"/>
          <a:ext cx="1345330" cy="451870"/>
        </a:xfrm>
        <a:prstGeom prst="leftRightArrow">
          <a:avLst>
            <a:gd name="adj1" fmla="val 60000"/>
            <a:gd name="adj2" fmla="val 50000"/>
          </a:avLst>
        </a:prstGeom>
        <a:gradFill rotWithShape="0">
          <a:gsLst>
            <a:gs pos="0">
              <a:schemeClr val="dk2">
                <a:tint val="60000"/>
                <a:hueOff val="0"/>
                <a:satOff val="0"/>
                <a:lumOff val="0"/>
                <a:alphaOff val="0"/>
                <a:shade val="51000"/>
                <a:satMod val="130000"/>
              </a:schemeClr>
            </a:gs>
            <a:gs pos="80000">
              <a:schemeClr val="dk2">
                <a:tint val="60000"/>
                <a:hueOff val="0"/>
                <a:satOff val="0"/>
                <a:lumOff val="0"/>
                <a:alphaOff val="0"/>
                <a:shade val="93000"/>
                <a:satMod val="130000"/>
              </a:schemeClr>
            </a:gs>
            <a:gs pos="100000">
              <a:schemeClr val="dk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IN" sz="1900" kern="1200"/>
        </a:p>
      </dsp:txBody>
      <dsp:txXfrm>
        <a:off x="2136823" y="2357687"/>
        <a:ext cx="1074208" cy="271122"/>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0E5A09-FCCB-451E-B850-CE3797403B01}" type="datetimeFigureOut">
              <a:rPr lang="en-IN" smtClean="0"/>
              <a:t>22-03-2025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F72DD2-96F7-496A-B05F-C5555056891B}" type="slidenum">
              <a:rPr lang="en-IN" smtClean="0"/>
              <a:t>‹#›</a:t>
            </a:fld>
            <a:endParaRPr lang="en-IN"/>
          </a:p>
        </p:txBody>
      </p:sp>
    </p:spTree>
    <p:extLst>
      <p:ext uri="{BB962C8B-B14F-4D97-AF65-F5344CB8AC3E}">
        <p14:creationId xmlns:p14="http://schemas.microsoft.com/office/powerpoint/2010/main" val="1356179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F72DD2-96F7-496A-B05F-C5555056891B}" type="slidenum">
              <a:rPr lang="en-IN" smtClean="0"/>
              <a:t>17</a:t>
            </a:fld>
            <a:endParaRPr lang="en-IN"/>
          </a:p>
        </p:txBody>
      </p:sp>
    </p:spTree>
    <p:extLst>
      <p:ext uri="{BB962C8B-B14F-4D97-AF65-F5344CB8AC3E}">
        <p14:creationId xmlns:p14="http://schemas.microsoft.com/office/powerpoint/2010/main" val="793798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574453"/>
          </a:xfrm>
          <a:prstGeom prst="rect">
            <a:avLst/>
          </a:prstGeom>
        </p:spPr>
        <p:txBody>
          <a:bodyPr wrap="square" lIns="0" tIns="0" rIns="0" bIns="0">
            <a:spAutoFit/>
          </a:bodyPr>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type="subTitle" idx="4"/>
          </p:nvPr>
        </p:nvSpPr>
        <p:spPr>
          <a:xfrm>
            <a:off x="1828800" y="3840481"/>
            <a:ext cx="8534400" cy="287323"/>
          </a:xfrm>
          <a:prstGeom prst="rect">
            <a:avLst/>
          </a:prstGeom>
        </p:spPr>
        <p:txBody>
          <a:bodyPr wrap="square" lIns="0" tIns="0" rIns="0" bIns="0">
            <a:spAutoFit/>
          </a:bodyPr>
          <a:lstStyle>
            <a:lvl1pPr>
              <a:defRPr sz="1867" b="0" i="0">
                <a:solidFill>
                  <a:schemeClr val="tx1"/>
                </a:solidFill>
                <a:latin typeface="Arial"/>
                <a:cs typeface="Arial"/>
              </a:defRPr>
            </a:lvl1pPr>
          </a:lstStyle>
          <a:p>
            <a:r>
              <a:rPr lang="en-US"/>
              <a:t>Click to edit Master subtitle style</a:t>
            </a:r>
            <a:endParaRPr/>
          </a:p>
        </p:txBody>
      </p:sp>
    </p:spTree>
    <p:extLst>
      <p:ext uri="{BB962C8B-B14F-4D97-AF65-F5344CB8AC3E}">
        <p14:creationId xmlns:p14="http://schemas.microsoft.com/office/powerpoint/2010/main" val="2848091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type="body" idx="1"/>
          </p:nvPr>
        </p:nvSpPr>
        <p:spPr>
          <a:xfrm>
            <a:off x="761967" y="1434783"/>
            <a:ext cx="6218767" cy="287323"/>
          </a:xfrm>
        </p:spPr>
        <p:txBody>
          <a:bodyPr lIns="0" tIns="0" rIns="0" bIns="0"/>
          <a:lstStyle>
            <a:lvl1pPr>
              <a:defRPr sz="1867" b="0" i="0">
                <a:solidFill>
                  <a:schemeClr val="tx1"/>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848406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sz="half" idx="2"/>
          </p:nvPr>
        </p:nvSpPr>
        <p:spPr>
          <a:xfrm>
            <a:off x="60960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Tree>
    <p:extLst>
      <p:ext uri="{BB962C8B-B14F-4D97-AF65-F5344CB8AC3E}">
        <p14:creationId xmlns:p14="http://schemas.microsoft.com/office/powerpoint/2010/main" val="1053501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Tree>
    <p:extLst>
      <p:ext uri="{BB962C8B-B14F-4D97-AF65-F5344CB8AC3E}">
        <p14:creationId xmlns:p14="http://schemas.microsoft.com/office/powerpoint/2010/main" val="30722712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051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31A46-064E-57C6-40F6-9DF0F6AF01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828B92-20C4-2DC9-AED3-5317B908EA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A917A6-B846-2DCC-BAD1-BDC7D9ADB974}"/>
              </a:ext>
            </a:extLst>
          </p:cNvPr>
          <p:cNvSpPr>
            <a:spLocks noGrp="1"/>
          </p:cNvSpPr>
          <p:nvPr>
            <p:ph type="dt" sz="half" idx="10"/>
          </p:nvPr>
        </p:nvSpPr>
        <p:spPr/>
        <p:txBody>
          <a:bodyPr/>
          <a:lstStyle/>
          <a:p>
            <a:fld id="{69253DD5-2877-4CC6-A4FE-C9EEEA9C1742}" type="datetimeFigureOut">
              <a:rPr lang="en-IN" smtClean="0"/>
              <a:t>22-03-2025</a:t>
            </a:fld>
            <a:endParaRPr lang="en-IN"/>
          </a:p>
        </p:txBody>
      </p:sp>
      <p:sp>
        <p:nvSpPr>
          <p:cNvPr id="5" name="Footer Placeholder 4">
            <a:extLst>
              <a:ext uri="{FF2B5EF4-FFF2-40B4-BE49-F238E27FC236}">
                <a16:creationId xmlns:a16="http://schemas.microsoft.com/office/drawing/2014/main" id="{1C51AA9B-67EE-79F5-FA50-8D30C8EE9F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A7C7AA-077D-D0E8-F79F-2D04A68C7021}"/>
              </a:ext>
            </a:extLst>
          </p:cNvPr>
          <p:cNvSpPr>
            <a:spLocks noGrp="1"/>
          </p:cNvSpPr>
          <p:nvPr>
            <p:ph type="sldNum" sz="quarter" idx="12"/>
          </p:nvPr>
        </p:nvSpPr>
        <p:spPr/>
        <p:txBody>
          <a:bodyPr/>
          <a:lstStyle/>
          <a:p>
            <a:fld id="{A47A909B-6141-4089-A182-F26E012B06A6}" type="slidenum">
              <a:rPr lang="en-IN" smtClean="0"/>
              <a:t>‹#›</a:t>
            </a:fld>
            <a:endParaRPr lang="en-IN"/>
          </a:p>
        </p:txBody>
      </p:sp>
    </p:spTree>
    <p:extLst>
      <p:ext uri="{BB962C8B-B14F-4D97-AF65-F5344CB8AC3E}">
        <p14:creationId xmlns:p14="http://schemas.microsoft.com/office/powerpoint/2010/main" val="1229094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430887"/>
          </a:xfrm>
          <a:prstGeom prst="rect">
            <a:avLst/>
          </a:prstGeom>
        </p:spPr>
        <p:txBody>
          <a:bodyPr wrap="square" lIns="0" tIns="0" rIns="0" bIns="0">
            <a:spAutoFit/>
          </a:bodyPr>
          <a:lstStyle>
            <a:lvl1pPr>
              <a:defRPr sz="2800" b="0" i="0">
                <a:solidFill>
                  <a:srgbClr val="FF0000"/>
                </a:solidFill>
                <a:latin typeface="Arial"/>
                <a:cs typeface="Arial"/>
              </a:defRPr>
            </a:lvl1pPr>
          </a:lstStyle>
          <a:p>
            <a:endParaRPr dirty="0"/>
          </a:p>
        </p:txBody>
      </p:sp>
      <p:sp>
        <p:nvSpPr>
          <p:cNvPr id="3" name="Holder 3"/>
          <p:cNvSpPr>
            <a:spLocks noGrp="1"/>
          </p:cNvSpPr>
          <p:nvPr>
            <p:ph type="body" idx="1"/>
          </p:nvPr>
        </p:nvSpPr>
        <p:spPr>
          <a:xfrm>
            <a:off x="761967" y="1434783"/>
            <a:ext cx="6218767" cy="21544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grpSp>
        <p:nvGrpSpPr>
          <p:cNvPr id="4" name="Group 3">
            <a:extLst>
              <a:ext uri="{FF2B5EF4-FFF2-40B4-BE49-F238E27FC236}">
                <a16:creationId xmlns:a16="http://schemas.microsoft.com/office/drawing/2014/main" id="{21F3A348-9CE1-5509-62D6-ED161972E638}"/>
              </a:ext>
            </a:extLst>
          </p:cNvPr>
          <p:cNvGrpSpPr/>
          <p:nvPr/>
        </p:nvGrpSpPr>
        <p:grpSpPr>
          <a:xfrm>
            <a:off x="478702" y="6051353"/>
            <a:ext cx="2486748" cy="516751"/>
            <a:chOff x="359026" y="4538514"/>
            <a:chExt cx="1865061" cy="387563"/>
          </a:xfrm>
        </p:grpSpPr>
        <p:grpSp>
          <p:nvGrpSpPr>
            <p:cNvPr id="5" name="Group 4">
              <a:extLst>
                <a:ext uri="{FF2B5EF4-FFF2-40B4-BE49-F238E27FC236}">
                  <a16:creationId xmlns:a16="http://schemas.microsoft.com/office/drawing/2014/main" id="{915823DC-156A-B400-5C1D-91F66B623DAA}"/>
                </a:ext>
              </a:extLst>
            </p:cNvPr>
            <p:cNvGrpSpPr/>
            <p:nvPr/>
          </p:nvGrpSpPr>
          <p:grpSpPr>
            <a:xfrm>
              <a:off x="1371600" y="4580849"/>
              <a:ext cx="852487" cy="256814"/>
              <a:chOff x="442913" y="382239"/>
              <a:chExt cx="1985054" cy="598004"/>
            </a:xfrm>
          </p:grpSpPr>
          <p:sp>
            <p:nvSpPr>
              <p:cNvPr id="10" name="Oval 9">
                <a:extLst>
                  <a:ext uri="{FF2B5EF4-FFF2-40B4-BE49-F238E27FC236}">
                    <a16:creationId xmlns:a16="http://schemas.microsoft.com/office/drawing/2014/main" id="{1DA1BED8-1478-75C5-DC80-AFA81711C6C4}"/>
                  </a:ext>
                </a:extLst>
              </p:cNvPr>
              <p:cNvSpPr/>
              <p:nvPr/>
            </p:nvSpPr>
            <p:spPr>
              <a:xfrm>
                <a:off x="442913" y="382239"/>
                <a:ext cx="598004" cy="598004"/>
              </a:xfrm>
              <a:prstGeom prst="ellipse">
                <a:avLst/>
              </a:prstGeom>
              <a:solidFill>
                <a:srgbClr val="FF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Freeform: Shape 10">
                <a:extLst>
                  <a:ext uri="{FF2B5EF4-FFF2-40B4-BE49-F238E27FC236}">
                    <a16:creationId xmlns:a16="http://schemas.microsoft.com/office/drawing/2014/main" id="{78EF08D9-7B07-9E8E-312D-2E37BCB067D1}"/>
                  </a:ext>
                </a:extLst>
              </p:cNvPr>
              <p:cNvSpPr/>
              <p:nvPr/>
            </p:nvSpPr>
            <p:spPr>
              <a:xfrm>
                <a:off x="569114" y="508701"/>
                <a:ext cx="345602" cy="345081"/>
              </a:xfrm>
              <a:custGeom>
                <a:avLst/>
                <a:gdLst>
                  <a:gd name="connsiteX0" fmla="*/ 232866 w 463300"/>
                  <a:gd name="connsiteY0" fmla="*/ 166 h 462601"/>
                  <a:gd name="connsiteX1" fmla="*/ 452981 w 463300"/>
                  <a:gd name="connsiteY1" fmla="*/ 0 h 462601"/>
                  <a:gd name="connsiteX2" fmla="*/ 463242 w 463300"/>
                  <a:gd name="connsiteY2" fmla="*/ 10261 h 462601"/>
                  <a:gd name="connsiteX3" fmla="*/ 460263 w 463300"/>
                  <a:gd name="connsiteY3" fmla="*/ 93508 h 462601"/>
                  <a:gd name="connsiteX4" fmla="*/ 405648 w 463300"/>
                  <a:gd name="connsiteY4" fmla="*/ 218295 h 462601"/>
                  <a:gd name="connsiteX5" fmla="*/ 368411 w 463300"/>
                  <a:gd name="connsiteY5" fmla="*/ 252388 h 462601"/>
                  <a:gd name="connsiteX6" fmla="*/ 368411 w 463300"/>
                  <a:gd name="connsiteY6" fmla="*/ 260828 h 462601"/>
                  <a:gd name="connsiteX7" fmla="*/ 450995 w 463300"/>
                  <a:gd name="connsiteY7" fmla="*/ 376513 h 462601"/>
                  <a:gd name="connsiteX8" fmla="*/ 462746 w 463300"/>
                  <a:gd name="connsiteY8" fmla="*/ 455291 h 462601"/>
                  <a:gd name="connsiteX9" fmla="*/ 455464 w 463300"/>
                  <a:gd name="connsiteY9" fmla="*/ 462573 h 462601"/>
                  <a:gd name="connsiteX10" fmla="*/ 393732 w 463300"/>
                  <a:gd name="connsiteY10" fmla="*/ 462573 h 462601"/>
                  <a:gd name="connsiteX11" fmla="*/ 385788 w 463300"/>
                  <a:gd name="connsiteY11" fmla="*/ 454133 h 462601"/>
                  <a:gd name="connsiteX12" fmla="*/ 365763 w 463300"/>
                  <a:gd name="connsiteY12" fmla="*/ 372541 h 462601"/>
                  <a:gd name="connsiteX13" fmla="*/ 262656 w 463300"/>
                  <a:gd name="connsiteY13" fmla="*/ 297901 h 462601"/>
                  <a:gd name="connsiteX14" fmla="*/ 176430 w 463300"/>
                  <a:gd name="connsiteY14" fmla="*/ 304024 h 462601"/>
                  <a:gd name="connsiteX15" fmla="*/ 85902 w 463300"/>
                  <a:gd name="connsiteY15" fmla="*/ 398194 h 462601"/>
                  <a:gd name="connsiteX16" fmla="*/ 76799 w 463300"/>
                  <a:gd name="connsiteY16" fmla="*/ 451981 h 462601"/>
                  <a:gd name="connsiteX17" fmla="*/ 65711 w 463300"/>
                  <a:gd name="connsiteY17" fmla="*/ 462573 h 462601"/>
                  <a:gd name="connsiteX18" fmla="*/ 8944 w 463300"/>
                  <a:gd name="connsiteY18" fmla="*/ 462573 h 462601"/>
                  <a:gd name="connsiteX19" fmla="*/ 7 w 463300"/>
                  <a:gd name="connsiteY19" fmla="*/ 454133 h 462601"/>
                  <a:gd name="connsiteX20" fmla="*/ 95004 w 463300"/>
                  <a:gd name="connsiteY20" fmla="*/ 260994 h 462601"/>
                  <a:gd name="connsiteX21" fmla="*/ 223432 w 463300"/>
                  <a:gd name="connsiteY21" fmla="*/ 218791 h 462601"/>
                  <a:gd name="connsiteX22" fmla="*/ 315616 w 463300"/>
                  <a:gd name="connsiteY22" fmla="*/ 195125 h 462601"/>
                  <a:gd name="connsiteX23" fmla="*/ 379334 w 463300"/>
                  <a:gd name="connsiteY23" fmla="*/ 105920 h 462601"/>
                  <a:gd name="connsiteX24" fmla="*/ 385457 w 463300"/>
                  <a:gd name="connsiteY24" fmla="*/ 76627 h 462601"/>
                  <a:gd name="connsiteX25" fmla="*/ 376686 w 463300"/>
                  <a:gd name="connsiteY25" fmla="*/ 66862 h 462601"/>
                  <a:gd name="connsiteX26" fmla="*/ 208206 w 463300"/>
                  <a:gd name="connsiteY26" fmla="*/ 66862 h 462601"/>
                  <a:gd name="connsiteX27" fmla="*/ 14736 w 463300"/>
                  <a:gd name="connsiteY27" fmla="*/ 66862 h 462601"/>
                  <a:gd name="connsiteX28" fmla="*/ 2489 w 463300"/>
                  <a:gd name="connsiteY28" fmla="*/ 54781 h 462601"/>
                  <a:gd name="connsiteX29" fmla="*/ 2489 w 463300"/>
                  <a:gd name="connsiteY29" fmla="*/ 9765 h 462601"/>
                  <a:gd name="connsiteX30" fmla="*/ 12585 w 463300"/>
                  <a:gd name="connsiteY30" fmla="*/ 0 h 462601"/>
                  <a:gd name="connsiteX31" fmla="*/ 232700 w 463300"/>
                  <a:gd name="connsiteY31" fmla="*/ 0 h 46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3300" h="462601">
                    <a:moveTo>
                      <a:pt x="232866" y="166"/>
                    </a:moveTo>
                    <a:cubicBezTo>
                      <a:pt x="306183" y="166"/>
                      <a:pt x="379665" y="166"/>
                      <a:pt x="452981" y="0"/>
                    </a:cubicBezTo>
                    <a:cubicBezTo>
                      <a:pt x="461091" y="0"/>
                      <a:pt x="463739" y="2152"/>
                      <a:pt x="463242" y="10261"/>
                    </a:cubicBezTo>
                    <a:cubicBezTo>
                      <a:pt x="461753" y="37900"/>
                      <a:pt x="464235" y="65704"/>
                      <a:pt x="460263" y="93508"/>
                    </a:cubicBezTo>
                    <a:cubicBezTo>
                      <a:pt x="453643" y="140344"/>
                      <a:pt x="435935" y="181885"/>
                      <a:pt x="405648" y="218295"/>
                    </a:cubicBezTo>
                    <a:cubicBezTo>
                      <a:pt x="394725" y="231369"/>
                      <a:pt x="382147" y="242623"/>
                      <a:pt x="368411" y="252388"/>
                    </a:cubicBezTo>
                    <a:cubicBezTo>
                      <a:pt x="363777" y="255698"/>
                      <a:pt x="363611" y="257353"/>
                      <a:pt x="368411" y="260828"/>
                    </a:cubicBezTo>
                    <a:cubicBezTo>
                      <a:pt x="408627" y="290288"/>
                      <a:pt x="435935" y="329180"/>
                      <a:pt x="450995" y="376513"/>
                    </a:cubicBezTo>
                    <a:cubicBezTo>
                      <a:pt x="459105" y="402166"/>
                      <a:pt x="462415" y="428480"/>
                      <a:pt x="462746" y="455291"/>
                    </a:cubicBezTo>
                    <a:cubicBezTo>
                      <a:pt x="462746" y="460753"/>
                      <a:pt x="460760" y="462573"/>
                      <a:pt x="455464" y="462573"/>
                    </a:cubicBezTo>
                    <a:cubicBezTo>
                      <a:pt x="434942" y="462408"/>
                      <a:pt x="414254" y="462242"/>
                      <a:pt x="393732" y="462573"/>
                    </a:cubicBezTo>
                    <a:cubicBezTo>
                      <a:pt x="387278" y="462573"/>
                      <a:pt x="385954" y="459925"/>
                      <a:pt x="385788" y="454133"/>
                    </a:cubicBezTo>
                    <a:cubicBezTo>
                      <a:pt x="385457" y="425501"/>
                      <a:pt x="379334" y="398028"/>
                      <a:pt x="365763" y="372541"/>
                    </a:cubicBezTo>
                    <a:cubicBezTo>
                      <a:pt x="343586" y="331001"/>
                      <a:pt x="308831" y="306341"/>
                      <a:pt x="262656" y="297901"/>
                    </a:cubicBezTo>
                    <a:cubicBezTo>
                      <a:pt x="233362" y="292439"/>
                      <a:pt x="204565" y="293929"/>
                      <a:pt x="176430" y="304024"/>
                    </a:cubicBezTo>
                    <a:cubicBezTo>
                      <a:pt x="130918" y="320574"/>
                      <a:pt x="101459" y="353012"/>
                      <a:pt x="85902" y="398194"/>
                    </a:cubicBezTo>
                    <a:cubicBezTo>
                      <a:pt x="79944" y="415571"/>
                      <a:pt x="76468" y="433611"/>
                      <a:pt x="76799" y="451981"/>
                    </a:cubicBezTo>
                    <a:cubicBezTo>
                      <a:pt x="76799" y="460422"/>
                      <a:pt x="73986" y="462904"/>
                      <a:pt x="65711" y="462573"/>
                    </a:cubicBezTo>
                    <a:cubicBezTo>
                      <a:pt x="46843" y="461911"/>
                      <a:pt x="27976" y="462242"/>
                      <a:pt x="8944" y="462573"/>
                    </a:cubicBezTo>
                    <a:cubicBezTo>
                      <a:pt x="2655" y="462573"/>
                      <a:pt x="-159" y="460918"/>
                      <a:pt x="7" y="454133"/>
                    </a:cubicBezTo>
                    <a:cubicBezTo>
                      <a:pt x="1827" y="375024"/>
                      <a:pt x="30128" y="308824"/>
                      <a:pt x="95004" y="260994"/>
                    </a:cubicBezTo>
                    <a:cubicBezTo>
                      <a:pt x="133069" y="232859"/>
                      <a:pt x="176430" y="219453"/>
                      <a:pt x="223432" y="218791"/>
                    </a:cubicBezTo>
                    <a:cubicBezTo>
                      <a:pt x="256367" y="218295"/>
                      <a:pt x="287481" y="213164"/>
                      <a:pt x="315616" y="195125"/>
                    </a:cubicBezTo>
                    <a:cubicBezTo>
                      <a:pt x="348716" y="173941"/>
                      <a:pt x="368907" y="143323"/>
                      <a:pt x="379334" y="105920"/>
                    </a:cubicBezTo>
                    <a:cubicBezTo>
                      <a:pt x="381982" y="96321"/>
                      <a:pt x="383471" y="86391"/>
                      <a:pt x="385457" y="76627"/>
                    </a:cubicBezTo>
                    <a:cubicBezTo>
                      <a:pt x="386947" y="69179"/>
                      <a:pt x="384133" y="66862"/>
                      <a:pt x="376686" y="66862"/>
                    </a:cubicBezTo>
                    <a:cubicBezTo>
                      <a:pt x="320581" y="67028"/>
                      <a:pt x="264311" y="66862"/>
                      <a:pt x="208206" y="66862"/>
                    </a:cubicBezTo>
                    <a:cubicBezTo>
                      <a:pt x="143661" y="66862"/>
                      <a:pt x="79282" y="66862"/>
                      <a:pt x="14736" y="66862"/>
                    </a:cubicBezTo>
                    <a:cubicBezTo>
                      <a:pt x="6572" y="66862"/>
                      <a:pt x="2489" y="62835"/>
                      <a:pt x="2489" y="54781"/>
                    </a:cubicBezTo>
                    <a:cubicBezTo>
                      <a:pt x="2489" y="39720"/>
                      <a:pt x="3151" y="24660"/>
                      <a:pt x="2489" y="9765"/>
                    </a:cubicBezTo>
                    <a:cubicBezTo>
                      <a:pt x="2158" y="1655"/>
                      <a:pt x="5137" y="0"/>
                      <a:pt x="12585" y="0"/>
                    </a:cubicBezTo>
                    <a:cubicBezTo>
                      <a:pt x="85902" y="166"/>
                      <a:pt x="159384" y="0"/>
                      <a:pt x="232700" y="0"/>
                    </a:cubicBezTo>
                    <a:close/>
                  </a:path>
                </a:pathLst>
              </a:custGeom>
              <a:solidFill>
                <a:schemeClr val="bg1"/>
              </a:solidFill>
              <a:ln w="16521" cap="flat">
                <a:noFill/>
                <a:prstDash val="solid"/>
                <a:miter/>
              </a:ln>
            </p:spPr>
            <p:txBody>
              <a:bodyPr rtlCol="0" anchor="ctr"/>
              <a:lstStyle/>
              <a:p>
                <a:endParaRPr lang="en-US" sz="2400"/>
              </a:p>
            </p:txBody>
          </p:sp>
          <p:grpSp>
            <p:nvGrpSpPr>
              <p:cNvPr id="12" name="Group 11">
                <a:extLst>
                  <a:ext uri="{FF2B5EF4-FFF2-40B4-BE49-F238E27FC236}">
                    <a16:creationId xmlns:a16="http://schemas.microsoft.com/office/drawing/2014/main" id="{A81DF4CC-1354-FE3E-E3E4-5508700D7CD3}"/>
                  </a:ext>
                </a:extLst>
              </p:cNvPr>
              <p:cNvGrpSpPr/>
              <p:nvPr/>
            </p:nvGrpSpPr>
            <p:grpSpPr>
              <a:xfrm>
                <a:off x="1103790" y="414333"/>
                <a:ext cx="1324177" cy="533817"/>
                <a:chOff x="1007746" y="855243"/>
                <a:chExt cx="1324177" cy="533817"/>
              </a:xfrm>
              <a:solidFill>
                <a:schemeClr val="tx1"/>
              </a:solidFill>
            </p:grpSpPr>
            <p:sp>
              <p:nvSpPr>
                <p:cNvPr id="13" name="Freeform: Shape 12">
                  <a:extLst>
                    <a:ext uri="{FF2B5EF4-FFF2-40B4-BE49-F238E27FC236}">
                      <a16:creationId xmlns:a16="http://schemas.microsoft.com/office/drawing/2014/main" id="{B01B6D5B-B7AE-20E8-51DD-CF0323EA97BD}"/>
                    </a:ext>
                  </a:extLst>
                </p:cNvPr>
                <p:cNvSpPr/>
                <p:nvPr/>
              </p:nvSpPr>
              <p:spPr>
                <a:xfrm>
                  <a:off x="1987331" y="963654"/>
                  <a:ext cx="251346" cy="277827"/>
                </a:xfrm>
                <a:custGeom>
                  <a:avLst/>
                  <a:gdLst>
                    <a:gd name="connsiteX0" fmla="*/ 133249 w 251346"/>
                    <a:gd name="connsiteY0" fmla="*/ 0 h 277827"/>
                    <a:gd name="connsiteX1" fmla="*/ 244134 w 251346"/>
                    <a:gd name="connsiteY1" fmla="*/ 0 h 277827"/>
                    <a:gd name="connsiteX2" fmla="*/ 251251 w 251346"/>
                    <a:gd name="connsiteY2" fmla="*/ 6951 h 277827"/>
                    <a:gd name="connsiteX3" fmla="*/ 250920 w 251346"/>
                    <a:gd name="connsiteY3" fmla="*/ 170300 h 277827"/>
                    <a:gd name="connsiteX4" fmla="*/ 152447 w 251346"/>
                    <a:gd name="connsiteY4" fmla="*/ 275889 h 277827"/>
                    <a:gd name="connsiteX5" fmla="*/ 63243 w 251346"/>
                    <a:gd name="connsiteY5" fmla="*/ 266456 h 277827"/>
                    <a:gd name="connsiteX6" fmla="*/ 21 w 251346"/>
                    <a:gd name="connsiteY6" fmla="*/ 168645 h 277827"/>
                    <a:gd name="connsiteX7" fmla="*/ 75324 w 251346"/>
                    <a:gd name="connsiteY7" fmla="*/ 78778 h 277827"/>
                    <a:gd name="connsiteX8" fmla="*/ 158074 w 251346"/>
                    <a:gd name="connsiteY8" fmla="*/ 72324 h 277827"/>
                    <a:gd name="connsiteX9" fmla="*/ 195643 w 251346"/>
                    <a:gd name="connsiteY9" fmla="*/ 72324 h 277827"/>
                    <a:gd name="connsiteX10" fmla="*/ 202759 w 251346"/>
                    <a:gd name="connsiteY10" fmla="*/ 65042 h 277827"/>
                    <a:gd name="connsiteX11" fmla="*/ 183727 w 251346"/>
                    <a:gd name="connsiteY11" fmla="*/ 45678 h 277827"/>
                    <a:gd name="connsiteX12" fmla="*/ 24515 w 251346"/>
                    <a:gd name="connsiteY12" fmla="*/ 45844 h 277827"/>
                    <a:gd name="connsiteX13" fmla="*/ 15413 w 251346"/>
                    <a:gd name="connsiteY13" fmla="*/ 36576 h 277827"/>
                    <a:gd name="connsiteX14" fmla="*/ 15413 w 251346"/>
                    <a:gd name="connsiteY14" fmla="*/ 8275 h 277827"/>
                    <a:gd name="connsiteX15" fmla="*/ 23357 w 251346"/>
                    <a:gd name="connsiteY15" fmla="*/ 165 h 277827"/>
                    <a:gd name="connsiteX16" fmla="*/ 133415 w 251346"/>
                    <a:gd name="connsiteY16" fmla="*/ 331 h 277827"/>
                    <a:gd name="connsiteX17" fmla="*/ 133415 w 251346"/>
                    <a:gd name="connsiteY17" fmla="*/ 331 h 277827"/>
                    <a:gd name="connsiteX18" fmla="*/ 202594 w 251346"/>
                    <a:gd name="connsiteY18" fmla="*/ 146302 h 277827"/>
                    <a:gd name="connsiteX19" fmla="*/ 202594 w 251346"/>
                    <a:gd name="connsiteY19" fmla="*/ 123132 h 277827"/>
                    <a:gd name="connsiteX20" fmla="*/ 195312 w 251346"/>
                    <a:gd name="connsiteY20" fmla="*/ 116016 h 277827"/>
                    <a:gd name="connsiteX21" fmla="*/ 121995 w 251346"/>
                    <a:gd name="connsiteY21" fmla="*/ 116347 h 277827"/>
                    <a:gd name="connsiteX22" fmla="*/ 86744 w 251346"/>
                    <a:gd name="connsiteY22" fmla="*/ 122139 h 277827"/>
                    <a:gd name="connsiteX23" fmla="*/ 48844 w 251346"/>
                    <a:gd name="connsiteY23" fmla="*/ 164838 h 277827"/>
                    <a:gd name="connsiteX24" fmla="*/ 72345 w 251346"/>
                    <a:gd name="connsiteY24" fmla="*/ 216143 h 277827"/>
                    <a:gd name="connsiteX25" fmla="*/ 156916 w 251346"/>
                    <a:gd name="connsiteY25" fmla="*/ 226404 h 277827"/>
                    <a:gd name="connsiteX26" fmla="*/ 199449 w 251346"/>
                    <a:gd name="connsiteY26" fmla="*/ 184533 h 277827"/>
                    <a:gd name="connsiteX27" fmla="*/ 202594 w 251346"/>
                    <a:gd name="connsiteY27" fmla="*/ 146302 h 2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51346" h="277827">
                      <a:moveTo>
                        <a:pt x="133249" y="0"/>
                      </a:moveTo>
                      <a:cubicBezTo>
                        <a:pt x="170156" y="0"/>
                        <a:pt x="207228" y="0"/>
                        <a:pt x="244134" y="0"/>
                      </a:cubicBezTo>
                      <a:cubicBezTo>
                        <a:pt x="249596" y="0"/>
                        <a:pt x="251251" y="1489"/>
                        <a:pt x="251251" y="6951"/>
                      </a:cubicBezTo>
                      <a:cubicBezTo>
                        <a:pt x="251085" y="61401"/>
                        <a:pt x="251747" y="115850"/>
                        <a:pt x="250920" y="170300"/>
                      </a:cubicBezTo>
                      <a:cubicBezTo>
                        <a:pt x="249927" y="228887"/>
                        <a:pt x="209214" y="268442"/>
                        <a:pt x="152447" y="275889"/>
                      </a:cubicBezTo>
                      <a:cubicBezTo>
                        <a:pt x="121995" y="279861"/>
                        <a:pt x="92205" y="278206"/>
                        <a:pt x="63243" y="266456"/>
                      </a:cubicBezTo>
                      <a:cubicBezTo>
                        <a:pt x="22364" y="249740"/>
                        <a:pt x="-806" y="213164"/>
                        <a:pt x="21" y="168645"/>
                      </a:cubicBezTo>
                      <a:cubicBezTo>
                        <a:pt x="1014" y="118995"/>
                        <a:pt x="34942" y="89370"/>
                        <a:pt x="75324" y="78778"/>
                      </a:cubicBezTo>
                      <a:cubicBezTo>
                        <a:pt x="102632" y="71662"/>
                        <a:pt x="130270" y="72324"/>
                        <a:pt x="158074" y="72324"/>
                      </a:cubicBezTo>
                      <a:cubicBezTo>
                        <a:pt x="170652" y="72324"/>
                        <a:pt x="183065" y="72158"/>
                        <a:pt x="195643" y="72324"/>
                      </a:cubicBezTo>
                      <a:cubicBezTo>
                        <a:pt x="201270" y="72489"/>
                        <a:pt x="202594" y="70338"/>
                        <a:pt x="202759" y="65042"/>
                      </a:cubicBezTo>
                      <a:cubicBezTo>
                        <a:pt x="203090" y="45678"/>
                        <a:pt x="203256" y="45678"/>
                        <a:pt x="183727" y="45678"/>
                      </a:cubicBezTo>
                      <a:cubicBezTo>
                        <a:pt x="130601" y="45678"/>
                        <a:pt x="77476" y="45678"/>
                        <a:pt x="24515" y="45844"/>
                      </a:cubicBezTo>
                      <a:cubicBezTo>
                        <a:pt x="17068" y="45844"/>
                        <a:pt x="14751" y="44023"/>
                        <a:pt x="15413" y="36576"/>
                      </a:cubicBezTo>
                      <a:cubicBezTo>
                        <a:pt x="16075" y="27142"/>
                        <a:pt x="15744" y="17709"/>
                        <a:pt x="15413" y="8275"/>
                      </a:cubicBezTo>
                      <a:cubicBezTo>
                        <a:pt x="15247" y="2482"/>
                        <a:pt x="16571" y="0"/>
                        <a:pt x="23357" y="165"/>
                      </a:cubicBezTo>
                      <a:cubicBezTo>
                        <a:pt x="60098" y="496"/>
                        <a:pt x="96674" y="331"/>
                        <a:pt x="133415" y="331"/>
                      </a:cubicBezTo>
                      <a:lnTo>
                        <a:pt x="133415" y="331"/>
                      </a:lnTo>
                      <a:close/>
                      <a:moveTo>
                        <a:pt x="202594" y="146302"/>
                      </a:moveTo>
                      <a:cubicBezTo>
                        <a:pt x="202594" y="137696"/>
                        <a:pt x="202428" y="130414"/>
                        <a:pt x="202594" y="123132"/>
                      </a:cubicBezTo>
                      <a:cubicBezTo>
                        <a:pt x="202925" y="117671"/>
                        <a:pt x="200608" y="115850"/>
                        <a:pt x="195312" y="116016"/>
                      </a:cubicBezTo>
                      <a:cubicBezTo>
                        <a:pt x="170818" y="116181"/>
                        <a:pt x="146489" y="116016"/>
                        <a:pt x="121995" y="116347"/>
                      </a:cubicBezTo>
                      <a:cubicBezTo>
                        <a:pt x="110079" y="116347"/>
                        <a:pt x="98163" y="118167"/>
                        <a:pt x="86744" y="122139"/>
                      </a:cubicBezTo>
                      <a:cubicBezTo>
                        <a:pt x="66056" y="129256"/>
                        <a:pt x="51823" y="142165"/>
                        <a:pt x="48844" y="164838"/>
                      </a:cubicBezTo>
                      <a:cubicBezTo>
                        <a:pt x="45865" y="186684"/>
                        <a:pt x="54140" y="204227"/>
                        <a:pt x="72345" y="216143"/>
                      </a:cubicBezTo>
                      <a:cubicBezTo>
                        <a:pt x="98660" y="233521"/>
                        <a:pt x="127457" y="234845"/>
                        <a:pt x="156916" y="226404"/>
                      </a:cubicBezTo>
                      <a:cubicBezTo>
                        <a:pt x="178265" y="220281"/>
                        <a:pt x="192664" y="205717"/>
                        <a:pt x="199449" y="184533"/>
                      </a:cubicBezTo>
                      <a:cubicBezTo>
                        <a:pt x="203587" y="171789"/>
                        <a:pt x="202759" y="158218"/>
                        <a:pt x="202594" y="146302"/>
                      </a:cubicBezTo>
                      <a:close/>
                    </a:path>
                  </a:pathLst>
                </a:custGeom>
                <a:grpFill/>
                <a:ln w="16521" cap="flat">
                  <a:noFill/>
                  <a:prstDash val="solid"/>
                  <a:miter/>
                </a:ln>
              </p:spPr>
              <p:txBody>
                <a:bodyPr rtlCol="0" anchor="ctr"/>
                <a:lstStyle/>
                <a:p>
                  <a:endParaRPr lang="en-US" sz="2400"/>
                </a:p>
              </p:txBody>
            </p:sp>
            <p:sp>
              <p:nvSpPr>
                <p:cNvPr id="14" name="Freeform: Shape 13">
                  <a:extLst>
                    <a:ext uri="{FF2B5EF4-FFF2-40B4-BE49-F238E27FC236}">
                      <a16:creationId xmlns:a16="http://schemas.microsoft.com/office/drawing/2014/main" id="{B7CB728D-C7A4-0278-473D-0FA1AAC50544}"/>
                    </a:ext>
                  </a:extLst>
                </p:cNvPr>
                <p:cNvSpPr/>
                <p:nvPr/>
              </p:nvSpPr>
              <p:spPr>
                <a:xfrm>
                  <a:off x="1155797" y="963489"/>
                  <a:ext cx="251609" cy="277694"/>
                </a:xfrm>
                <a:custGeom>
                  <a:avLst/>
                  <a:gdLst>
                    <a:gd name="connsiteX0" fmla="*/ 4881 w 251609"/>
                    <a:gd name="connsiteY0" fmla="*/ 45182 h 277694"/>
                    <a:gd name="connsiteX1" fmla="*/ 4881 w 251609"/>
                    <a:gd name="connsiteY1" fmla="*/ 6786 h 277694"/>
                    <a:gd name="connsiteX2" fmla="*/ 11335 w 251609"/>
                    <a:gd name="connsiteY2" fmla="*/ 0 h 277694"/>
                    <a:gd name="connsiteX3" fmla="*/ 244029 w 251609"/>
                    <a:gd name="connsiteY3" fmla="*/ 0 h 277694"/>
                    <a:gd name="connsiteX4" fmla="*/ 251477 w 251609"/>
                    <a:gd name="connsiteY4" fmla="*/ 7117 h 277694"/>
                    <a:gd name="connsiteX5" fmla="*/ 250980 w 251609"/>
                    <a:gd name="connsiteY5" fmla="*/ 170465 h 277694"/>
                    <a:gd name="connsiteX6" fmla="*/ 152176 w 251609"/>
                    <a:gd name="connsiteY6" fmla="*/ 276055 h 277694"/>
                    <a:gd name="connsiteX7" fmla="*/ 62310 w 251609"/>
                    <a:gd name="connsiteY7" fmla="*/ 266125 h 277694"/>
                    <a:gd name="connsiteX8" fmla="*/ 578 w 251609"/>
                    <a:gd name="connsiteY8" fmla="*/ 163514 h 277694"/>
                    <a:gd name="connsiteX9" fmla="*/ 75053 w 251609"/>
                    <a:gd name="connsiteY9" fmla="*/ 78282 h 277694"/>
                    <a:gd name="connsiteX10" fmla="*/ 117587 w 251609"/>
                    <a:gd name="connsiteY10" fmla="*/ 71331 h 277694"/>
                    <a:gd name="connsiteX11" fmla="*/ 126193 w 251609"/>
                    <a:gd name="connsiteY11" fmla="*/ 79275 h 277694"/>
                    <a:gd name="connsiteX12" fmla="*/ 126193 w 251609"/>
                    <a:gd name="connsiteY12" fmla="*/ 106748 h 277694"/>
                    <a:gd name="connsiteX13" fmla="*/ 116759 w 251609"/>
                    <a:gd name="connsiteY13" fmla="*/ 117009 h 277694"/>
                    <a:gd name="connsiteX14" fmla="*/ 74557 w 251609"/>
                    <a:gd name="connsiteY14" fmla="*/ 127766 h 277694"/>
                    <a:gd name="connsiteX15" fmla="*/ 69592 w 251609"/>
                    <a:gd name="connsiteY15" fmla="*/ 214654 h 277694"/>
                    <a:gd name="connsiteX16" fmla="*/ 177001 w 251609"/>
                    <a:gd name="connsiteY16" fmla="*/ 216143 h 277694"/>
                    <a:gd name="connsiteX17" fmla="*/ 196034 w 251609"/>
                    <a:gd name="connsiteY17" fmla="*/ 191649 h 277694"/>
                    <a:gd name="connsiteX18" fmla="*/ 199178 w 251609"/>
                    <a:gd name="connsiteY18" fmla="*/ 184202 h 277694"/>
                    <a:gd name="connsiteX19" fmla="*/ 199178 w 251609"/>
                    <a:gd name="connsiteY19" fmla="*/ 184202 h 277694"/>
                    <a:gd name="connsiteX20" fmla="*/ 202654 w 251609"/>
                    <a:gd name="connsiteY20" fmla="*/ 164011 h 277694"/>
                    <a:gd name="connsiteX21" fmla="*/ 202819 w 251609"/>
                    <a:gd name="connsiteY21" fmla="*/ 53126 h 277694"/>
                    <a:gd name="connsiteX22" fmla="*/ 194544 w 251609"/>
                    <a:gd name="connsiteY22" fmla="*/ 45513 h 277694"/>
                    <a:gd name="connsiteX23" fmla="*/ 71909 w 251609"/>
                    <a:gd name="connsiteY23" fmla="*/ 45513 h 277694"/>
                    <a:gd name="connsiteX24" fmla="*/ 5212 w 251609"/>
                    <a:gd name="connsiteY24" fmla="*/ 45182 h 27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1609" h="277694">
                      <a:moveTo>
                        <a:pt x="4881" y="45182"/>
                      </a:moveTo>
                      <a:cubicBezTo>
                        <a:pt x="4881" y="32438"/>
                        <a:pt x="5047" y="19695"/>
                        <a:pt x="4881" y="6786"/>
                      </a:cubicBezTo>
                      <a:cubicBezTo>
                        <a:pt x="4881" y="1821"/>
                        <a:pt x="5874" y="0"/>
                        <a:pt x="11335" y="0"/>
                      </a:cubicBezTo>
                      <a:cubicBezTo>
                        <a:pt x="88955" y="0"/>
                        <a:pt x="166409" y="0"/>
                        <a:pt x="244029" y="0"/>
                      </a:cubicBezTo>
                      <a:cubicBezTo>
                        <a:pt x="249325" y="0"/>
                        <a:pt x="251477" y="1490"/>
                        <a:pt x="251477" y="7117"/>
                      </a:cubicBezTo>
                      <a:cubicBezTo>
                        <a:pt x="251311" y="61566"/>
                        <a:pt x="252139" y="116016"/>
                        <a:pt x="250980" y="170465"/>
                      </a:cubicBezTo>
                      <a:cubicBezTo>
                        <a:pt x="249656" y="228059"/>
                        <a:pt x="209605" y="269435"/>
                        <a:pt x="152176" y="276055"/>
                      </a:cubicBezTo>
                      <a:cubicBezTo>
                        <a:pt x="121393" y="279530"/>
                        <a:pt x="91438" y="278041"/>
                        <a:pt x="62310" y="266125"/>
                      </a:cubicBezTo>
                      <a:cubicBezTo>
                        <a:pt x="21266" y="249409"/>
                        <a:pt x="-4222" y="207868"/>
                        <a:pt x="578" y="163514"/>
                      </a:cubicBezTo>
                      <a:cubicBezTo>
                        <a:pt x="5212" y="120319"/>
                        <a:pt x="32851" y="89205"/>
                        <a:pt x="75053" y="78282"/>
                      </a:cubicBezTo>
                      <a:cubicBezTo>
                        <a:pt x="89121" y="74641"/>
                        <a:pt x="103023" y="71827"/>
                        <a:pt x="117587" y="71331"/>
                      </a:cubicBezTo>
                      <a:cubicBezTo>
                        <a:pt x="123876" y="71165"/>
                        <a:pt x="126689" y="71993"/>
                        <a:pt x="126193" y="79275"/>
                      </a:cubicBezTo>
                      <a:cubicBezTo>
                        <a:pt x="125531" y="88377"/>
                        <a:pt x="125531" y="97645"/>
                        <a:pt x="126193" y="106748"/>
                      </a:cubicBezTo>
                      <a:cubicBezTo>
                        <a:pt x="126689" y="114030"/>
                        <a:pt x="124538" y="116843"/>
                        <a:pt x="116759" y="117009"/>
                      </a:cubicBezTo>
                      <a:cubicBezTo>
                        <a:pt x="102030" y="117505"/>
                        <a:pt x="87962" y="120815"/>
                        <a:pt x="74557" y="127766"/>
                      </a:cubicBezTo>
                      <a:cubicBezTo>
                        <a:pt x="42781" y="144316"/>
                        <a:pt x="38643" y="190822"/>
                        <a:pt x="69592" y="214654"/>
                      </a:cubicBezTo>
                      <a:cubicBezTo>
                        <a:pt x="97561" y="236169"/>
                        <a:pt x="148535" y="236996"/>
                        <a:pt x="177001" y="216143"/>
                      </a:cubicBezTo>
                      <a:cubicBezTo>
                        <a:pt x="185607" y="209854"/>
                        <a:pt x="192724" y="202241"/>
                        <a:pt x="196034" y="191649"/>
                      </a:cubicBezTo>
                      <a:cubicBezTo>
                        <a:pt x="198847" y="189829"/>
                        <a:pt x="198682" y="186850"/>
                        <a:pt x="199178" y="184202"/>
                      </a:cubicBezTo>
                      <a:cubicBezTo>
                        <a:pt x="199178" y="184202"/>
                        <a:pt x="199178" y="184202"/>
                        <a:pt x="199178" y="184202"/>
                      </a:cubicBezTo>
                      <a:cubicBezTo>
                        <a:pt x="202985" y="177913"/>
                        <a:pt x="202654" y="170796"/>
                        <a:pt x="202654" y="164011"/>
                      </a:cubicBezTo>
                      <a:cubicBezTo>
                        <a:pt x="202819" y="127104"/>
                        <a:pt x="202654" y="90032"/>
                        <a:pt x="202819" y="53126"/>
                      </a:cubicBezTo>
                      <a:cubicBezTo>
                        <a:pt x="202819" y="46506"/>
                        <a:pt x="200502" y="45347"/>
                        <a:pt x="194544" y="45513"/>
                      </a:cubicBezTo>
                      <a:cubicBezTo>
                        <a:pt x="153666" y="45678"/>
                        <a:pt x="112787" y="45678"/>
                        <a:pt x="71909" y="45513"/>
                      </a:cubicBezTo>
                      <a:cubicBezTo>
                        <a:pt x="49732" y="45513"/>
                        <a:pt x="27389" y="45182"/>
                        <a:pt x="5212" y="45182"/>
                      </a:cubicBezTo>
                      <a:close/>
                    </a:path>
                  </a:pathLst>
                </a:custGeom>
                <a:grpFill/>
                <a:ln w="16521" cap="flat">
                  <a:noFill/>
                  <a:prstDash val="solid"/>
                  <a:miter/>
                </a:ln>
              </p:spPr>
              <p:txBody>
                <a:bodyPr rtlCol="0" anchor="ctr"/>
                <a:lstStyle/>
                <a:p>
                  <a:endParaRPr lang="en-US" sz="2400"/>
                </a:p>
              </p:txBody>
            </p:sp>
            <p:sp>
              <p:nvSpPr>
                <p:cNvPr id="15" name="Freeform: Shape 14">
                  <a:extLst>
                    <a:ext uri="{FF2B5EF4-FFF2-40B4-BE49-F238E27FC236}">
                      <a16:creationId xmlns:a16="http://schemas.microsoft.com/office/drawing/2014/main" id="{777F59A8-68ED-53BE-1A17-E7DC92188684}"/>
                    </a:ext>
                  </a:extLst>
                </p:cNvPr>
                <p:cNvSpPr/>
                <p:nvPr/>
              </p:nvSpPr>
              <p:spPr>
                <a:xfrm>
                  <a:off x="1641720" y="963489"/>
                  <a:ext cx="251487" cy="278148"/>
                </a:xfrm>
                <a:custGeom>
                  <a:avLst/>
                  <a:gdLst>
                    <a:gd name="connsiteX0" fmla="*/ 128496 w 251487"/>
                    <a:gd name="connsiteY0" fmla="*/ 0 h 278148"/>
                    <a:gd name="connsiteX1" fmla="*/ 243684 w 251487"/>
                    <a:gd name="connsiteY1" fmla="*/ 0 h 278148"/>
                    <a:gd name="connsiteX2" fmla="*/ 251462 w 251487"/>
                    <a:gd name="connsiteY2" fmla="*/ 7448 h 278148"/>
                    <a:gd name="connsiteX3" fmla="*/ 251131 w 251487"/>
                    <a:gd name="connsiteY3" fmla="*/ 167652 h 278148"/>
                    <a:gd name="connsiteX4" fmla="*/ 193041 w 251487"/>
                    <a:gd name="connsiteY4" fmla="*/ 263808 h 278148"/>
                    <a:gd name="connsiteX5" fmla="*/ 103670 w 251487"/>
                    <a:gd name="connsiteY5" fmla="*/ 276717 h 278148"/>
                    <a:gd name="connsiteX6" fmla="*/ 26216 w 251487"/>
                    <a:gd name="connsiteY6" fmla="*/ 240968 h 278148"/>
                    <a:gd name="connsiteX7" fmla="*/ 895 w 251487"/>
                    <a:gd name="connsiteY7" fmla="*/ 158880 h 278148"/>
                    <a:gd name="connsiteX8" fmla="*/ 84307 w 251487"/>
                    <a:gd name="connsiteY8" fmla="*/ 75634 h 278148"/>
                    <a:gd name="connsiteX9" fmla="*/ 119724 w 251487"/>
                    <a:gd name="connsiteY9" fmla="*/ 71331 h 278148"/>
                    <a:gd name="connsiteX10" fmla="*/ 126344 w 251487"/>
                    <a:gd name="connsiteY10" fmla="*/ 77951 h 278148"/>
                    <a:gd name="connsiteX11" fmla="*/ 126344 w 251487"/>
                    <a:gd name="connsiteY11" fmla="*/ 108734 h 278148"/>
                    <a:gd name="connsiteX12" fmla="*/ 119062 w 251487"/>
                    <a:gd name="connsiteY12" fmla="*/ 116843 h 278148"/>
                    <a:gd name="connsiteX13" fmla="*/ 75039 w 251487"/>
                    <a:gd name="connsiteY13" fmla="*/ 127601 h 278148"/>
                    <a:gd name="connsiteX14" fmla="*/ 68419 w 251487"/>
                    <a:gd name="connsiteY14" fmla="*/ 213826 h 278148"/>
                    <a:gd name="connsiteX15" fmla="*/ 185097 w 251487"/>
                    <a:gd name="connsiteY15" fmla="*/ 209358 h 278148"/>
                    <a:gd name="connsiteX16" fmla="*/ 202805 w 251487"/>
                    <a:gd name="connsiteY16" fmla="*/ 164838 h 278148"/>
                    <a:gd name="connsiteX17" fmla="*/ 203136 w 251487"/>
                    <a:gd name="connsiteY17" fmla="*/ 53953 h 278148"/>
                    <a:gd name="connsiteX18" fmla="*/ 194530 w 251487"/>
                    <a:gd name="connsiteY18" fmla="*/ 45844 h 278148"/>
                    <a:gd name="connsiteX19" fmla="*/ 14300 w 251487"/>
                    <a:gd name="connsiteY19" fmla="*/ 46175 h 278148"/>
                    <a:gd name="connsiteX20" fmla="*/ 5694 w 251487"/>
                    <a:gd name="connsiteY20" fmla="*/ 37403 h 278148"/>
                    <a:gd name="connsiteX21" fmla="*/ 5694 w 251487"/>
                    <a:gd name="connsiteY21" fmla="*/ 7448 h 278148"/>
                    <a:gd name="connsiteX22" fmla="*/ 12645 w 251487"/>
                    <a:gd name="connsiteY22" fmla="*/ 331 h 278148"/>
                    <a:gd name="connsiteX23" fmla="*/ 128661 w 251487"/>
                    <a:gd name="connsiteY23" fmla="*/ 331 h 278148"/>
                    <a:gd name="connsiteX24" fmla="*/ 128661 w 251487"/>
                    <a:gd name="connsiteY24" fmla="*/ 331 h 27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1487" h="278148">
                      <a:moveTo>
                        <a:pt x="128496" y="0"/>
                      </a:moveTo>
                      <a:cubicBezTo>
                        <a:pt x="166892" y="0"/>
                        <a:pt x="205288" y="0"/>
                        <a:pt x="243684" y="0"/>
                      </a:cubicBezTo>
                      <a:cubicBezTo>
                        <a:pt x="249311" y="0"/>
                        <a:pt x="251462" y="1490"/>
                        <a:pt x="251462" y="7448"/>
                      </a:cubicBezTo>
                      <a:cubicBezTo>
                        <a:pt x="251297" y="60904"/>
                        <a:pt x="251793" y="114195"/>
                        <a:pt x="251131" y="167652"/>
                      </a:cubicBezTo>
                      <a:cubicBezTo>
                        <a:pt x="250635" y="210682"/>
                        <a:pt x="232430" y="244113"/>
                        <a:pt x="193041" y="263808"/>
                      </a:cubicBezTo>
                      <a:cubicBezTo>
                        <a:pt x="164906" y="277875"/>
                        <a:pt x="134454" y="280192"/>
                        <a:pt x="103670" y="276717"/>
                      </a:cubicBezTo>
                      <a:cubicBezTo>
                        <a:pt x="73880" y="273407"/>
                        <a:pt x="47235" y="263146"/>
                        <a:pt x="26216" y="240968"/>
                      </a:cubicBezTo>
                      <a:cubicBezTo>
                        <a:pt x="4536" y="217798"/>
                        <a:pt x="-2746" y="189994"/>
                        <a:pt x="895" y="158880"/>
                      </a:cubicBezTo>
                      <a:cubicBezTo>
                        <a:pt x="6356" y="112375"/>
                        <a:pt x="42435" y="85398"/>
                        <a:pt x="84307" y="75634"/>
                      </a:cubicBezTo>
                      <a:cubicBezTo>
                        <a:pt x="96057" y="72820"/>
                        <a:pt x="107808" y="71827"/>
                        <a:pt x="119724" y="71331"/>
                      </a:cubicBezTo>
                      <a:cubicBezTo>
                        <a:pt x="125020" y="71165"/>
                        <a:pt x="126509" y="72820"/>
                        <a:pt x="126344" y="77951"/>
                      </a:cubicBezTo>
                      <a:cubicBezTo>
                        <a:pt x="126013" y="88212"/>
                        <a:pt x="125847" y="98473"/>
                        <a:pt x="126344" y="108734"/>
                      </a:cubicBezTo>
                      <a:cubicBezTo>
                        <a:pt x="126509" y="114361"/>
                        <a:pt x="124855" y="116512"/>
                        <a:pt x="119062" y="116843"/>
                      </a:cubicBezTo>
                      <a:cubicBezTo>
                        <a:pt x="103836" y="117671"/>
                        <a:pt x="89272" y="120815"/>
                        <a:pt x="75039" y="127601"/>
                      </a:cubicBezTo>
                      <a:cubicBezTo>
                        <a:pt x="43428" y="142661"/>
                        <a:pt x="39953" y="191484"/>
                        <a:pt x="68419" y="213826"/>
                      </a:cubicBezTo>
                      <a:cubicBezTo>
                        <a:pt x="100029" y="238651"/>
                        <a:pt x="159279" y="237162"/>
                        <a:pt x="185097" y="209358"/>
                      </a:cubicBezTo>
                      <a:cubicBezTo>
                        <a:pt x="196847" y="196780"/>
                        <a:pt x="202640" y="181719"/>
                        <a:pt x="202805" y="164838"/>
                      </a:cubicBezTo>
                      <a:cubicBezTo>
                        <a:pt x="203136" y="127932"/>
                        <a:pt x="202805" y="90860"/>
                        <a:pt x="203136" y="53953"/>
                      </a:cubicBezTo>
                      <a:cubicBezTo>
                        <a:pt x="203136" y="47002"/>
                        <a:pt x="200819" y="45678"/>
                        <a:pt x="194530" y="45844"/>
                      </a:cubicBezTo>
                      <a:cubicBezTo>
                        <a:pt x="134454" y="46009"/>
                        <a:pt x="74377" y="45844"/>
                        <a:pt x="14300" y="46175"/>
                      </a:cubicBezTo>
                      <a:cubicBezTo>
                        <a:pt x="7184" y="46175"/>
                        <a:pt x="5198" y="44189"/>
                        <a:pt x="5694" y="37403"/>
                      </a:cubicBezTo>
                      <a:cubicBezTo>
                        <a:pt x="6191" y="27473"/>
                        <a:pt x="6025" y="17378"/>
                        <a:pt x="5694" y="7448"/>
                      </a:cubicBezTo>
                      <a:cubicBezTo>
                        <a:pt x="5694" y="2317"/>
                        <a:pt x="6853" y="331"/>
                        <a:pt x="12645" y="331"/>
                      </a:cubicBezTo>
                      <a:cubicBezTo>
                        <a:pt x="51372" y="662"/>
                        <a:pt x="89934" y="331"/>
                        <a:pt x="128661" y="331"/>
                      </a:cubicBezTo>
                      <a:cubicBezTo>
                        <a:pt x="128661" y="331"/>
                        <a:pt x="128661" y="331"/>
                        <a:pt x="128661" y="331"/>
                      </a:cubicBezTo>
                      <a:close/>
                    </a:path>
                  </a:pathLst>
                </a:custGeom>
                <a:grpFill/>
                <a:ln w="16521" cap="flat">
                  <a:noFill/>
                  <a:prstDash val="solid"/>
                  <a:miter/>
                </a:ln>
              </p:spPr>
              <p:txBody>
                <a:bodyPr rtlCol="0" anchor="ctr"/>
                <a:lstStyle/>
                <a:p>
                  <a:endParaRPr lang="en-US" sz="2400"/>
                </a:p>
              </p:txBody>
            </p:sp>
            <p:sp>
              <p:nvSpPr>
                <p:cNvPr id="16" name="Freeform: Shape 15">
                  <a:extLst>
                    <a:ext uri="{FF2B5EF4-FFF2-40B4-BE49-F238E27FC236}">
                      <a16:creationId xmlns:a16="http://schemas.microsoft.com/office/drawing/2014/main" id="{E1D34A3D-6BF2-4FEB-E1DD-53FE068198CF}"/>
                    </a:ext>
                  </a:extLst>
                </p:cNvPr>
                <p:cNvSpPr/>
                <p:nvPr/>
              </p:nvSpPr>
              <p:spPr>
                <a:xfrm>
                  <a:off x="1429601" y="957087"/>
                  <a:ext cx="184486" cy="284227"/>
                </a:xfrm>
                <a:custGeom>
                  <a:avLst/>
                  <a:gdLst>
                    <a:gd name="connsiteX0" fmla="*/ 24674 w 184486"/>
                    <a:gd name="connsiteY0" fmla="*/ 196231 h 284227"/>
                    <a:gd name="connsiteX1" fmla="*/ 27984 w 184486"/>
                    <a:gd name="connsiteY1" fmla="*/ 196231 h 284227"/>
                    <a:gd name="connsiteX2" fmla="*/ 55458 w 184486"/>
                    <a:gd name="connsiteY2" fmla="*/ 212119 h 284227"/>
                    <a:gd name="connsiteX3" fmla="*/ 89882 w 184486"/>
                    <a:gd name="connsiteY3" fmla="*/ 235289 h 284227"/>
                    <a:gd name="connsiteX4" fmla="*/ 129602 w 184486"/>
                    <a:gd name="connsiteY4" fmla="*/ 218573 h 284227"/>
                    <a:gd name="connsiteX5" fmla="*/ 123147 w 184486"/>
                    <a:gd name="connsiteY5" fmla="*/ 181667 h 284227"/>
                    <a:gd name="connsiteX6" fmla="*/ 77304 w 184486"/>
                    <a:gd name="connsiteY6" fmla="*/ 158497 h 284227"/>
                    <a:gd name="connsiteX7" fmla="*/ 28316 w 184486"/>
                    <a:gd name="connsiteY7" fmla="*/ 129534 h 284227"/>
                    <a:gd name="connsiteX8" fmla="*/ 33612 w 184486"/>
                    <a:gd name="connsiteY8" fmla="*/ 20635 h 284227"/>
                    <a:gd name="connsiteX9" fmla="*/ 162536 w 184486"/>
                    <a:gd name="connsiteY9" fmla="*/ 27586 h 284227"/>
                    <a:gd name="connsiteX10" fmla="*/ 184051 w 184486"/>
                    <a:gd name="connsiteY10" fmla="*/ 80546 h 284227"/>
                    <a:gd name="connsiteX11" fmla="*/ 177762 w 184486"/>
                    <a:gd name="connsiteY11" fmla="*/ 87001 h 284227"/>
                    <a:gd name="connsiteX12" fmla="*/ 140194 w 184486"/>
                    <a:gd name="connsiteY12" fmla="*/ 87001 h 284227"/>
                    <a:gd name="connsiteX13" fmla="*/ 133077 w 184486"/>
                    <a:gd name="connsiteY13" fmla="*/ 79057 h 284227"/>
                    <a:gd name="connsiteX14" fmla="*/ 73994 w 184486"/>
                    <a:gd name="connsiteY14" fmla="*/ 53073 h 284227"/>
                    <a:gd name="connsiteX15" fmla="*/ 71511 w 184486"/>
                    <a:gd name="connsiteY15" fmla="*/ 105206 h 284227"/>
                    <a:gd name="connsiteX16" fmla="*/ 109411 w 184486"/>
                    <a:gd name="connsiteY16" fmla="*/ 121756 h 284227"/>
                    <a:gd name="connsiteX17" fmla="*/ 154427 w 184486"/>
                    <a:gd name="connsiteY17" fmla="*/ 144429 h 284227"/>
                    <a:gd name="connsiteX18" fmla="*/ 142511 w 184486"/>
                    <a:gd name="connsiteY18" fmla="*/ 273023 h 284227"/>
                    <a:gd name="connsiteX19" fmla="*/ 23681 w 184486"/>
                    <a:gd name="connsiteY19" fmla="*/ 255480 h 284227"/>
                    <a:gd name="connsiteX20" fmla="*/ 180 w 184486"/>
                    <a:gd name="connsiteY20" fmla="*/ 203347 h 284227"/>
                    <a:gd name="connsiteX21" fmla="*/ 5973 w 184486"/>
                    <a:gd name="connsiteY21" fmla="*/ 196396 h 284227"/>
                    <a:gd name="connsiteX22" fmla="*/ 24343 w 184486"/>
                    <a:gd name="connsiteY22" fmla="*/ 196396 h 284227"/>
                    <a:gd name="connsiteX23" fmla="*/ 24343 w 184486"/>
                    <a:gd name="connsiteY23" fmla="*/ 196396 h 284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4486" h="284227">
                      <a:moveTo>
                        <a:pt x="24674" y="196231"/>
                      </a:moveTo>
                      <a:cubicBezTo>
                        <a:pt x="25833" y="196231"/>
                        <a:pt x="26826" y="196231"/>
                        <a:pt x="27984" y="196231"/>
                      </a:cubicBezTo>
                      <a:cubicBezTo>
                        <a:pt x="40894" y="195072"/>
                        <a:pt x="50823" y="195403"/>
                        <a:pt x="55458" y="212119"/>
                      </a:cubicBezTo>
                      <a:cubicBezTo>
                        <a:pt x="59595" y="227179"/>
                        <a:pt x="73994" y="234461"/>
                        <a:pt x="89882" y="235289"/>
                      </a:cubicBezTo>
                      <a:cubicBezTo>
                        <a:pt x="105604" y="236116"/>
                        <a:pt x="120499" y="233965"/>
                        <a:pt x="129602" y="218573"/>
                      </a:cubicBezTo>
                      <a:cubicBezTo>
                        <a:pt x="136387" y="207154"/>
                        <a:pt x="133574" y="189942"/>
                        <a:pt x="123147" y="181667"/>
                      </a:cubicBezTo>
                      <a:cubicBezTo>
                        <a:pt x="109411" y="170909"/>
                        <a:pt x="93026" y="165282"/>
                        <a:pt x="77304" y="158497"/>
                      </a:cubicBezTo>
                      <a:cubicBezTo>
                        <a:pt x="59761" y="150884"/>
                        <a:pt x="42218" y="143105"/>
                        <a:pt x="28316" y="129534"/>
                      </a:cubicBezTo>
                      <a:cubicBezTo>
                        <a:pt x="-3626" y="98751"/>
                        <a:pt x="-1144" y="48770"/>
                        <a:pt x="33612" y="20635"/>
                      </a:cubicBezTo>
                      <a:cubicBezTo>
                        <a:pt x="70684" y="-9486"/>
                        <a:pt x="131753" y="-6176"/>
                        <a:pt x="162536" y="27586"/>
                      </a:cubicBezTo>
                      <a:cubicBezTo>
                        <a:pt x="176273" y="42647"/>
                        <a:pt x="181569" y="61017"/>
                        <a:pt x="184051" y="80546"/>
                      </a:cubicBezTo>
                      <a:cubicBezTo>
                        <a:pt x="184713" y="85511"/>
                        <a:pt x="182231" y="87001"/>
                        <a:pt x="177762" y="87001"/>
                      </a:cubicBezTo>
                      <a:cubicBezTo>
                        <a:pt x="165184" y="87001"/>
                        <a:pt x="152772" y="86835"/>
                        <a:pt x="140194" y="87001"/>
                      </a:cubicBezTo>
                      <a:cubicBezTo>
                        <a:pt x="134070" y="87001"/>
                        <a:pt x="133739" y="83360"/>
                        <a:pt x="133077" y="79057"/>
                      </a:cubicBezTo>
                      <a:cubicBezTo>
                        <a:pt x="129105" y="49101"/>
                        <a:pt x="94681" y="42481"/>
                        <a:pt x="73994" y="53073"/>
                      </a:cubicBezTo>
                      <a:cubicBezTo>
                        <a:pt x="52975" y="63831"/>
                        <a:pt x="52313" y="92131"/>
                        <a:pt x="71511" y="105206"/>
                      </a:cubicBezTo>
                      <a:cubicBezTo>
                        <a:pt x="83096" y="113150"/>
                        <a:pt x="96502" y="117122"/>
                        <a:pt x="109411" y="121756"/>
                      </a:cubicBezTo>
                      <a:cubicBezTo>
                        <a:pt x="125299" y="127548"/>
                        <a:pt x="140856" y="133837"/>
                        <a:pt x="154427" y="144429"/>
                      </a:cubicBezTo>
                      <a:cubicBezTo>
                        <a:pt x="199277" y="179019"/>
                        <a:pt x="192823" y="246543"/>
                        <a:pt x="142511" y="273023"/>
                      </a:cubicBezTo>
                      <a:cubicBezTo>
                        <a:pt x="109245" y="290401"/>
                        <a:pt x="53141" y="289739"/>
                        <a:pt x="23681" y="255480"/>
                      </a:cubicBezTo>
                      <a:cubicBezTo>
                        <a:pt x="10607" y="240254"/>
                        <a:pt x="2663" y="223042"/>
                        <a:pt x="180" y="203347"/>
                      </a:cubicBezTo>
                      <a:cubicBezTo>
                        <a:pt x="-482" y="198217"/>
                        <a:pt x="511" y="196065"/>
                        <a:pt x="5973" y="196396"/>
                      </a:cubicBezTo>
                      <a:cubicBezTo>
                        <a:pt x="12096" y="196727"/>
                        <a:pt x="18220" y="196396"/>
                        <a:pt x="24343" y="196396"/>
                      </a:cubicBezTo>
                      <a:cubicBezTo>
                        <a:pt x="24343" y="196396"/>
                        <a:pt x="24343" y="196396"/>
                        <a:pt x="24343" y="196396"/>
                      </a:cubicBezTo>
                      <a:close/>
                    </a:path>
                  </a:pathLst>
                </a:custGeom>
                <a:grpFill/>
                <a:ln w="16521" cap="flat">
                  <a:noFill/>
                  <a:prstDash val="solid"/>
                  <a:miter/>
                </a:ln>
              </p:spPr>
              <p:txBody>
                <a:bodyPr rtlCol="0" anchor="ctr"/>
                <a:lstStyle/>
                <a:p>
                  <a:endParaRPr lang="en-US" sz="2400"/>
                </a:p>
              </p:txBody>
            </p:sp>
            <p:sp>
              <p:nvSpPr>
                <p:cNvPr id="17" name="Freeform: Shape 16">
                  <a:extLst>
                    <a:ext uri="{FF2B5EF4-FFF2-40B4-BE49-F238E27FC236}">
                      <a16:creationId xmlns:a16="http://schemas.microsoft.com/office/drawing/2014/main" id="{4D017FD8-26D9-8FDA-FCE3-13ED84D4759B}"/>
                    </a:ext>
                  </a:extLst>
                </p:cNvPr>
                <p:cNvSpPr/>
                <p:nvPr/>
              </p:nvSpPr>
              <p:spPr>
                <a:xfrm>
                  <a:off x="1007746" y="963323"/>
                  <a:ext cx="129100" cy="272640"/>
                </a:xfrm>
                <a:custGeom>
                  <a:avLst/>
                  <a:gdLst>
                    <a:gd name="connsiteX0" fmla="*/ 838 w 129100"/>
                    <a:gd name="connsiteY0" fmla="*/ 189332 h 272640"/>
                    <a:gd name="connsiteX1" fmla="*/ 1169 w 129100"/>
                    <a:gd name="connsiteY1" fmla="*/ 114361 h 272640"/>
                    <a:gd name="connsiteX2" fmla="*/ 67700 w 129100"/>
                    <a:gd name="connsiteY2" fmla="*/ 10758 h 272640"/>
                    <a:gd name="connsiteX3" fmla="*/ 123639 w 129100"/>
                    <a:gd name="connsiteY3" fmla="*/ 0 h 272640"/>
                    <a:gd name="connsiteX4" fmla="*/ 129100 w 129100"/>
                    <a:gd name="connsiteY4" fmla="*/ 5793 h 272640"/>
                    <a:gd name="connsiteX5" fmla="*/ 129100 w 129100"/>
                    <a:gd name="connsiteY5" fmla="*/ 48326 h 272640"/>
                    <a:gd name="connsiteX6" fmla="*/ 122315 w 129100"/>
                    <a:gd name="connsiteY6" fmla="*/ 53126 h 272640"/>
                    <a:gd name="connsiteX7" fmla="*/ 57770 w 129100"/>
                    <a:gd name="connsiteY7" fmla="*/ 103438 h 272640"/>
                    <a:gd name="connsiteX8" fmla="*/ 52970 w 129100"/>
                    <a:gd name="connsiteY8" fmla="*/ 137034 h 272640"/>
                    <a:gd name="connsiteX9" fmla="*/ 53136 w 129100"/>
                    <a:gd name="connsiteY9" fmla="*/ 263807 h 272640"/>
                    <a:gd name="connsiteX10" fmla="*/ 44364 w 129100"/>
                    <a:gd name="connsiteY10" fmla="*/ 272579 h 272640"/>
                    <a:gd name="connsiteX11" fmla="*/ 10106 w 129100"/>
                    <a:gd name="connsiteY11" fmla="*/ 272579 h 272640"/>
                    <a:gd name="connsiteX12" fmla="*/ 10 w 129100"/>
                    <a:gd name="connsiteY12" fmla="*/ 262153 h 272640"/>
                    <a:gd name="connsiteX13" fmla="*/ 10 w 129100"/>
                    <a:gd name="connsiteY13" fmla="*/ 189663 h 272640"/>
                    <a:gd name="connsiteX14" fmla="*/ 672 w 129100"/>
                    <a:gd name="connsiteY14" fmla="*/ 189663 h 2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100" h="272640">
                      <a:moveTo>
                        <a:pt x="838" y="189332"/>
                      </a:moveTo>
                      <a:cubicBezTo>
                        <a:pt x="838" y="164342"/>
                        <a:pt x="-817" y="139186"/>
                        <a:pt x="1169" y="114361"/>
                      </a:cubicBezTo>
                      <a:cubicBezTo>
                        <a:pt x="4644" y="68352"/>
                        <a:pt x="24835" y="31942"/>
                        <a:pt x="67700" y="10758"/>
                      </a:cubicBezTo>
                      <a:cubicBezTo>
                        <a:pt x="85243" y="1986"/>
                        <a:pt x="104275" y="0"/>
                        <a:pt x="123639" y="0"/>
                      </a:cubicBezTo>
                      <a:cubicBezTo>
                        <a:pt x="127611" y="0"/>
                        <a:pt x="129100" y="1986"/>
                        <a:pt x="129100" y="5793"/>
                      </a:cubicBezTo>
                      <a:cubicBezTo>
                        <a:pt x="129100" y="20026"/>
                        <a:pt x="129100" y="34093"/>
                        <a:pt x="129100" y="48326"/>
                      </a:cubicBezTo>
                      <a:cubicBezTo>
                        <a:pt x="129100" y="53788"/>
                        <a:pt x="125459" y="52795"/>
                        <a:pt x="122315" y="53126"/>
                      </a:cubicBezTo>
                      <a:cubicBezTo>
                        <a:pt x="90042" y="56105"/>
                        <a:pt x="68196" y="72655"/>
                        <a:pt x="57770" y="103438"/>
                      </a:cubicBezTo>
                      <a:cubicBezTo>
                        <a:pt x="54129" y="114195"/>
                        <a:pt x="52805" y="125615"/>
                        <a:pt x="52970" y="137034"/>
                      </a:cubicBezTo>
                      <a:cubicBezTo>
                        <a:pt x="53136" y="179237"/>
                        <a:pt x="52970" y="221605"/>
                        <a:pt x="53136" y="263807"/>
                      </a:cubicBezTo>
                      <a:cubicBezTo>
                        <a:pt x="53136" y="270593"/>
                        <a:pt x="51481" y="273076"/>
                        <a:pt x="44364" y="272579"/>
                      </a:cubicBezTo>
                      <a:cubicBezTo>
                        <a:pt x="32945" y="271917"/>
                        <a:pt x="21525" y="271917"/>
                        <a:pt x="10106" y="272579"/>
                      </a:cubicBezTo>
                      <a:cubicBezTo>
                        <a:pt x="1665" y="273076"/>
                        <a:pt x="-156" y="269931"/>
                        <a:pt x="10" y="262153"/>
                      </a:cubicBezTo>
                      <a:cubicBezTo>
                        <a:pt x="507" y="237989"/>
                        <a:pt x="10" y="213826"/>
                        <a:pt x="10" y="189663"/>
                      </a:cubicBezTo>
                      <a:cubicBezTo>
                        <a:pt x="176" y="189663"/>
                        <a:pt x="507" y="189663"/>
                        <a:pt x="672" y="189663"/>
                      </a:cubicBezTo>
                      <a:close/>
                    </a:path>
                  </a:pathLst>
                </a:custGeom>
                <a:grpFill/>
                <a:ln w="16521" cap="flat">
                  <a:noFill/>
                  <a:prstDash val="solid"/>
                  <a:miter/>
                </a:ln>
              </p:spPr>
              <p:txBody>
                <a:bodyPr rtlCol="0" anchor="ctr"/>
                <a:lstStyle/>
                <a:p>
                  <a:endParaRPr lang="en-US" sz="2400"/>
                </a:p>
              </p:txBody>
            </p:sp>
            <p:sp>
              <p:nvSpPr>
                <p:cNvPr id="18" name="Freeform: Shape 17">
                  <a:extLst>
                    <a:ext uri="{FF2B5EF4-FFF2-40B4-BE49-F238E27FC236}">
                      <a16:creationId xmlns:a16="http://schemas.microsoft.com/office/drawing/2014/main" id="{51395321-3EDE-7109-B35C-7FD66888944C}"/>
                    </a:ext>
                  </a:extLst>
                </p:cNvPr>
                <p:cNvSpPr/>
                <p:nvPr/>
              </p:nvSpPr>
              <p:spPr>
                <a:xfrm>
                  <a:off x="2278467" y="963645"/>
                  <a:ext cx="53456" cy="271939"/>
                </a:xfrm>
                <a:custGeom>
                  <a:avLst/>
                  <a:gdLst>
                    <a:gd name="connsiteX0" fmla="*/ 166 w 53456"/>
                    <a:gd name="connsiteY0" fmla="*/ 135885 h 271939"/>
                    <a:gd name="connsiteX1" fmla="*/ 0 w 53456"/>
                    <a:gd name="connsiteY1" fmla="*/ 9939 h 271939"/>
                    <a:gd name="connsiteX2" fmla="*/ 9930 w 53456"/>
                    <a:gd name="connsiteY2" fmla="*/ 340 h 271939"/>
                    <a:gd name="connsiteX3" fmla="*/ 45844 w 53456"/>
                    <a:gd name="connsiteY3" fmla="*/ 9 h 271939"/>
                    <a:gd name="connsiteX4" fmla="*/ 53457 w 53456"/>
                    <a:gd name="connsiteY4" fmla="*/ 7787 h 271939"/>
                    <a:gd name="connsiteX5" fmla="*/ 53457 w 53456"/>
                    <a:gd name="connsiteY5" fmla="*/ 264644 h 271939"/>
                    <a:gd name="connsiteX6" fmla="*/ 45844 w 53456"/>
                    <a:gd name="connsiteY6" fmla="*/ 271926 h 271939"/>
                    <a:gd name="connsiteX7" fmla="*/ 7447 w 53456"/>
                    <a:gd name="connsiteY7" fmla="*/ 271926 h 271939"/>
                    <a:gd name="connsiteX8" fmla="*/ 331 w 53456"/>
                    <a:gd name="connsiteY8" fmla="*/ 264147 h 271939"/>
                    <a:gd name="connsiteX9" fmla="*/ 331 w 53456"/>
                    <a:gd name="connsiteY9" fmla="*/ 135719 h 271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456" h="271939">
                      <a:moveTo>
                        <a:pt x="166" y="135885"/>
                      </a:moveTo>
                      <a:cubicBezTo>
                        <a:pt x="166" y="93847"/>
                        <a:pt x="331" y="51976"/>
                        <a:pt x="0" y="9939"/>
                      </a:cubicBezTo>
                      <a:cubicBezTo>
                        <a:pt x="0" y="1829"/>
                        <a:pt x="2648" y="174"/>
                        <a:pt x="9930" y="340"/>
                      </a:cubicBezTo>
                      <a:cubicBezTo>
                        <a:pt x="21846" y="671"/>
                        <a:pt x="33762" y="340"/>
                        <a:pt x="45844" y="9"/>
                      </a:cubicBezTo>
                      <a:cubicBezTo>
                        <a:pt x="51636" y="-157"/>
                        <a:pt x="53457" y="1995"/>
                        <a:pt x="53457" y="7787"/>
                      </a:cubicBezTo>
                      <a:cubicBezTo>
                        <a:pt x="53291" y="93351"/>
                        <a:pt x="53291" y="179080"/>
                        <a:pt x="53457" y="264644"/>
                      </a:cubicBezTo>
                      <a:cubicBezTo>
                        <a:pt x="53457" y="270767"/>
                        <a:pt x="51305" y="272091"/>
                        <a:pt x="45844" y="271926"/>
                      </a:cubicBezTo>
                      <a:cubicBezTo>
                        <a:pt x="33100" y="271595"/>
                        <a:pt x="20191" y="271595"/>
                        <a:pt x="7447" y="271926"/>
                      </a:cubicBezTo>
                      <a:cubicBezTo>
                        <a:pt x="1324" y="272091"/>
                        <a:pt x="166" y="269774"/>
                        <a:pt x="331" y="264147"/>
                      </a:cubicBezTo>
                      <a:cubicBezTo>
                        <a:pt x="496" y="221283"/>
                        <a:pt x="331" y="178584"/>
                        <a:pt x="331" y="135719"/>
                      </a:cubicBezTo>
                      <a:close/>
                    </a:path>
                  </a:pathLst>
                </a:custGeom>
                <a:grpFill/>
                <a:ln w="16521" cap="flat">
                  <a:noFill/>
                  <a:prstDash val="solid"/>
                  <a:miter/>
                </a:ln>
              </p:spPr>
              <p:txBody>
                <a:bodyPr rtlCol="0" anchor="ctr"/>
                <a:lstStyle/>
                <a:p>
                  <a:endParaRPr lang="en-US" sz="2400"/>
                </a:p>
              </p:txBody>
            </p:sp>
            <p:sp>
              <p:nvSpPr>
                <p:cNvPr id="19" name="Freeform: Shape 18">
                  <a:extLst>
                    <a:ext uri="{FF2B5EF4-FFF2-40B4-BE49-F238E27FC236}">
                      <a16:creationId xmlns:a16="http://schemas.microsoft.com/office/drawing/2014/main" id="{13AEE9D3-F0C9-7358-0FF3-99B45F0DD3E6}"/>
                    </a:ext>
                  </a:extLst>
                </p:cNvPr>
                <p:cNvSpPr/>
                <p:nvPr/>
              </p:nvSpPr>
              <p:spPr>
                <a:xfrm>
                  <a:off x="2121408" y="1285221"/>
                  <a:ext cx="98564" cy="100803"/>
                </a:xfrm>
                <a:custGeom>
                  <a:avLst/>
                  <a:gdLst>
                    <a:gd name="connsiteX0" fmla="*/ 76627 w 98564"/>
                    <a:gd name="connsiteY0" fmla="*/ 47995 h 100803"/>
                    <a:gd name="connsiteX1" fmla="*/ 86060 w 98564"/>
                    <a:gd name="connsiteY1" fmla="*/ 52133 h 100803"/>
                    <a:gd name="connsiteX2" fmla="*/ 98473 w 98564"/>
                    <a:gd name="connsiteY2" fmla="*/ 74806 h 100803"/>
                    <a:gd name="connsiteX3" fmla="*/ 82254 w 98564"/>
                    <a:gd name="connsiteY3" fmla="*/ 96983 h 100803"/>
                    <a:gd name="connsiteX4" fmla="*/ 62725 w 98564"/>
                    <a:gd name="connsiteY4" fmla="*/ 100790 h 100803"/>
                    <a:gd name="connsiteX5" fmla="*/ 6123 w 98564"/>
                    <a:gd name="connsiteY5" fmla="*/ 100790 h 100803"/>
                    <a:gd name="connsiteX6" fmla="*/ 0 w 98564"/>
                    <a:gd name="connsiteY6" fmla="*/ 94832 h 100803"/>
                    <a:gd name="connsiteX7" fmla="*/ 0 w 98564"/>
                    <a:gd name="connsiteY7" fmla="*/ 5793 h 100803"/>
                    <a:gd name="connsiteX8" fmla="*/ 5792 w 98564"/>
                    <a:gd name="connsiteY8" fmla="*/ 0 h 100803"/>
                    <a:gd name="connsiteX9" fmla="*/ 67359 w 98564"/>
                    <a:gd name="connsiteY9" fmla="*/ 497 h 100803"/>
                    <a:gd name="connsiteX10" fmla="*/ 81757 w 98564"/>
                    <a:gd name="connsiteY10" fmla="*/ 4303 h 100803"/>
                    <a:gd name="connsiteX11" fmla="*/ 84902 w 98564"/>
                    <a:gd name="connsiteY11" fmla="*/ 41541 h 100803"/>
                    <a:gd name="connsiteX12" fmla="*/ 79937 w 98564"/>
                    <a:gd name="connsiteY12" fmla="*/ 44685 h 100803"/>
                    <a:gd name="connsiteX13" fmla="*/ 76461 w 98564"/>
                    <a:gd name="connsiteY13" fmla="*/ 47995 h 100803"/>
                    <a:gd name="connsiteX14" fmla="*/ 45016 w 98564"/>
                    <a:gd name="connsiteY14" fmla="*/ 56932 h 100803"/>
                    <a:gd name="connsiteX15" fmla="*/ 27969 w 98564"/>
                    <a:gd name="connsiteY15" fmla="*/ 56932 h 100803"/>
                    <a:gd name="connsiteX16" fmla="*/ 22012 w 98564"/>
                    <a:gd name="connsiteY16" fmla="*/ 63552 h 100803"/>
                    <a:gd name="connsiteX17" fmla="*/ 25984 w 98564"/>
                    <a:gd name="connsiteY17" fmla="*/ 84074 h 100803"/>
                    <a:gd name="connsiteX18" fmla="*/ 64876 w 98564"/>
                    <a:gd name="connsiteY18" fmla="*/ 83578 h 100803"/>
                    <a:gd name="connsiteX19" fmla="*/ 74641 w 98564"/>
                    <a:gd name="connsiteY19" fmla="*/ 72489 h 100803"/>
                    <a:gd name="connsiteX20" fmla="*/ 66862 w 98564"/>
                    <a:gd name="connsiteY20" fmla="*/ 59249 h 100803"/>
                    <a:gd name="connsiteX21" fmla="*/ 45182 w 98564"/>
                    <a:gd name="connsiteY21" fmla="*/ 56932 h 100803"/>
                    <a:gd name="connsiteX22" fmla="*/ 43030 w 98564"/>
                    <a:gd name="connsiteY22" fmla="*/ 40713 h 100803"/>
                    <a:gd name="connsiteX23" fmla="*/ 43030 w 98564"/>
                    <a:gd name="connsiteY23" fmla="*/ 40548 h 100803"/>
                    <a:gd name="connsiteX24" fmla="*/ 57925 w 98564"/>
                    <a:gd name="connsiteY24" fmla="*/ 40548 h 100803"/>
                    <a:gd name="connsiteX25" fmla="*/ 70007 w 98564"/>
                    <a:gd name="connsiteY25" fmla="*/ 29625 h 100803"/>
                    <a:gd name="connsiteX26" fmla="*/ 59580 w 98564"/>
                    <a:gd name="connsiteY26" fmla="*/ 16881 h 100803"/>
                    <a:gd name="connsiteX27" fmla="*/ 26480 w 98564"/>
                    <a:gd name="connsiteY27" fmla="*/ 15723 h 100803"/>
                    <a:gd name="connsiteX28" fmla="*/ 21846 w 98564"/>
                    <a:gd name="connsiteY28" fmla="*/ 20357 h 100803"/>
                    <a:gd name="connsiteX29" fmla="*/ 38727 w 98564"/>
                    <a:gd name="connsiteY29" fmla="*/ 40879 h 100803"/>
                    <a:gd name="connsiteX30" fmla="*/ 42865 w 98564"/>
                    <a:gd name="connsiteY30" fmla="*/ 40879 h 100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8564" h="100803">
                      <a:moveTo>
                        <a:pt x="76627" y="47995"/>
                      </a:moveTo>
                      <a:cubicBezTo>
                        <a:pt x="78778" y="51305"/>
                        <a:pt x="83081" y="50312"/>
                        <a:pt x="86060" y="52133"/>
                      </a:cubicBezTo>
                      <a:cubicBezTo>
                        <a:pt x="94501" y="57429"/>
                        <a:pt x="99300" y="64711"/>
                        <a:pt x="98473" y="74806"/>
                      </a:cubicBezTo>
                      <a:cubicBezTo>
                        <a:pt x="97811" y="85564"/>
                        <a:pt x="91853" y="92846"/>
                        <a:pt x="82254" y="96983"/>
                      </a:cubicBezTo>
                      <a:cubicBezTo>
                        <a:pt x="76130" y="99631"/>
                        <a:pt x="69510" y="100955"/>
                        <a:pt x="62725" y="100790"/>
                      </a:cubicBezTo>
                      <a:cubicBezTo>
                        <a:pt x="43858" y="100790"/>
                        <a:pt x="24990" y="100624"/>
                        <a:pt x="6123" y="100790"/>
                      </a:cubicBezTo>
                      <a:cubicBezTo>
                        <a:pt x="1324" y="100790"/>
                        <a:pt x="0" y="99466"/>
                        <a:pt x="0" y="94832"/>
                      </a:cubicBezTo>
                      <a:cubicBezTo>
                        <a:pt x="165" y="65207"/>
                        <a:pt x="0" y="35417"/>
                        <a:pt x="0" y="5793"/>
                      </a:cubicBezTo>
                      <a:cubicBezTo>
                        <a:pt x="0" y="1324"/>
                        <a:pt x="1489" y="0"/>
                        <a:pt x="5792" y="0"/>
                      </a:cubicBezTo>
                      <a:cubicBezTo>
                        <a:pt x="26314" y="331"/>
                        <a:pt x="46837" y="331"/>
                        <a:pt x="67359" y="497"/>
                      </a:cubicBezTo>
                      <a:cubicBezTo>
                        <a:pt x="72489" y="497"/>
                        <a:pt x="77289" y="1986"/>
                        <a:pt x="81757" y="4303"/>
                      </a:cubicBezTo>
                      <a:cubicBezTo>
                        <a:pt x="96156" y="11585"/>
                        <a:pt x="97811" y="32107"/>
                        <a:pt x="84902" y="41541"/>
                      </a:cubicBezTo>
                      <a:cubicBezTo>
                        <a:pt x="83412" y="42699"/>
                        <a:pt x="81592" y="43527"/>
                        <a:pt x="79937" y="44685"/>
                      </a:cubicBezTo>
                      <a:cubicBezTo>
                        <a:pt x="78613" y="45513"/>
                        <a:pt x="76627" y="45678"/>
                        <a:pt x="76461" y="47995"/>
                      </a:cubicBezTo>
                      <a:close/>
                      <a:moveTo>
                        <a:pt x="45016" y="56932"/>
                      </a:moveTo>
                      <a:cubicBezTo>
                        <a:pt x="38562" y="56932"/>
                        <a:pt x="33265" y="57098"/>
                        <a:pt x="27969" y="56932"/>
                      </a:cubicBezTo>
                      <a:cubicBezTo>
                        <a:pt x="22839" y="56601"/>
                        <a:pt x="21350" y="59746"/>
                        <a:pt x="22012" y="63552"/>
                      </a:cubicBezTo>
                      <a:cubicBezTo>
                        <a:pt x="23335" y="70669"/>
                        <a:pt x="16881" y="81923"/>
                        <a:pt x="25984" y="84074"/>
                      </a:cubicBezTo>
                      <a:cubicBezTo>
                        <a:pt x="38396" y="86888"/>
                        <a:pt x="51967" y="86060"/>
                        <a:pt x="64876" y="83578"/>
                      </a:cubicBezTo>
                      <a:cubicBezTo>
                        <a:pt x="70503" y="82419"/>
                        <a:pt x="74144" y="78447"/>
                        <a:pt x="74641" y="72489"/>
                      </a:cubicBezTo>
                      <a:cubicBezTo>
                        <a:pt x="75137" y="66366"/>
                        <a:pt x="72820" y="61897"/>
                        <a:pt x="66862" y="59249"/>
                      </a:cubicBezTo>
                      <a:cubicBezTo>
                        <a:pt x="59415" y="55939"/>
                        <a:pt x="51471" y="57594"/>
                        <a:pt x="45182" y="56932"/>
                      </a:cubicBezTo>
                      <a:close/>
                      <a:moveTo>
                        <a:pt x="43030" y="40713"/>
                      </a:moveTo>
                      <a:cubicBezTo>
                        <a:pt x="43030" y="40713"/>
                        <a:pt x="43030" y="40713"/>
                        <a:pt x="43030" y="40548"/>
                      </a:cubicBezTo>
                      <a:cubicBezTo>
                        <a:pt x="47995" y="40548"/>
                        <a:pt x="52960" y="40713"/>
                        <a:pt x="57925" y="40548"/>
                      </a:cubicBezTo>
                      <a:cubicBezTo>
                        <a:pt x="64711" y="40217"/>
                        <a:pt x="69676" y="37072"/>
                        <a:pt x="70007" y="29625"/>
                      </a:cubicBezTo>
                      <a:cubicBezTo>
                        <a:pt x="70338" y="22508"/>
                        <a:pt x="66531" y="18371"/>
                        <a:pt x="59580" y="16881"/>
                      </a:cubicBezTo>
                      <a:cubicBezTo>
                        <a:pt x="48657" y="14564"/>
                        <a:pt x="37569" y="15888"/>
                        <a:pt x="26480" y="15723"/>
                      </a:cubicBezTo>
                      <a:cubicBezTo>
                        <a:pt x="23501" y="15723"/>
                        <a:pt x="22343" y="17378"/>
                        <a:pt x="21846" y="20357"/>
                      </a:cubicBezTo>
                      <a:cubicBezTo>
                        <a:pt x="19033" y="38396"/>
                        <a:pt x="20853" y="40879"/>
                        <a:pt x="38727" y="40879"/>
                      </a:cubicBezTo>
                      <a:lnTo>
                        <a:pt x="42865" y="40879"/>
                      </a:lnTo>
                      <a:close/>
                    </a:path>
                  </a:pathLst>
                </a:custGeom>
                <a:grpFill/>
                <a:ln w="16521" cap="flat">
                  <a:noFill/>
                  <a:prstDash val="solid"/>
                  <a:miter/>
                </a:ln>
              </p:spPr>
              <p:txBody>
                <a:bodyPr rtlCol="0" anchor="ctr"/>
                <a:lstStyle/>
                <a:p>
                  <a:endParaRPr lang="en-US" sz="2400"/>
                </a:p>
              </p:txBody>
            </p:sp>
            <p:sp>
              <p:nvSpPr>
                <p:cNvPr id="20" name="Freeform: Shape 19">
                  <a:extLst>
                    <a:ext uri="{FF2B5EF4-FFF2-40B4-BE49-F238E27FC236}">
                      <a16:creationId xmlns:a16="http://schemas.microsoft.com/office/drawing/2014/main" id="{2E50340E-DC1F-4AB0-B64F-57A42DC3FB74}"/>
                    </a:ext>
                  </a:extLst>
                </p:cNvPr>
                <p:cNvSpPr/>
                <p:nvPr/>
              </p:nvSpPr>
              <p:spPr>
                <a:xfrm>
                  <a:off x="2234987" y="1281746"/>
                  <a:ext cx="96742" cy="107314"/>
                </a:xfrm>
                <a:custGeom>
                  <a:avLst/>
                  <a:gdLst>
                    <a:gd name="connsiteX0" fmla="*/ 45963 w 96742"/>
                    <a:gd name="connsiteY0" fmla="*/ 107244 h 107314"/>
                    <a:gd name="connsiteX1" fmla="*/ 17331 w 96742"/>
                    <a:gd name="connsiteY1" fmla="*/ 100955 h 107314"/>
                    <a:gd name="connsiteX2" fmla="*/ 6077 w 96742"/>
                    <a:gd name="connsiteY2" fmla="*/ 91522 h 107314"/>
                    <a:gd name="connsiteX3" fmla="*/ 1113 w 96742"/>
                    <a:gd name="connsiteY3" fmla="*/ 74972 h 107314"/>
                    <a:gd name="connsiteX4" fmla="*/ 19152 w 96742"/>
                    <a:gd name="connsiteY4" fmla="*/ 72986 h 107314"/>
                    <a:gd name="connsiteX5" fmla="*/ 23455 w 96742"/>
                    <a:gd name="connsiteY5" fmla="*/ 77289 h 107314"/>
                    <a:gd name="connsiteX6" fmla="*/ 40336 w 96742"/>
                    <a:gd name="connsiteY6" fmla="*/ 91025 h 107314"/>
                    <a:gd name="connsiteX7" fmla="*/ 66982 w 96742"/>
                    <a:gd name="connsiteY7" fmla="*/ 87550 h 107314"/>
                    <a:gd name="connsiteX8" fmla="*/ 73602 w 96742"/>
                    <a:gd name="connsiteY8" fmla="*/ 75965 h 107314"/>
                    <a:gd name="connsiteX9" fmla="*/ 64996 w 96742"/>
                    <a:gd name="connsiteY9" fmla="*/ 66366 h 107314"/>
                    <a:gd name="connsiteX10" fmla="*/ 33882 w 96742"/>
                    <a:gd name="connsiteY10" fmla="*/ 61070 h 107314"/>
                    <a:gd name="connsiteX11" fmla="*/ 17994 w 96742"/>
                    <a:gd name="connsiteY11" fmla="*/ 56105 h 107314"/>
                    <a:gd name="connsiteX12" fmla="*/ 17497 w 96742"/>
                    <a:gd name="connsiteY12" fmla="*/ 7944 h 107314"/>
                    <a:gd name="connsiteX13" fmla="*/ 77408 w 96742"/>
                    <a:gd name="connsiteY13" fmla="*/ 7448 h 107314"/>
                    <a:gd name="connsiteX14" fmla="*/ 86511 w 96742"/>
                    <a:gd name="connsiteY14" fmla="*/ 15723 h 107314"/>
                    <a:gd name="connsiteX15" fmla="*/ 90483 w 96742"/>
                    <a:gd name="connsiteY15" fmla="*/ 31776 h 107314"/>
                    <a:gd name="connsiteX16" fmla="*/ 72443 w 96742"/>
                    <a:gd name="connsiteY16" fmla="*/ 33597 h 107314"/>
                    <a:gd name="connsiteX17" fmla="*/ 69630 w 96742"/>
                    <a:gd name="connsiteY17" fmla="*/ 29128 h 107314"/>
                    <a:gd name="connsiteX18" fmla="*/ 31399 w 96742"/>
                    <a:gd name="connsiteY18" fmla="*/ 20026 h 107314"/>
                    <a:gd name="connsiteX19" fmla="*/ 26931 w 96742"/>
                    <a:gd name="connsiteY19" fmla="*/ 31776 h 107314"/>
                    <a:gd name="connsiteX20" fmla="*/ 36695 w 96742"/>
                    <a:gd name="connsiteY20" fmla="*/ 40713 h 107314"/>
                    <a:gd name="connsiteX21" fmla="*/ 73602 w 96742"/>
                    <a:gd name="connsiteY21" fmla="*/ 46837 h 107314"/>
                    <a:gd name="connsiteX22" fmla="*/ 96606 w 96742"/>
                    <a:gd name="connsiteY22" fmla="*/ 70834 h 107314"/>
                    <a:gd name="connsiteX23" fmla="*/ 79560 w 96742"/>
                    <a:gd name="connsiteY23" fmla="*/ 100459 h 107314"/>
                    <a:gd name="connsiteX24" fmla="*/ 46129 w 96742"/>
                    <a:gd name="connsiteY24" fmla="*/ 107079 h 10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742" h="107314">
                      <a:moveTo>
                        <a:pt x="45963" y="107244"/>
                      </a:moveTo>
                      <a:cubicBezTo>
                        <a:pt x="36530" y="107741"/>
                        <a:pt x="26600" y="105589"/>
                        <a:pt x="17331" y="100955"/>
                      </a:cubicBezTo>
                      <a:cubicBezTo>
                        <a:pt x="12863" y="98804"/>
                        <a:pt x="8891" y="95659"/>
                        <a:pt x="6077" y="91522"/>
                      </a:cubicBezTo>
                      <a:cubicBezTo>
                        <a:pt x="2602" y="86391"/>
                        <a:pt x="-2198" y="79937"/>
                        <a:pt x="1113" y="74972"/>
                      </a:cubicBezTo>
                      <a:cubicBezTo>
                        <a:pt x="4754" y="69510"/>
                        <a:pt x="12863" y="73151"/>
                        <a:pt x="19152" y="72986"/>
                      </a:cubicBezTo>
                      <a:cubicBezTo>
                        <a:pt x="21635" y="72986"/>
                        <a:pt x="22793" y="74806"/>
                        <a:pt x="23455" y="77289"/>
                      </a:cubicBezTo>
                      <a:cubicBezTo>
                        <a:pt x="25607" y="86060"/>
                        <a:pt x="32227" y="90032"/>
                        <a:pt x="40336" y="91025"/>
                      </a:cubicBezTo>
                      <a:cubicBezTo>
                        <a:pt x="49439" y="92184"/>
                        <a:pt x="58541" y="92846"/>
                        <a:pt x="66982" y="87550"/>
                      </a:cubicBezTo>
                      <a:cubicBezTo>
                        <a:pt x="71285" y="84736"/>
                        <a:pt x="73933" y="81261"/>
                        <a:pt x="73602" y="75965"/>
                      </a:cubicBezTo>
                      <a:cubicBezTo>
                        <a:pt x="73271" y="70503"/>
                        <a:pt x="70126" y="67193"/>
                        <a:pt x="64996" y="66366"/>
                      </a:cubicBezTo>
                      <a:cubicBezTo>
                        <a:pt x="54735" y="64380"/>
                        <a:pt x="44308" y="62559"/>
                        <a:pt x="33882" y="61070"/>
                      </a:cubicBezTo>
                      <a:cubicBezTo>
                        <a:pt x="28255" y="60242"/>
                        <a:pt x="22959" y="58587"/>
                        <a:pt x="17994" y="56105"/>
                      </a:cubicBezTo>
                      <a:cubicBezTo>
                        <a:pt x="-1204" y="46009"/>
                        <a:pt x="-1866" y="18702"/>
                        <a:pt x="17497" y="7944"/>
                      </a:cubicBezTo>
                      <a:cubicBezTo>
                        <a:pt x="37026" y="-2813"/>
                        <a:pt x="57383" y="-2317"/>
                        <a:pt x="77408" y="7448"/>
                      </a:cubicBezTo>
                      <a:cubicBezTo>
                        <a:pt x="81215" y="9268"/>
                        <a:pt x="84028" y="12413"/>
                        <a:pt x="86511" y="15723"/>
                      </a:cubicBezTo>
                      <a:cubicBezTo>
                        <a:pt x="89986" y="20522"/>
                        <a:pt x="93793" y="27308"/>
                        <a:pt x="90483" y="31776"/>
                      </a:cubicBezTo>
                      <a:cubicBezTo>
                        <a:pt x="86676" y="36907"/>
                        <a:pt x="78567" y="33100"/>
                        <a:pt x="72443" y="33597"/>
                      </a:cubicBezTo>
                      <a:cubicBezTo>
                        <a:pt x="69795" y="33762"/>
                        <a:pt x="70292" y="30783"/>
                        <a:pt x="69630" y="29128"/>
                      </a:cubicBezTo>
                      <a:cubicBezTo>
                        <a:pt x="64003" y="15888"/>
                        <a:pt x="42488" y="10758"/>
                        <a:pt x="31399" y="20026"/>
                      </a:cubicBezTo>
                      <a:cubicBezTo>
                        <a:pt x="27593" y="23170"/>
                        <a:pt x="25938" y="26977"/>
                        <a:pt x="26931" y="31776"/>
                      </a:cubicBezTo>
                      <a:cubicBezTo>
                        <a:pt x="28089" y="37072"/>
                        <a:pt x="31896" y="39555"/>
                        <a:pt x="36695" y="40713"/>
                      </a:cubicBezTo>
                      <a:cubicBezTo>
                        <a:pt x="48942" y="43527"/>
                        <a:pt x="61520" y="43692"/>
                        <a:pt x="73602" y="46837"/>
                      </a:cubicBezTo>
                      <a:cubicBezTo>
                        <a:pt x="87173" y="50312"/>
                        <a:pt x="95448" y="58587"/>
                        <a:pt x="96606" y="70834"/>
                      </a:cubicBezTo>
                      <a:cubicBezTo>
                        <a:pt x="97765" y="83412"/>
                        <a:pt x="91476" y="94997"/>
                        <a:pt x="79560" y="100459"/>
                      </a:cubicBezTo>
                      <a:cubicBezTo>
                        <a:pt x="69299" y="105258"/>
                        <a:pt x="58541" y="107244"/>
                        <a:pt x="46129" y="107079"/>
                      </a:cubicBezTo>
                      <a:close/>
                    </a:path>
                  </a:pathLst>
                </a:custGeom>
                <a:grpFill/>
                <a:ln w="16521" cap="flat">
                  <a:noFill/>
                  <a:prstDash val="solid"/>
                  <a:miter/>
                </a:ln>
              </p:spPr>
              <p:txBody>
                <a:bodyPr rtlCol="0" anchor="ctr"/>
                <a:lstStyle/>
                <a:p>
                  <a:endParaRPr lang="en-US" sz="2400"/>
                </a:p>
              </p:txBody>
            </p:sp>
            <p:sp>
              <p:nvSpPr>
                <p:cNvPr id="21" name="Freeform: Shape 20">
                  <a:extLst>
                    <a:ext uri="{FF2B5EF4-FFF2-40B4-BE49-F238E27FC236}">
                      <a16:creationId xmlns:a16="http://schemas.microsoft.com/office/drawing/2014/main" id="{F9B63418-1290-146C-2907-294E0460183D}"/>
                    </a:ext>
                  </a:extLst>
                </p:cNvPr>
                <p:cNvSpPr/>
                <p:nvPr/>
              </p:nvSpPr>
              <p:spPr>
                <a:xfrm>
                  <a:off x="1980879" y="1284324"/>
                  <a:ext cx="124421" cy="102521"/>
                </a:xfrm>
                <a:custGeom>
                  <a:avLst/>
                  <a:gdLst>
                    <a:gd name="connsiteX0" fmla="*/ 110904 w 124421"/>
                    <a:gd name="connsiteY0" fmla="*/ 101687 h 102521"/>
                    <a:gd name="connsiteX1" fmla="*/ 94520 w 124421"/>
                    <a:gd name="connsiteY1" fmla="*/ 90599 h 102521"/>
                    <a:gd name="connsiteX2" fmla="*/ 75156 w 124421"/>
                    <a:gd name="connsiteY2" fmla="*/ 78517 h 102521"/>
                    <a:gd name="connsiteX3" fmla="*/ 41063 w 124421"/>
                    <a:gd name="connsiteY3" fmla="*/ 78517 h 102521"/>
                    <a:gd name="connsiteX4" fmla="*/ 29975 w 124421"/>
                    <a:gd name="connsiteY4" fmla="*/ 85634 h 102521"/>
                    <a:gd name="connsiteX5" fmla="*/ 28154 w 124421"/>
                    <a:gd name="connsiteY5" fmla="*/ 89275 h 102521"/>
                    <a:gd name="connsiteX6" fmla="*/ 22031 w 124421"/>
                    <a:gd name="connsiteY6" fmla="*/ 100529 h 102521"/>
                    <a:gd name="connsiteX7" fmla="*/ 2998 w 124421"/>
                    <a:gd name="connsiteY7" fmla="*/ 101356 h 102521"/>
                    <a:gd name="connsiteX8" fmla="*/ 2005 w 124421"/>
                    <a:gd name="connsiteY8" fmla="*/ 95564 h 102521"/>
                    <a:gd name="connsiteX9" fmla="*/ 32292 w 124421"/>
                    <a:gd name="connsiteY9" fmla="*/ 33832 h 102521"/>
                    <a:gd name="connsiteX10" fmla="*/ 46194 w 124421"/>
                    <a:gd name="connsiteY10" fmla="*/ 5531 h 102521"/>
                    <a:gd name="connsiteX11" fmla="*/ 53807 w 124421"/>
                    <a:gd name="connsiteY11" fmla="*/ 732 h 102521"/>
                    <a:gd name="connsiteX12" fmla="*/ 55462 w 124421"/>
                    <a:gd name="connsiteY12" fmla="*/ 732 h 102521"/>
                    <a:gd name="connsiteX13" fmla="*/ 85914 w 124421"/>
                    <a:gd name="connsiteY13" fmla="*/ 18937 h 102521"/>
                    <a:gd name="connsiteX14" fmla="*/ 121662 w 124421"/>
                    <a:gd name="connsiteY14" fmla="*/ 92750 h 102521"/>
                    <a:gd name="connsiteX15" fmla="*/ 116366 w 124421"/>
                    <a:gd name="connsiteY15" fmla="*/ 101356 h 102521"/>
                    <a:gd name="connsiteX16" fmla="*/ 110904 w 124421"/>
                    <a:gd name="connsiteY16" fmla="*/ 101356 h 102521"/>
                    <a:gd name="connsiteX17" fmla="*/ 60923 w 124421"/>
                    <a:gd name="connsiteY17" fmla="*/ 62298 h 102521"/>
                    <a:gd name="connsiteX18" fmla="*/ 60923 w 124421"/>
                    <a:gd name="connsiteY18" fmla="*/ 62298 h 102521"/>
                    <a:gd name="connsiteX19" fmla="*/ 75818 w 124421"/>
                    <a:gd name="connsiteY19" fmla="*/ 62298 h 102521"/>
                    <a:gd name="connsiteX20" fmla="*/ 78632 w 124421"/>
                    <a:gd name="connsiteY20" fmla="*/ 57664 h 102521"/>
                    <a:gd name="connsiteX21" fmla="*/ 63737 w 124421"/>
                    <a:gd name="connsiteY21" fmla="*/ 25391 h 102521"/>
                    <a:gd name="connsiteX22" fmla="*/ 60592 w 124421"/>
                    <a:gd name="connsiteY22" fmla="*/ 21916 h 102521"/>
                    <a:gd name="connsiteX23" fmla="*/ 57448 w 124421"/>
                    <a:gd name="connsiteY23" fmla="*/ 25391 h 102521"/>
                    <a:gd name="connsiteX24" fmla="*/ 48014 w 124421"/>
                    <a:gd name="connsiteY24" fmla="*/ 45583 h 102521"/>
                    <a:gd name="connsiteX25" fmla="*/ 59103 w 124421"/>
                    <a:gd name="connsiteY25" fmla="*/ 62298 h 102521"/>
                    <a:gd name="connsiteX26" fmla="*/ 60758 w 124421"/>
                    <a:gd name="connsiteY26" fmla="*/ 62298 h 10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4421" h="102521">
                      <a:moveTo>
                        <a:pt x="110904" y="101687"/>
                      </a:moveTo>
                      <a:cubicBezTo>
                        <a:pt x="102133" y="104666"/>
                        <a:pt x="97002" y="99370"/>
                        <a:pt x="94520" y="90599"/>
                      </a:cubicBezTo>
                      <a:cubicBezTo>
                        <a:pt x="91541" y="80669"/>
                        <a:pt x="85417" y="77690"/>
                        <a:pt x="75156" y="78517"/>
                      </a:cubicBezTo>
                      <a:cubicBezTo>
                        <a:pt x="63902" y="79510"/>
                        <a:pt x="52483" y="78848"/>
                        <a:pt x="41063" y="78517"/>
                      </a:cubicBezTo>
                      <a:cubicBezTo>
                        <a:pt x="35602" y="78517"/>
                        <a:pt x="31133" y="79179"/>
                        <a:pt x="29975" y="85634"/>
                      </a:cubicBezTo>
                      <a:cubicBezTo>
                        <a:pt x="29809" y="86958"/>
                        <a:pt x="28651" y="88116"/>
                        <a:pt x="28154" y="89275"/>
                      </a:cubicBezTo>
                      <a:cubicBezTo>
                        <a:pt x="26168" y="93081"/>
                        <a:pt x="25837" y="99370"/>
                        <a:pt x="22031" y="100529"/>
                      </a:cubicBezTo>
                      <a:cubicBezTo>
                        <a:pt x="16073" y="102184"/>
                        <a:pt x="9453" y="101853"/>
                        <a:pt x="2998" y="101356"/>
                      </a:cubicBezTo>
                      <a:cubicBezTo>
                        <a:pt x="-2463" y="101025"/>
                        <a:pt x="1012" y="97384"/>
                        <a:pt x="2005" y="95564"/>
                      </a:cubicBezTo>
                      <a:cubicBezTo>
                        <a:pt x="12101" y="74876"/>
                        <a:pt x="22196" y="54354"/>
                        <a:pt x="32292" y="33832"/>
                      </a:cubicBezTo>
                      <a:cubicBezTo>
                        <a:pt x="36926" y="24398"/>
                        <a:pt x="41725" y="15130"/>
                        <a:pt x="46194" y="5531"/>
                      </a:cubicBezTo>
                      <a:cubicBezTo>
                        <a:pt x="47849" y="2056"/>
                        <a:pt x="50000" y="235"/>
                        <a:pt x="53807" y="732"/>
                      </a:cubicBezTo>
                      <a:cubicBezTo>
                        <a:pt x="54303" y="732"/>
                        <a:pt x="54965" y="732"/>
                        <a:pt x="55462" y="732"/>
                      </a:cubicBezTo>
                      <a:cubicBezTo>
                        <a:pt x="71019" y="-2247"/>
                        <a:pt x="79625" y="3876"/>
                        <a:pt x="85914" y="18937"/>
                      </a:cubicBezTo>
                      <a:cubicBezTo>
                        <a:pt x="96506" y="44093"/>
                        <a:pt x="109580" y="68256"/>
                        <a:pt x="121662" y="92750"/>
                      </a:cubicBezTo>
                      <a:cubicBezTo>
                        <a:pt x="125965" y="101356"/>
                        <a:pt x="125965" y="101356"/>
                        <a:pt x="116366" y="101356"/>
                      </a:cubicBezTo>
                      <a:cubicBezTo>
                        <a:pt x="115042" y="101356"/>
                        <a:pt x="113552" y="101356"/>
                        <a:pt x="110904" y="101356"/>
                      </a:cubicBezTo>
                      <a:close/>
                      <a:moveTo>
                        <a:pt x="60923" y="62298"/>
                      </a:moveTo>
                      <a:lnTo>
                        <a:pt x="60923" y="62298"/>
                      </a:lnTo>
                      <a:cubicBezTo>
                        <a:pt x="65888" y="62298"/>
                        <a:pt x="70853" y="62298"/>
                        <a:pt x="75818" y="62298"/>
                      </a:cubicBezTo>
                      <a:cubicBezTo>
                        <a:pt x="79128" y="62298"/>
                        <a:pt x="80287" y="61305"/>
                        <a:pt x="78632" y="57664"/>
                      </a:cubicBezTo>
                      <a:cubicBezTo>
                        <a:pt x="73501" y="46907"/>
                        <a:pt x="68702" y="36149"/>
                        <a:pt x="63737" y="25391"/>
                      </a:cubicBezTo>
                      <a:cubicBezTo>
                        <a:pt x="63075" y="24067"/>
                        <a:pt x="62744" y="21916"/>
                        <a:pt x="60592" y="21916"/>
                      </a:cubicBezTo>
                      <a:cubicBezTo>
                        <a:pt x="58606" y="21916"/>
                        <a:pt x="58110" y="23902"/>
                        <a:pt x="57448" y="25391"/>
                      </a:cubicBezTo>
                      <a:cubicBezTo>
                        <a:pt x="54138" y="32012"/>
                        <a:pt x="50993" y="38797"/>
                        <a:pt x="48014" y="45583"/>
                      </a:cubicBezTo>
                      <a:cubicBezTo>
                        <a:pt x="42938" y="56726"/>
                        <a:pt x="46636" y="62298"/>
                        <a:pt x="59103" y="62298"/>
                      </a:cubicBezTo>
                      <a:cubicBezTo>
                        <a:pt x="59103" y="62298"/>
                        <a:pt x="60261" y="62298"/>
                        <a:pt x="60758" y="62298"/>
                      </a:cubicBezTo>
                      <a:close/>
                    </a:path>
                  </a:pathLst>
                </a:custGeom>
                <a:grpFill/>
                <a:ln w="16521" cap="flat">
                  <a:noFill/>
                  <a:prstDash val="solid"/>
                  <a:miter/>
                </a:ln>
              </p:spPr>
              <p:txBody>
                <a:bodyPr rtlCol="0" anchor="ctr"/>
                <a:lstStyle/>
                <a:p>
                  <a:endParaRPr lang="en-US" sz="2400"/>
                </a:p>
              </p:txBody>
            </p:sp>
            <p:sp>
              <p:nvSpPr>
                <p:cNvPr id="22" name="Freeform: Shape 21">
                  <a:extLst>
                    <a:ext uri="{FF2B5EF4-FFF2-40B4-BE49-F238E27FC236}">
                      <a16:creationId xmlns:a16="http://schemas.microsoft.com/office/drawing/2014/main" id="{1CEFD5EF-278A-C688-2F03-1726DD6B8E39}"/>
                    </a:ext>
                  </a:extLst>
                </p:cNvPr>
                <p:cNvSpPr/>
                <p:nvPr/>
              </p:nvSpPr>
              <p:spPr>
                <a:xfrm>
                  <a:off x="1914367" y="1175979"/>
                  <a:ext cx="55939" cy="59757"/>
                </a:xfrm>
                <a:custGeom>
                  <a:avLst/>
                  <a:gdLst>
                    <a:gd name="connsiteX0" fmla="*/ 0 w 55939"/>
                    <a:gd name="connsiteY0" fmla="*/ 29802 h 59757"/>
                    <a:gd name="connsiteX1" fmla="*/ 0 w 55939"/>
                    <a:gd name="connsiteY1" fmla="*/ 5639 h 59757"/>
                    <a:gd name="connsiteX2" fmla="*/ 5792 w 55939"/>
                    <a:gd name="connsiteY2" fmla="*/ 12 h 59757"/>
                    <a:gd name="connsiteX3" fmla="*/ 49154 w 55939"/>
                    <a:gd name="connsiteY3" fmla="*/ 674 h 59757"/>
                    <a:gd name="connsiteX4" fmla="*/ 55608 w 55939"/>
                    <a:gd name="connsiteY4" fmla="*/ 6963 h 59757"/>
                    <a:gd name="connsiteX5" fmla="*/ 55939 w 55939"/>
                    <a:gd name="connsiteY5" fmla="*/ 53634 h 59757"/>
                    <a:gd name="connsiteX6" fmla="*/ 50147 w 55939"/>
                    <a:gd name="connsiteY6" fmla="*/ 59592 h 59757"/>
                    <a:gd name="connsiteX7" fmla="*/ 5958 w 55939"/>
                    <a:gd name="connsiteY7" fmla="*/ 59758 h 59757"/>
                    <a:gd name="connsiteX8" fmla="*/ 166 w 55939"/>
                    <a:gd name="connsiteY8" fmla="*/ 53965 h 59757"/>
                    <a:gd name="connsiteX9" fmla="*/ 166 w 55939"/>
                    <a:gd name="connsiteY9" fmla="*/ 29802 h 59757"/>
                    <a:gd name="connsiteX10" fmla="*/ 166 w 55939"/>
                    <a:gd name="connsiteY10" fmla="*/ 29802 h 59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939" h="59757">
                      <a:moveTo>
                        <a:pt x="0" y="29802"/>
                      </a:moveTo>
                      <a:cubicBezTo>
                        <a:pt x="0" y="21693"/>
                        <a:pt x="0" y="13749"/>
                        <a:pt x="0" y="5639"/>
                      </a:cubicBezTo>
                      <a:cubicBezTo>
                        <a:pt x="0" y="1336"/>
                        <a:pt x="1324" y="-153"/>
                        <a:pt x="5792" y="12"/>
                      </a:cubicBezTo>
                      <a:cubicBezTo>
                        <a:pt x="20191" y="509"/>
                        <a:pt x="34590" y="840"/>
                        <a:pt x="49154" y="674"/>
                      </a:cubicBezTo>
                      <a:cubicBezTo>
                        <a:pt x="53953" y="674"/>
                        <a:pt x="55443" y="2660"/>
                        <a:pt x="55608" y="6963"/>
                      </a:cubicBezTo>
                      <a:cubicBezTo>
                        <a:pt x="55608" y="22520"/>
                        <a:pt x="55608" y="38077"/>
                        <a:pt x="55939" y="53634"/>
                      </a:cubicBezTo>
                      <a:cubicBezTo>
                        <a:pt x="55939" y="57772"/>
                        <a:pt x="54450" y="59592"/>
                        <a:pt x="50147" y="59592"/>
                      </a:cubicBezTo>
                      <a:cubicBezTo>
                        <a:pt x="35417" y="59592"/>
                        <a:pt x="20688" y="59592"/>
                        <a:pt x="5958" y="59758"/>
                      </a:cubicBezTo>
                      <a:cubicBezTo>
                        <a:pt x="1490" y="59758"/>
                        <a:pt x="166" y="58103"/>
                        <a:pt x="166" y="53965"/>
                      </a:cubicBezTo>
                      <a:cubicBezTo>
                        <a:pt x="331" y="45856"/>
                        <a:pt x="166" y="37912"/>
                        <a:pt x="166" y="29802"/>
                      </a:cubicBezTo>
                      <a:cubicBezTo>
                        <a:pt x="166" y="29802"/>
                        <a:pt x="166" y="29802"/>
                        <a:pt x="166" y="29802"/>
                      </a:cubicBezTo>
                      <a:close/>
                    </a:path>
                  </a:pathLst>
                </a:custGeom>
                <a:grpFill/>
                <a:ln w="16521" cap="flat">
                  <a:noFill/>
                  <a:prstDash val="solid"/>
                  <a:miter/>
                </a:ln>
              </p:spPr>
              <p:txBody>
                <a:bodyPr rtlCol="0" anchor="ctr"/>
                <a:lstStyle/>
                <a:p>
                  <a:endParaRPr lang="en-US" sz="2400"/>
                </a:p>
              </p:txBody>
            </p:sp>
            <p:sp>
              <p:nvSpPr>
                <p:cNvPr id="23" name="Freeform: Shape 22">
                  <a:extLst>
                    <a:ext uri="{FF2B5EF4-FFF2-40B4-BE49-F238E27FC236}">
                      <a16:creationId xmlns:a16="http://schemas.microsoft.com/office/drawing/2014/main" id="{C05E415C-C009-EB48-D463-9E8BF32D5E99}"/>
                    </a:ext>
                  </a:extLst>
                </p:cNvPr>
                <p:cNvSpPr/>
                <p:nvPr/>
              </p:nvSpPr>
              <p:spPr>
                <a:xfrm>
                  <a:off x="2278279" y="855243"/>
                  <a:ext cx="52817" cy="58429"/>
                </a:xfrm>
                <a:custGeom>
                  <a:avLst/>
                  <a:gdLst>
                    <a:gd name="connsiteX0" fmla="*/ 188 w 52817"/>
                    <a:gd name="connsiteY0" fmla="*/ 28640 h 58429"/>
                    <a:gd name="connsiteX1" fmla="*/ 188 w 52817"/>
                    <a:gd name="connsiteY1" fmla="*/ 6959 h 58429"/>
                    <a:gd name="connsiteX2" fmla="*/ 6477 w 52817"/>
                    <a:gd name="connsiteY2" fmla="*/ 8 h 58429"/>
                    <a:gd name="connsiteX3" fmla="*/ 46363 w 52817"/>
                    <a:gd name="connsiteY3" fmla="*/ 8 h 58429"/>
                    <a:gd name="connsiteX4" fmla="*/ 52818 w 52817"/>
                    <a:gd name="connsiteY4" fmla="*/ 5304 h 58429"/>
                    <a:gd name="connsiteX5" fmla="*/ 52818 w 52817"/>
                    <a:gd name="connsiteY5" fmla="*/ 53630 h 58429"/>
                    <a:gd name="connsiteX6" fmla="*/ 47687 w 52817"/>
                    <a:gd name="connsiteY6" fmla="*/ 58430 h 58429"/>
                    <a:gd name="connsiteX7" fmla="*/ 4326 w 52817"/>
                    <a:gd name="connsiteY7" fmla="*/ 58099 h 58429"/>
                    <a:gd name="connsiteX8" fmla="*/ 23 w 52817"/>
                    <a:gd name="connsiteY8" fmla="*/ 52637 h 58429"/>
                    <a:gd name="connsiteX9" fmla="*/ 23 w 52817"/>
                    <a:gd name="connsiteY9" fmla="*/ 28474 h 5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17" h="58429">
                      <a:moveTo>
                        <a:pt x="188" y="28640"/>
                      </a:moveTo>
                      <a:cubicBezTo>
                        <a:pt x="188" y="21358"/>
                        <a:pt x="354" y="14241"/>
                        <a:pt x="188" y="6959"/>
                      </a:cubicBezTo>
                      <a:cubicBezTo>
                        <a:pt x="23" y="2160"/>
                        <a:pt x="1016" y="-157"/>
                        <a:pt x="6477" y="8"/>
                      </a:cubicBezTo>
                      <a:cubicBezTo>
                        <a:pt x="19717" y="339"/>
                        <a:pt x="33123" y="174"/>
                        <a:pt x="46363" y="8"/>
                      </a:cubicBezTo>
                      <a:cubicBezTo>
                        <a:pt x="50169" y="8"/>
                        <a:pt x="52818" y="505"/>
                        <a:pt x="52818" y="5304"/>
                      </a:cubicBezTo>
                      <a:cubicBezTo>
                        <a:pt x="52818" y="21358"/>
                        <a:pt x="52818" y="37411"/>
                        <a:pt x="52818" y="53630"/>
                      </a:cubicBezTo>
                      <a:cubicBezTo>
                        <a:pt x="52818" y="57602"/>
                        <a:pt x="50831" y="58430"/>
                        <a:pt x="47687" y="58430"/>
                      </a:cubicBezTo>
                      <a:cubicBezTo>
                        <a:pt x="33288" y="58430"/>
                        <a:pt x="18890" y="58099"/>
                        <a:pt x="4326" y="58099"/>
                      </a:cubicBezTo>
                      <a:cubicBezTo>
                        <a:pt x="519" y="58099"/>
                        <a:pt x="-143" y="55947"/>
                        <a:pt x="23" y="52637"/>
                      </a:cubicBezTo>
                      <a:cubicBezTo>
                        <a:pt x="23" y="44528"/>
                        <a:pt x="23" y="36584"/>
                        <a:pt x="23" y="28474"/>
                      </a:cubicBezTo>
                      <a:close/>
                    </a:path>
                  </a:pathLst>
                </a:custGeom>
                <a:grpFill/>
                <a:ln w="16521" cap="flat">
                  <a:noFill/>
                  <a:prstDash val="solid"/>
                  <a:miter/>
                </a:ln>
              </p:spPr>
              <p:txBody>
                <a:bodyPr rtlCol="0" anchor="ctr"/>
                <a:lstStyle/>
                <a:p>
                  <a:endParaRPr lang="en-US" sz="2400"/>
                </a:p>
              </p:txBody>
            </p:sp>
            <p:sp>
              <p:nvSpPr>
                <p:cNvPr id="24" name="Freeform: Shape 23">
                  <a:extLst>
                    <a:ext uri="{FF2B5EF4-FFF2-40B4-BE49-F238E27FC236}">
                      <a16:creationId xmlns:a16="http://schemas.microsoft.com/office/drawing/2014/main" id="{8743FCCD-19B6-617E-D908-253FB1BB3F72}"/>
                    </a:ext>
                  </a:extLst>
                </p:cNvPr>
                <p:cNvSpPr/>
                <p:nvPr/>
              </p:nvSpPr>
              <p:spPr>
                <a:xfrm>
                  <a:off x="1899959" y="1285213"/>
                  <a:ext cx="75936" cy="100797"/>
                </a:xfrm>
                <a:custGeom>
                  <a:avLst/>
                  <a:gdLst>
                    <a:gd name="connsiteX0" fmla="*/ 9 w 75936"/>
                    <a:gd name="connsiteY0" fmla="*/ 50651 h 100797"/>
                    <a:gd name="connsiteX1" fmla="*/ 9 w 75936"/>
                    <a:gd name="connsiteY1" fmla="*/ 8118 h 100797"/>
                    <a:gd name="connsiteX2" fmla="*/ 7787 w 75936"/>
                    <a:gd name="connsiteY2" fmla="*/ 8 h 100797"/>
                    <a:gd name="connsiteX3" fmla="*/ 21855 w 75936"/>
                    <a:gd name="connsiteY3" fmla="*/ 14076 h 100797"/>
                    <a:gd name="connsiteX4" fmla="*/ 21689 w 75936"/>
                    <a:gd name="connsiteY4" fmla="*/ 74814 h 100797"/>
                    <a:gd name="connsiteX5" fmla="*/ 31619 w 75936"/>
                    <a:gd name="connsiteY5" fmla="*/ 84248 h 100797"/>
                    <a:gd name="connsiteX6" fmla="*/ 69188 w 75936"/>
                    <a:gd name="connsiteY6" fmla="*/ 83917 h 100797"/>
                    <a:gd name="connsiteX7" fmla="*/ 75642 w 75936"/>
                    <a:gd name="connsiteY7" fmla="*/ 94674 h 100797"/>
                    <a:gd name="connsiteX8" fmla="*/ 69023 w 75936"/>
                    <a:gd name="connsiteY8" fmla="*/ 100798 h 100797"/>
                    <a:gd name="connsiteX9" fmla="*/ 7291 w 75936"/>
                    <a:gd name="connsiteY9" fmla="*/ 100798 h 100797"/>
                    <a:gd name="connsiteX10" fmla="*/ 9 w 75936"/>
                    <a:gd name="connsiteY10" fmla="*/ 93847 h 100797"/>
                    <a:gd name="connsiteX11" fmla="*/ 9 w 75936"/>
                    <a:gd name="connsiteY11" fmla="*/ 50486 h 100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936" h="100797">
                      <a:moveTo>
                        <a:pt x="9" y="50651"/>
                      </a:moveTo>
                      <a:cubicBezTo>
                        <a:pt x="9" y="36418"/>
                        <a:pt x="174" y="22351"/>
                        <a:pt x="9" y="8118"/>
                      </a:cubicBezTo>
                      <a:cubicBezTo>
                        <a:pt x="9" y="2160"/>
                        <a:pt x="1167" y="-157"/>
                        <a:pt x="7787" y="8"/>
                      </a:cubicBezTo>
                      <a:cubicBezTo>
                        <a:pt x="21855" y="505"/>
                        <a:pt x="21855" y="8"/>
                        <a:pt x="21855" y="14076"/>
                      </a:cubicBezTo>
                      <a:cubicBezTo>
                        <a:pt x="21855" y="34432"/>
                        <a:pt x="22186" y="54623"/>
                        <a:pt x="21689" y="74814"/>
                      </a:cubicBezTo>
                      <a:cubicBezTo>
                        <a:pt x="21524" y="82924"/>
                        <a:pt x="24337" y="84579"/>
                        <a:pt x="31619" y="84248"/>
                      </a:cubicBezTo>
                      <a:cubicBezTo>
                        <a:pt x="44032" y="83751"/>
                        <a:pt x="56610" y="84413"/>
                        <a:pt x="69188" y="83917"/>
                      </a:cubicBezTo>
                      <a:cubicBezTo>
                        <a:pt x="78953" y="83586"/>
                        <a:pt x="74650" y="90371"/>
                        <a:pt x="75642" y="94674"/>
                      </a:cubicBezTo>
                      <a:cubicBezTo>
                        <a:pt x="76967" y="100467"/>
                        <a:pt x="73657" y="100798"/>
                        <a:pt x="69023" y="100798"/>
                      </a:cubicBezTo>
                      <a:cubicBezTo>
                        <a:pt x="48500" y="100632"/>
                        <a:pt x="27978" y="100632"/>
                        <a:pt x="7291" y="100798"/>
                      </a:cubicBezTo>
                      <a:cubicBezTo>
                        <a:pt x="1995" y="100798"/>
                        <a:pt x="-157" y="99474"/>
                        <a:pt x="9" y="93847"/>
                      </a:cubicBezTo>
                      <a:cubicBezTo>
                        <a:pt x="340" y="79448"/>
                        <a:pt x="9" y="65050"/>
                        <a:pt x="9" y="50486"/>
                      </a:cubicBezTo>
                      <a:close/>
                    </a:path>
                  </a:pathLst>
                </a:custGeom>
                <a:grpFill/>
                <a:ln w="16521" cap="flat">
                  <a:noFill/>
                  <a:prstDash val="solid"/>
                  <a:miter/>
                </a:ln>
              </p:spPr>
              <p:txBody>
                <a:bodyPr rtlCol="0" anchor="ctr"/>
                <a:lstStyle/>
                <a:p>
                  <a:endParaRPr lang="en-US" sz="2400"/>
                </a:p>
              </p:txBody>
            </p:sp>
            <p:sp>
              <p:nvSpPr>
                <p:cNvPr id="25" name="Freeform: Shape 24">
                  <a:extLst>
                    <a:ext uri="{FF2B5EF4-FFF2-40B4-BE49-F238E27FC236}">
                      <a16:creationId xmlns:a16="http://schemas.microsoft.com/office/drawing/2014/main" id="{A1219D96-7D03-046F-DB5C-C838D8D25D6A}"/>
                    </a:ext>
                  </a:extLst>
                </p:cNvPr>
                <p:cNvSpPr/>
                <p:nvPr/>
              </p:nvSpPr>
              <p:spPr>
                <a:xfrm>
                  <a:off x="1350991" y="1147691"/>
                  <a:ext cx="3653" cy="7447"/>
                </a:xfrm>
                <a:custGeom>
                  <a:avLst/>
                  <a:gdLst>
                    <a:gd name="connsiteX0" fmla="*/ 3654 w 3653"/>
                    <a:gd name="connsiteY0" fmla="*/ 0 h 7447"/>
                    <a:gd name="connsiteX1" fmla="*/ 509 w 3653"/>
                    <a:gd name="connsiteY1" fmla="*/ 7448 h 7447"/>
                    <a:gd name="connsiteX2" fmla="*/ 3654 w 3653"/>
                    <a:gd name="connsiteY2" fmla="*/ 0 h 7447"/>
                  </a:gdLst>
                  <a:ahLst/>
                  <a:cxnLst>
                    <a:cxn ang="0">
                      <a:pos x="connsiteX0" y="connsiteY0"/>
                    </a:cxn>
                    <a:cxn ang="0">
                      <a:pos x="connsiteX1" y="connsiteY1"/>
                    </a:cxn>
                    <a:cxn ang="0">
                      <a:pos x="connsiteX2" y="connsiteY2"/>
                    </a:cxn>
                  </a:cxnLst>
                  <a:rect l="l" t="t" r="r" b="b"/>
                  <a:pathLst>
                    <a:path w="3653" h="7447">
                      <a:moveTo>
                        <a:pt x="3654" y="0"/>
                      </a:moveTo>
                      <a:cubicBezTo>
                        <a:pt x="3323" y="2814"/>
                        <a:pt x="3323" y="5793"/>
                        <a:pt x="509" y="7448"/>
                      </a:cubicBezTo>
                      <a:cubicBezTo>
                        <a:pt x="-318" y="4138"/>
                        <a:pt x="-649" y="1158"/>
                        <a:pt x="3654" y="0"/>
                      </a:cubicBezTo>
                      <a:close/>
                    </a:path>
                  </a:pathLst>
                </a:custGeom>
                <a:grpFill/>
                <a:ln w="16521" cap="flat">
                  <a:noFill/>
                  <a:prstDash val="solid"/>
                  <a:miter/>
                </a:ln>
              </p:spPr>
              <p:txBody>
                <a:bodyPr rtlCol="0" anchor="ctr"/>
                <a:lstStyle/>
                <a:p>
                  <a:endParaRPr lang="en-US" sz="2400"/>
                </a:p>
              </p:txBody>
            </p:sp>
          </p:grpSp>
        </p:grpSp>
        <p:pic>
          <p:nvPicPr>
            <p:cNvPr id="6" name="Picture 5" descr="A blue and black logo&#10;&#10;Description automatically generated">
              <a:extLst>
                <a:ext uri="{FF2B5EF4-FFF2-40B4-BE49-F238E27FC236}">
                  <a16:creationId xmlns:a16="http://schemas.microsoft.com/office/drawing/2014/main" id="{6D2D251E-6F3A-D862-42AE-FF6E2381A28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9026" y="4538514"/>
              <a:ext cx="783974" cy="387563"/>
            </a:xfrm>
            <a:prstGeom prst="rect">
              <a:avLst/>
            </a:prstGeom>
          </p:spPr>
        </p:pic>
        <p:cxnSp>
          <p:nvCxnSpPr>
            <p:cNvPr id="9" name="Straight Connector 8">
              <a:extLst>
                <a:ext uri="{FF2B5EF4-FFF2-40B4-BE49-F238E27FC236}">
                  <a16:creationId xmlns:a16="http://schemas.microsoft.com/office/drawing/2014/main" id="{6AA861A9-0164-B253-943F-367DE65CF8BA}"/>
                </a:ext>
              </a:extLst>
            </p:cNvPr>
            <p:cNvCxnSpPr/>
            <p:nvPr/>
          </p:nvCxnSpPr>
          <p:spPr>
            <a:xfrm>
              <a:off x="1219200" y="4593770"/>
              <a:ext cx="0" cy="27720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65419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bodyStyle>
    <p:other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478F41B-2AFE-5234-CD7A-A5388DBFC872}"/>
              </a:ext>
            </a:extLst>
          </p:cNvPr>
          <p:cNvSpPr>
            <a:spLocks noGrp="1"/>
          </p:cNvSpPr>
          <p:nvPr>
            <p:ph type="ctrTitle"/>
          </p:nvPr>
        </p:nvSpPr>
        <p:spPr>
          <a:xfrm>
            <a:off x="1828800" y="2364520"/>
            <a:ext cx="10363200" cy="615553"/>
          </a:xfrm>
        </p:spPr>
        <p:txBody>
          <a:bodyPr/>
          <a:lstStyle/>
          <a:p>
            <a:r>
              <a:rPr lang="en-US" sz="4000" b="1" dirty="0">
                <a:solidFill>
                  <a:srgbClr val="FF5900"/>
                </a:solidFill>
              </a:rPr>
              <a:t>WELCOME To DIY GURU BATTERIES </a:t>
            </a:r>
            <a:endParaRPr lang="en-IN" sz="4000" b="1" dirty="0">
              <a:solidFill>
                <a:srgbClr val="FF5900"/>
              </a:solidFill>
            </a:endParaRPr>
          </a:p>
        </p:txBody>
      </p:sp>
    </p:spTree>
    <p:extLst>
      <p:ext uri="{BB962C8B-B14F-4D97-AF65-F5344CB8AC3E}">
        <p14:creationId xmlns:p14="http://schemas.microsoft.com/office/powerpoint/2010/main" val="1331321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1BE3519-6552-E023-7A6D-F33F43859592}"/>
              </a:ext>
            </a:extLst>
          </p:cNvPr>
          <p:cNvSpPr>
            <a:spLocks noGrp="1"/>
          </p:cNvSpPr>
          <p:nvPr>
            <p:ph type="title"/>
          </p:nvPr>
        </p:nvSpPr>
        <p:spPr>
          <a:xfrm>
            <a:off x="761967" y="362217"/>
            <a:ext cx="10152379" cy="430887"/>
          </a:xfrm>
        </p:spPr>
        <p:txBody>
          <a:bodyPr/>
          <a:lstStyle/>
          <a:p>
            <a:r>
              <a:rPr lang="en-US" sz="2800" dirty="0">
                <a:solidFill>
                  <a:srgbClr val="FF5900"/>
                </a:solidFill>
              </a:rPr>
              <a:t>Parameters to select a battery to your vehicle</a:t>
            </a:r>
            <a:endParaRPr lang="en-IN" sz="2800" dirty="0">
              <a:solidFill>
                <a:srgbClr val="FF5900"/>
              </a:solidFill>
            </a:endParaRPr>
          </a:p>
        </p:txBody>
      </p:sp>
      <p:sp>
        <p:nvSpPr>
          <p:cNvPr id="4" name="Text Placeholder 3">
            <a:extLst>
              <a:ext uri="{FF2B5EF4-FFF2-40B4-BE49-F238E27FC236}">
                <a16:creationId xmlns:a16="http://schemas.microsoft.com/office/drawing/2014/main" id="{32F0B6D2-3E37-7CC8-EE68-2C3646B26F66}"/>
              </a:ext>
            </a:extLst>
          </p:cNvPr>
          <p:cNvSpPr>
            <a:spLocks noGrp="1"/>
          </p:cNvSpPr>
          <p:nvPr>
            <p:ph type="body" idx="1"/>
          </p:nvPr>
        </p:nvSpPr>
        <p:spPr>
          <a:xfrm>
            <a:off x="761967" y="1046394"/>
            <a:ext cx="6218767" cy="3278333"/>
          </a:xfrm>
        </p:spPr>
        <p:txBody>
          <a:bodyPr/>
          <a:lstStyle/>
          <a:p>
            <a:pPr marL="342900" indent="-342900">
              <a:lnSpc>
                <a:spcPct val="150000"/>
              </a:lnSpc>
              <a:buFont typeface="Arial" panose="020B0604020202020204" pitchFamily="34" charset="0"/>
              <a:buChar char="•"/>
            </a:pPr>
            <a:r>
              <a:rPr lang="en-US" sz="1600" dirty="0"/>
              <a:t>Battery voltage </a:t>
            </a:r>
          </a:p>
          <a:p>
            <a:pPr marL="342900" indent="-342900">
              <a:lnSpc>
                <a:spcPct val="150000"/>
              </a:lnSpc>
              <a:buFont typeface="Arial" panose="020B0604020202020204" pitchFamily="34" charset="0"/>
              <a:buChar char="•"/>
            </a:pPr>
            <a:r>
              <a:rPr lang="en-US" sz="1600" dirty="0"/>
              <a:t>Battery Capacity </a:t>
            </a:r>
          </a:p>
          <a:p>
            <a:pPr marL="342900" indent="-342900">
              <a:lnSpc>
                <a:spcPct val="150000"/>
              </a:lnSpc>
              <a:buFont typeface="Arial" panose="020B0604020202020204" pitchFamily="34" charset="0"/>
              <a:buChar char="•"/>
            </a:pPr>
            <a:r>
              <a:rPr lang="en-US" sz="1600" dirty="0"/>
              <a:t>Energy Stored </a:t>
            </a:r>
          </a:p>
          <a:p>
            <a:pPr marL="342900" indent="-342900">
              <a:lnSpc>
                <a:spcPct val="150000"/>
              </a:lnSpc>
              <a:buFont typeface="Arial" panose="020B0604020202020204" pitchFamily="34" charset="0"/>
              <a:buChar char="•"/>
            </a:pPr>
            <a:r>
              <a:rPr lang="en-US" sz="1600" dirty="0"/>
              <a:t>Specific Energy</a:t>
            </a:r>
          </a:p>
          <a:p>
            <a:pPr marL="342900" indent="-342900">
              <a:lnSpc>
                <a:spcPct val="150000"/>
              </a:lnSpc>
              <a:buFont typeface="Arial" panose="020B0604020202020204" pitchFamily="34" charset="0"/>
              <a:buChar char="•"/>
            </a:pPr>
            <a:r>
              <a:rPr lang="en-US" sz="1600" dirty="0"/>
              <a:t>Efficiency</a:t>
            </a:r>
          </a:p>
          <a:p>
            <a:pPr marL="342900" indent="-342900">
              <a:lnSpc>
                <a:spcPct val="150000"/>
              </a:lnSpc>
              <a:buFont typeface="Arial" panose="020B0604020202020204" pitchFamily="34" charset="0"/>
              <a:buChar char="•"/>
            </a:pPr>
            <a:r>
              <a:rPr lang="en-US" sz="1600" dirty="0"/>
              <a:t>Energy Efficiency </a:t>
            </a:r>
          </a:p>
          <a:p>
            <a:pPr marL="342900" indent="-342900">
              <a:lnSpc>
                <a:spcPct val="150000"/>
              </a:lnSpc>
              <a:buFont typeface="Arial" panose="020B0604020202020204" pitchFamily="34" charset="0"/>
              <a:buChar char="•"/>
            </a:pPr>
            <a:r>
              <a:rPr lang="en-US" sz="1600" dirty="0"/>
              <a:t>Self- Discharge Rates</a:t>
            </a:r>
          </a:p>
          <a:p>
            <a:pPr marL="342900" indent="-342900">
              <a:lnSpc>
                <a:spcPct val="150000"/>
              </a:lnSpc>
              <a:buFont typeface="Arial" panose="020B0604020202020204" pitchFamily="34" charset="0"/>
              <a:buChar char="•"/>
            </a:pPr>
            <a:r>
              <a:rPr lang="en-US" sz="1600" dirty="0"/>
              <a:t>Battery Temperature, Heating and cooling needs </a:t>
            </a:r>
          </a:p>
          <a:p>
            <a:pPr marL="342900" indent="-342900">
              <a:lnSpc>
                <a:spcPct val="150000"/>
              </a:lnSpc>
              <a:buFont typeface="Arial" panose="020B0604020202020204" pitchFamily="34" charset="0"/>
              <a:buChar char="•"/>
            </a:pPr>
            <a:r>
              <a:rPr lang="en-US" sz="1600" dirty="0"/>
              <a:t>Battery Life and Number of Deep Cycles. </a:t>
            </a:r>
            <a:endParaRPr lang="en-IN" sz="1600" dirty="0"/>
          </a:p>
        </p:txBody>
      </p:sp>
    </p:spTree>
    <p:extLst>
      <p:ext uri="{BB962C8B-B14F-4D97-AF65-F5344CB8AC3E}">
        <p14:creationId xmlns:p14="http://schemas.microsoft.com/office/powerpoint/2010/main" val="2929614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C44238-1C9D-78BA-A124-DF96E46100C1}"/>
              </a:ext>
            </a:extLst>
          </p:cNvPr>
          <p:cNvSpPr>
            <a:spLocks noGrp="1"/>
          </p:cNvSpPr>
          <p:nvPr>
            <p:ph type="title"/>
          </p:nvPr>
        </p:nvSpPr>
        <p:spPr>
          <a:xfrm>
            <a:off x="761967" y="362217"/>
            <a:ext cx="10152379" cy="430887"/>
          </a:xfrm>
        </p:spPr>
        <p:txBody>
          <a:bodyPr/>
          <a:lstStyle/>
          <a:p>
            <a:r>
              <a:rPr lang="en-IN" sz="2800" dirty="0">
                <a:solidFill>
                  <a:srgbClr val="FF5900"/>
                </a:solidFill>
              </a:rPr>
              <a:t>Battery voltage</a:t>
            </a:r>
          </a:p>
        </p:txBody>
      </p:sp>
      <p:sp>
        <p:nvSpPr>
          <p:cNvPr id="4" name="Text Placeholder 3">
            <a:extLst>
              <a:ext uri="{FF2B5EF4-FFF2-40B4-BE49-F238E27FC236}">
                <a16:creationId xmlns:a16="http://schemas.microsoft.com/office/drawing/2014/main" id="{95EDA514-0022-6939-E4C4-DB88613B7BEB}"/>
              </a:ext>
            </a:extLst>
          </p:cNvPr>
          <p:cNvSpPr>
            <a:spLocks noGrp="1"/>
          </p:cNvSpPr>
          <p:nvPr>
            <p:ph type="body" idx="1"/>
          </p:nvPr>
        </p:nvSpPr>
        <p:spPr>
          <a:xfrm>
            <a:off x="761967" y="1434783"/>
            <a:ext cx="4734372" cy="3278333"/>
          </a:xfrm>
        </p:spPr>
        <p:txBody>
          <a:bodyPr/>
          <a:lstStyle/>
          <a:p>
            <a:pPr>
              <a:lnSpc>
                <a:spcPct val="150000"/>
              </a:lnSpc>
            </a:pPr>
            <a:r>
              <a:rPr lang="en-US" sz="1600" dirty="0"/>
              <a:t>Voltage is the electromotive force or the electric potential energy difference between two points (often within the context of an electrical circuit) per unit of charge, expressed in volts (V). Voltage, along with current and resistance, is used to describe the </a:t>
            </a:r>
            <a:r>
              <a:rPr lang="en-US" sz="1600" dirty="0" err="1"/>
              <a:t>behaviour</a:t>
            </a:r>
            <a:r>
              <a:rPr lang="en-US" sz="1600" dirty="0"/>
              <a:t> of electrons. The relationships are observed through the application of Ohms law and </a:t>
            </a:r>
            <a:r>
              <a:rPr lang="en-US" sz="1600" dirty="0" err="1"/>
              <a:t>Kirchhoffs</a:t>
            </a:r>
            <a:r>
              <a:rPr lang="en-US" sz="1600" dirty="0"/>
              <a:t> circuit laws. </a:t>
            </a:r>
          </a:p>
          <a:p>
            <a:pPr>
              <a:lnSpc>
                <a:spcPct val="150000"/>
              </a:lnSpc>
            </a:pPr>
            <a:endParaRPr lang="en-IN" sz="1600" dirty="0"/>
          </a:p>
        </p:txBody>
      </p:sp>
      <p:pic>
        <p:nvPicPr>
          <p:cNvPr id="7" name="Picture 6">
            <a:extLst>
              <a:ext uri="{FF2B5EF4-FFF2-40B4-BE49-F238E27FC236}">
                <a16:creationId xmlns:a16="http://schemas.microsoft.com/office/drawing/2014/main" id="{F40A4FFE-B8E1-B6E5-DD3B-0FE8A9336FBD}"/>
              </a:ext>
            </a:extLst>
          </p:cNvPr>
          <p:cNvPicPr>
            <a:picLocks noChangeAspect="1"/>
          </p:cNvPicPr>
          <p:nvPr/>
        </p:nvPicPr>
        <p:blipFill>
          <a:blip r:embed="rId2"/>
          <a:stretch>
            <a:fillRect/>
          </a:stretch>
        </p:blipFill>
        <p:spPr>
          <a:xfrm>
            <a:off x="6096000" y="1707214"/>
            <a:ext cx="4096605" cy="2899844"/>
          </a:xfrm>
          <a:prstGeom prst="rect">
            <a:avLst/>
          </a:prstGeom>
        </p:spPr>
      </p:pic>
    </p:spTree>
    <p:extLst>
      <p:ext uri="{BB962C8B-B14F-4D97-AF65-F5344CB8AC3E}">
        <p14:creationId xmlns:p14="http://schemas.microsoft.com/office/powerpoint/2010/main" val="1265310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5D8DCA-17BB-2AB1-E116-19909497932A}"/>
              </a:ext>
            </a:extLst>
          </p:cNvPr>
          <p:cNvSpPr>
            <a:spLocks noGrp="1"/>
          </p:cNvSpPr>
          <p:nvPr>
            <p:ph type="title"/>
          </p:nvPr>
        </p:nvSpPr>
        <p:spPr>
          <a:xfrm>
            <a:off x="761967" y="362217"/>
            <a:ext cx="10152379" cy="430887"/>
          </a:xfrm>
        </p:spPr>
        <p:txBody>
          <a:bodyPr/>
          <a:lstStyle/>
          <a:p>
            <a:r>
              <a:rPr lang="en-US" sz="2800" dirty="0">
                <a:solidFill>
                  <a:srgbClr val="FF5900"/>
                </a:solidFill>
              </a:rPr>
              <a:t>Difference Between voltage and current</a:t>
            </a:r>
            <a:endParaRPr lang="en-IN" sz="2800" dirty="0">
              <a:solidFill>
                <a:srgbClr val="FF5900"/>
              </a:solidFill>
            </a:endParaRPr>
          </a:p>
        </p:txBody>
      </p:sp>
      <p:sp>
        <p:nvSpPr>
          <p:cNvPr id="4" name="Text Placeholder 3">
            <a:extLst>
              <a:ext uri="{FF2B5EF4-FFF2-40B4-BE49-F238E27FC236}">
                <a16:creationId xmlns:a16="http://schemas.microsoft.com/office/drawing/2014/main" id="{EE3E282C-DF03-D205-4C30-257F0083DD21}"/>
              </a:ext>
            </a:extLst>
          </p:cNvPr>
          <p:cNvSpPr>
            <a:spLocks noGrp="1"/>
          </p:cNvSpPr>
          <p:nvPr>
            <p:ph type="body" idx="1"/>
          </p:nvPr>
        </p:nvSpPr>
        <p:spPr>
          <a:xfrm>
            <a:off x="761967" y="1434783"/>
            <a:ext cx="6871285" cy="2708434"/>
          </a:xfrm>
        </p:spPr>
        <p:txBody>
          <a:bodyPr/>
          <a:lstStyle/>
          <a:p>
            <a:r>
              <a:rPr lang="en-US" sz="1600" dirty="0"/>
              <a:t>• Current :- The current is a flow of electrons per unit time. </a:t>
            </a:r>
          </a:p>
          <a:p>
            <a:r>
              <a:rPr lang="en-US" sz="1600" dirty="0"/>
              <a:t>Let us consider an example, you are having a piston and a pipe. Consider there is a fluid in a pipe and piston helps you to push that fluid. </a:t>
            </a:r>
          </a:p>
          <a:p>
            <a:endParaRPr lang="en-US" sz="1600" dirty="0"/>
          </a:p>
          <a:p>
            <a:r>
              <a:rPr lang="en-US" sz="1600" dirty="0"/>
              <a:t>• Now Assume here </a:t>
            </a:r>
          </a:p>
          <a:p>
            <a:r>
              <a:rPr lang="en-US" sz="1600" dirty="0"/>
              <a:t>Fluid = Electrons, </a:t>
            </a:r>
          </a:p>
          <a:p>
            <a:r>
              <a:rPr lang="en-US" sz="1600" dirty="0"/>
              <a:t>Force used to push the piston to push fluid = </a:t>
            </a:r>
          </a:p>
          <a:p>
            <a:r>
              <a:rPr lang="en-US" sz="1600" dirty="0"/>
              <a:t>Voltage</a:t>
            </a:r>
          </a:p>
          <a:p>
            <a:endParaRPr lang="en-US" sz="1600" dirty="0"/>
          </a:p>
          <a:p>
            <a:r>
              <a:rPr lang="en-US" sz="1600" dirty="0"/>
              <a:t>• Now in a layman language, Voltage is a </a:t>
            </a:r>
            <a:r>
              <a:rPr lang="en-US" sz="1600" dirty="0" err="1"/>
              <a:t>forceused</a:t>
            </a:r>
            <a:r>
              <a:rPr lang="en-US" sz="1600" dirty="0"/>
              <a:t> to push the electrons and moment of that electrons create electric charge or current. </a:t>
            </a:r>
            <a:endParaRPr lang="en-IN" sz="1600" dirty="0"/>
          </a:p>
        </p:txBody>
      </p:sp>
      <p:pic>
        <p:nvPicPr>
          <p:cNvPr id="7" name="Picture 6">
            <a:extLst>
              <a:ext uri="{FF2B5EF4-FFF2-40B4-BE49-F238E27FC236}">
                <a16:creationId xmlns:a16="http://schemas.microsoft.com/office/drawing/2014/main" id="{2B4777A7-CA48-C159-2E80-76D7B4B955AC}"/>
              </a:ext>
            </a:extLst>
          </p:cNvPr>
          <p:cNvPicPr>
            <a:picLocks noChangeAspect="1"/>
          </p:cNvPicPr>
          <p:nvPr/>
        </p:nvPicPr>
        <p:blipFill>
          <a:blip r:embed="rId2"/>
          <a:stretch>
            <a:fillRect/>
          </a:stretch>
        </p:blipFill>
        <p:spPr>
          <a:xfrm>
            <a:off x="7755496" y="1434783"/>
            <a:ext cx="4016088" cy="3711262"/>
          </a:xfrm>
          <a:prstGeom prst="rect">
            <a:avLst/>
          </a:prstGeom>
        </p:spPr>
      </p:pic>
    </p:spTree>
    <p:extLst>
      <p:ext uri="{BB962C8B-B14F-4D97-AF65-F5344CB8AC3E}">
        <p14:creationId xmlns:p14="http://schemas.microsoft.com/office/powerpoint/2010/main" val="1202357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050426-E239-F472-5946-6EF83D7777F0}"/>
              </a:ext>
            </a:extLst>
          </p:cNvPr>
          <p:cNvSpPr>
            <a:spLocks noGrp="1"/>
          </p:cNvSpPr>
          <p:nvPr>
            <p:ph type="title"/>
          </p:nvPr>
        </p:nvSpPr>
        <p:spPr>
          <a:xfrm>
            <a:off x="761967" y="362217"/>
            <a:ext cx="10152379" cy="430887"/>
          </a:xfrm>
        </p:spPr>
        <p:txBody>
          <a:bodyPr/>
          <a:lstStyle/>
          <a:p>
            <a:r>
              <a:rPr lang="en-IN" sz="2800" dirty="0">
                <a:solidFill>
                  <a:srgbClr val="FF5900"/>
                </a:solidFill>
              </a:rPr>
              <a:t>(AMP HOUR) Capacity</a:t>
            </a:r>
          </a:p>
        </p:txBody>
      </p:sp>
      <p:sp>
        <p:nvSpPr>
          <p:cNvPr id="7" name="Text Placeholder 6">
            <a:extLst>
              <a:ext uri="{FF2B5EF4-FFF2-40B4-BE49-F238E27FC236}">
                <a16:creationId xmlns:a16="http://schemas.microsoft.com/office/drawing/2014/main" id="{6B8841B3-538F-EF8A-D4A9-F262F51F1BA3}"/>
              </a:ext>
            </a:extLst>
          </p:cNvPr>
          <p:cNvSpPr>
            <a:spLocks noGrp="1"/>
          </p:cNvSpPr>
          <p:nvPr>
            <p:ph type="body" idx="1"/>
          </p:nvPr>
        </p:nvSpPr>
        <p:spPr>
          <a:xfrm>
            <a:off x="761967" y="1434783"/>
            <a:ext cx="7060129" cy="2170338"/>
          </a:xfrm>
        </p:spPr>
        <p:txBody>
          <a:bodyPr/>
          <a:lstStyle/>
          <a:p>
            <a:pPr>
              <a:lnSpc>
                <a:spcPct val="150000"/>
              </a:lnSpc>
            </a:pPr>
            <a:r>
              <a:rPr lang="en-US" sz="1600" dirty="0"/>
              <a:t>• Capacity of a battery can </a:t>
            </a:r>
          </a:p>
          <a:p>
            <a:pPr>
              <a:lnSpc>
                <a:spcPct val="150000"/>
              </a:lnSpc>
            </a:pPr>
            <a:r>
              <a:rPr lang="en-US" sz="1600" dirty="0"/>
              <a:t>be determined as </a:t>
            </a:r>
          </a:p>
          <a:p>
            <a:pPr>
              <a:lnSpc>
                <a:spcPct val="150000"/>
              </a:lnSpc>
            </a:pPr>
            <a:endParaRPr lang="en-US" sz="1600" dirty="0"/>
          </a:p>
          <a:p>
            <a:pPr>
              <a:lnSpc>
                <a:spcPct val="150000"/>
              </a:lnSpc>
            </a:pPr>
            <a:r>
              <a:rPr lang="en-US" sz="1600" dirty="0"/>
              <a:t>If a Load draws </a:t>
            </a:r>
            <a:r>
              <a:rPr lang="en-US" sz="1600" dirty="0">
                <a:solidFill>
                  <a:schemeClr val="accent2">
                    <a:lumMod val="75000"/>
                  </a:schemeClr>
                </a:solidFill>
              </a:rPr>
              <a:t>" I Ampere" </a:t>
            </a:r>
            <a:r>
              <a:rPr lang="en-US" sz="1600" dirty="0"/>
              <a:t>current from the </a:t>
            </a:r>
          </a:p>
          <a:p>
            <a:pPr>
              <a:lnSpc>
                <a:spcPct val="150000"/>
              </a:lnSpc>
            </a:pPr>
            <a:r>
              <a:rPr lang="en-US" sz="1600" dirty="0"/>
              <a:t>battery for continuously </a:t>
            </a:r>
            <a:r>
              <a:rPr lang="en-US" sz="1600" dirty="0">
                <a:solidFill>
                  <a:schemeClr val="accent2">
                    <a:lumMod val="75000"/>
                  </a:schemeClr>
                </a:solidFill>
              </a:rPr>
              <a:t>one hour</a:t>
            </a:r>
            <a:r>
              <a:rPr lang="en-US" sz="1600" dirty="0"/>
              <a:t>, then it is said to </a:t>
            </a:r>
          </a:p>
          <a:p>
            <a:pPr>
              <a:lnSpc>
                <a:spcPct val="150000"/>
              </a:lnSpc>
            </a:pPr>
            <a:r>
              <a:rPr lang="en-US" sz="1600" dirty="0"/>
              <a:t>be </a:t>
            </a:r>
            <a:r>
              <a:rPr lang="en-US" sz="1600" dirty="0">
                <a:solidFill>
                  <a:schemeClr val="accent2">
                    <a:lumMod val="75000"/>
                  </a:schemeClr>
                </a:solidFill>
              </a:rPr>
              <a:t>" </a:t>
            </a:r>
            <a:r>
              <a:rPr lang="en-US" sz="1600" dirty="0" err="1">
                <a:solidFill>
                  <a:schemeClr val="accent2">
                    <a:lumMod val="75000"/>
                  </a:schemeClr>
                </a:solidFill>
              </a:rPr>
              <a:t>IAmp</a:t>
            </a:r>
            <a:r>
              <a:rPr lang="en-US" sz="1600" dirty="0">
                <a:solidFill>
                  <a:schemeClr val="accent2">
                    <a:lumMod val="75000"/>
                  </a:schemeClr>
                </a:solidFill>
              </a:rPr>
              <a:t> Hour " </a:t>
            </a:r>
            <a:endParaRPr lang="en-IN" sz="1600" dirty="0">
              <a:solidFill>
                <a:schemeClr val="accent2">
                  <a:lumMod val="75000"/>
                </a:schemeClr>
              </a:solidFill>
            </a:endParaRPr>
          </a:p>
        </p:txBody>
      </p:sp>
      <p:pic>
        <p:nvPicPr>
          <p:cNvPr id="9" name="Picture 8">
            <a:extLst>
              <a:ext uri="{FF2B5EF4-FFF2-40B4-BE49-F238E27FC236}">
                <a16:creationId xmlns:a16="http://schemas.microsoft.com/office/drawing/2014/main" id="{34A33008-0CA6-8205-5375-989CC997EE3B}"/>
              </a:ext>
            </a:extLst>
          </p:cNvPr>
          <p:cNvPicPr>
            <a:picLocks noChangeAspect="1"/>
          </p:cNvPicPr>
          <p:nvPr/>
        </p:nvPicPr>
        <p:blipFill>
          <a:blip r:embed="rId2"/>
          <a:stretch>
            <a:fillRect/>
          </a:stretch>
        </p:blipFill>
        <p:spPr>
          <a:xfrm>
            <a:off x="6254343" y="1105093"/>
            <a:ext cx="5062957" cy="4647813"/>
          </a:xfrm>
          <a:prstGeom prst="rect">
            <a:avLst/>
          </a:prstGeom>
        </p:spPr>
      </p:pic>
    </p:spTree>
    <p:extLst>
      <p:ext uri="{BB962C8B-B14F-4D97-AF65-F5344CB8AC3E}">
        <p14:creationId xmlns:p14="http://schemas.microsoft.com/office/powerpoint/2010/main" val="2422058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D23E70-C2CA-57D3-31DE-6AA552ABC0D2}"/>
              </a:ext>
            </a:extLst>
          </p:cNvPr>
          <p:cNvSpPr>
            <a:spLocks noGrp="1"/>
          </p:cNvSpPr>
          <p:nvPr>
            <p:ph type="title"/>
          </p:nvPr>
        </p:nvSpPr>
        <p:spPr>
          <a:xfrm>
            <a:off x="761967" y="362217"/>
            <a:ext cx="10152379" cy="430887"/>
          </a:xfrm>
        </p:spPr>
        <p:txBody>
          <a:bodyPr/>
          <a:lstStyle/>
          <a:p>
            <a:r>
              <a:rPr lang="en-IN" sz="2800" dirty="0">
                <a:solidFill>
                  <a:srgbClr val="FF5900"/>
                </a:solidFill>
              </a:rPr>
              <a:t>Energy Storage</a:t>
            </a:r>
          </a:p>
        </p:txBody>
      </p:sp>
      <p:sp>
        <p:nvSpPr>
          <p:cNvPr id="4" name="Text Placeholder 3">
            <a:extLst>
              <a:ext uri="{FF2B5EF4-FFF2-40B4-BE49-F238E27FC236}">
                <a16:creationId xmlns:a16="http://schemas.microsoft.com/office/drawing/2014/main" id="{4952B223-10E7-44C4-3CAD-A7ACAB79CED8}"/>
              </a:ext>
            </a:extLst>
          </p:cNvPr>
          <p:cNvSpPr>
            <a:spLocks noGrp="1"/>
          </p:cNvSpPr>
          <p:nvPr>
            <p:ph type="body" idx="1"/>
          </p:nvPr>
        </p:nvSpPr>
        <p:spPr>
          <a:xfrm>
            <a:off x="761967" y="1434783"/>
            <a:ext cx="6414085" cy="2539670"/>
          </a:xfrm>
        </p:spPr>
        <p:txBody>
          <a:bodyPr/>
          <a:lstStyle/>
          <a:p>
            <a:pPr>
              <a:lnSpc>
                <a:spcPct val="150000"/>
              </a:lnSpc>
            </a:pPr>
            <a:r>
              <a:rPr lang="en-US" sz="1600" dirty="0"/>
              <a:t>• The purpose of the battery is to store energy. The energy stored in a battery depends on its voltage, and the charge stored. </a:t>
            </a:r>
          </a:p>
          <a:p>
            <a:pPr>
              <a:lnSpc>
                <a:spcPct val="150000"/>
              </a:lnSpc>
            </a:pPr>
            <a:r>
              <a:rPr lang="en-US" sz="1600" dirty="0"/>
              <a:t>• The SI unit is the Joule, but this is an inconveniently small unit, and so we use the Watthour instead. </a:t>
            </a:r>
          </a:p>
          <a:p>
            <a:pPr>
              <a:lnSpc>
                <a:spcPct val="150000"/>
              </a:lnSpc>
            </a:pPr>
            <a:r>
              <a:rPr lang="en-US" sz="1600" dirty="0"/>
              <a:t>• This is the energy equivalent of working at a power of I Watt for 1hour. The Watthour is equivalent to 3600 Joules. </a:t>
            </a:r>
          </a:p>
          <a:p>
            <a:pPr>
              <a:lnSpc>
                <a:spcPct val="150000"/>
              </a:lnSpc>
            </a:pPr>
            <a:r>
              <a:rPr lang="en-US" sz="1600" dirty="0"/>
              <a:t>• The </a:t>
            </a:r>
            <a:r>
              <a:rPr lang="en-US" sz="1600" dirty="0">
                <a:solidFill>
                  <a:schemeClr val="accent2">
                    <a:lumMod val="75000"/>
                  </a:schemeClr>
                </a:solidFill>
              </a:rPr>
              <a:t>Watthour</a:t>
            </a:r>
            <a:r>
              <a:rPr lang="en-US" sz="1600" dirty="0"/>
              <a:t> is compatible with our use of the </a:t>
            </a:r>
            <a:r>
              <a:rPr lang="en-US" sz="1600" dirty="0" err="1"/>
              <a:t>Amphour</a:t>
            </a:r>
            <a:r>
              <a:rPr lang="en-US" sz="1600" dirty="0"/>
              <a:t> for charge, as </a:t>
            </a:r>
          </a:p>
          <a:p>
            <a:pPr>
              <a:lnSpc>
                <a:spcPct val="150000"/>
              </a:lnSpc>
            </a:pPr>
            <a:r>
              <a:rPr lang="en-US" sz="1600" dirty="0"/>
              <a:t>it yields the simple formula: </a:t>
            </a:r>
          </a:p>
          <a:p>
            <a:pPr>
              <a:lnSpc>
                <a:spcPct val="150000"/>
              </a:lnSpc>
            </a:pPr>
            <a:r>
              <a:rPr lang="en-US" sz="1600" dirty="0"/>
              <a:t>• Energy in Watthours = Voltage x </a:t>
            </a:r>
            <a:r>
              <a:rPr lang="en-US" sz="1600" dirty="0" err="1"/>
              <a:t>Amphours</a:t>
            </a:r>
            <a:r>
              <a:rPr lang="en-US" sz="1600" dirty="0"/>
              <a:t> or Energy = V x C </a:t>
            </a:r>
            <a:endParaRPr lang="en-IN" sz="1600" dirty="0"/>
          </a:p>
        </p:txBody>
      </p:sp>
      <p:pic>
        <p:nvPicPr>
          <p:cNvPr id="5" name="Picture 4">
            <a:extLst>
              <a:ext uri="{FF2B5EF4-FFF2-40B4-BE49-F238E27FC236}">
                <a16:creationId xmlns:a16="http://schemas.microsoft.com/office/drawing/2014/main" id="{4C0A7B03-FEDE-2F35-222C-8DA59FE939E5}"/>
              </a:ext>
            </a:extLst>
          </p:cNvPr>
          <p:cNvPicPr>
            <a:picLocks noChangeAspect="1"/>
          </p:cNvPicPr>
          <p:nvPr/>
        </p:nvPicPr>
        <p:blipFill>
          <a:blip r:embed="rId2"/>
          <a:stretch>
            <a:fillRect/>
          </a:stretch>
        </p:blipFill>
        <p:spPr>
          <a:xfrm>
            <a:off x="7331418" y="2004260"/>
            <a:ext cx="4168501" cy="3048264"/>
          </a:xfrm>
          <a:prstGeom prst="rect">
            <a:avLst/>
          </a:prstGeom>
        </p:spPr>
      </p:pic>
    </p:spTree>
    <p:extLst>
      <p:ext uri="{BB962C8B-B14F-4D97-AF65-F5344CB8AC3E}">
        <p14:creationId xmlns:p14="http://schemas.microsoft.com/office/powerpoint/2010/main" val="2165357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93C69A-733B-D7EA-CDE1-8283390944C7}"/>
              </a:ext>
            </a:extLst>
          </p:cNvPr>
          <p:cNvSpPr>
            <a:spLocks noGrp="1"/>
          </p:cNvSpPr>
          <p:nvPr>
            <p:ph type="title"/>
          </p:nvPr>
        </p:nvSpPr>
        <p:spPr>
          <a:xfrm>
            <a:off x="761967" y="362217"/>
            <a:ext cx="10152379" cy="430887"/>
          </a:xfrm>
        </p:spPr>
        <p:txBody>
          <a:bodyPr/>
          <a:lstStyle/>
          <a:p>
            <a:r>
              <a:rPr lang="en-IN" sz="2800" dirty="0">
                <a:solidFill>
                  <a:srgbClr val="FF5900"/>
                </a:solidFill>
              </a:rPr>
              <a:t>Specific Energy </a:t>
            </a:r>
          </a:p>
        </p:txBody>
      </p:sp>
      <p:sp>
        <p:nvSpPr>
          <p:cNvPr id="4" name="Text Placeholder 3">
            <a:extLst>
              <a:ext uri="{FF2B5EF4-FFF2-40B4-BE49-F238E27FC236}">
                <a16:creationId xmlns:a16="http://schemas.microsoft.com/office/drawing/2014/main" id="{DA499830-E40B-5916-4711-222C36DB5974}"/>
              </a:ext>
            </a:extLst>
          </p:cNvPr>
          <p:cNvSpPr>
            <a:spLocks noGrp="1"/>
          </p:cNvSpPr>
          <p:nvPr>
            <p:ph type="body" idx="1"/>
          </p:nvPr>
        </p:nvSpPr>
        <p:spPr>
          <a:xfrm>
            <a:off x="761968" y="1434783"/>
            <a:ext cx="5334032" cy="3647665"/>
          </a:xfrm>
        </p:spPr>
        <p:txBody>
          <a:bodyPr/>
          <a:lstStyle/>
          <a:p>
            <a:pPr>
              <a:lnSpc>
                <a:spcPct val="150000"/>
              </a:lnSpc>
            </a:pPr>
            <a:r>
              <a:rPr lang="en-US" sz="1600" dirty="0"/>
              <a:t>Specific energy is the amount of </a:t>
            </a:r>
            <a:r>
              <a:rPr lang="en-US" sz="1600" dirty="0">
                <a:solidFill>
                  <a:schemeClr val="accent2">
                    <a:lumMod val="75000"/>
                  </a:schemeClr>
                </a:solidFill>
              </a:rPr>
              <a:t>electrical energy stored for every kilogram</a:t>
            </a:r>
            <a:r>
              <a:rPr lang="en-US" sz="1600" dirty="0"/>
              <a:t> of battery It has units of Wh.kg - l. Once the energy capacity of the battery needed in a vehicle is known (</a:t>
            </a:r>
            <a:r>
              <a:rPr lang="en-US" sz="1600" dirty="0" err="1"/>
              <a:t>Wh</a:t>
            </a:r>
            <a:r>
              <a:rPr lang="en-US" sz="1600" dirty="0"/>
              <a:t>) it can be divided by the specific energy (Wh.kg - l) to give a first approximation of the battery mass. Specific energies quoted can be no more than a guide, because as we have seen, the energy stored in a battery varies considerably with factors such as temperature and discharge rate. </a:t>
            </a:r>
          </a:p>
          <a:p>
            <a:pPr>
              <a:lnSpc>
                <a:spcPct val="150000"/>
              </a:lnSpc>
            </a:pPr>
            <a:endParaRPr lang="en-IN" sz="1600" dirty="0"/>
          </a:p>
        </p:txBody>
      </p:sp>
      <p:pic>
        <p:nvPicPr>
          <p:cNvPr id="7" name="Picture 6">
            <a:extLst>
              <a:ext uri="{FF2B5EF4-FFF2-40B4-BE49-F238E27FC236}">
                <a16:creationId xmlns:a16="http://schemas.microsoft.com/office/drawing/2014/main" id="{B17932EA-C152-F2EF-AFDC-171E54F877DF}"/>
              </a:ext>
            </a:extLst>
          </p:cNvPr>
          <p:cNvPicPr>
            <a:picLocks noChangeAspect="1"/>
          </p:cNvPicPr>
          <p:nvPr/>
        </p:nvPicPr>
        <p:blipFill>
          <a:blip r:embed="rId2"/>
          <a:stretch>
            <a:fillRect/>
          </a:stretch>
        </p:blipFill>
        <p:spPr>
          <a:xfrm>
            <a:off x="7101582" y="1258329"/>
            <a:ext cx="3891129" cy="3631721"/>
          </a:xfrm>
          <a:prstGeom prst="rect">
            <a:avLst/>
          </a:prstGeom>
        </p:spPr>
      </p:pic>
    </p:spTree>
    <p:extLst>
      <p:ext uri="{BB962C8B-B14F-4D97-AF65-F5344CB8AC3E}">
        <p14:creationId xmlns:p14="http://schemas.microsoft.com/office/powerpoint/2010/main" val="590137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FE4DA3-32C1-2B19-0EE3-64454DF1BCD2}"/>
              </a:ext>
            </a:extLst>
          </p:cNvPr>
          <p:cNvSpPr>
            <a:spLocks noGrp="1"/>
          </p:cNvSpPr>
          <p:nvPr>
            <p:ph type="title"/>
          </p:nvPr>
        </p:nvSpPr>
        <p:spPr>
          <a:xfrm>
            <a:off x="761967" y="362217"/>
            <a:ext cx="10152379" cy="430887"/>
          </a:xfrm>
        </p:spPr>
        <p:txBody>
          <a:bodyPr/>
          <a:lstStyle/>
          <a:p>
            <a:r>
              <a:rPr lang="en-IN" sz="2800" dirty="0">
                <a:solidFill>
                  <a:srgbClr val="FF5900"/>
                </a:solidFill>
              </a:rPr>
              <a:t>Energy density</a:t>
            </a:r>
          </a:p>
        </p:txBody>
      </p:sp>
      <p:sp>
        <p:nvSpPr>
          <p:cNvPr id="4" name="Text Placeholder 3">
            <a:extLst>
              <a:ext uri="{FF2B5EF4-FFF2-40B4-BE49-F238E27FC236}">
                <a16:creationId xmlns:a16="http://schemas.microsoft.com/office/drawing/2014/main" id="{0E3F2242-6364-55AF-7B90-8C75A3DA7661}"/>
              </a:ext>
            </a:extLst>
          </p:cNvPr>
          <p:cNvSpPr>
            <a:spLocks noGrp="1"/>
          </p:cNvSpPr>
          <p:nvPr>
            <p:ph type="body" idx="1"/>
          </p:nvPr>
        </p:nvSpPr>
        <p:spPr>
          <a:xfrm>
            <a:off x="761968" y="1434783"/>
            <a:ext cx="5857494" cy="4016997"/>
          </a:xfrm>
        </p:spPr>
        <p:txBody>
          <a:bodyPr/>
          <a:lstStyle/>
          <a:p>
            <a:pPr>
              <a:lnSpc>
                <a:spcPct val="150000"/>
              </a:lnSpc>
            </a:pPr>
            <a:r>
              <a:rPr lang="en-US" sz="1600" dirty="0"/>
              <a:t>Energy density is the </a:t>
            </a:r>
            <a:r>
              <a:rPr lang="en-US" sz="1600" dirty="0">
                <a:solidFill>
                  <a:schemeClr val="accent2">
                    <a:lumMod val="75000"/>
                  </a:schemeClr>
                </a:solidFill>
              </a:rPr>
              <a:t>amount of electrical energy stored per cubic </a:t>
            </a:r>
            <a:r>
              <a:rPr lang="en-US" sz="1600" dirty="0" err="1">
                <a:solidFill>
                  <a:schemeClr val="accent2">
                    <a:lumMod val="75000"/>
                  </a:schemeClr>
                </a:solidFill>
              </a:rPr>
              <a:t>metre</a:t>
            </a:r>
            <a:r>
              <a:rPr lang="en-US" sz="1600" dirty="0">
                <a:solidFill>
                  <a:schemeClr val="accent2">
                    <a:lumMod val="75000"/>
                  </a:schemeClr>
                </a:solidFill>
              </a:rPr>
              <a:t> of battery volume</a:t>
            </a:r>
            <a:r>
              <a:rPr lang="en-US" sz="1600" dirty="0"/>
              <a:t>. It normally has units of </a:t>
            </a:r>
            <a:r>
              <a:rPr lang="en-US" sz="1600" dirty="0" err="1"/>
              <a:t>Wh.m</a:t>
            </a:r>
            <a:r>
              <a:rPr lang="en-US" sz="1600" dirty="0"/>
              <a:t>—3. It is also an important parameter as the energy capacity of the battery (</a:t>
            </a:r>
            <a:r>
              <a:rPr lang="en-US" sz="1600" dirty="0" err="1"/>
              <a:t>Wh</a:t>
            </a:r>
            <a:r>
              <a:rPr lang="en-US" sz="1600" dirty="0"/>
              <a:t>) can be divided by the battery's energy density (</a:t>
            </a:r>
            <a:r>
              <a:rPr lang="en-US" sz="1600" dirty="0" err="1"/>
              <a:t>Wh.m</a:t>
            </a:r>
            <a:r>
              <a:rPr lang="en-US" sz="1600" dirty="0"/>
              <a:t>—3) to show the volume of battery required. Alternatively if a known volume is available for batteries, the volume (m3) can be multiplied by the batteries energy density (</a:t>
            </a:r>
            <a:r>
              <a:rPr lang="en-US" sz="1600" dirty="0" err="1"/>
              <a:t>Wh.m</a:t>
            </a:r>
            <a:r>
              <a:rPr lang="en-US" sz="1600" dirty="0"/>
              <a:t>—3) to give a first approximation of how much electrical energy can be made available. The battery volume may well have a considerable impact on vehicle design. As with specific energy, the energy density is a nominal figure. </a:t>
            </a:r>
            <a:endParaRPr lang="en-IN" sz="1600" dirty="0"/>
          </a:p>
        </p:txBody>
      </p:sp>
      <p:pic>
        <p:nvPicPr>
          <p:cNvPr id="5" name="Picture 4">
            <a:extLst>
              <a:ext uri="{FF2B5EF4-FFF2-40B4-BE49-F238E27FC236}">
                <a16:creationId xmlns:a16="http://schemas.microsoft.com/office/drawing/2014/main" id="{D5CD2AED-721F-2C2B-B69E-8341B838C775}"/>
              </a:ext>
            </a:extLst>
          </p:cNvPr>
          <p:cNvPicPr>
            <a:picLocks noChangeAspect="1"/>
          </p:cNvPicPr>
          <p:nvPr/>
        </p:nvPicPr>
        <p:blipFill>
          <a:blip r:embed="rId2"/>
          <a:stretch>
            <a:fillRect/>
          </a:stretch>
        </p:blipFill>
        <p:spPr>
          <a:xfrm>
            <a:off x="7175920" y="1813176"/>
            <a:ext cx="4090692" cy="3231647"/>
          </a:xfrm>
          <a:prstGeom prst="rect">
            <a:avLst/>
          </a:prstGeom>
        </p:spPr>
      </p:pic>
    </p:spTree>
    <p:extLst>
      <p:ext uri="{BB962C8B-B14F-4D97-AF65-F5344CB8AC3E}">
        <p14:creationId xmlns:p14="http://schemas.microsoft.com/office/powerpoint/2010/main" val="34076535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EE0ADCB-6F70-20BD-91B7-E6D366053552}"/>
              </a:ext>
            </a:extLst>
          </p:cNvPr>
          <p:cNvSpPr/>
          <p:nvPr/>
        </p:nvSpPr>
        <p:spPr>
          <a:xfrm>
            <a:off x="851419" y="3435331"/>
            <a:ext cx="9405763" cy="57445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lnSpc>
                <a:spcPct val="150000"/>
              </a:lnSpc>
            </a:pPr>
            <a:r>
              <a:rPr lang="en-US" sz="1800" dirty="0"/>
              <a:t>Energy Efficiency = (Energy during discharging I Total Energy consumed by charging) </a:t>
            </a:r>
          </a:p>
        </p:txBody>
      </p:sp>
      <p:sp>
        <p:nvSpPr>
          <p:cNvPr id="3" name="Title 2">
            <a:extLst>
              <a:ext uri="{FF2B5EF4-FFF2-40B4-BE49-F238E27FC236}">
                <a16:creationId xmlns:a16="http://schemas.microsoft.com/office/drawing/2014/main" id="{F2149B12-F69C-F1F8-869E-A28D6017AF5B}"/>
              </a:ext>
            </a:extLst>
          </p:cNvPr>
          <p:cNvSpPr>
            <a:spLocks noGrp="1"/>
          </p:cNvSpPr>
          <p:nvPr>
            <p:ph type="title"/>
          </p:nvPr>
        </p:nvSpPr>
        <p:spPr>
          <a:xfrm>
            <a:off x="761967" y="362217"/>
            <a:ext cx="10152379" cy="430887"/>
          </a:xfrm>
        </p:spPr>
        <p:txBody>
          <a:bodyPr/>
          <a:lstStyle/>
          <a:p>
            <a:r>
              <a:rPr lang="en-IN" sz="2800" dirty="0">
                <a:solidFill>
                  <a:srgbClr val="FF5900"/>
                </a:solidFill>
              </a:rPr>
              <a:t>Energy efficiency </a:t>
            </a:r>
          </a:p>
        </p:txBody>
      </p:sp>
      <p:sp>
        <p:nvSpPr>
          <p:cNvPr id="4" name="Text Placeholder 3">
            <a:extLst>
              <a:ext uri="{FF2B5EF4-FFF2-40B4-BE49-F238E27FC236}">
                <a16:creationId xmlns:a16="http://schemas.microsoft.com/office/drawing/2014/main" id="{2244F119-5956-E59C-B68D-39E6A1253DE3}"/>
              </a:ext>
            </a:extLst>
          </p:cNvPr>
          <p:cNvSpPr>
            <a:spLocks noGrp="1"/>
          </p:cNvSpPr>
          <p:nvPr>
            <p:ph type="body" idx="1"/>
          </p:nvPr>
        </p:nvSpPr>
        <p:spPr>
          <a:xfrm>
            <a:off x="761967" y="1147397"/>
            <a:ext cx="11194807" cy="3278333"/>
          </a:xfrm>
        </p:spPr>
        <p:txBody>
          <a:bodyPr/>
          <a:lstStyle/>
          <a:p>
            <a:pPr>
              <a:lnSpc>
                <a:spcPct val="150000"/>
              </a:lnSpc>
            </a:pPr>
            <a:r>
              <a:rPr lang="en-US" sz="1600" dirty="0"/>
              <a:t>This is another very important parameter and it is defined as the ratio of electrical energy supplied by a battery to the amount of electrical energy required to return it to the state before discharge. A strong argument for using electric vehicles is based on its efficient use of energy, with resulting reduction of overall emissions; hence high energy efficiency is desirable. It should be clear from what has been said in the preceding sections that the energy efficiency will vary greatly with how a battery is used. If the battery is charged and discharged rapidly, for example, energy efficiency decreases considerably. However it does act as a guide for comparing batteries, in much the same way as fuel consumption does for cars</a:t>
            </a:r>
          </a:p>
          <a:p>
            <a:pPr>
              <a:lnSpc>
                <a:spcPct val="150000"/>
              </a:lnSpc>
            </a:pPr>
            <a:r>
              <a:rPr lang="en-US" sz="1600" dirty="0"/>
              <a:t> </a:t>
            </a:r>
          </a:p>
          <a:p>
            <a:pPr>
              <a:lnSpc>
                <a:spcPct val="150000"/>
              </a:lnSpc>
            </a:pPr>
            <a:r>
              <a:rPr lang="en-US" sz="1600" dirty="0"/>
              <a:t>  </a:t>
            </a:r>
          </a:p>
          <a:p>
            <a:pPr>
              <a:lnSpc>
                <a:spcPct val="150000"/>
              </a:lnSpc>
            </a:pPr>
            <a:r>
              <a:rPr lang="en-US" sz="1600" dirty="0"/>
              <a:t>• Consider an example of 5 year old battery </a:t>
            </a:r>
            <a:endParaRPr lang="en-IN" sz="1600" dirty="0"/>
          </a:p>
        </p:txBody>
      </p:sp>
    </p:spTree>
    <p:extLst>
      <p:ext uri="{BB962C8B-B14F-4D97-AF65-F5344CB8AC3E}">
        <p14:creationId xmlns:p14="http://schemas.microsoft.com/office/powerpoint/2010/main" val="3020263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34EB69E-9180-458F-6B4E-7C9E53EEE611}"/>
              </a:ext>
            </a:extLst>
          </p:cNvPr>
          <p:cNvSpPr>
            <a:spLocks noGrp="1"/>
          </p:cNvSpPr>
          <p:nvPr>
            <p:ph type="title"/>
          </p:nvPr>
        </p:nvSpPr>
        <p:spPr>
          <a:xfrm>
            <a:off x="761967" y="362217"/>
            <a:ext cx="10152379" cy="430887"/>
          </a:xfrm>
        </p:spPr>
        <p:txBody>
          <a:bodyPr/>
          <a:lstStyle/>
          <a:p>
            <a:r>
              <a:rPr lang="en-IN" sz="2800" dirty="0">
                <a:solidFill>
                  <a:srgbClr val="FF5900"/>
                </a:solidFill>
              </a:rPr>
              <a:t>Self discharge rates</a:t>
            </a:r>
          </a:p>
        </p:txBody>
      </p:sp>
      <p:sp>
        <p:nvSpPr>
          <p:cNvPr id="4" name="Text Placeholder 3">
            <a:extLst>
              <a:ext uri="{FF2B5EF4-FFF2-40B4-BE49-F238E27FC236}">
                <a16:creationId xmlns:a16="http://schemas.microsoft.com/office/drawing/2014/main" id="{70E48D34-F051-41A3-D7AA-E65704C83E54}"/>
              </a:ext>
            </a:extLst>
          </p:cNvPr>
          <p:cNvSpPr>
            <a:spLocks noGrp="1"/>
          </p:cNvSpPr>
          <p:nvPr>
            <p:ph type="body" idx="1"/>
          </p:nvPr>
        </p:nvSpPr>
        <p:spPr>
          <a:xfrm>
            <a:off x="761967" y="1285701"/>
            <a:ext cx="5698468" cy="3647665"/>
          </a:xfrm>
        </p:spPr>
        <p:txBody>
          <a:bodyPr/>
          <a:lstStyle/>
          <a:p>
            <a:pPr>
              <a:lnSpc>
                <a:spcPct val="150000"/>
              </a:lnSpc>
            </a:pPr>
            <a:r>
              <a:rPr lang="en-US" sz="1600" dirty="0"/>
              <a:t>• Most batteries discharge when left unused, and this is </a:t>
            </a:r>
          </a:p>
          <a:p>
            <a:pPr>
              <a:lnSpc>
                <a:spcPct val="150000"/>
              </a:lnSpc>
            </a:pPr>
            <a:r>
              <a:rPr lang="en-US" sz="1600" dirty="0"/>
              <a:t>known as self-discharge. This • Battery gradually Looses its charge during is important as it means some </a:t>
            </a:r>
          </a:p>
          <a:p>
            <a:pPr>
              <a:lnSpc>
                <a:spcPct val="150000"/>
              </a:lnSpc>
            </a:pPr>
            <a:r>
              <a:rPr lang="en-US" sz="1600" dirty="0"/>
              <a:t>periods of disuse. batteries cannot be left for </a:t>
            </a:r>
          </a:p>
          <a:p>
            <a:pPr>
              <a:lnSpc>
                <a:spcPct val="150000"/>
              </a:lnSpc>
            </a:pPr>
            <a:r>
              <a:rPr lang="en-US" sz="1600" dirty="0"/>
              <a:t>long periods without recharging. The reasons for </a:t>
            </a:r>
          </a:p>
          <a:p>
            <a:pPr>
              <a:lnSpc>
                <a:spcPct val="150000"/>
              </a:lnSpc>
            </a:pPr>
            <a:r>
              <a:rPr lang="en-US" sz="1600" dirty="0"/>
              <a:t>this self-discharge will be explained in the sections that follow. The rate varies with battery type, and with other factors such as temperature; </a:t>
            </a:r>
          </a:p>
          <a:p>
            <a:pPr>
              <a:lnSpc>
                <a:spcPct val="150000"/>
              </a:lnSpc>
            </a:pPr>
            <a:r>
              <a:rPr lang="en-US" sz="1600" dirty="0"/>
              <a:t>higher temperatures greatly increase self-discharge</a:t>
            </a:r>
          </a:p>
          <a:p>
            <a:pPr>
              <a:lnSpc>
                <a:spcPct val="150000"/>
              </a:lnSpc>
            </a:pPr>
            <a:endParaRPr lang="en-IN" sz="1600" dirty="0"/>
          </a:p>
        </p:txBody>
      </p:sp>
      <p:sp>
        <p:nvSpPr>
          <p:cNvPr id="6" name="Text Placeholder 3">
            <a:extLst>
              <a:ext uri="{FF2B5EF4-FFF2-40B4-BE49-F238E27FC236}">
                <a16:creationId xmlns:a16="http://schemas.microsoft.com/office/drawing/2014/main" id="{1BE0E7AA-E408-8C6F-7F1D-C9A5AE2AA775}"/>
              </a:ext>
            </a:extLst>
          </p:cNvPr>
          <p:cNvSpPr txBox="1">
            <a:spLocks/>
          </p:cNvSpPr>
          <p:nvPr/>
        </p:nvSpPr>
        <p:spPr>
          <a:xfrm>
            <a:off x="6649246" y="1285701"/>
            <a:ext cx="5542754" cy="2909001"/>
          </a:xfrm>
          <a:prstGeom prst="rect">
            <a:avLst/>
          </a:prstGeom>
        </p:spPr>
        <p:txBody>
          <a:bodyPr wrap="square" lIns="0" tIns="0" rIns="0" bIns="0">
            <a:spAutoFit/>
          </a:bodyPr>
          <a:lstStyle>
            <a:lvl1pPr marL="0" eaLnBrk="1" hangingPunct="1">
              <a:defRPr sz="1867" b="0" i="0">
                <a:solidFill>
                  <a:schemeClr val="tx1"/>
                </a:solidFill>
                <a:latin typeface="Arial"/>
                <a:ea typeface="+mn-ea"/>
                <a:cs typeface="Arial"/>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a:lstStyle>
          <a:p>
            <a:pPr marL="342900" indent="-342900">
              <a:lnSpc>
                <a:spcPct val="150000"/>
              </a:lnSpc>
              <a:buFont typeface="Arial" panose="020B0604020202020204" pitchFamily="34" charset="0"/>
              <a:buChar char="•"/>
            </a:pPr>
            <a:r>
              <a:rPr lang="en-US" sz="1600" dirty="0"/>
              <a:t>Battery gradually looses its charge during periods of disuse. </a:t>
            </a:r>
          </a:p>
          <a:p>
            <a:pPr marL="342900" indent="-342900">
              <a:lnSpc>
                <a:spcPct val="150000"/>
              </a:lnSpc>
              <a:buFont typeface="Arial" panose="020B0604020202020204" pitchFamily="34" charset="0"/>
              <a:buChar char="•"/>
            </a:pPr>
            <a:r>
              <a:rPr lang="en-US" sz="1600" dirty="0">
                <a:solidFill>
                  <a:srgbClr val="002060"/>
                </a:solidFill>
              </a:rPr>
              <a:t>Self Discharge Rate </a:t>
            </a:r>
            <a:r>
              <a:rPr lang="en-US" sz="1600" dirty="0"/>
              <a:t>depends on temperature. </a:t>
            </a:r>
          </a:p>
          <a:p>
            <a:pPr>
              <a:lnSpc>
                <a:spcPct val="150000"/>
              </a:lnSpc>
            </a:pPr>
            <a:r>
              <a:rPr lang="en-US" sz="1600" dirty="0"/>
              <a:t>&gt; </a:t>
            </a:r>
            <a:r>
              <a:rPr lang="en-US" sz="1600" dirty="0">
                <a:solidFill>
                  <a:srgbClr val="C00000"/>
                </a:solidFill>
              </a:rPr>
              <a:t>Rate doubles for every 18-degree Fahrenheit. </a:t>
            </a:r>
          </a:p>
          <a:p>
            <a:pPr marL="342900" indent="-342900">
              <a:lnSpc>
                <a:spcPct val="150000"/>
              </a:lnSpc>
              <a:buFont typeface="Arial" panose="020B0604020202020204" pitchFamily="34" charset="0"/>
              <a:buChar char="•"/>
            </a:pPr>
            <a:r>
              <a:rPr lang="en-US" sz="1600" dirty="0"/>
              <a:t>Flooded Cell Batteries will lose approximately </a:t>
            </a:r>
          </a:p>
          <a:p>
            <a:pPr>
              <a:lnSpc>
                <a:spcPct val="150000"/>
              </a:lnSpc>
            </a:pPr>
            <a:r>
              <a:rPr lang="en-US" sz="1600" dirty="0">
                <a:solidFill>
                  <a:srgbClr val="C00000"/>
                </a:solidFill>
              </a:rPr>
              <a:t>&gt; 25% of its charge for every 30 days at 770 F. </a:t>
            </a:r>
          </a:p>
          <a:p>
            <a:pPr>
              <a:lnSpc>
                <a:spcPct val="150000"/>
              </a:lnSpc>
            </a:pPr>
            <a:r>
              <a:rPr lang="en-US" sz="1600" dirty="0">
                <a:solidFill>
                  <a:srgbClr val="C00000"/>
                </a:solidFill>
              </a:rPr>
              <a:t>&gt; 25% of its charge for every 15 days at 950 F. </a:t>
            </a:r>
          </a:p>
          <a:p>
            <a:pPr>
              <a:lnSpc>
                <a:spcPct val="150000"/>
              </a:lnSpc>
            </a:pPr>
            <a:r>
              <a:rPr lang="en-US" sz="1600" dirty="0">
                <a:solidFill>
                  <a:srgbClr val="C00000"/>
                </a:solidFill>
              </a:rPr>
              <a:t>&gt; 25% of its charge for every 07 days at 1130 F. </a:t>
            </a:r>
            <a:endParaRPr lang="en-IN" sz="1600" dirty="0">
              <a:solidFill>
                <a:srgbClr val="C00000"/>
              </a:solidFill>
            </a:endParaRPr>
          </a:p>
        </p:txBody>
      </p:sp>
    </p:spTree>
    <p:extLst>
      <p:ext uri="{BB962C8B-B14F-4D97-AF65-F5344CB8AC3E}">
        <p14:creationId xmlns:p14="http://schemas.microsoft.com/office/powerpoint/2010/main" val="15492194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9565CC-2167-2A39-8E82-D221BCE961A9}"/>
              </a:ext>
            </a:extLst>
          </p:cNvPr>
          <p:cNvSpPr>
            <a:spLocks noGrp="1"/>
          </p:cNvSpPr>
          <p:nvPr>
            <p:ph type="title"/>
          </p:nvPr>
        </p:nvSpPr>
        <p:spPr>
          <a:xfrm>
            <a:off x="761967" y="362217"/>
            <a:ext cx="10152379" cy="430887"/>
          </a:xfrm>
        </p:spPr>
        <p:txBody>
          <a:bodyPr/>
          <a:lstStyle/>
          <a:p>
            <a:r>
              <a:rPr lang="en-US" sz="2800" dirty="0">
                <a:solidFill>
                  <a:srgbClr val="FF5900"/>
                </a:solidFill>
              </a:rPr>
              <a:t>Battery temperate, heating and cooling needs </a:t>
            </a:r>
            <a:endParaRPr lang="en-IN" sz="2800" dirty="0">
              <a:solidFill>
                <a:srgbClr val="FF5900"/>
              </a:solidFill>
            </a:endParaRPr>
          </a:p>
        </p:txBody>
      </p:sp>
      <p:sp>
        <p:nvSpPr>
          <p:cNvPr id="4" name="Text Placeholder 3">
            <a:extLst>
              <a:ext uri="{FF2B5EF4-FFF2-40B4-BE49-F238E27FC236}">
                <a16:creationId xmlns:a16="http://schemas.microsoft.com/office/drawing/2014/main" id="{A0FCFD2A-73C3-6CAD-7F88-C604247E00F5}"/>
              </a:ext>
            </a:extLst>
          </p:cNvPr>
          <p:cNvSpPr>
            <a:spLocks noGrp="1"/>
          </p:cNvSpPr>
          <p:nvPr>
            <p:ph type="body" idx="1"/>
          </p:nvPr>
        </p:nvSpPr>
        <p:spPr>
          <a:xfrm>
            <a:off x="761967" y="1434783"/>
            <a:ext cx="10777363" cy="2170338"/>
          </a:xfrm>
        </p:spPr>
        <p:txBody>
          <a:bodyPr/>
          <a:lstStyle/>
          <a:p>
            <a:pPr>
              <a:lnSpc>
                <a:spcPct val="150000"/>
              </a:lnSpc>
            </a:pPr>
            <a:r>
              <a:rPr lang="en-US" sz="1600" dirty="0"/>
              <a:t>• Although most batteries run at ambient temperature, some run at higher temperatures and need heating to start with and then cooling when in use. </a:t>
            </a:r>
          </a:p>
          <a:p>
            <a:pPr>
              <a:lnSpc>
                <a:spcPct val="150000"/>
              </a:lnSpc>
            </a:pPr>
            <a:r>
              <a:rPr lang="en-US" sz="1600" dirty="0"/>
              <a:t>• In others, battery performance drops off at low temperatures, which is undesirable, but this problem could be overcome by heating the battery. </a:t>
            </a:r>
          </a:p>
          <a:p>
            <a:pPr>
              <a:lnSpc>
                <a:spcPct val="150000"/>
              </a:lnSpc>
            </a:pPr>
            <a:r>
              <a:rPr lang="en-US" sz="1600" dirty="0"/>
              <a:t>• When </a:t>
            </a:r>
            <a:r>
              <a:rPr lang="en-US" sz="1600" dirty="0">
                <a:solidFill>
                  <a:srgbClr val="C00000"/>
                </a:solidFill>
              </a:rPr>
              <a:t>choosing a battery </a:t>
            </a:r>
            <a:r>
              <a:rPr lang="en-US" sz="1600" dirty="0"/>
              <a:t>the designer needs to be aware of battery temperature, heating and cooling needs, and has to take these into consideration during the vehicle design process. </a:t>
            </a:r>
            <a:endParaRPr lang="en-IN" sz="1600" dirty="0"/>
          </a:p>
        </p:txBody>
      </p:sp>
    </p:spTree>
    <p:extLst>
      <p:ext uri="{BB962C8B-B14F-4D97-AF65-F5344CB8AC3E}">
        <p14:creationId xmlns:p14="http://schemas.microsoft.com/office/powerpoint/2010/main" val="4155415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99C5E9-4588-45AD-431C-8BC4FA3B58B4}"/>
              </a:ext>
            </a:extLst>
          </p:cNvPr>
          <p:cNvSpPr>
            <a:spLocks noGrp="1"/>
          </p:cNvSpPr>
          <p:nvPr>
            <p:ph type="title"/>
          </p:nvPr>
        </p:nvSpPr>
        <p:spPr>
          <a:xfrm>
            <a:off x="761967" y="362217"/>
            <a:ext cx="10152379" cy="430887"/>
          </a:xfrm>
        </p:spPr>
        <p:txBody>
          <a:bodyPr/>
          <a:lstStyle/>
          <a:p>
            <a:r>
              <a:rPr lang="en-IN" sz="2800" dirty="0">
                <a:solidFill>
                  <a:srgbClr val="FF5900"/>
                </a:solidFill>
              </a:rPr>
              <a:t>What is a battery ? </a:t>
            </a:r>
          </a:p>
        </p:txBody>
      </p:sp>
      <p:sp>
        <p:nvSpPr>
          <p:cNvPr id="8" name="Text Placeholder 7">
            <a:extLst>
              <a:ext uri="{FF2B5EF4-FFF2-40B4-BE49-F238E27FC236}">
                <a16:creationId xmlns:a16="http://schemas.microsoft.com/office/drawing/2014/main" id="{83EAD4F4-E2D7-1BA8-B62D-C2188DB3D363}"/>
              </a:ext>
            </a:extLst>
          </p:cNvPr>
          <p:cNvSpPr>
            <a:spLocks noGrp="1"/>
          </p:cNvSpPr>
          <p:nvPr>
            <p:ph type="body" idx="1"/>
          </p:nvPr>
        </p:nvSpPr>
        <p:spPr>
          <a:xfrm>
            <a:off x="761967" y="1066874"/>
            <a:ext cx="8401911" cy="1801006"/>
          </a:xfrm>
        </p:spPr>
        <p:txBody>
          <a:bodyPr/>
          <a:lstStyle/>
          <a:p>
            <a:pPr>
              <a:lnSpc>
                <a:spcPct val="150000"/>
              </a:lnSpc>
            </a:pPr>
            <a:r>
              <a:rPr lang="en-US" sz="1600" dirty="0"/>
              <a:t>• A battery consists of two or more electric cells joined together. </a:t>
            </a:r>
          </a:p>
          <a:p>
            <a:pPr>
              <a:lnSpc>
                <a:spcPct val="150000"/>
              </a:lnSpc>
            </a:pPr>
            <a:r>
              <a:rPr lang="en-US" sz="1600" dirty="0"/>
              <a:t>• The cells convert chemical energy to electrical energy. </a:t>
            </a:r>
          </a:p>
          <a:p>
            <a:pPr>
              <a:lnSpc>
                <a:spcPct val="150000"/>
              </a:lnSpc>
            </a:pPr>
            <a:r>
              <a:rPr lang="en-US" sz="1600" dirty="0"/>
              <a:t>• The cells consist of positive and negative electrodes joined by an electrolyte. </a:t>
            </a:r>
          </a:p>
          <a:p>
            <a:pPr>
              <a:lnSpc>
                <a:spcPct val="150000"/>
              </a:lnSpc>
            </a:pPr>
            <a:r>
              <a:rPr lang="en-US" sz="1600" dirty="0"/>
              <a:t>• It is the chemical reaction between the electrodes and the </a:t>
            </a:r>
            <a:r>
              <a:rPr lang="en-US" sz="1600" dirty="0" err="1"/>
              <a:t>electrolvte</a:t>
            </a:r>
            <a:r>
              <a:rPr lang="en-US" sz="1600" dirty="0"/>
              <a:t> </a:t>
            </a:r>
          </a:p>
          <a:p>
            <a:pPr>
              <a:lnSpc>
                <a:spcPct val="150000"/>
              </a:lnSpc>
            </a:pPr>
            <a:endParaRPr lang="en-IN" sz="1600" dirty="0"/>
          </a:p>
        </p:txBody>
      </p:sp>
      <p:pic>
        <p:nvPicPr>
          <p:cNvPr id="10" name="Picture 9">
            <a:extLst>
              <a:ext uri="{FF2B5EF4-FFF2-40B4-BE49-F238E27FC236}">
                <a16:creationId xmlns:a16="http://schemas.microsoft.com/office/drawing/2014/main" id="{00266895-654A-5647-F96A-53EAAB9DB0B9}"/>
              </a:ext>
            </a:extLst>
          </p:cNvPr>
          <p:cNvPicPr>
            <a:picLocks noChangeAspect="1"/>
          </p:cNvPicPr>
          <p:nvPr/>
        </p:nvPicPr>
        <p:blipFill>
          <a:blip r:embed="rId2"/>
          <a:stretch>
            <a:fillRect/>
          </a:stretch>
        </p:blipFill>
        <p:spPr>
          <a:xfrm>
            <a:off x="3573561" y="2571750"/>
            <a:ext cx="5044877" cy="3696020"/>
          </a:xfrm>
          <a:prstGeom prst="rect">
            <a:avLst/>
          </a:prstGeom>
        </p:spPr>
      </p:pic>
    </p:spTree>
    <p:extLst>
      <p:ext uri="{BB962C8B-B14F-4D97-AF65-F5344CB8AC3E}">
        <p14:creationId xmlns:p14="http://schemas.microsoft.com/office/powerpoint/2010/main" val="1842684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C0CE2EA-67EB-78D0-3456-3B6F05FF2F3E}"/>
              </a:ext>
            </a:extLst>
          </p:cNvPr>
          <p:cNvSpPr/>
          <p:nvPr/>
        </p:nvSpPr>
        <p:spPr>
          <a:xfrm>
            <a:off x="954157" y="2226365"/>
            <a:ext cx="6211956" cy="46713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0"/>
              <a:t> CONCEPT USED -SERIES CONNECTION IN Battery</a:t>
            </a:r>
            <a:endParaRPr lang="en-IN"/>
          </a:p>
        </p:txBody>
      </p:sp>
      <p:sp>
        <p:nvSpPr>
          <p:cNvPr id="3" name="Title 2">
            <a:extLst>
              <a:ext uri="{FF2B5EF4-FFF2-40B4-BE49-F238E27FC236}">
                <a16:creationId xmlns:a16="http://schemas.microsoft.com/office/drawing/2014/main" id="{F9E6B1E7-A54B-22D2-DDD5-046ADF8DC584}"/>
              </a:ext>
            </a:extLst>
          </p:cNvPr>
          <p:cNvSpPr>
            <a:spLocks noGrp="1"/>
          </p:cNvSpPr>
          <p:nvPr>
            <p:ph type="title"/>
          </p:nvPr>
        </p:nvSpPr>
        <p:spPr>
          <a:xfrm>
            <a:off x="761967" y="362217"/>
            <a:ext cx="10152379" cy="430887"/>
          </a:xfrm>
        </p:spPr>
        <p:txBody>
          <a:bodyPr/>
          <a:lstStyle/>
          <a:p>
            <a:r>
              <a:rPr lang="en-IN" sz="2800" dirty="0">
                <a:solidFill>
                  <a:srgbClr val="FF5900"/>
                </a:solidFill>
              </a:rPr>
              <a:t>Basic Knowledge on Batteries </a:t>
            </a:r>
          </a:p>
        </p:txBody>
      </p:sp>
      <p:sp>
        <p:nvSpPr>
          <p:cNvPr id="4" name="Text Placeholder 3">
            <a:extLst>
              <a:ext uri="{FF2B5EF4-FFF2-40B4-BE49-F238E27FC236}">
                <a16:creationId xmlns:a16="http://schemas.microsoft.com/office/drawing/2014/main" id="{B5A11FB6-193F-202D-36A0-C640749932AE}"/>
              </a:ext>
            </a:extLst>
          </p:cNvPr>
          <p:cNvSpPr>
            <a:spLocks noGrp="1"/>
          </p:cNvSpPr>
          <p:nvPr>
            <p:ph type="body" idx="1"/>
          </p:nvPr>
        </p:nvSpPr>
        <p:spPr>
          <a:xfrm>
            <a:off x="761968" y="1258324"/>
            <a:ext cx="6722197" cy="2462213"/>
          </a:xfrm>
        </p:spPr>
        <p:txBody>
          <a:bodyPr/>
          <a:lstStyle/>
          <a:p>
            <a:r>
              <a:rPr lang="en-US" sz="1600" dirty="0"/>
              <a:t>• Question- Let us suppose, I have a requirement for a battery of 12 volts and went to a battery shop where he is having at voltage of '6 V'. then what should I do.</a:t>
            </a:r>
          </a:p>
          <a:p>
            <a:endParaRPr lang="en-US" sz="1600" dirty="0"/>
          </a:p>
          <a:p>
            <a:endParaRPr lang="en-US" sz="1600" dirty="0"/>
          </a:p>
          <a:p>
            <a:r>
              <a:rPr lang="en-US" sz="1600" dirty="0"/>
              <a:t> </a:t>
            </a:r>
          </a:p>
          <a:p>
            <a:endParaRPr lang="en-US" sz="1600" dirty="0"/>
          </a:p>
          <a:p>
            <a:endParaRPr lang="en-US" sz="1600" dirty="0"/>
          </a:p>
          <a:p>
            <a:r>
              <a:rPr lang="en-US" sz="1600" dirty="0"/>
              <a:t>• Answer:- Get a two Lead acid batteries and make it in series. </a:t>
            </a:r>
          </a:p>
          <a:p>
            <a:endParaRPr lang="en-IN" sz="1600" dirty="0"/>
          </a:p>
        </p:txBody>
      </p:sp>
      <p:pic>
        <p:nvPicPr>
          <p:cNvPr id="8" name="Picture 7">
            <a:extLst>
              <a:ext uri="{FF2B5EF4-FFF2-40B4-BE49-F238E27FC236}">
                <a16:creationId xmlns:a16="http://schemas.microsoft.com/office/drawing/2014/main" id="{07E92E06-00CF-92FD-F3EF-B6642EE88DB1}"/>
              </a:ext>
            </a:extLst>
          </p:cNvPr>
          <p:cNvPicPr>
            <a:picLocks noChangeAspect="1"/>
          </p:cNvPicPr>
          <p:nvPr/>
        </p:nvPicPr>
        <p:blipFill>
          <a:blip r:embed="rId2"/>
          <a:stretch>
            <a:fillRect/>
          </a:stretch>
        </p:blipFill>
        <p:spPr>
          <a:xfrm>
            <a:off x="7692205" y="1917473"/>
            <a:ext cx="4275190" cy="2331922"/>
          </a:xfrm>
          <a:prstGeom prst="rect">
            <a:avLst/>
          </a:prstGeom>
        </p:spPr>
      </p:pic>
    </p:spTree>
    <p:extLst>
      <p:ext uri="{BB962C8B-B14F-4D97-AF65-F5344CB8AC3E}">
        <p14:creationId xmlns:p14="http://schemas.microsoft.com/office/powerpoint/2010/main" val="31078347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C0F9D7D-FE9E-AD07-0FE8-FA7D579F937C}"/>
              </a:ext>
            </a:extLst>
          </p:cNvPr>
          <p:cNvSpPr/>
          <p:nvPr/>
        </p:nvSpPr>
        <p:spPr>
          <a:xfrm>
            <a:off x="1282148" y="2494722"/>
            <a:ext cx="6480313" cy="44726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800"/>
              <a:t>CONCEPT USED - SERIES AND PARLLEL cONNECTION</a:t>
            </a:r>
            <a:endParaRPr lang="en-IN"/>
          </a:p>
        </p:txBody>
      </p:sp>
      <p:sp>
        <p:nvSpPr>
          <p:cNvPr id="3" name="Title 2">
            <a:extLst>
              <a:ext uri="{FF2B5EF4-FFF2-40B4-BE49-F238E27FC236}">
                <a16:creationId xmlns:a16="http://schemas.microsoft.com/office/drawing/2014/main" id="{12C0D1EE-71BD-7362-E44F-29A921C841A5}"/>
              </a:ext>
            </a:extLst>
          </p:cNvPr>
          <p:cNvSpPr>
            <a:spLocks noGrp="1"/>
          </p:cNvSpPr>
          <p:nvPr>
            <p:ph type="title"/>
          </p:nvPr>
        </p:nvSpPr>
        <p:spPr>
          <a:xfrm>
            <a:off x="761967" y="362217"/>
            <a:ext cx="10152379" cy="430887"/>
          </a:xfrm>
        </p:spPr>
        <p:txBody>
          <a:bodyPr/>
          <a:lstStyle/>
          <a:p>
            <a:r>
              <a:rPr lang="en-IN" sz="2800" dirty="0">
                <a:solidFill>
                  <a:srgbClr val="FF5900"/>
                </a:solidFill>
              </a:rPr>
              <a:t>Basic Knowledge on batteries</a:t>
            </a:r>
          </a:p>
        </p:txBody>
      </p:sp>
      <p:sp>
        <p:nvSpPr>
          <p:cNvPr id="4" name="Text Placeholder 3">
            <a:extLst>
              <a:ext uri="{FF2B5EF4-FFF2-40B4-BE49-F238E27FC236}">
                <a16:creationId xmlns:a16="http://schemas.microsoft.com/office/drawing/2014/main" id="{F3FF3D7D-26E8-99A8-D8DC-0C11CF1894E0}"/>
              </a:ext>
            </a:extLst>
          </p:cNvPr>
          <p:cNvSpPr>
            <a:spLocks noGrp="1"/>
          </p:cNvSpPr>
          <p:nvPr>
            <p:ph type="body" idx="1"/>
          </p:nvPr>
        </p:nvSpPr>
        <p:spPr>
          <a:xfrm>
            <a:off x="1041921" y="1401016"/>
            <a:ext cx="7089946" cy="1969770"/>
          </a:xfrm>
        </p:spPr>
        <p:txBody>
          <a:bodyPr/>
          <a:lstStyle/>
          <a:p>
            <a:r>
              <a:rPr lang="en-US" sz="1600" dirty="0"/>
              <a:t>• Question 2- Let us suppose, I have a requirement for a battery of </a:t>
            </a:r>
            <a:r>
              <a:rPr lang="en-US" sz="1600" dirty="0">
                <a:solidFill>
                  <a:srgbClr val="C00000"/>
                </a:solidFill>
              </a:rPr>
              <a:t>12 Volts, 20Ah </a:t>
            </a:r>
            <a:r>
              <a:rPr lang="en-US" sz="1600" dirty="0"/>
              <a:t>and went to a battery shop where he is having at voltage </a:t>
            </a:r>
            <a:r>
              <a:rPr lang="en-US" sz="1600" dirty="0">
                <a:solidFill>
                  <a:srgbClr val="C00000"/>
                </a:solidFill>
              </a:rPr>
              <a:t>of '6 V', 10 Ah. </a:t>
            </a:r>
          </a:p>
          <a:p>
            <a:r>
              <a:rPr lang="en-US" sz="1600" dirty="0"/>
              <a:t>then what should I do.</a:t>
            </a:r>
          </a:p>
          <a:p>
            <a:endParaRPr lang="en-US" sz="1600" dirty="0"/>
          </a:p>
          <a:p>
            <a:endParaRPr lang="en-US" sz="1600" dirty="0"/>
          </a:p>
          <a:p>
            <a:r>
              <a:rPr lang="en-US" sz="1600" dirty="0"/>
              <a:t>         </a:t>
            </a:r>
          </a:p>
          <a:p>
            <a:r>
              <a:rPr lang="en-US" sz="1600" dirty="0"/>
              <a:t> </a:t>
            </a:r>
          </a:p>
          <a:p>
            <a:r>
              <a:rPr lang="en-US" sz="1600" dirty="0"/>
              <a:t>• Answer:- Get a two Lead acid batteries and make it in parallel. </a:t>
            </a:r>
            <a:endParaRPr lang="en-IN" sz="1600" dirty="0"/>
          </a:p>
        </p:txBody>
      </p:sp>
      <p:grpSp>
        <p:nvGrpSpPr>
          <p:cNvPr id="51" name="Group 50">
            <a:extLst>
              <a:ext uri="{FF2B5EF4-FFF2-40B4-BE49-F238E27FC236}">
                <a16:creationId xmlns:a16="http://schemas.microsoft.com/office/drawing/2014/main" id="{68EDA7F0-04A5-9249-620F-7192826CE5A7}"/>
              </a:ext>
            </a:extLst>
          </p:cNvPr>
          <p:cNvGrpSpPr/>
          <p:nvPr/>
        </p:nvGrpSpPr>
        <p:grpSpPr>
          <a:xfrm>
            <a:off x="417443" y="3816624"/>
            <a:ext cx="11146962" cy="1987827"/>
            <a:chOff x="417443" y="3816624"/>
            <a:chExt cx="11146962" cy="1987827"/>
          </a:xfrm>
        </p:grpSpPr>
        <p:grpSp>
          <p:nvGrpSpPr>
            <p:cNvPr id="20" name="Group 19">
              <a:extLst>
                <a:ext uri="{FF2B5EF4-FFF2-40B4-BE49-F238E27FC236}">
                  <a16:creationId xmlns:a16="http://schemas.microsoft.com/office/drawing/2014/main" id="{32137A00-79DD-8FBD-9551-6B96E3E37377}"/>
                </a:ext>
              </a:extLst>
            </p:cNvPr>
            <p:cNvGrpSpPr/>
            <p:nvPr/>
          </p:nvGrpSpPr>
          <p:grpSpPr>
            <a:xfrm>
              <a:off x="844828" y="3995527"/>
              <a:ext cx="10502346" cy="1427690"/>
              <a:chOff x="844828" y="3995527"/>
              <a:chExt cx="10502346" cy="1427690"/>
            </a:xfrm>
          </p:grpSpPr>
          <p:sp>
            <p:nvSpPr>
              <p:cNvPr id="8" name="Rectangle 7">
                <a:extLst>
                  <a:ext uri="{FF2B5EF4-FFF2-40B4-BE49-F238E27FC236}">
                    <a16:creationId xmlns:a16="http://schemas.microsoft.com/office/drawing/2014/main" id="{7A7339F7-377C-9BEF-AACA-A934D9548B9D}"/>
                  </a:ext>
                </a:extLst>
              </p:cNvPr>
              <p:cNvSpPr/>
              <p:nvPr/>
            </p:nvSpPr>
            <p:spPr>
              <a:xfrm>
                <a:off x="844828" y="4303643"/>
                <a:ext cx="1997765" cy="11195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60F89654-B87B-72B4-5FE1-D903D01E574F}"/>
                  </a:ext>
                </a:extLst>
              </p:cNvPr>
              <p:cNvSpPr/>
              <p:nvPr/>
            </p:nvSpPr>
            <p:spPr>
              <a:xfrm>
                <a:off x="3313619" y="4303643"/>
                <a:ext cx="1997765" cy="11195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Rectangle 9">
                <a:extLst>
                  <a:ext uri="{FF2B5EF4-FFF2-40B4-BE49-F238E27FC236}">
                    <a16:creationId xmlns:a16="http://schemas.microsoft.com/office/drawing/2014/main" id="{390A3C82-B484-B276-C93B-E1F4D5E06EC8}"/>
                  </a:ext>
                </a:extLst>
              </p:cNvPr>
              <p:cNvSpPr/>
              <p:nvPr/>
            </p:nvSpPr>
            <p:spPr>
              <a:xfrm>
                <a:off x="6880618" y="4303643"/>
                <a:ext cx="1997765" cy="11195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404FF7D8-E312-A09F-0C7B-D170361882DD}"/>
                  </a:ext>
                </a:extLst>
              </p:cNvPr>
              <p:cNvSpPr/>
              <p:nvPr/>
            </p:nvSpPr>
            <p:spPr>
              <a:xfrm>
                <a:off x="9349409" y="4303643"/>
                <a:ext cx="1997765" cy="11195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Flowchart: Delay 11">
                <a:extLst>
                  <a:ext uri="{FF2B5EF4-FFF2-40B4-BE49-F238E27FC236}">
                    <a16:creationId xmlns:a16="http://schemas.microsoft.com/office/drawing/2014/main" id="{0DD2B30A-3086-6D1A-F186-6ECEA12C4EBA}"/>
                  </a:ext>
                </a:extLst>
              </p:cNvPr>
              <p:cNvSpPr/>
              <p:nvPr/>
            </p:nvSpPr>
            <p:spPr>
              <a:xfrm rot="16200000">
                <a:off x="1128090" y="4015407"/>
                <a:ext cx="308115" cy="268357"/>
              </a:xfrm>
              <a:prstGeom prst="flowChartDelay">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13" name="Flowchart: Delay 12">
                <a:extLst>
                  <a:ext uri="{FF2B5EF4-FFF2-40B4-BE49-F238E27FC236}">
                    <a16:creationId xmlns:a16="http://schemas.microsoft.com/office/drawing/2014/main" id="{161E85FE-B305-51D0-8437-B478920733E3}"/>
                  </a:ext>
                </a:extLst>
              </p:cNvPr>
              <p:cNvSpPr/>
              <p:nvPr/>
            </p:nvSpPr>
            <p:spPr>
              <a:xfrm rot="16200000">
                <a:off x="2121498" y="4015406"/>
                <a:ext cx="308115" cy="268357"/>
              </a:xfrm>
              <a:prstGeom prst="flowChartDelay">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Flowchart: Delay 13">
                <a:extLst>
                  <a:ext uri="{FF2B5EF4-FFF2-40B4-BE49-F238E27FC236}">
                    <a16:creationId xmlns:a16="http://schemas.microsoft.com/office/drawing/2014/main" id="{E929BBEB-F064-756A-951A-656BA1300CAA}"/>
                  </a:ext>
                </a:extLst>
              </p:cNvPr>
              <p:cNvSpPr/>
              <p:nvPr/>
            </p:nvSpPr>
            <p:spPr>
              <a:xfrm rot="16200000">
                <a:off x="3634371" y="4021802"/>
                <a:ext cx="308115" cy="268357"/>
              </a:xfrm>
              <a:prstGeom prst="flowChartDelay">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15" name="Flowchart: Delay 14">
                <a:extLst>
                  <a:ext uri="{FF2B5EF4-FFF2-40B4-BE49-F238E27FC236}">
                    <a16:creationId xmlns:a16="http://schemas.microsoft.com/office/drawing/2014/main" id="{D81C944F-D2CC-0FD7-04FF-4438004681D8}"/>
                  </a:ext>
                </a:extLst>
              </p:cNvPr>
              <p:cNvSpPr/>
              <p:nvPr/>
            </p:nvSpPr>
            <p:spPr>
              <a:xfrm rot="16200000">
                <a:off x="4627779" y="4021801"/>
                <a:ext cx="308115" cy="268357"/>
              </a:xfrm>
              <a:prstGeom prst="flowChartDelay">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6" name="Flowchart: Delay 15">
                <a:extLst>
                  <a:ext uri="{FF2B5EF4-FFF2-40B4-BE49-F238E27FC236}">
                    <a16:creationId xmlns:a16="http://schemas.microsoft.com/office/drawing/2014/main" id="{7D5C6663-0711-326A-4209-C5BE506AE7B3}"/>
                  </a:ext>
                </a:extLst>
              </p:cNvPr>
              <p:cNvSpPr/>
              <p:nvPr/>
            </p:nvSpPr>
            <p:spPr>
              <a:xfrm rot="16200000">
                <a:off x="7207149" y="4021802"/>
                <a:ext cx="308115" cy="268357"/>
              </a:xfrm>
              <a:prstGeom prst="flowChartDelay">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17" name="Flowchart: Delay 16">
                <a:extLst>
                  <a:ext uri="{FF2B5EF4-FFF2-40B4-BE49-F238E27FC236}">
                    <a16:creationId xmlns:a16="http://schemas.microsoft.com/office/drawing/2014/main" id="{E95C1492-3BD5-5F7C-B662-73DAE8A8524B}"/>
                  </a:ext>
                </a:extLst>
              </p:cNvPr>
              <p:cNvSpPr/>
              <p:nvPr/>
            </p:nvSpPr>
            <p:spPr>
              <a:xfrm rot="16200000">
                <a:off x="8200557" y="4021801"/>
                <a:ext cx="308115" cy="268357"/>
              </a:xfrm>
              <a:prstGeom prst="flowChartDelay">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8" name="Flowchart: Delay 17">
                <a:extLst>
                  <a:ext uri="{FF2B5EF4-FFF2-40B4-BE49-F238E27FC236}">
                    <a16:creationId xmlns:a16="http://schemas.microsoft.com/office/drawing/2014/main" id="{487096BF-75FA-DFD8-EF6C-D5DEDC6B4543}"/>
                  </a:ext>
                </a:extLst>
              </p:cNvPr>
              <p:cNvSpPr/>
              <p:nvPr/>
            </p:nvSpPr>
            <p:spPr>
              <a:xfrm rot="16200000">
                <a:off x="9634899" y="4021802"/>
                <a:ext cx="308115" cy="268357"/>
              </a:xfrm>
              <a:prstGeom prst="flowChartDelay">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19" name="Flowchart: Delay 18">
                <a:extLst>
                  <a:ext uri="{FF2B5EF4-FFF2-40B4-BE49-F238E27FC236}">
                    <a16:creationId xmlns:a16="http://schemas.microsoft.com/office/drawing/2014/main" id="{603E1CEE-84BE-F9C8-A729-82FE1A43B8B7}"/>
                  </a:ext>
                </a:extLst>
              </p:cNvPr>
              <p:cNvSpPr/>
              <p:nvPr/>
            </p:nvSpPr>
            <p:spPr>
              <a:xfrm rot="16200000">
                <a:off x="10628307" y="4021801"/>
                <a:ext cx="308115" cy="268357"/>
              </a:xfrm>
              <a:prstGeom prst="flowChartDelay">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grpSp>
        <p:sp>
          <p:nvSpPr>
            <p:cNvPr id="21" name="Rectangle 20">
              <a:extLst>
                <a:ext uri="{FF2B5EF4-FFF2-40B4-BE49-F238E27FC236}">
                  <a16:creationId xmlns:a16="http://schemas.microsoft.com/office/drawing/2014/main" id="{5B32A6F9-9D5D-1D2A-6D01-16BD11490AA5}"/>
                </a:ext>
              </a:extLst>
            </p:cNvPr>
            <p:cNvSpPr/>
            <p:nvPr/>
          </p:nvSpPr>
          <p:spPr>
            <a:xfrm>
              <a:off x="1282148" y="4572000"/>
              <a:ext cx="1127587" cy="4770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6V</a:t>
              </a:r>
              <a:endParaRPr lang="en-IN" b="1" dirty="0">
                <a:latin typeface="Arial" panose="020B0604020202020204" pitchFamily="34" charset="0"/>
                <a:cs typeface="Arial" panose="020B0604020202020204" pitchFamily="34" charset="0"/>
              </a:endParaRPr>
            </a:p>
          </p:txBody>
        </p:sp>
        <p:sp>
          <p:nvSpPr>
            <p:cNvPr id="25" name="Rectangle 24">
              <a:extLst>
                <a:ext uri="{FF2B5EF4-FFF2-40B4-BE49-F238E27FC236}">
                  <a16:creationId xmlns:a16="http://schemas.microsoft.com/office/drawing/2014/main" id="{C8C4E0DC-4AA2-F667-7A74-2DF6A9CC5970}"/>
                </a:ext>
              </a:extLst>
            </p:cNvPr>
            <p:cNvSpPr/>
            <p:nvPr/>
          </p:nvSpPr>
          <p:spPr>
            <a:xfrm>
              <a:off x="3748707" y="4611757"/>
              <a:ext cx="1127587" cy="4770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6V</a:t>
              </a:r>
              <a:endParaRPr lang="en-IN" b="1" dirty="0">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B951AD4D-5A04-A9CF-62E9-0DFEF266DD8A}"/>
                </a:ext>
              </a:extLst>
            </p:cNvPr>
            <p:cNvSpPr/>
            <p:nvPr/>
          </p:nvSpPr>
          <p:spPr>
            <a:xfrm>
              <a:off x="7361206" y="4611757"/>
              <a:ext cx="1127587" cy="4770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6V</a:t>
              </a:r>
              <a:endParaRPr lang="en-IN" b="1" dirty="0">
                <a:latin typeface="Arial" panose="020B0604020202020204" pitchFamily="34" charset="0"/>
                <a:cs typeface="Arial" panose="020B0604020202020204" pitchFamily="34" charset="0"/>
              </a:endParaRPr>
            </a:p>
          </p:txBody>
        </p:sp>
        <p:sp>
          <p:nvSpPr>
            <p:cNvPr id="27" name="Rectangle 26">
              <a:extLst>
                <a:ext uri="{FF2B5EF4-FFF2-40B4-BE49-F238E27FC236}">
                  <a16:creationId xmlns:a16="http://schemas.microsoft.com/office/drawing/2014/main" id="{3BC972BE-6AE0-C19B-044C-C1F88AF960AC}"/>
                </a:ext>
              </a:extLst>
            </p:cNvPr>
            <p:cNvSpPr/>
            <p:nvPr/>
          </p:nvSpPr>
          <p:spPr>
            <a:xfrm>
              <a:off x="9788956" y="4628087"/>
              <a:ext cx="1127587" cy="4770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6V</a:t>
              </a:r>
              <a:endParaRPr lang="en-IN" b="1" dirty="0">
                <a:latin typeface="Arial" panose="020B0604020202020204" pitchFamily="34" charset="0"/>
                <a:cs typeface="Arial" panose="020B0604020202020204" pitchFamily="34" charset="0"/>
              </a:endParaRPr>
            </a:p>
          </p:txBody>
        </p:sp>
        <p:grpSp>
          <p:nvGrpSpPr>
            <p:cNvPr id="34" name="Group 33">
              <a:extLst>
                <a:ext uri="{FF2B5EF4-FFF2-40B4-BE49-F238E27FC236}">
                  <a16:creationId xmlns:a16="http://schemas.microsoft.com/office/drawing/2014/main" id="{C47D8216-078A-DCC9-2907-6B9EEB23C489}"/>
                </a:ext>
              </a:extLst>
            </p:cNvPr>
            <p:cNvGrpSpPr/>
            <p:nvPr/>
          </p:nvGrpSpPr>
          <p:grpSpPr>
            <a:xfrm>
              <a:off x="417443" y="3816625"/>
              <a:ext cx="864705" cy="1977887"/>
              <a:chOff x="417443" y="3816625"/>
              <a:chExt cx="864705" cy="1977887"/>
            </a:xfrm>
          </p:grpSpPr>
          <p:cxnSp>
            <p:nvCxnSpPr>
              <p:cNvPr id="29" name="Straight Connector 28">
                <a:extLst>
                  <a:ext uri="{FF2B5EF4-FFF2-40B4-BE49-F238E27FC236}">
                    <a16:creationId xmlns:a16="http://schemas.microsoft.com/office/drawing/2014/main" id="{54424A90-BA1A-3E5A-5126-3B3739AEFE06}"/>
                  </a:ext>
                </a:extLst>
              </p:cNvPr>
              <p:cNvCxnSpPr>
                <a:stCxn id="12" idx="3"/>
              </p:cNvCxnSpPr>
              <p:nvPr/>
            </p:nvCxnSpPr>
            <p:spPr>
              <a:xfrm flipV="1">
                <a:off x="1282148" y="3816626"/>
                <a:ext cx="0" cy="178902"/>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459A50C4-922E-5767-7FF5-40A813B52031}"/>
                  </a:ext>
                </a:extLst>
              </p:cNvPr>
              <p:cNvCxnSpPr/>
              <p:nvPr/>
            </p:nvCxnSpPr>
            <p:spPr>
              <a:xfrm>
                <a:off x="417443" y="3816625"/>
                <a:ext cx="864705"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AB3F7DF9-E5D5-7A47-1F7E-C9BCFF401370}"/>
                  </a:ext>
                </a:extLst>
              </p:cNvPr>
              <p:cNvCxnSpPr/>
              <p:nvPr/>
            </p:nvCxnSpPr>
            <p:spPr>
              <a:xfrm flipV="1">
                <a:off x="417443" y="3816625"/>
                <a:ext cx="0" cy="1977887"/>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grpSp>
        <p:grpSp>
          <p:nvGrpSpPr>
            <p:cNvPr id="35" name="Group 34">
              <a:extLst>
                <a:ext uri="{FF2B5EF4-FFF2-40B4-BE49-F238E27FC236}">
                  <a16:creationId xmlns:a16="http://schemas.microsoft.com/office/drawing/2014/main" id="{CD238195-DC51-1CEB-0328-8D16E945520E}"/>
                </a:ext>
              </a:extLst>
            </p:cNvPr>
            <p:cNvGrpSpPr/>
            <p:nvPr/>
          </p:nvGrpSpPr>
          <p:grpSpPr>
            <a:xfrm flipH="1">
              <a:off x="4794879" y="3816624"/>
              <a:ext cx="793434" cy="1977887"/>
              <a:chOff x="417443" y="3816625"/>
              <a:chExt cx="864705" cy="1977887"/>
            </a:xfrm>
          </p:grpSpPr>
          <p:cxnSp>
            <p:nvCxnSpPr>
              <p:cNvPr id="36" name="Straight Connector 35">
                <a:extLst>
                  <a:ext uri="{FF2B5EF4-FFF2-40B4-BE49-F238E27FC236}">
                    <a16:creationId xmlns:a16="http://schemas.microsoft.com/office/drawing/2014/main" id="{A507071A-A471-4B6F-7EE0-10BF1B72F52B}"/>
                  </a:ext>
                </a:extLst>
              </p:cNvPr>
              <p:cNvCxnSpPr/>
              <p:nvPr/>
            </p:nvCxnSpPr>
            <p:spPr>
              <a:xfrm flipV="1">
                <a:off x="1282148" y="3816626"/>
                <a:ext cx="0" cy="178902"/>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99A6553C-043E-CA3C-986C-81185D43BE2D}"/>
                  </a:ext>
                </a:extLst>
              </p:cNvPr>
              <p:cNvCxnSpPr/>
              <p:nvPr/>
            </p:nvCxnSpPr>
            <p:spPr>
              <a:xfrm>
                <a:off x="417443" y="3816625"/>
                <a:ext cx="864705" cy="0"/>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5725A52A-5CAB-48B3-2334-3ECA22AE7E5F}"/>
                  </a:ext>
                </a:extLst>
              </p:cNvPr>
              <p:cNvCxnSpPr/>
              <p:nvPr/>
            </p:nvCxnSpPr>
            <p:spPr>
              <a:xfrm flipV="1">
                <a:off x="417443" y="3816625"/>
                <a:ext cx="0" cy="1977887"/>
              </a:xfrm>
              <a:prstGeom prst="line">
                <a:avLst/>
              </a:prstGeom>
            </p:spPr>
            <p:style>
              <a:lnRef idx="2">
                <a:schemeClr val="dk1"/>
              </a:lnRef>
              <a:fillRef idx="0">
                <a:schemeClr val="dk1"/>
              </a:fillRef>
              <a:effectRef idx="1">
                <a:schemeClr val="dk1"/>
              </a:effectRef>
              <a:fontRef idx="minor">
                <a:schemeClr val="tx1"/>
              </a:fontRef>
            </p:style>
          </p:cxnSp>
        </p:grpSp>
        <p:grpSp>
          <p:nvGrpSpPr>
            <p:cNvPr id="39" name="Group 38">
              <a:extLst>
                <a:ext uri="{FF2B5EF4-FFF2-40B4-BE49-F238E27FC236}">
                  <a16:creationId xmlns:a16="http://schemas.microsoft.com/office/drawing/2014/main" id="{F27B6AA7-2E9A-39F8-4E31-6BD1CB7F7035}"/>
                </a:ext>
              </a:extLst>
            </p:cNvPr>
            <p:cNvGrpSpPr/>
            <p:nvPr/>
          </p:nvGrpSpPr>
          <p:grpSpPr>
            <a:xfrm>
              <a:off x="6492925" y="3826564"/>
              <a:ext cx="864705" cy="1977887"/>
              <a:chOff x="417443" y="3816625"/>
              <a:chExt cx="864705" cy="1977887"/>
            </a:xfrm>
          </p:grpSpPr>
          <p:cxnSp>
            <p:nvCxnSpPr>
              <p:cNvPr id="40" name="Straight Connector 39">
                <a:extLst>
                  <a:ext uri="{FF2B5EF4-FFF2-40B4-BE49-F238E27FC236}">
                    <a16:creationId xmlns:a16="http://schemas.microsoft.com/office/drawing/2014/main" id="{C95BF318-5D8F-B080-72A7-5B3A07A5EAEE}"/>
                  </a:ext>
                </a:extLst>
              </p:cNvPr>
              <p:cNvCxnSpPr/>
              <p:nvPr/>
            </p:nvCxnSpPr>
            <p:spPr>
              <a:xfrm flipV="1">
                <a:off x="1282148" y="3816626"/>
                <a:ext cx="0" cy="178902"/>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600847B7-D278-391B-723D-7CED3E4C62F7}"/>
                  </a:ext>
                </a:extLst>
              </p:cNvPr>
              <p:cNvCxnSpPr/>
              <p:nvPr/>
            </p:nvCxnSpPr>
            <p:spPr>
              <a:xfrm>
                <a:off x="417443" y="3816625"/>
                <a:ext cx="864705"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709788D3-B957-43B7-2C89-76F99BE37D9D}"/>
                  </a:ext>
                </a:extLst>
              </p:cNvPr>
              <p:cNvCxnSpPr/>
              <p:nvPr/>
            </p:nvCxnSpPr>
            <p:spPr>
              <a:xfrm flipV="1">
                <a:off x="417443" y="3816625"/>
                <a:ext cx="0" cy="1977887"/>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grpSp>
        <p:grpSp>
          <p:nvGrpSpPr>
            <p:cNvPr id="43" name="Group 42">
              <a:extLst>
                <a:ext uri="{FF2B5EF4-FFF2-40B4-BE49-F238E27FC236}">
                  <a16:creationId xmlns:a16="http://schemas.microsoft.com/office/drawing/2014/main" id="{714316B8-00DD-7D6C-9172-4ED934EC4C06}"/>
                </a:ext>
              </a:extLst>
            </p:cNvPr>
            <p:cNvGrpSpPr/>
            <p:nvPr/>
          </p:nvGrpSpPr>
          <p:grpSpPr>
            <a:xfrm flipH="1">
              <a:off x="10770971" y="3816624"/>
              <a:ext cx="793434" cy="1977887"/>
              <a:chOff x="417443" y="3816625"/>
              <a:chExt cx="864705" cy="1977887"/>
            </a:xfrm>
          </p:grpSpPr>
          <p:cxnSp>
            <p:nvCxnSpPr>
              <p:cNvPr id="44" name="Straight Connector 43">
                <a:extLst>
                  <a:ext uri="{FF2B5EF4-FFF2-40B4-BE49-F238E27FC236}">
                    <a16:creationId xmlns:a16="http://schemas.microsoft.com/office/drawing/2014/main" id="{CCD7E8CC-F9AE-2F3C-5464-EFA493251593}"/>
                  </a:ext>
                </a:extLst>
              </p:cNvPr>
              <p:cNvCxnSpPr/>
              <p:nvPr/>
            </p:nvCxnSpPr>
            <p:spPr>
              <a:xfrm flipV="1">
                <a:off x="1282148" y="3816626"/>
                <a:ext cx="0" cy="178902"/>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D7A95E82-6185-82A2-DFB1-C940E6C8F9F4}"/>
                  </a:ext>
                </a:extLst>
              </p:cNvPr>
              <p:cNvCxnSpPr/>
              <p:nvPr/>
            </p:nvCxnSpPr>
            <p:spPr>
              <a:xfrm>
                <a:off x="417443" y="3816625"/>
                <a:ext cx="864705" cy="0"/>
              </a:xfrm>
              <a:prstGeom prst="line">
                <a:avLst/>
              </a:prstGeom>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A1A0EF14-CE71-DA05-8616-9FA1BEEDB877}"/>
                  </a:ext>
                </a:extLst>
              </p:cNvPr>
              <p:cNvCxnSpPr/>
              <p:nvPr/>
            </p:nvCxnSpPr>
            <p:spPr>
              <a:xfrm flipV="1">
                <a:off x="417443" y="3816625"/>
                <a:ext cx="0" cy="1977887"/>
              </a:xfrm>
              <a:prstGeom prst="line">
                <a:avLst/>
              </a:prstGeom>
            </p:spPr>
            <p:style>
              <a:lnRef idx="2">
                <a:schemeClr val="dk1"/>
              </a:lnRef>
              <a:fillRef idx="0">
                <a:schemeClr val="dk1"/>
              </a:fillRef>
              <a:effectRef idx="1">
                <a:schemeClr val="dk1"/>
              </a:effectRef>
              <a:fontRef idx="minor">
                <a:schemeClr val="tx1"/>
              </a:fontRef>
            </p:style>
          </p:cxnSp>
        </p:grpSp>
        <p:sp>
          <p:nvSpPr>
            <p:cNvPr id="47" name="TextBox 46">
              <a:extLst>
                <a:ext uri="{FF2B5EF4-FFF2-40B4-BE49-F238E27FC236}">
                  <a16:creationId xmlns:a16="http://schemas.microsoft.com/office/drawing/2014/main" id="{83F227E6-0E00-4478-883E-B7ED0FC19C2D}"/>
                </a:ext>
              </a:extLst>
            </p:cNvPr>
            <p:cNvSpPr txBox="1"/>
            <p:nvPr/>
          </p:nvSpPr>
          <p:spPr>
            <a:xfrm>
              <a:off x="1452598" y="5098772"/>
              <a:ext cx="825867" cy="369332"/>
            </a:xfrm>
            <a:prstGeom prst="rect">
              <a:avLst/>
            </a:prstGeom>
            <a:noFill/>
          </p:spPr>
          <p:txBody>
            <a:bodyPr wrap="none" rtlCol="0">
              <a:spAutoFit/>
            </a:bodyPr>
            <a:lstStyle/>
            <a:p>
              <a:r>
                <a:rPr lang="en-US" dirty="0"/>
                <a:t>10AH </a:t>
              </a:r>
              <a:endParaRPr lang="en-IN" dirty="0"/>
            </a:p>
          </p:txBody>
        </p:sp>
        <p:sp>
          <p:nvSpPr>
            <p:cNvPr id="48" name="TextBox 47">
              <a:extLst>
                <a:ext uri="{FF2B5EF4-FFF2-40B4-BE49-F238E27FC236}">
                  <a16:creationId xmlns:a16="http://schemas.microsoft.com/office/drawing/2014/main" id="{F365587C-18C0-97FF-2058-F9041FECCF64}"/>
                </a:ext>
              </a:extLst>
            </p:cNvPr>
            <p:cNvSpPr txBox="1"/>
            <p:nvPr/>
          </p:nvSpPr>
          <p:spPr>
            <a:xfrm>
              <a:off x="3879767" y="5072151"/>
              <a:ext cx="825867" cy="369332"/>
            </a:xfrm>
            <a:prstGeom prst="rect">
              <a:avLst/>
            </a:prstGeom>
            <a:noFill/>
          </p:spPr>
          <p:txBody>
            <a:bodyPr wrap="none" rtlCol="0">
              <a:spAutoFit/>
            </a:bodyPr>
            <a:lstStyle/>
            <a:p>
              <a:r>
                <a:rPr lang="en-US" dirty="0"/>
                <a:t>10AH </a:t>
              </a:r>
              <a:endParaRPr lang="en-IN" dirty="0"/>
            </a:p>
          </p:txBody>
        </p:sp>
        <p:sp>
          <p:nvSpPr>
            <p:cNvPr id="49" name="TextBox 48">
              <a:extLst>
                <a:ext uri="{FF2B5EF4-FFF2-40B4-BE49-F238E27FC236}">
                  <a16:creationId xmlns:a16="http://schemas.microsoft.com/office/drawing/2014/main" id="{ACD1C694-6E4C-0C84-5086-E578F2D1DE5C}"/>
                </a:ext>
              </a:extLst>
            </p:cNvPr>
            <p:cNvSpPr txBox="1"/>
            <p:nvPr/>
          </p:nvSpPr>
          <p:spPr>
            <a:xfrm>
              <a:off x="7550677" y="5088835"/>
              <a:ext cx="825867" cy="369332"/>
            </a:xfrm>
            <a:prstGeom prst="rect">
              <a:avLst/>
            </a:prstGeom>
            <a:noFill/>
          </p:spPr>
          <p:txBody>
            <a:bodyPr wrap="none" rtlCol="0">
              <a:spAutoFit/>
            </a:bodyPr>
            <a:lstStyle/>
            <a:p>
              <a:r>
                <a:rPr lang="en-US" dirty="0"/>
                <a:t>10AH </a:t>
              </a:r>
              <a:endParaRPr lang="en-IN" dirty="0"/>
            </a:p>
          </p:txBody>
        </p:sp>
        <p:sp>
          <p:nvSpPr>
            <p:cNvPr id="50" name="TextBox 49">
              <a:extLst>
                <a:ext uri="{FF2B5EF4-FFF2-40B4-BE49-F238E27FC236}">
                  <a16:creationId xmlns:a16="http://schemas.microsoft.com/office/drawing/2014/main" id="{309400AF-C7D2-97D4-2EA9-BD0F46E63A88}"/>
                </a:ext>
              </a:extLst>
            </p:cNvPr>
            <p:cNvSpPr txBox="1"/>
            <p:nvPr/>
          </p:nvSpPr>
          <p:spPr>
            <a:xfrm>
              <a:off x="10001674" y="5103391"/>
              <a:ext cx="825867" cy="369332"/>
            </a:xfrm>
            <a:prstGeom prst="rect">
              <a:avLst/>
            </a:prstGeom>
            <a:noFill/>
          </p:spPr>
          <p:txBody>
            <a:bodyPr wrap="none" rtlCol="0">
              <a:spAutoFit/>
            </a:bodyPr>
            <a:lstStyle/>
            <a:p>
              <a:r>
                <a:rPr lang="en-US" dirty="0"/>
                <a:t>10AH </a:t>
              </a:r>
              <a:endParaRPr lang="en-IN" dirty="0"/>
            </a:p>
          </p:txBody>
        </p:sp>
      </p:grpSp>
    </p:spTree>
    <p:extLst>
      <p:ext uri="{BB962C8B-B14F-4D97-AF65-F5344CB8AC3E}">
        <p14:creationId xmlns:p14="http://schemas.microsoft.com/office/powerpoint/2010/main" val="20315279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3" name="Straight Arrow Connector 72">
            <a:extLst>
              <a:ext uri="{FF2B5EF4-FFF2-40B4-BE49-F238E27FC236}">
                <a16:creationId xmlns:a16="http://schemas.microsoft.com/office/drawing/2014/main" id="{E161D541-4825-A44C-891A-504987175917}"/>
              </a:ext>
            </a:extLst>
          </p:cNvPr>
          <p:cNvCxnSpPr/>
          <p:nvPr/>
        </p:nvCxnSpPr>
        <p:spPr>
          <a:xfrm>
            <a:off x="741426" y="5950427"/>
            <a:ext cx="4568280" cy="994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72" name="Straight Arrow Connector 71">
            <a:extLst>
              <a:ext uri="{FF2B5EF4-FFF2-40B4-BE49-F238E27FC236}">
                <a16:creationId xmlns:a16="http://schemas.microsoft.com/office/drawing/2014/main" id="{F81200C9-4B33-512A-9663-E3A066827A62}"/>
              </a:ext>
            </a:extLst>
          </p:cNvPr>
          <p:cNvCxnSpPr/>
          <p:nvPr/>
        </p:nvCxnSpPr>
        <p:spPr>
          <a:xfrm>
            <a:off x="6778894" y="5940487"/>
            <a:ext cx="4568280" cy="994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65" name="Group 64">
            <a:extLst>
              <a:ext uri="{FF2B5EF4-FFF2-40B4-BE49-F238E27FC236}">
                <a16:creationId xmlns:a16="http://schemas.microsoft.com/office/drawing/2014/main" id="{A689F891-DF08-6A73-9F34-8C050C56F9D3}"/>
              </a:ext>
            </a:extLst>
          </p:cNvPr>
          <p:cNvGrpSpPr/>
          <p:nvPr/>
        </p:nvGrpSpPr>
        <p:grpSpPr>
          <a:xfrm>
            <a:off x="8274540" y="3719450"/>
            <a:ext cx="1517527" cy="311904"/>
            <a:chOff x="2534478" y="3676035"/>
            <a:chExt cx="1119771" cy="311904"/>
          </a:xfrm>
        </p:grpSpPr>
        <p:cxnSp>
          <p:nvCxnSpPr>
            <p:cNvPr id="66" name="Straight Connector 65">
              <a:extLst>
                <a:ext uri="{FF2B5EF4-FFF2-40B4-BE49-F238E27FC236}">
                  <a16:creationId xmlns:a16="http://schemas.microsoft.com/office/drawing/2014/main" id="{12795459-AEFB-BB6C-0628-40E592E9159C}"/>
                </a:ext>
              </a:extLst>
            </p:cNvPr>
            <p:cNvCxnSpPr/>
            <p:nvPr/>
          </p:nvCxnSpPr>
          <p:spPr>
            <a:xfrm>
              <a:off x="2534478" y="3687417"/>
              <a:ext cx="1119771" cy="0"/>
            </a:xfrm>
            <a:prstGeom prst="line">
              <a:avLst/>
            </a:prstGeom>
          </p:spPr>
          <p:style>
            <a:lnRef idx="2">
              <a:schemeClr val="dk1"/>
            </a:lnRef>
            <a:fillRef idx="0">
              <a:schemeClr val="dk1"/>
            </a:fillRef>
            <a:effectRef idx="1">
              <a:schemeClr val="dk1"/>
            </a:effectRef>
            <a:fontRef idx="minor">
              <a:schemeClr val="tx1"/>
            </a:fontRef>
          </p:style>
        </p:cxnSp>
        <p:cxnSp>
          <p:nvCxnSpPr>
            <p:cNvPr id="67" name="Straight Connector 66">
              <a:extLst>
                <a:ext uri="{FF2B5EF4-FFF2-40B4-BE49-F238E27FC236}">
                  <a16:creationId xmlns:a16="http://schemas.microsoft.com/office/drawing/2014/main" id="{CE17FE61-6016-306D-2453-4D3293FDFFA5}"/>
                </a:ext>
              </a:extLst>
            </p:cNvPr>
            <p:cNvCxnSpPr>
              <a:cxnSpLocks/>
            </p:cNvCxnSpPr>
            <p:nvPr/>
          </p:nvCxnSpPr>
          <p:spPr>
            <a:xfrm flipV="1">
              <a:off x="2538272" y="3679829"/>
              <a:ext cx="0" cy="308110"/>
            </a:xfrm>
            <a:prstGeom prst="line">
              <a:avLst/>
            </a:prstGeom>
          </p:spPr>
          <p:style>
            <a:lnRef idx="2">
              <a:schemeClr val="dk1"/>
            </a:lnRef>
            <a:fillRef idx="0">
              <a:schemeClr val="dk1"/>
            </a:fillRef>
            <a:effectRef idx="1">
              <a:schemeClr val="dk1"/>
            </a:effectRef>
            <a:fontRef idx="minor">
              <a:schemeClr val="tx1"/>
            </a:fontRef>
          </p:style>
        </p:cxnSp>
        <p:cxnSp>
          <p:nvCxnSpPr>
            <p:cNvPr id="68" name="Straight Connector 67">
              <a:extLst>
                <a:ext uri="{FF2B5EF4-FFF2-40B4-BE49-F238E27FC236}">
                  <a16:creationId xmlns:a16="http://schemas.microsoft.com/office/drawing/2014/main" id="{099A15BD-3354-025F-5F2A-43358B52216D}"/>
                </a:ext>
              </a:extLst>
            </p:cNvPr>
            <p:cNvCxnSpPr>
              <a:cxnSpLocks/>
            </p:cNvCxnSpPr>
            <p:nvPr/>
          </p:nvCxnSpPr>
          <p:spPr>
            <a:xfrm flipV="1">
              <a:off x="3650455" y="3676035"/>
              <a:ext cx="0" cy="308110"/>
            </a:xfrm>
            <a:prstGeom prst="line">
              <a:avLst/>
            </a:prstGeom>
          </p:spPr>
          <p:style>
            <a:lnRef idx="2">
              <a:schemeClr val="dk1"/>
            </a:lnRef>
            <a:fillRef idx="0">
              <a:schemeClr val="dk1"/>
            </a:fillRef>
            <a:effectRef idx="1">
              <a:schemeClr val="dk1"/>
            </a:effectRef>
            <a:fontRef idx="minor">
              <a:schemeClr val="tx1"/>
            </a:fontRef>
          </p:style>
        </p:cxnSp>
      </p:grpSp>
      <p:grpSp>
        <p:nvGrpSpPr>
          <p:cNvPr id="64" name="Group 63">
            <a:extLst>
              <a:ext uri="{FF2B5EF4-FFF2-40B4-BE49-F238E27FC236}">
                <a16:creationId xmlns:a16="http://schemas.microsoft.com/office/drawing/2014/main" id="{0381AC34-1F70-4B31-8B7D-21294D432E26}"/>
              </a:ext>
            </a:extLst>
          </p:cNvPr>
          <p:cNvGrpSpPr/>
          <p:nvPr/>
        </p:nvGrpSpPr>
        <p:grpSpPr>
          <a:xfrm>
            <a:off x="2278465" y="3702593"/>
            <a:ext cx="1517527" cy="311904"/>
            <a:chOff x="2534478" y="3676035"/>
            <a:chExt cx="1119771" cy="311904"/>
          </a:xfrm>
        </p:grpSpPr>
        <p:cxnSp>
          <p:nvCxnSpPr>
            <p:cNvPr id="59" name="Straight Connector 58">
              <a:extLst>
                <a:ext uri="{FF2B5EF4-FFF2-40B4-BE49-F238E27FC236}">
                  <a16:creationId xmlns:a16="http://schemas.microsoft.com/office/drawing/2014/main" id="{766F2858-2F55-64D5-1432-D8E53565B24E}"/>
                </a:ext>
              </a:extLst>
            </p:cNvPr>
            <p:cNvCxnSpPr/>
            <p:nvPr/>
          </p:nvCxnSpPr>
          <p:spPr>
            <a:xfrm>
              <a:off x="2534478" y="3687417"/>
              <a:ext cx="1119771" cy="0"/>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a:extLst>
                <a:ext uri="{FF2B5EF4-FFF2-40B4-BE49-F238E27FC236}">
                  <a16:creationId xmlns:a16="http://schemas.microsoft.com/office/drawing/2014/main" id="{DE02FA65-7118-BBF4-6B1F-7D06D4E06400}"/>
                </a:ext>
              </a:extLst>
            </p:cNvPr>
            <p:cNvCxnSpPr>
              <a:cxnSpLocks/>
            </p:cNvCxnSpPr>
            <p:nvPr/>
          </p:nvCxnSpPr>
          <p:spPr>
            <a:xfrm flipV="1">
              <a:off x="2538272" y="3679829"/>
              <a:ext cx="0" cy="308110"/>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Connector 62">
              <a:extLst>
                <a:ext uri="{FF2B5EF4-FFF2-40B4-BE49-F238E27FC236}">
                  <a16:creationId xmlns:a16="http://schemas.microsoft.com/office/drawing/2014/main" id="{E13AC255-CC03-CA9B-E289-91F4C2B63D82}"/>
                </a:ext>
              </a:extLst>
            </p:cNvPr>
            <p:cNvCxnSpPr>
              <a:cxnSpLocks/>
            </p:cNvCxnSpPr>
            <p:nvPr/>
          </p:nvCxnSpPr>
          <p:spPr>
            <a:xfrm flipV="1">
              <a:off x="3650455" y="3676035"/>
              <a:ext cx="0" cy="308110"/>
            </a:xfrm>
            <a:prstGeom prst="line">
              <a:avLst/>
            </a:prstGeom>
          </p:spPr>
          <p:style>
            <a:lnRef idx="2">
              <a:schemeClr val="dk1"/>
            </a:lnRef>
            <a:fillRef idx="0">
              <a:schemeClr val="dk1"/>
            </a:fillRef>
            <a:effectRef idx="1">
              <a:schemeClr val="dk1"/>
            </a:effectRef>
            <a:fontRef idx="minor">
              <a:schemeClr val="tx1"/>
            </a:fontRef>
          </p:style>
        </p:cxnSp>
      </p:grpSp>
      <p:sp>
        <p:nvSpPr>
          <p:cNvPr id="3" name="Title 2">
            <a:extLst>
              <a:ext uri="{FF2B5EF4-FFF2-40B4-BE49-F238E27FC236}">
                <a16:creationId xmlns:a16="http://schemas.microsoft.com/office/drawing/2014/main" id="{97D74926-E1C2-2A25-B77E-295E7C041F6A}"/>
              </a:ext>
            </a:extLst>
          </p:cNvPr>
          <p:cNvSpPr>
            <a:spLocks noGrp="1"/>
          </p:cNvSpPr>
          <p:nvPr>
            <p:ph type="title"/>
          </p:nvPr>
        </p:nvSpPr>
        <p:spPr>
          <a:xfrm>
            <a:off x="761967" y="362217"/>
            <a:ext cx="10152379" cy="430887"/>
          </a:xfrm>
        </p:spPr>
        <p:txBody>
          <a:bodyPr/>
          <a:lstStyle/>
          <a:p>
            <a:r>
              <a:rPr lang="en-IN" sz="2800" dirty="0">
                <a:solidFill>
                  <a:srgbClr val="FF5900"/>
                </a:solidFill>
              </a:rPr>
              <a:t>Basic Knowledge on batteries</a:t>
            </a:r>
          </a:p>
        </p:txBody>
      </p:sp>
      <p:sp>
        <p:nvSpPr>
          <p:cNvPr id="4" name="Text Placeholder 3">
            <a:extLst>
              <a:ext uri="{FF2B5EF4-FFF2-40B4-BE49-F238E27FC236}">
                <a16:creationId xmlns:a16="http://schemas.microsoft.com/office/drawing/2014/main" id="{C5E6D3A0-4E0C-9915-A540-478B1ECAA6CB}"/>
              </a:ext>
            </a:extLst>
          </p:cNvPr>
          <p:cNvSpPr>
            <a:spLocks noGrp="1"/>
          </p:cNvSpPr>
          <p:nvPr>
            <p:ph type="body" idx="1"/>
          </p:nvPr>
        </p:nvSpPr>
        <p:spPr>
          <a:xfrm>
            <a:off x="761966" y="1434783"/>
            <a:ext cx="7129699" cy="1723549"/>
          </a:xfrm>
        </p:spPr>
        <p:txBody>
          <a:bodyPr/>
          <a:lstStyle/>
          <a:p>
            <a:r>
              <a:rPr lang="en-US" sz="1600" dirty="0"/>
              <a:t>• Question 2- Let us suppose, I have a requirement for a battery of </a:t>
            </a:r>
            <a:r>
              <a:rPr lang="en-US" sz="1600" dirty="0">
                <a:solidFill>
                  <a:srgbClr val="C00000"/>
                </a:solidFill>
              </a:rPr>
              <a:t>12 Volts, 20Ah </a:t>
            </a:r>
            <a:r>
              <a:rPr lang="en-US" sz="1600" dirty="0"/>
              <a:t>and went to a battery shop where he is having at voltage </a:t>
            </a:r>
            <a:r>
              <a:rPr lang="en-US" sz="1600" dirty="0">
                <a:solidFill>
                  <a:srgbClr val="C00000"/>
                </a:solidFill>
              </a:rPr>
              <a:t>of '6 V', 10 Ah. </a:t>
            </a:r>
          </a:p>
          <a:p>
            <a:r>
              <a:rPr lang="en-US" sz="1600" dirty="0"/>
              <a:t>then what should I do.</a:t>
            </a:r>
          </a:p>
          <a:p>
            <a:endParaRPr lang="en-US" sz="1600" dirty="0"/>
          </a:p>
          <a:p>
            <a:r>
              <a:rPr lang="en-US" sz="1600" dirty="0"/>
              <a:t>         CONCEPT USED - SERIES AND PARLLEL </a:t>
            </a:r>
            <a:r>
              <a:rPr lang="en-US" sz="1600" dirty="0" err="1"/>
              <a:t>cONNECTION</a:t>
            </a:r>
            <a:endParaRPr lang="en-US" sz="1600" dirty="0"/>
          </a:p>
          <a:p>
            <a:r>
              <a:rPr lang="en-US" sz="1600" dirty="0"/>
              <a:t> </a:t>
            </a:r>
          </a:p>
          <a:p>
            <a:r>
              <a:rPr lang="en-US" sz="1600" dirty="0"/>
              <a:t>• Answer:- Get a two Lead acid batteries and make it in parallel. </a:t>
            </a:r>
            <a:endParaRPr lang="en-IN" sz="1600" dirty="0"/>
          </a:p>
        </p:txBody>
      </p:sp>
      <p:sp>
        <p:nvSpPr>
          <p:cNvPr id="22" name="Rectangle 21">
            <a:extLst>
              <a:ext uri="{FF2B5EF4-FFF2-40B4-BE49-F238E27FC236}">
                <a16:creationId xmlns:a16="http://schemas.microsoft.com/office/drawing/2014/main" id="{C16CB96E-0FDF-8EF5-274A-A76F9CADD59A}"/>
              </a:ext>
            </a:extLst>
          </p:cNvPr>
          <p:cNvSpPr/>
          <p:nvPr/>
        </p:nvSpPr>
        <p:spPr>
          <a:xfrm>
            <a:off x="844828" y="4303643"/>
            <a:ext cx="1997765" cy="11195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Rectangle 22">
            <a:extLst>
              <a:ext uri="{FF2B5EF4-FFF2-40B4-BE49-F238E27FC236}">
                <a16:creationId xmlns:a16="http://schemas.microsoft.com/office/drawing/2014/main" id="{F06D6AA4-541F-9165-EC85-3D4909BD7A37}"/>
              </a:ext>
            </a:extLst>
          </p:cNvPr>
          <p:cNvSpPr/>
          <p:nvPr/>
        </p:nvSpPr>
        <p:spPr>
          <a:xfrm>
            <a:off x="3313619" y="4303643"/>
            <a:ext cx="1997765" cy="11195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4" name="Rectangle 23">
            <a:extLst>
              <a:ext uri="{FF2B5EF4-FFF2-40B4-BE49-F238E27FC236}">
                <a16:creationId xmlns:a16="http://schemas.microsoft.com/office/drawing/2014/main" id="{28180F03-3162-C6DE-F4AE-BCBE85D5BE18}"/>
              </a:ext>
            </a:extLst>
          </p:cNvPr>
          <p:cNvSpPr/>
          <p:nvPr/>
        </p:nvSpPr>
        <p:spPr>
          <a:xfrm>
            <a:off x="6880618" y="4303643"/>
            <a:ext cx="1997765" cy="11195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877C1259-CC03-877F-1063-7A4F82131B21}"/>
              </a:ext>
            </a:extLst>
          </p:cNvPr>
          <p:cNvSpPr/>
          <p:nvPr/>
        </p:nvSpPr>
        <p:spPr>
          <a:xfrm>
            <a:off x="9349409" y="4303643"/>
            <a:ext cx="1997765" cy="11195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Flowchart: Delay 25">
            <a:extLst>
              <a:ext uri="{FF2B5EF4-FFF2-40B4-BE49-F238E27FC236}">
                <a16:creationId xmlns:a16="http://schemas.microsoft.com/office/drawing/2014/main" id="{6FA9D245-F52B-8A6C-5FE7-1BA5A6C20620}"/>
              </a:ext>
            </a:extLst>
          </p:cNvPr>
          <p:cNvSpPr/>
          <p:nvPr/>
        </p:nvSpPr>
        <p:spPr>
          <a:xfrm rot="16200000">
            <a:off x="1128090" y="4015407"/>
            <a:ext cx="308115" cy="268357"/>
          </a:xfrm>
          <a:prstGeom prst="flowChartDelay">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27" name="Flowchart: Delay 26">
            <a:extLst>
              <a:ext uri="{FF2B5EF4-FFF2-40B4-BE49-F238E27FC236}">
                <a16:creationId xmlns:a16="http://schemas.microsoft.com/office/drawing/2014/main" id="{05C23C8B-56E0-352A-F9BE-54DEBE6E6201}"/>
              </a:ext>
            </a:extLst>
          </p:cNvPr>
          <p:cNvSpPr/>
          <p:nvPr/>
        </p:nvSpPr>
        <p:spPr>
          <a:xfrm rot="16200000">
            <a:off x="2121498" y="4015406"/>
            <a:ext cx="308115" cy="268357"/>
          </a:xfrm>
          <a:prstGeom prst="flowChartDelay">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28" name="Flowchart: Delay 27">
            <a:extLst>
              <a:ext uri="{FF2B5EF4-FFF2-40B4-BE49-F238E27FC236}">
                <a16:creationId xmlns:a16="http://schemas.microsoft.com/office/drawing/2014/main" id="{928218D8-4CF0-3264-D895-192464D665A2}"/>
              </a:ext>
            </a:extLst>
          </p:cNvPr>
          <p:cNvSpPr/>
          <p:nvPr/>
        </p:nvSpPr>
        <p:spPr>
          <a:xfrm rot="16200000">
            <a:off x="3634371" y="4021802"/>
            <a:ext cx="308115" cy="268357"/>
          </a:xfrm>
          <a:prstGeom prst="flowChartDelay">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29" name="Flowchart: Delay 28">
            <a:extLst>
              <a:ext uri="{FF2B5EF4-FFF2-40B4-BE49-F238E27FC236}">
                <a16:creationId xmlns:a16="http://schemas.microsoft.com/office/drawing/2014/main" id="{51D9C2EA-BD1F-2F45-8ACE-284E824C131C}"/>
              </a:ext>
            </a:extLst>
          </p:cNvPr>
          <p:cNvSpPr/>
          <p:nvPr/>
        </p:nvSpPr>
        <p:spPr>
          <a:xfrm rot="16200000">
            <a:off x="4627779" y="4021801"/>
            <a:ext cx="308115" cy="268357"/>
          </a:xfrm>
          <a:prstGeom prst="flowChartDelay">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0" name="Flowchart: Delay 29">
            <a:extLst>
              <a:ext uri="{FF2B5EF4-FFF2-40B4-BE49-F238E27FC236}">
                <a16:creationId xmlns:a16="http://schemas.microsoft.com/office/drawing/2014/main" id="{17CA0CAE-FB80-8F63-542F-78F3C5D2E17E}"/>
              </a:ext>
            </a:extLst>
          </p:cNvPr>
          <p:cNvSpPr/>
          <p:nvPr/>
        </p:nvSpPr>
        <p:spPr>
          <a:xfrm rot="16200000">
            <a:off x="7207149" y="4021802"/>
            <a:ext cx="308115" cy="268357"/>
          </a:xfrm>
          <a:prstGeom prst="flowChartDelay">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31" name="Flowchart: Delay 30">
            <a:extLst>
              <a:ext uri="{FF2B5EF4-FFF2-40B4-BE49-F238E27FC236}">
                <a16:creationId xmlns:a16="http://schemas.microsoft.com/office/drawing/2014/main" id="{A0437FB6-1F55-B688-034F-CCC1F77060E0}"/>
              </a:ext>
            </a:extLst>
          </p:cNvPr>
          <p:cNvSpPr/>
          <p:nvPr/>
        </p:nvSpPr>
        <p:spPr>
          <a:xfrm rot="16200000">
            <a:off x="8200557" y="4021801"/>
            <a:ext cx="308115" cy="268357"/>
          </a:xfrm>
          <a:prstGeom prst="flowChartDelay">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2" name="Flowchart: Delay 31">
            <a:extLst>
              <a:ext uri="{FF2B5EF4-FFF2-40B4-BE49-F238E27FC236}">
                <a16:creationId xmlns:a16="http://schemas.microsoft.com/office/drawing/2014/main" id="{8AFE3915-FDFC-C953-182E-9DA1C872AA14}"/>
              </a:ext>
            </a:extLst>
          </p:cNvPr>
          <p:cNvSpPr/>
          <p:nvPr/>
        </p:nvSpPr>
        <p:spPr>
          <a:xfrm rot="16200000">
            <a:off x="9634899" y="4021802"/>
            <a:ext cx="308115" cy="268357"/>
          </a:xfrm>
          <a:prstGeom prst="flowChartDelay">
            <a:avLst/>
          </a:prstGeom>
          <a:solidFill>
            <a:srgbClr val="C00000"/>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IN"/>
          </a:p>
        </p:txBody>
      </p:sp>
      <p:sp>
        <p:nvSpPr>
          <p:cNvPr id="33" name="Flowchart: Delay 32">
            <a:extLst>
              <a:ext uri="{FF2B5EF4-FFF2-40B4-BE49-F238E27FC236}">
                <a16:creationId xmlns:a16="http://schemas.microsoft.com/office/drawing/2014/main" id="{136CFB1C-BFE7-F257-01AF-AEBF1C853777}"/>
              </a:ext>
            </a:extLst>
          </p:cNvPr>
          <p:cNvSpPr/>
          <p:nvPr/>
        </p:nvSpPr>
        <p:spPr>
          <a:xfrm rot="16200000">
            <a:off x="10628307" y="4021801"/>
            <a:ext cx="308115" cy="268357"/>
          </a:xfrm>
          <a:prstGeom prst="flowChartDelay">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51D7EACD-2F4A-062A-080B-4675BD94830C}"/>
              </a:ext>
            </a:extLst>
          </p:cNvPr>
          <p:cNvSpPr/>
          <p:nvPr/>
        </p:nvSpPr>
        <p:spPr>
          <a:xfrm>
            <a:off x="1282148" y="4572000"/>
            <a:ext cx="1127587" cy="4770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6V</a:t>
            </a:r>
            <a:endParaRPr lang="en-IN" b="1"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58FB083C-D714-E4F5-F66E-3E4C24410F7E}"/>
              </a:ext>
            </a:extLst>
          </p:cNvPr>
          <p:cNvSpPr/>
          <p:nvPr/>
        </p:nvSpPr>
        <p:spPr>
          <a:xfrm>
            <a:off x="3748707" y="4611757"/>
            <a:ext cx="1127587" cy="4770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6V</a:t>
            </a:r>
            <a:endParaRPr lang="en-IN" b="1" dirty="0">
              <a:latin typeface="Arial" panose="020B0604020202020204" pitchFamily="34" charset="0"/>
              <a:cs typeface="Arial" panose="020B0604020202020204" pitchFamily="34" charset="0"/>
            </a:endParaRPr>
          </a:p>
        </p:txBody>
      </p:sp>
      <p:sp>
        <p:nvSpPr>
          <p:cNvPr id="36" name="Rectangle 35">
            <a:extLst>
              <a:ext uri="{FF2B5EF4-FFF2-40B4-BE49-F238E27FC236}">
                <a16:creationId xmlns:a16="http://schemas.microsoft.com/office/drawing/2014/main" id="{FA3EF894-8A54-59FB-0592-9B8E5B2F1BB3}"/>
              </a:ext>
            </a:extLst>
          </p:cNvPr>
          <p:cNvSpPr/>
          <p:nvPr/>
        </p:nvSpPr>
        <p:spPr>
          <a:xfrm>
            <a:off x="7361206" y="4611757"/>
            <a:ext cx="1127587" cy="4770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6V</a:t>
            </a:r>
            <a:endParaRPr lang="en-IN" b="1" dirty="0">
              <a:latin typeface="Arial" panose="020B0604020202020204" pitchFamily="34" charset="0"/>
              <a:cs typeface="Arial" panose="020B0604020202020204" pitchFamily="34" charset="0"/>
            </a:endParaRPr>
          </a:p>
        </p:txBody>
      </p:sp>
      <p:sp>
        <p:nvSpPr>
          <p:cNvPr id="37" name="Rectangle 36">
            <a:extLst>
              <a:ext uri="{FF2B5EF4-FFF2-40B4-BE49-F238E27FC236}">
                <a16:creationId xmlns:a16="http://schemas.microsoft.com/office/drawing/2014/main" id="{B953472D-0AAC-0B29-68AC-65829E0D2D20}"/>
              </a:ext>
            </a:extLst>
          </p:cNvPr>
          <p:cNvSpPr/>
          <p:nvPr/>
        </p:nvSpPr>
        <p:spPr>
          <a:xfrm>
            <a:off x="9788956" y="4628087"/>
            <a:ext cx="1127587" cy="4770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6V</a:t>
            </a:r>
            <a:endParaRPr lang="en-IN" b="1"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185E5462-FE9C-5572-E92B-DD4DC2B3B9E3}"/>
              </a:ext>
            </a:extLst>
          </p:cNvPr>
          <p:cNvSpPr txBox="1"/>
          <p:nvPr/>
        </p:nvSpPr>
        <p:spPr>
          <a:xfrm>
            <a:off x="1452598" y="5098772"/>
            <a:ext cx="825867" cy="369332"/>
          </a:xfrm>
          <a:prstGeom prst="rect">
            <a:avLst/>
          </a:prstGeom>
          <a:noFill/>
        </p:spPr>
        <p:txBody>
          <a:bodyPr wrap="none" rtlCol="0">
            <a:spAutoFit/>
          </a:bodyPr>
          <a:lstStyle/>
          <a:p>
            <a:r>
              <a:rPr lang="en-US" dirty="0"/>
              <a:t>10AH </a:t>
            </a:r>
            <a:endParaRPr lang="en-IN" dirty="0"/>
          </a:p>
        </p:txBody>
      </p:sp>
      <p:sp>
        <p:nvSpPr>
          <p:cNvPr id="39" name="TextBox 38">
            <a:extLst>
              <a:ext uri="{FF2B5EF4-FFF2-40B4-BE49-F238E27FC236}">
                <a16:creationId xmlns:a16="http://schemas.microsoft.com/office/drawing/2014/main" id="{DCA3995A-E7A7-D1F7-EF7F-110203A54CDC}"/>
              </a:ext>
            </a:extLst>
          </p:cNvPr>
          <p:cNvSpPr txBox="1"/>
          <p:nvPr/>
        </p:nvSpPr>
        <p:spPr>
          <a:xfrm>
            <a:off x="3879767" y="5072151"/>
            <a:ext cx="825867" cy="369332"/>
          </a:xfrm>
          <a:prstGeom prst="rect">
            <a:avLst/>
          </a:prstGeom>
          <a:noFill/>
        </p:spPr>
        <p:txBody>
          <a:bodyPr wrap="none" rtlCol="0">
            <a:spAutoFit/>
          </a:bodyPr>
          <a:lstStyle/>
          <a:p>
            <a:r>
              <a:rPr lang="en-US" dirty="0"/>
              <a:t>10AH </a:t>
            </a:r>
            <a:endParaRPr lang="en-IN" dirty="0"/>
          </a:p>
        </p:txBody>
      </p:sp>
      <p:sp>
        <p:nvSpPr>
          <p:cNvPr id="40" name="TextBox 39">
            <a:extLst>
              <a:ext uri="{FF2B5EF4-FFF2-40B4-BE49-F238E27FC236}">
                <a16:creationId xmlns:a16="http://schemas.microsoft.com/office/drawing/2014/main" id="{D2BB2765-41C9-035F-BC1D-5F6D07F7F73B}"/>
              </a:ext>
            </a:extLst>
          </p:cNvPr>
          <p:cNvSpPr txBox="1"/>
          <p:nvPr/>
        </p:nvSpPr>
        <p:spPr>
          <a:xfrm>
            <a:off x="7550677" y="5088835"/>
            <a:ext cx="825867" cy="369332"/>
          </a:xfrm>
          <a:prstGeom prst="rect">
            <a:avLst/>
          </a:prstGeom>
          <a:noFill/>
        </p:spPr>
        <p:txBody>
          <a:bodyPr wrap="none" rtlCol="0">
            <a:spAutoFit/>
          </a:bodyPr>
          <a:lstStyle/>
          <a:p>
            <a:r>
              <a:rPr lang="en-US" dirty="0"/>
              <a:t>10AH </a:t>
            </a:r>
            <a:endParaRPr lang="en-IN" dirty="0"/>
          </a:p>
        </p:txBody>
      </p:sp>
      <p:sp>
        <p:nvSpPr>
          <p:cNvPr id="41" name="TextBox 40">
            <a:extLst>
              <a:ext uri="{FF2B5EF4-FFF2-40B4-BE49-F238E27FC236}">
                <a16:creationId xmlns:a16="http://schemas.microsoft.com/office/drawing/2014/main" id="{97B4DC21-8232-6433-A6E7-04E6A5AF9616}"/>
              </a:ext>
            </a:extLst>
          </p:cNvPr>
          <p:cNvSpPr txBox="1"/>
          <p:nvPr/>
        </p:nvSpPr>
        <p:spPr>
          <a:xfrm>
            <a:off x="10001674" y="5103391"/>
            <a:ext cx="825867" cy="369332"/>
          </a:xfrm>
          <a:prstGeom prst="rect">
            <a:avLst/>
          </a:prstGeom>
          <a:noFill/>
        </p:spPr>
        <p:txBody>
          <a:bodyPr wrap="none" rtlCol="0">
            <a:spAutoFit/>
          </a:bodyPr>
          <a:lstStyle/>
          <a:p>
            <a:r>
              <a:rPr lang="en-US" dirty="0"/>
              <a:t>10AH </a:t>
            </a:r>
            <a:endParaRPr lang="en-IN" dirty="0"/>
          </a:p>
        </p:txBody>
      </p:sp>
      <p:cxnSp>
        <p:nvCxnSpPr>
          <p:cNvPr id="46" name="Straight Connector 45">
            <a:extLst>
              <a:ext uri="{FF2B5EF4-FFF2-40B4-BE49-F238E27FC236}">
                <a16:creationId xmlns:a16="http://schemas.microsoft.com/office/drawing/2014/main" id="{F4B6FE05-9BD9-2154-7D52-8652080641E8}"/>
              </a:ext>
            </a:extLst>
          </p:cNvPr>
          <p:cNvCxnSpPr/>
          <p:nvPr/>
        </p:nvCxnSpPr>
        <p:spPr>
          <a:xfrm flipV="1">
            <a:off x="1282148" y="3816626"/>
            <a:ext cx="0" cy="178902"/>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73477968-1443-E559-AE0B-D76655027D8E}"/>
              </a:ext>
            </a:extLst>
          </p:cNvPr>
          <p:cNvCxnSpPr/>
          <p:nvPr/>
        </p:nvCxnSpPr>
        <p:spPr>
          <a:xfrm>
            <a:off x="417443" y="3816625"/>
            <a:ext cx="864705"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BA51260C-7A4C-1CC3-FC03-82D14C2FCC83}"/>
              </a:ext>
            </a:extLst>
          </p:cNvPr>
          <p:cNvCxnSpPr/>
          <p:nvPr/>
        </p:nvCxnSpPr>
        <p:spPr>
          <a:xfrm flipV="1">
            <a:off x="417443" y="3816625"/>
            <a:ext cx="0" cy="1977887"/>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32C85C57-6C92-4248-781A-4FCD835140AA}"/>
              </a:ext>
            </a:extLst>
          </p:cNvPr>
          <p:cNvCxnSpPr/>
          <p:nvPr/>
        </p:nvCxnSpPr>
        <p:spPr>
          <a:xfrm flipH="1" flipV="1">
            <a:off x="4794879" y="3816625"/>
            <a:ext cx="0" cy="178902"/>
          </a:xfrm>
          <a:prstGeom prst="line">
            <a:avLst/>
          </a:prstGeom>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90F0EA87-F9EF-88CE-24C5-7710D6DB4594}"/>
              </a:ext>
            </a:extLst>
          </p:cNvPr>
          <p:cNvCxnSpPr/>
          <p:nvPr/>
        </p:nvCxnSpPr>
        <p:spPr>
          <a:xfrm flipH="1">
            <a:off x="4794879" y="3816624"/>
            <a:ext cx="793434" cy="0"/>
          </a:xfrm>
          <a:prstGeom prst="line">
            <a:avLst/>
          </a:prstGeom>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BC188623-A829-549A-7AEE-E1E6199C6C43}"/>
              </a:ext>
            </a:extLst>
          </p:cNvPr>
          <p:cNvCxnSpPr/>
          <p:nvPr/>
        </p:nvCxnSpPr>
        <p:spPr>
          <a:xfrm flipH="1" flipV="1">
            <a:off x="5588313" y="3816624"/>
            <a:ext cx="0" cy="1977887"/>
          </a:xfrm>
          <a:prstGeom prst="line">
            <a:avLst/>
          </a:prstGeom>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9872747A-1247-9876-1A53-211DEDC301C2}"/>
              </a:ext>
            </a:extLst>
          </p:cNvPr>
          <p:cNvCxnSpPr/>
          <p:nvPr/>
        </p:nvCxnSpPr>
        <p:spPr>
          <a:xfrm flipV="1">
            <a:off x="7357630" y="3826565"/>
            <a:ext cx="0" cy="178902"/>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53" name="Straight Connector 52">
            <a:extLst>
              <a:ext uri="{FF2B5EF4-FFF2-40B4-BE49-F238E27FC236}">
                <a16:creationId xmlns:a16="http://schemas.microsoft.com/office/drawing/2014/main" id="{AEAE0443-BE3A-95B5-7E55-916C991894C0}"/>
              </a:ext>
            </a:extLst>
          </p:cNvPr>
          <p:cNvCxnSpPr/>
          <p:nvPr/>
        </p:nvCxnSpPr>
        <p:spPr>
          <a:xfrm>
            <a:off x="6492925" y="3826564"/>
            <a:ext cx="864705"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F39F5446-E980-DC31-D029-209C63EEA024}"/>
              </a:ext>
            </a:extLst>
          </p:cNvPr>
          <p:cNvCxnSpPr/>
          <p:nvPr/>
        </p:nvCxnSpPr>
        <p:spPr>
          <a:xfrm flipV="1">
            <a:off x="6492925" y="3826564"/>
            <a:ext cx="0" cy="1977887"/>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8881C266-C245-3874-C124-3C150C1489BD}"/>
              </a:ext>
            </a:extLst>
          </p:cNvPr>
          <p:cNvCxnSpPr/>
          <p:nvPr/>
        </p:nvCxnSpPr>
        <p:spPr>
          <a:xfrm flipH="1" flipV="1">
            <a:off x="10770971" y="3816625"/>
            <a:ext cx="0" cy="178902"/>
          </a:xfrm>
          <a:prstGeom prst="line">
            <a:avLst/>
          </a:prstGeom>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920FE24D-5F19-67C8-A4A2-4495FF28AED1}"/>
              </a:ext>
            </a:extLst>
          </p:cNvPr>
          <p:cNvCxnSpPr/>
          <p:nvPr/>
        </p:nvCxnSpPr>
        <p:spPr>
          <a:xfrm flipH="1">
            <a:off x="10770971" y="3816624"/>
            <a:ext cx="793434" cy="0"/>
          </a:xfrm>
          <a:prstGeom prst="line">
            <a:avLst/>
          </a:prstGeom>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73500013-9223-642C-6701-89336CF1351E}"/>
              </a:ext>
            </a:extLst>
          </p:cNvPr>
          <p:cNvCxnSpPr/>
          <p:nvPr/>
        </p:nvCxnSpPr>
        <p:spPr>
          <a:xfrm flipH="1" flipV="1">
            <a:off x="11564405" y="3816624"/>
            <a:ext cx="0" cy="1977887"/>
          </a:xfrm>
          <a:prstGeom prst="line">
            <a:avLst/>
          </a:prstGeom>
        </p:spPr>
        <p:style>
          <a:lnRef idx="2">
            <a:schemeClr val="dk1"/>
          </a:lnRef>
          <a:fillRef idx="0">
            <a:schemeClr val="dk1"/>
          </a:fillRef>
          <a:effectRef idx="1">
            <a:schemeClr val="dk1"/>
          </a:effectRef>
          <a:fontRef idx="minor">
            <a:schemeClr val="tx1"/>
          </a:fontRef>
        </p:style>
      </p:cxnSp>
      <p:sp>
        <p:nvSpPr>
          <p:cNvPr id="69" name="Rectangle 68">
            <a:extLst>
              <a:ext uri="{FF2B5EF4-FFF2-40B4-BE49-F238E27FC236}">
                <a16:creationId xmlns:a16="http://schemas.microsoft.com/office/drawing/2014/main" id="{43B1E7B5-FB92-55D2-F99A-0B80F09F48CC}"/>
              </a:ext>
            </a:extLst>
          </p:cNvPr>
          <p:cNvSpPr/>
          <p:nvPr/>
        </p:nvSpPr>
        <p:spPr>
          <a:xfrm>
            <a:off x="2599705" y="5565912"/>
            <a:ext cx="1127587" cy="4770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12 V</a:t>
            </a:r>
            <a:endParaRPr lang="en-IN" b="1" dirty="0">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771B2456-5287-CD57-A94F-A88AB4E54202}"/>
              </a:ext>
            </a:extLst>
          </p:cNvPr>
          <p:cNvSpPr/>
          <p:nvPr/>
        </p:nvSpPr>
        <p:spPr>
          <a:xfrm>
            <a:off x="8694765" y="5582621"/>
            <a:ext cx="1127587" cy="47707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latin typeface="Arial" panose="020B0604020202020204" pitchFamily="34" charset="0"/>
                <a:cs typeface="Arial" panose="020B0604020202020204" pitchFamily="34" charset="0"/>
              </a:rPr>
              <a:t>12 V</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4797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421E33-46A0-3816-DD15-A2E0D268FED6}"/>
              </a:ext>
            </a:extLst>
          </p:cNvPr>
          <p:cNvSpPr>
            <a:spLocks noGrp="1"/>
          </p:cNvSpPr>
          <p:nvPr>
            <p:ph type="title"/>
          </p:nvPr>
        </p:nvSpPr>
        <p:spPr>
          <a:xfrm>
            <a:off x="761967" y="362217"/>
            <a:ext cx="10152379" cy="430887"/>
          </a:xfrm>
        </p:spPr>
        <p:txBody>
          <a:bodyPr/>
          <a:lstStyle/>
          <a:p>
            <a:r>
              <a:rPr lang="en-US" sz="2800" dirty="0">
                <a:solidFill>
                  <a:srgbClr val="FF5900"/>
                </a:solidFill>
              </a:rPr>
              <a:t>Role of battery in electric vehicles</a:t>
            </a:r>
            <a:endParaRPr lang="en-IN" sz="2800" dirty="0">
              <a:solidFill>
                <a:srgbClr val="FF5900"/>
              </a:solidFill>
            </a:endParaRPr>
          </a:p>
        </p:txBody>
      </p:sp>
      <p:sp>
        <p:nvSpPr>
          <p:cNvPr id="4" name="Text Placeholder 3">
            <a:extLst>
              <a:ext uri="{FF2B5EF4-FFF2-40B4-BE49-F238E27FC236}">
                <a16:creationId xmlns:a16="http://schemas.microsoft.com/office/drawing/2014/main" id="{DA1F4B3A-44A9-6EB6-B93B-965ECBC5AB92}"/>
              </a:ext>
            </a:extLst>
          </p:cNvPr>
          <p:cNvSpPr>
            <a:spLocks noGrp="1"/>
          </p:cNvSpPr>
          <p:nvPr>
            <p:ph type="body" idx="1"/>
          </p:nvPr>
        </p:nvSpPr>
        <p:spPr>
          <a:xfrm>
            <a:off x="761967" y="1434783"/>
            <a:ext cx="10695839" cy="1431674"/>
          </a:xfrm>
        </p:spPr>
        <p:txBody>
          <a:bodyPr/>
          <a:lstStyle/>
          <a:p>
            <a:pPr>
              <a:lnSpc>
                <a:spcPct val="150000"/>
              </a:lnSpc>
            </a:pPr>
            <a:r>
              <a:rPr lang="en-US" sz="1600" dirty="0"/>
              <a:t>• We know that there are many different types and sizes of electric vehicle However, in nearly all cases the battery is a key component. In the classic electrical vehicle the battery is the only energy store, and the component with the highest cost, weight and volume. </a:t>
            </a:r>
          </a:p>
          <a:p>
            <a:pPr>
              <a:lnSpc>
                <a:spcPct val="150000"/>
              </a:lnSpc>
            </a:pPr>
            <a:endParaRPr lang="en-IN" sz="1600" dirty="0"/>
          </a:p>
        </p:txBody>
      </p:sp>
      <p:pic>
        <p:nvPicPr>
          <p:cNvPr id="9" name="Picture 8">
            <a:extLst>
              <a:ext uri="{FF2B5EF4-FFF2-40B4-BE49-F238E27FC236}">
                <a16:creationId xmlns:a16="http://schemas.microsoft.com/office/drawing/2014/main" id="{83D72E23-B976-AF67-4AAF-367CA0BF8F97}"/>
              </a:ext>
            </a:extLst>
          </p:cNvPr>
          <p:cNvPicPr>
            <a:picLocks noChangeAspect="1"/>
          </p:cNvPicPr>
          <p:nvPr/>
        </p:nvPicPr>
        <p:blipFill>
          <a:blip r:embed="rId2"/>
          <a:stretch>
            <a:fillRect/>
          </a:stretch>
        </p:blipFill>
        <p:spPr>
          <a:xfrm>
            <a:off x="3253559" y="2727309"/>
            <a:ext cx="5177861" cy="2878360"/>
          </a:xfrm>
          <a:prstGeom prst="rect">
            <a:avLst/>
          </a:prstGeom>
        </p:spPr>
      </p:pic>
    </p:spTree>
    <p:extLst>
      <p:ext uri="{BB962C8B-B14F-4D97-AF65-F5344CB8AC3E}">
        <p14:creationId xmlns:p14="http://schemas.microsoft.com/office/powerpoint/2010/main" val="2734103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B97B7C88-7403-7F8B-B097-8015E0F879D3}"/>
              </a:ext>
            </a:extLst>
          </p:cNvPr>
          <p:cNvGraphicFramePr/>
          <p:nvPr>
            <p:extLst>
              <p:ext uri="{D42A27DB-BD31-4B8C-83A1-F6EECF244321}">
                <p14:modId xmlns:p14="http://schemas.microsoft.com/office/powerpoint/2010/main" val="2406032608"/>
              </p:ext>
            </p:extLst>
          </p:nvPr>
        </p:nvGraphicFramePr>
        <p:xfrm>
          <a:off x="2071757" y="475100"/>
          <a:ext cx="7479747" cy="49864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738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E80D0-A81A-4251-F760-5E366F349727}"/>
              </a:ext>
            </a:extLst>
          </p:cNvPr>
          <p:cNvSpPr>
            <a:spLocks noGrp="1"/>
          </p:cNvSpPr>
          <p:nvPr>
            <p:ph type="title"/>
          </p:nvPr>
        </p:nvSpPr>
        <p:spPr>
          <a:xfrm>
            <a:off x="761967" y="362217"/>
            <a:ext cx="10152379" cy="430887"/>
          </a:xfrm>
        </p:spPr>
        <p:txBody>
          <a:bodyPr/>
          <a:lstStyle/>
          <a:p>
            <a:r>
              <a:rPr lang="en-IN" sz="2800" dirty="0">
                <a:solidFill>
                  <a:srgbClr val="FF5900"/>
                </a:solidFill>
              </a:rPr>
              <a:t>What are rechargeable batteries</a:t>
            </a:r>
          </a:p>
        </p:txBody>
      </p:sp>
      <p:sp>
        <p:nvSpPr>
          <p:cNvPr id="3" name="Text Placeholder 2">
            <a:extLst>
              <a:ext uri="{FF2B5EF4-FFF2-40B4-BE49-F238E27FC236}">
                <a16:creationId xmlns:a16="http://schemas.microsoft.com/office/drawing/2014/main" id="{169D13A2-D290-A525-8F20-56AD54CCD10A}"/>
              </a:ext>
            </a:extLst>
          </p:cNvPr>
          <p:cNvSpPr>
            <a:spLocks noGrp="1"/>
          </p:cNvSpPr>
          <p:nvPr>
            <p:ph type="body" idx="1"/>
          </p:nvPr>
        </p:nvSpPr>
        <p:spPr>
          <a:xfrm>
            <a:off x="761967" y="1434783"/>
            <a:ext cx="10966207" cy="2170338"/>
          </a:xfrm>
        </p:spPr>
        <p:txBody>
          <a:bodyPr/>
          <a:lstStyle/>
          <a:p>
            <a:pPr>
              <a:lnSpc>
                <a:spcPct val="150000"/>
              </a:lnSpc>
            </a:pPr>
            <a:r>
              <a:rPr lang="en-US" sz="1600" dirty="0"/>
              <a:t>• A rechargeable battery, storage battery, secondary cell, or accumulator is a type of electrical battery which can be charged, discharged into a load, and recharged many times, as opposed to a disposable or, Primary battery, which is  supplied fully charged and discarded after use. It is composed of one or more  electrochemical cells. </a:t>
            </a:r>
          </a:p>
          <a:p>
            <a:pPr>
              <a:lnSpc>
                <a:spcPct val="150000"/>
              </a:lnSpc>
            </a:pPr>
            <a:endParaRPr lang="en-US" sz="1600" dirty="0"/>
          </a:p>
          <a:p>
            <a:pPr>
              <a:lnSpc>
                <a:spcPct val="150000"/>
              </a:lnSpc>
            </a:pPr>
            <a:r>
              <a:rPr lang="en-US" sz="1600" dirty="0"/>
              <a:t>• In the case of secondary or rechargeable batteries, the chemical reaction can be reversed by reversing the current and the battery returned to a charged state. </a:t>
            </a:r>
            <a:endParaRPr lang="en-IN" sz="1600" dirty="0"/>
          </a:p>
        </p:txBody>
      </p:sp>
    </p:spTree>
    <p:extLst>
      <p:ext uri="{BB962C8B-B14F-4D97-AF65-F5344CB8AC3E}">
        <p14:creationId xmlns:p14="http://schemas.microsoft.com/office/powerpoint/2010/main" val="427476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2F61B3-1FAB-CFFB-C6FD-527B47392EAA}"/>
              </a:ext>
            </a:extLst>
          </p:cNvPr>
          <p:cNvSpPr>
            <a:spLocks noGrp="1"/>
          </p:cNvSpPr>
          <p:nvPr>
            <p:ph type="body" idx="1"/>
          </p:nvPr>
        </p:nvSpPr>
        <p:spPr>
          <a:xfrm>
            <a:off x="761967" y="1434783"/>
            <a:ext cx="10668033" cy="693010"/>
          </a:xfrm>
        </p:spPr>
        <p:txBody>
          <a:bodyPr/>
          <a:lstStyle/>
          <a:p>
            <a:pPr>
              <a:lnSpc>
                <a:spcPct val="150000"/>
              </a:lnSpc>
            </a:pPr>
            <a:r>
              <a:rPr lang="en-US" sz="1600" dirty="0"/>
              <a:t>• In the case of non-rechargeable batteries, the chemical reaction cannot be reversed once after its reaction. </a:t>
            </a:r>
          </a:p>
          <a:p>
            <a:pPr>
              <a:lnSpc>
                <a:spcPct val="150000"/>
              </a:lnSpc>
            </a:pPr>
            <a:r>
              <a:rPr lang="en-US" sz="1600" dirty="0"/>
              <a:t>• So these kind of batteries are useful for one time use. </a:t>
            </a:r>
            <a:endParaRPr lang="en-IN" sz="1600" dirty="0"/>
          </a:p>
        </p:txBody>
      </p:sp>
      <p:sp>
        <p:nvSpPr>
          <p:cNvPr id="6" name="Title 1">
            <a:extLst>
              <a:ext uri="{FF2B5EF4-FFF2-40B4-BE49-F238E27FC236}">
                <a16:creationId xmlns:a16="http://schemas.microsoft.com/office/drawing/2014/main" id="{E1AF41B2-6114-7B6C-FB4F-32B2D7F04FF0}"/>
              </a:ext>
            </a:extLst>
          </p:cNvPr>
          <p:cNvSpPr>
            <a:spLocks noGrp="1"/>
          </p:cNvSpPr>
          <p:nvPr>
            <p:ph type="title"/>
          </p:nvPr>
        </p:nvSpPr>
        <p:spPr>
          <a:xfrm>
            <a:off x="761967" y="362217"/>
            <a:ext cx="10152379" cy="430887"/>
          </a:xfrm>
        </p:spPr>
        <p:txBody>
          <a:bodyPr/>
          <a:lstStyle/>
          <a:p>
            <a:r>
              <a:rPr lang="en-IN" sz="2800" dirty="0">
                <a:solidFill>
                  <a:srgbClr val="FF5900"/>
                </a:solidFill>
              </a:rPr>
              <a:t>Non - Rechargeable </a:t>
            </a:r>
          </a:p>
        </p:txBody>
      </p:sp>
    </p:spTree>
    <p:extLst>
      <p:ext uri="{BB962C8B-B14F-4D97-AF65-F5344CB8AC3E}">
        <p14:creationId xmlns:p14="http://schemas.microsoft.com/office/powerpoint/2010/main" val="2006333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998AF5E-2CE2-3764-FC14-5A9FE3BE719F}"/>
              </a:ext>
            </a:extLst>
          </p:cNvPr>
          <p:cNvSpPr>
            <a:spLocks noGrp="1"/>
          </p:cNvSpPr>
          <p:nvPr>
            <p:ph type="title"/>
          </p:nvPr>
        </p:nvSpPr>
        <p:spPr>
          <a:xfrm>
            <a:off x="761967" y="362217"/>
            <a:ext cx="10152379" cy="430887"/>
          </a:xfrm>
        </p:spPr>
        <p:txBody>
          <a:bodyPr/>
          <a:lstStyle/>
          <a:p>
            <a:r>
              <a:rPr lang="en-IN" sz="2800" dirty="0">
                <a:solidFill>
                  <a:srgbClr val="FF5900"/>
                </a:solidFill>
              </a:rPr>
              <a:t>Non - Rechargeable </a:t>
            </a:r>
          </a:p>
        </p:txBody>
      </p:sp>
      <p:pic>
        <p:nvPicPr>
          <p:cNvPr id="6" name="Picture 5">
            <a:extLst>
              <a:ext uri="{FF2B5EF4-FFF2-40B4-BE49-F238E27FC236}">
                <a16:creationId xmlns:a16="http://schemas.microsoft.com/office/drawing/2014/main" id="{17A66222-596D-7D89-46A3-0984327F4741}"/>
              </a:ext>
            </a:extLst>
          </p:cNvPr>
          <p:cNvPicPr>
            <a:picLocks noChangeAspect="1"/>
          </p:cNvPicPr>
          <p:nvPr/>
        </p:nvPicPr>
        <p:blipFill>
          <a:blip r:embed="rId2"/>
          <a:stretch>
            <a:fillRect/>
          </a:stretch>
        </p:blipFill>
        <p:spPr>
          <a:xfrm>
            <a:off x="735463" y="925272"/>
            <a:ext cx="2491956" cy="1508891"/>
          </a:xfrm>
          <a:prstGeom prst="rect">
            <a:avLst/>
          </a:prstGeom>
        </p:spPr>
      </p:pic>
      <p:pic>
        <p:nvPicPr>
          <p:cNvPr id="8" name="Picture 7">
            <a:extLst>
              <a:ext uri="{FF2B5EF4-FFF2-40B4-BE49-F238E27FC236}">
                <a16:creationId xmlns:a16="http://schemas.microsoft.com/office/drawing/2014/main" id="{1B28361C-F7AC-A539-4AF1-BC56F46FE77B}"/>
              </a:ext>
            </a:extLst>
          </p:cNvPr>
          <p:cNvPicPr>
            <a:picLocks noChangeAspect="1"/>
          </p:cNvPicPr>
          <p:nvPr/>
        </p:nvPicPr>
        <p:blipFill>
          <a:blip r:embed="rId3"/>
          <a:stretch>
            <a:fillRect/>
          </a:stretch>
        </p:blipFill>
        <p:spPr>
          <a:xfrm>
            <a:off x="4572000" y="925272"/>
            <a:ext cx="2720576" cy="1524132"/>
          </a:xfrm>
          <a:prstGeom prst="rect">
            <a:avLst/>
          </a:prstGeom>
        </p:spPr>
      </p:pic>
      <p:pic>
        <p:nvPicPr>
          <p:cNvPr id="10" name="Picture 9">
            <a:extLst>
              <a:ext uri="{FF2B5EF4-FFF2-40B4-BE49-F238E27FC236}">
                <a16:creationId xmlns:a16="http://schemas.microsoft.com/office/drawing/2014/main" id="{4D9027B5-E034-F8A1-FD76-D044517DF0DA}"/>
              </a:ext>
            </a:extLst>
          </p:cNvPr>
          <p:cNvPicPr>
            <a:picLocks noChangeAspect="1"/>
          </p:cNvPicPr>
          <p:nvPr/>
        </p:nvPicPr>
        <p:blipFill>
          <a:blip r:embed="rId4"/>
          <a:stretch>
            <a:fillRect/>
          </a:stretch>
        </p:blipFill>
        <p:spPr>
          <a:xfrm>
            <a:off x="8506217" y="925272"/>
            <a:ext cx="2408129" cy="1501270"/>
          </a:xfrm>
          <a:prstGeom prst="rect">
            <a:avLst/>
          </a:prstGeom>
        </p:spPr>
      </p:pic>
      <p:pic>
        <p:nvPicPr>
          <p:cNvPr id="12" name="Picture 11">
            <a:extLst>
              <a:ext uri="{FF2B5EF4-FFF2-40B4-BE49-F238E27FC236}">
                <a16:creationId xmlns:a16="http://schemas.microsoft.com/office/drawing/2014/main" id="{E8A7BFD9-190A-4ED8-AABF-E83CFE177912}"/>
              </a:ext>
            </a:extLst>
          </p:cNvPr>
          <p:cNvPicPr>
            <a:picLocks noChangeAspect="1"/>
          </p:cNvPicPr>
          <p:nvPr/>
        </p:nvPicPr>
        <p:blipFill>
          <a:blip r:embed="rId5"/>
          <a:stretch>
            <a:fillRect/>
          </a:stretch>
        </p:blipFill>
        <p:spPr>
          <a:xfrm>
            <a:off x="8506217" y="3615640"/>
            <a:ext cx="2834886" cy="1699407"/>
          </a:xfrm>
          <a:prstGeom prst="rect">
            <a:avLst/>
          </a:prstGeom>
        </p:spPr>
      </p:pic>
      <p:pic>
        <p:nvPicPr>
          <p:cNvPr id="14" name="Picture 13">
            <a:extLst>
              <a:ext uri="{FF2B5EF4-FFF2-40B4-BE49-F238E27FC236}">
                <a16:creationId xmlns:a16="http://schemas.microsoft.com/office/drawing/2014/main" id="{3C89680B-B7B3-3856-F2F0-C496C0A48F01}"/>
              </a:ext>
            </a:extLst>
          </p:cNvPr>
          <p:cNvPicPr>
            <a:picLocks noChangeAspect="1"/>
          </p:cNvPicPr>
          <p:nvPr/>
        </p:nvPicPr>
        <p:blipFill>
          <a:blip r:embed="rId6"/>
          <a:stretch>
            <a:fillRect/>
          </a:stretch>
        </p:blipFill>
        <p:spPr>
          <a:xfrm>
            <a:off x="4572000" y="3604369"/>
            <a:ext cx="2301439" cy="1760373"/>
          </a:xfrm>
          <a:prstGeom prst="rect">
            <a:avLst/>
          </a:prstGeom>
        </p:spPr>
      </p:pic>
      <p:pic>
        <p:nvPicPr>
          <p:cNvPr id="16" name="Picture 15">
            <a:extLst>
              <a:ext uri="{FF2B5EF4-FFF2-40B4-BE49-F238E27FC236}">
                <a16:creationId xmlns:a16="http://schemas.microsoft.com/office/drawing/2014/main" id="{4E88C3F5-2F13-8E89-C0EB-D1B423210BD9}"/>
              </a:ext>
            </a:extLst>
          </p:cNvPr>
          <p:cNvPicPr>
            <a:picLocks noChangeAspect="1"/>
          </p:cNvPicPr>
          <p:nvPr/>
        </p:nvPicPr>
        <p:blipFill>
          <a:blip r:embed="rId7"/>
          <a:stretch>
            <a:fillRect/>
          </a:stretch>
        </p:blipFill>
        <p:spPr>
          <a:xfrm>
            <a:off x="735463" y="3466684"/>
            <a:ext cx="2461473" cy="1760373"/>
          </a:xfrm>
          <a:prstGeom prst="rect">
            <a:avLst/>
          </a:prstGeom>
        </p:spPr>
      </p:pic>
      <p:sp>
        <p:nvSpPr>
          <p:cNvPr id="18" name="TextBox 17">
            <a:extLst>
              <a:ext uri="{FF2B5EF4-FFF2-40B4-BE49-F238E27FC236}">
                <a16:creationId xmlns:a16="http://schemas.microsoft.com/office/drawing/2014/main" id="{E613BBAC-537D-37C9-E0C3-7EC41AD3D3E7}"/>
              </a:ext>
            </a:extLst>
          </p:cNvPr>
          <p:cNvSpPr txBox="1"/>
          <p:nvPr/>
        </p:nvSpPr>
        <p:spPr>
          <a:xfrm>
            <a:off x="764982" y="2566379"/>
            <a:ext cx="2720576" cy="369332"/>
          </a:xfrm>
          <a:prstGeom prst="rect">
            <a:avLst/>
          </a:prstGeom>
          <a:noFill/>
        </p:spPr>
        <p:txBody>
          <a:bodyPr wrap="square">
            <a:spAutoFit/>
          </a:bodyPr>
          <a:lstStyle/>
          <a:p>
            <a:r>
              <a:rPr lang="en-IN" dirty="0"/>
              <a:t>TV REMOTE BATTERY</a:t>
            </a:r>
          </a:p>
        </p:txBody>
      </p:sp>
      <p:sp>
        <p:nvSpPr>
          <p:cNvPr id="20" name="TextBox 19">
            <a:extLst>
              <a:ext uri="{FF2B5EF4-FFF2-40B4-BE49-F238E27FC236}">
                <a16:creationId xmlns:a16="http://schemas.microsoft.com/office/drawing/2014/main" id="{0B341E1C-8373-E9D0-CA8C-1E0B27A5263D}"/>
              </a:ext>
            </a:extLst>
          </p:cNvPr>
          <p:cNvSpPr txBox="1"/>
          <p:nvPr/>
        </p:nvSpPr>
        <p:spPr>
          <a:xfrm>
            <a:off x="4629415" y="2493145"/>
            <a:ext cx="2663161" cy="369332"/>
          </a:xfrm>
          <a:prstGeom prst="rect">
            <a:avLst/>
          </a:prstGeom>
          <a:noFill/>
        </p:spPr>
        <p:txBody>
          <a:bodyPr wrap="square">
            <a:spAutoFit/>
          </a:bodyPr>
          <a:lstStyle/>
          <a:p>
            <a:r>
              <a:rPr lang="en-IN" dirty="0"/>
              <a:t>WATCH BATTERIES </a:t>
            </a:r>
          </a:p>
        </p:txBody>
      </p:sp>
      <p:sp>
        <p:nvSpPr>
          <p:cNvPr id="22" name="TextBox 21">
            <a:extLst>
              <a:ext uri="{FF2B5EF4-FFF2-40B4-BE49-F238E27FC236}">
                <a16:creationId xmlns:a16="http://schemas.microsoft.com/office/drawing/2014/main" id="{2EF9DDE9-BC2D-7482-AAA9-286A05F828F5}"/>
              </a:ext>
            </a:extLst>
          </p:cNvPr>
          <p:cNvSpPr txBox="1"/>
          <p:nvPr/>
        </p:nvSpPr>
        <p:spPr>
          <a:xfrm>
            <a:off x="8506217" y="2493145"/>
            <a:ext cx="2099642" cy="369332"/>
          </a:xfrm>
          <a:prstGeom prst="rect">
            <a:avLst/>
          </a:prstGeom>
          <a:noFill/>
        </p:spPr>
        <p:txBody>
          <a:bodyPr wrap="square">
            <a:spAutoFit/>
          </a:bodyPr>
          <a:lstStyle/>
          <a:p>
            <a:r>
              <a:rPr lang="en-IN" dirty="0"/>
              <a:t>TOY BATTERIES </a:t>
            </a:r>
          </a:p>
        </p:txBody>
      </p:sp>
      <p:sp>
        <p:nvSpPr>
          <p:cNvPr id="23" name="Title 1">
            <a:extLst>
              <a:ext uri="{FF2B5EF4-FFF2-40B4-BE49-F238E27FC236}">
                <a16:creationId xmlns:a16="http://schemas.microsoft.com/office/drawing/2014/main" id="{6CA3B5FA-5781-7998-F6ED-0805098EC1DA}"/>
              </a:ext>
            </a:extLst>
          </p:cNvPr>
          <p:cNvSpPr txBox="1">
            <a:spLocks/>
          </p:cNvSpPr>
          <p:nvPr/>
        </p:nvSpPr>
        <p:spPr>
          <a:xfrm>
            <a:off x="735463" y="2949662"/>
            <a:ext cx="10152379" cy="430887"/>
          </a:xfrm>
          <a:prstGeom prst="rect">
            <a:avLst/>
          </a:prstGeom>
        </p:spPr>
        <p:txBody>
          <a:bodyPr wrap="square" lIns="0" tIns="0" rIns="0" bIns="0">
            <a:spAutoFit/>
          </a:bodyPr>
          <a:lstStyle>
            <a:lvl1pPr eaLnBrk="1" hangingPunct="1">
              <a:defRPr sz="3733" b="0" i="0">
                <a:solidFill>
                  <a:srgbClr val="FF0000"/>
                </a:solidFill>
                <a:latin typeface="Arial"/>
                <a:ea typeface="+mj-ea"/>
                <a:cs typeface="Arial"/>
              </a:defRPr>
            </a:lvl1pPr>
          </a:lstStyle>
          <a:p>
            <a:r>
              <a:rPr lang="en-IN" sz="2800" dirty="0">
                <a:solidFill>
                  <a:srgbClr val="FF5900"/>
                </a:solidFill>
              </a:rPr>
              <a:t>Rechargeable </a:t>
            </a:r>
          </a:p>
        </p:txBody>
      </p:sp>
      <p:sp>
        <p:nvSpPr>
          <p:cNvPr id="25" name="TextBox 24">
            <a:extLst>
              <a:ext uri="{FF2B5EF4-FFF2-40B4-BE49-F238E27FC236}">
                <a16:creationId xmlns:a16="http://schemas.microsoft.com/office/drawing/2014/main" id="{3D8C0A03-0E60-4518-4CCA-EFD72A13E889}"/>
              </a:ext>
            </a:extLst>
          </p:cNvPr>
          <p:cNvSpPr txBox="1"/>
          <p:nvPr/>
        </p:nvSpPr>
        <p:spPr>
          <a:xfrm>
            <a:off x="775783" y="5364742"/>
            <a:ext cx="2613460" cy="369332"/>
          </a:xfrm>
          <a:prstGeom prst="rect">
            <a:avLst/>
          </a:prstGeom>
          <a:noFill/>
        </p:spPr>
        <p:txBody>
          <a:bodyPr wrap="square">
            <a:spAutoFit/>
          </a:bodyPr>
          <a:lstStyle/>
          <a:p>
            <a:r>
              <a:rPr lang="en-IN" dirty="0"/>
              <a:t>Phone battery </a:t>
            </a:r>
          </a:p>
        </p:txBody>
      </p:sp>
      <p:sp>
        <p:nvSpPr>
          <p:cNvPr id="27" name="TextBox 26">
            <a:extLst>
              <a:ext uri="{FF2B5EF4-FFF2-40B4-BE49-F238E27FC236}">
                <a16:creationId xmlns:a16="http://schemas.microsoft.com/office/drawing/2014/main" id="{4A02AAB3-C7D1-0F0E-F95A-0BA7342C4D8F}"/>
              </a:ext>
            </a:extLst>
          </p:cNvPr>
          <p:cNvSpPr txBox="1"/>
          <p:nvPr/>
        </p:nvSpPr>
        <p:spPr>
          <a:xfrm>
            <a:off x="4508203" y="5321296"/>
            <a:ext cx="2301439" cy="369332"/>
          </a:xfrm>
          <a:prstGeom prst="rect">
            <a:avLst/>
          </a:prstGeom>
          <a:noFill/>
        </p:spPr>
        <p:txBody>
          <a:bodyPr wrap="square">
            <a:spAutoFit/>
          </a:bodyPr>
          <a:lstStyle/>
          <a:p>
            <a:r>
              <a:rPr lang="en-IN" dirty="0"/>
              <a:t>Invertor Battery </a:t>
            </a:r>
          </a:p>
        </p:txBody>
      </p:sp>
      <p:sp>
        <p:nvSpPr>
          <p:cNvPr id="29" name="TextBox 28">
            <a:extLst>
              <a:ext uri="{FF2B5EF4-FFF2-40B4-BE49-F238E27FC236}">
                <a16:creationId xmlns:a16="http://schemas.microsoft.com/office/drawing/2014/main" id="{A9BA65D2-3628-9769-6262-98200671C7C0}"/>
              </a:ext>
            </a:extLst>
          </p:cNvPr>
          <p:cNvSpPr txBox="1"/>
          <p:nvPr/>
        </p:nvSpPr>
        <p:spPr>
          <a:xfrm>
            <a:off x="8506217" y="5406572"/>
            <a:ext cx="2461473" cy="369332"/>
          </a:xfrm>
          <a:prstGeom prst="rect">
            <a:avLst/>
          </a:prstGeom>
          <a:noFill/>
        </p:spPr>
        <p:txBody>
          <a:bodyPr wrap="square">
            <a:spAutoFit/>
          </a:bodyPr>
          <a:lstStyle/>
          <a:p>
            <a:r>
              <a:rPr lang="en-IN" dirty="0"/>
              <a:t>Laptop Battery </a:t>
            </a:r>
          </a:p>
        </p:txBody>
      </p:sp>
    </p:spTree>
    <p:extLst>
      <p:ext uri="{BB962C8B-B14F-4D97-AF65-F5344CB8AC3E}">
        <p14:creationId xmlns:p14="http://schemas.microsoft.com/office/powerpoint/2010/main" val="30781403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3F80F-49F7-3B30-E73B-A5E10BCE83C8}"/>
              </a:ext>
            </a:extLst>
          </p:cNvPr>
          <p:cNvSpPr>
            <a:spLocks noGrp="1"/>
          </p:cNvSpPr>
          <p:nvPr>
            <p:ph type="title"/>
          </p:nvPr>
        </p:nvSpPr>
        <p:spPr>
          <a:xfrm>
            <a:off x="3157314" y="1922660"/>
            <a:ext cx="5877371" cy="2390334"/>
          </a:xfrm>
        </p:spPr>
        <p:txBody>
          <a:bodyPr/>
          <a:lstStyle/>
          <a:p>
            <a:pPr>
              <a:lnSpc>
                <a:spcPct val="150000"/>
              </a:lnSpc>
            </a:pPr>
            <a:r>
              <a:rPr lang="en-US" sz="3600" b="1" dirty="0">
                <a:solidFill>
                  <a:srgbClr val="FF5900"/>
                </a:solidFill>
              </a:rPr>
              <a:t>How to select batteries ? </a:t>
            </a:r>
            <a:br>
              <a:rPr lang="en-US" sz="3600" b="1" dirty="0">
                <a:solidFill>
                  <a:srgbClr val="FF5900"/>
                </a:solidFill>
              </a:rPr>
            </a:br>
            <a:r>
              <a:rPr lang="en-US" sz="3600" b="1" dirty="0">
                <a:solidFill>
                  <a:srgbClr val="FF5900"/>
                </a:solidFill>
              </a:rPr>
              <a:t>       To your vehicle </a:t>
            </a:r>
            <a:br>
              <a:rPr lang="en-US" sz="3600" b="1" dirty="0">
                <a:solidFill>
                  <a:srgbClr val="FF5900"/>
                </a:solidFill>
              </a:rPr>
            </a:br>
            <a:r>
              <a:rPr lang="en-US" sz="3600" b="1" dirty="0">
                <a:solidFill>
                  <a:srgbClr val="FF5900"/>
                </a:solidFill>
              </a:rPr>
              <a:t>How to judge a battery? </a:t>
            </a:r>
            <a:endParaRPr lang="en-IN" sz="3600" b="1" dirty="0">
              <a:solidFill>
                <a:srgbClr val="FF5900"/>
              </a:solidFill>
            </a:endParaRPr>
          </a:p>
        </p:txBody>
      </p:sp>
    </p:spTree>
    <p:extLst>
      <p:ext uri="{BB962C8B-B14F-4D97-AF65-F5344CB8AC3E}">
        <p14:creationId xmlns:p14="http://schemas.microsoft.com/office/powerpoint/2010/main" val="2080264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7078C02-50A6-A61F-3E95-FA6C667DED44}"/>
              </a:ext>
            </a:extLst>
          </p:cNvPr>
          <p:cNvPicPr>
            <a:picLocks noChangeAspect="1"/>
          </p:cNvPicPr>
          <p:nvPr/>
        </p:nvPicPr>
        <p:blipFill>
          <a:blip r:embed="rId2">
            <a:clrChange>
              <a:clrFrom>
                <a:srgbClr val="ABABAB"/>
              </a:clrFrom>
              <a:clrTo>
                <a:srgbClr val="ABABAB">
                  <a:alpha val="0"/>
                </a:srgbClr>
              </a:clrTo>
            </a:clrChange>
            <a:extLst>
              <a:ext uri="{BEBA8EAE-BF5A-486C-A8C5-ECC9F3942E4B}">
                <a14:imgProps xmlns:a14="http://schemas.microsoft.com/office/drawing/2010/main">
                  <a14:imgLayer r:embed="rId3">
                    <a14:imgEffect>
                      <a14:sharpenSoften amount="25000"/>
                    </a14:imgEffect>
                    <a14:imgEffect>
                      <a14:brightnessContrast bright="18000" contrast="-6000"/>
                    </a14:imgEffect>
                  </a14:imgLayer>
                </a14:imgProps>
              </a:ext>
            </a:extLst>
          </a:blip>
          <a:stretch>
            <a:fillRect/>
          </a:stretch>
        </p:blipFill>
        <p:spPr>
          <a:xfrm>
            <a:off x="2582875" y="609375"/>
            <a:ext cx="7026249" cy="5182049"/>
          </a:xfrm>
          <a:prstGeom prst="rect">
            <a:avLst/>
          </a:prstGeom>
        </p:spPr>
      </p:pic>
    </p:spTree>
    <p:extLst>
      <p:ext uri="{BB962C8B-B14F-4D97-AF65-F5344CB8AC3E}">
        <p14:creationId xmlns:p14="http://schemas.microsoft.com/office/powerpoint/2010/main" val="3656546708"/>
      </p:ext>
    </p:extLst>
  </p:cSld>
  <p:clrMapOvr>
    <a:masterClrMapping/>
  </p:clrMapOvr>
</p:sld>
</file>

<file path=ppt/theme/theme1.xml><?xml version="1.0" encoding="utf-8"?>
<a:theme xmlns:a="http://schemas.openxmlformats.org/drawingml/2006/main" name="GenAITheme3-whiteB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nAITheme3-whiteBG" id="{3A503187-3BE1-4271-B7A9-C20FF7140878}" vid="{C44A3ACA-3E00-429F-8353-F3C9B94657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3GenAITheme3-whiteBG</Template>
  <TotalTime>140</TotalTime>
  <Words>1525</Words>
  <Application>Microsoft Office PowerPoint</Application>
  <PresentationFormat>Widescreen</PresentationFormat>
  <Paragraphs>136</Paragraphs>
  <Slides>22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GenAITheme3-whiteBG</vt:lpstr>
      <vt:lpstr>WELCOME To DIY GURU BATTERIES </vt:lpstr>
      <vt:lpstr>What is a battery ? </vt:lpstr>
      <vt:lpstr>Role of battery in electric vehicles</vt:lpstr>
      <vt:lpstr>PowerPoint Presentation</vt:lpstr>
      <vt:lpstr>What are rechargeable batteries</vt:lpstr>
      <vt:lpstr>Non - Rechargeable </vt:lpstr>
      <vt:lpstr>Non - Rechargeable </vt:lpstr>
      <vt:lpstr>How to select batteries ?         To your vehicle  How to judge a battery? </vt:lpstr>
      <vt:lpstr>PowerPoint Presentation</vt:lpstr>
      <vt:lpstr>Parameters to select a battery to your vehicle</vt:lpstr>
      <vt:lpstr>Battery voltage</vt:lpstr>
      <vt:lpstr>Difference Between voltage and current</vt:lpstr>
      <vt:lpstr>(AMP HOUR) Capacity</vt:lpstr>
      <vt:lpstr>Energy Storage</vt:lpstr>
      <vt:lpstr>Specific Energy </vt:lpstr>
      <vt:lpstr>Energy density</vt:lpstr>
      <vt:lpstr>Energy efficiency </vt:lpstr>
      <vt:lpstr>Self discharge rates</vt:lpstr>
      <vt:lpstr>Battery temperate, heating and cooling needs </vt:lpstr>
      <vt:lpstr>Basic Knowledge on Batteries </vt:lpstr>
      <vt:lpstr>Basic Knowledge on batteries</vt:lpstr>
      <vt:lpstr>Basic Knowledge on batteries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dell</cp:lastModifiedBy>
  <cp:revision>11</cp:revision>
  <dcterms:created xsi:type="dcterms:W3CDTF">2025-02-12T10:46:34Z</dcterms:created>
  <dcterms:modified xsi:type="dcterms:W3CDTF">2025-03-22T09:56:57Z</dcterms:modified>
</cp:coreProperties>
</file>