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84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73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6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4664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40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D640-8E05-175D-286D-ECA2DB240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9157C-C87E-5FFC-B5BD-78D136482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E90B-68E6-DEC6-EBA5-FDF394C5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DA78-0DC1-49F8-A829-B5D304D4937C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88AE-E70A-F6A1-BAA6-62040520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C83A-D5B0-A92E-F82C-9D7CF6FA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6CB17-6FF4-4F0C-B486-D9E38E75C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11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48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CF5AC3-7158-A596-EBB1-8282BEE7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List of EV Charging standards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540241-A5A6-4E5E-F799-098EE7617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180100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IEC 62196-1/IEC 62196-2/IEC 62196-3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IEC61851-1/-21/-22/-23/-24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ISO/IEC 15118-1/-2/-3:ISO/IEC 15118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Chinese GB/ T 20234.1/.2/.3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IS17017/IS17017-PART-1/IS17017-PART-2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5929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93AF58-BEAE-AEEB-DC36-9D981DADCCEA}"/>
              </a:ext>
            </a:extLst>
          </p:cNvPr>
          <p:cNvSpPr/>
          <p:nvPr/>
        </p:nvSpPr>
        <p:spPr>
          <a:xfrm>
            <a:off x="2146852" y="2017643"/>
            <a:ext cx="8020878" cy="1908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Calculating the AC charging Power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76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9609B0-DBEB-425F-BB53-D9E36071A0FE}"/>
              </a:ext>
            </a:extLst>
          </p:cNvPr>
          <p:cNvSpPr txBox="1"/>
          <p:nvPr/>
        </p:nvSpPr>
        <p:spPr>
          <a:xfrm>
            <a:off x="772353" y="780727"/>
            <a:ext cx="106472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5900"/>
                </a:solidFill>
              </a:rPr>
              <a:t>Q.1) How much of AC Current is required for single phase AC Charging When Charging at a power of 7.36 KW?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870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57F69D-5C77-C4FA-3BF9-755C76ACC60B}"/>
              </a:ext>
            </a:extLst>
          </p:cNvPr>
          <p:cNvSpPr txBox="1"/>
          <p:nvPr/>
        </p:nvSpPr>
        <p:spPr>
          <a:xfrm>
            <a:off x="772353" y="780727"/>
            <a:ext cx="1064729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5900"/>
                </a:solidFill>
              </a:rPr>
              <a:t>Q.2) An EV Consumes 120 </a:t>
            </a:r>
            <a:r>
              <a:rPr lang="en-US" sz="2000" dirty="0" err="1">
                <a:solidFill>
                  <a:srgbClr val="FF5900"/>
                </a:solidFill>
              </a:rPr>
              <a:t>Wh</a:t>
            </a:r>
            <a:r>
              <a:rPr lang="en-US" sz="2000" dirty="0">
                <a:solidFill>
                  <a:srgbClr val="FF5900"/>
                </a:solidFill>
              </a:rPr>
              <a:t>/Km And is required to go on a 250 km trip. What Must be the </a:t>
            </a:r>
          </a:p>
          <a:p>
            <a:r>
              <a:rPr lang="en-US" sz="2000" dirty="0">
                <a:solidFill>
                  <a:srgbClr val="FF5900"/>
                </a:solidFill>
              </a:rPr>
              <a:t>AC current drawn from a single phase 230V AC Charger so that the car can be fully charged in 5h from an empty battery?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47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AC589-39A3-2A3F-822D-B1EE6406B6CD}"/>
              </a:ext>
            </a:extLst>
          </p:cNvPr>
          <p:cNvSpPr txBox="1"/>
          <p:nvPr/>
        </p:nvSpPr>
        <p:spPr>
          <a:xfrm>
            <a:off x="772353" y="780727"/>
            <a:ext cx="1064729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5900"/>
                </a:solidFill>
              </a:rPr>
              <a:t>Q.3) A Tata Nexon EV owner driving 100km every day in India wants to charge his EV for 2 hours in the evening using his AC power connection at home. The </a:t>
            </a:r>
          </a:p>
          <a:p>
            <a:r>
              <a:rPr lang="en-US" sz="2000" dirty="0">
                <a:solidFill>
                  <a:srgbClr val="FF5900"/>
                </a:solidFill>
              </a:rPr>
              <a:t>car consumes 170 </a:t>
            </a:r>
            <a:r>
              <a:rPr lang="en-US" sz="2000" dirty="0" err="1">
                <a:solidFill>
                  <a:srgbClr val="FF5900"/>
                </a:solidFill>
              </a:rPr>
              <a:t>Wh</a:t>
            </a:r>
            <a:r>
              <a:rPr lang="en-US" sz="2000" dirty="0">
                <a:solidFill>
                  <a:srgbClr val="FF5900"/>
                </a:solidFill>
              </a:rPr>
              <a:t>/km. </a:t>
            </a:r>
          </a:p>
          <a:p>
            <a:r>
              <a:rPr lang="en-US" sz="2000" dirty="0">
                <a:solidFill>
                  <a:srgbClr val="FF5900"/>
                </a:solidFill>
              </a:rPr>
              <a:t>What must be the minimum AC current rating for single phase and three phase AC charging that he must install at his house if he decides to charge overnight in 8 hours? </a:t>
            </a:r>
          </a:p>
          <a:p>
            <a:endParaRPr lang="en-US" sz="2000" dirty="0">
              <a:solidFill>
                <a:srgbClr val="FF5900"/>
              </a:solidFill>
            </a:endParaRPr>
          </a:p>
          <a:p>
            <a:r>
              <a:rPr lang="en-US" sz="2000" dirty="0">
                <a:solidFill>
                  <a:srgbClr val="FF5900"/>
                </a:solidFill>
              </a:rPr>
              <a:t>Answer Option: </a:t>
            </a:r>
          </a:p>
          <a:p>
            <a:r>
              <a:rPr lang="en-US" sz="2000" dirty="0">
                <a:solidFill>
                  <a:srgbClr val="FF5900"/>
                </a:solidFill>
              </a:rPr>
              <a:t>1) 230V 32A,400V 32A </a:t>
            </a:r>
          </a:p>
          <a:p>
            <a:r>
              <a:rPr lang="en-US" sz="2000" dirty="0">
                <a:solidFill>
                  <a:srgbClr val="FF5900"/>
                </a:solidFill>
              </a:rPr>
              <a:t>2) 230V 63A,400V 16A </a:t>
            </a:r>
          </a:p>
          <a:p>
            <a:r>
              <a:rPr lang="en-US" sz="2000" dirty="0">
                <a:solidFill>
                  <a:srgbClr val="FF5900"/>
                </a:solidFill>
              </a:rPr>
              <a:t>3) 230V 63A,400V 32A </a:t>
            </a:r>
          </a:p>
        </p:txBody>
      </p:sp>
    </p:spTree>
    <p:extLst>
      <p:ext uri="{BB962C8B-B14F-4D97-AF65-F5344CB8AC3E}">
        <p14:creationId xmlns:p14="http://schemas.microsoft.com/office/powerpoint/2010/main" val="186628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4A2BA3-53B1-3AA2-F44A-71625CF0A42A}"/>
              </a:ext>
            </a:extLst>
          </p:cNvPr>
          <p:cNvSpPr/>
          <p:nvPr/>
        </p:nvSpPr>
        <p:spPr>
          <a:xfrm>
            <a:off x="3677920" y="3597910"/>
            <a:ext cx="2001520" cy="831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Dc charger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A1293C-19F6-2F82-DAAB-4877CB16F475}"/>
              </a:ext>
            </a:extLst>
          </p:cNvPr>
          <p:cNvSpPr/>
          <p:nvPr/>
        </p:nvSpPr>
        <p:spPr>
          <a:xfrm>
            <a:off x="1041400" y="3618230"/>
            <a:ext cx="2001520" cy="8318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Ac Charging spot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F872ED-0F0D-94B7-540B-67B1D02DF7CB}"/>
              </a:ext>
            </a:extLst>
          </p:cNvPr>
          <p:cNvSpPr/>
          <p:nvPr/>
        </p:nvSpPr>
        <p:spPr>
          <a:xfrm>
            <a:off x="4805680" y="650240"/>
            <a:ext cx="2773680" cy="54864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 Infrastructure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3F54E7-0077-5B73-30A2-46E7F23798EB}"/>
              </a:ext>
            </a:extLst>
          </p:cNvPr>
          <p:cNvSpPr/>
          <p:nvPr/>
        </p:nvSpPr>
        <p:spPr>
          <a:xfrm>
            <a:off x="7752080" y="1992630"/>
            <a:ext cx="2164080" cy="548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Battery Swap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325B02F-D077-9E1A-D39E-42C2E4A8559A}"/>
              </a:ext>
            </a:extLst>
          </p:cNvPr>
          <p:cNvSpPr/>
          <p:nvPr/>
        </p:nvSpPr>
        <p:spPr>
          <a:xfrm>
            <a:off x="2722880" y="1992630"/>
            <a:ext cx="2164080" cy="5486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Charging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AE3636-CF94-D965-21A9-E7077856290E}"/>
              </a:ext>
            </a:extLst>
          </p:cNvPr>
          <p:cNvSpPr/>
          <p:nvPr/>
        </p:nvSpPr>
        <p:spPr>
          <a:xfrm>
            <a:off x="6192520" y="3069590"/>
            <a:ext cx="2164080" cy="548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Commercial vehicle</a:t>
            </a:r>
          </a:p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5DEB82-4171-D8FC-BE10-5C97D1646C75}"/>
              </a:ext>
            </a:extLst>
          </p:cNvPr>
          <p:cNvSpPr/>
          <p:nvPr/>
        </p:nvSpPr>
        <p:spPr>
          <a:xfrm>
            <a:off x="8869680" y="3060700"/>
            <a:ext cx="2387600" cy="54864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car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B4B04A9-6689-E591-78E0-C10B705AD700}"/>
              </a:ext>
            </a:extLst>
          </p:cNvPr>
          <p:cNvSpPr/>
          <p:nvPr/>
        </p:nvSpPr>
        <p:spPr>
          <a:xfrm>
            <a:off x="960120" y="3069590"/>
            <a:ext cx="2164080" cy="5486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On-board</a:t>
            </a:r>
          </a:p>
          <a:p>
            <a:pPr algn="ctr"/>
            <a:r>
              <a:rPr lang="en-US" dirty="0"/>
              <a:t>Charging</a:t>
            </a:r>
          </a:p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BED30E-391F-1AEE-E8A7-473A3488E1F5}"/>
              </a:ext>
            </a:extLst>
          </p:cNvPr>
          <p:cNvSpPr/>
          <p:nvPr/>
        </p:nvSpPr>
        <p:spPr>
          <a:xfrm>
            <a:off x="3583940" y="3060700"/>
            <a:ext cx="2164080" cy="5486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Off-board</a:t>
            </a:r>
          </a:p>
          <a:p>
            <a:pPr algn="ctr"/>
            <a:r>
              <a:rPr lang="en-US" dirty="0"/>
              <a:t>Charging</a:t>
            </a:r>
          </a:p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546156-8659-7DA0-F2BC-054B138A4057}"/>
              </a:ext>
            </a:extLst>
          </p:cNvPr>
          <p:cNvSpPr/>
          <p:nvPr/>
        </p:nvSpPr>
        <p:spPr>
          <a:xfrm>
            <a:off x="8938260" y="3597910"/>
            <a:ext cx="2293620" cy="831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Real swapping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Bottom-swapping 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6CEFBA-6C81-E08D-5104-1C5AAD42C17C}"/>
              </a:ext>
            </a:extLst>
          </p:cNvPr>
          <p:cNvSpPr/>
          <p:nvPr/>
        </p:nvSpPr>
        <p:spPr>
          <a:xfrm>
            <a:off x="6301740" y="3618230"/>
            <a:ext cx="2001520" cy="8318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Side – swapping </a:t>
            </a:r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3639C2-91C4-B2FB-FEE5-0517E5683A94}"/>
              </a:ext>
            </a:extLst>
          </p:cNvPr>
          <p:cNvSpPr/>
          <p:nvPr/>
        </p:nvSpPr>
        <p:spPr>
          <a:xfrm>
            <a:off x="1137920" y="4937125"/>
            <a:ext cx="1905000" cy="831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Private car</a:t>
            </a:r>
            <a:endParaRPr lang="en-IN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6526C3A-E2F8-B6FF-FD01-E3F47EAF4FDE}"/>
              </a:ext>
            </a:extLst>
          </p:cNvPr>
          <p:cNvSpPr/>
          <p:nvPr/>
        </p:nvSpPr>
        <p:spPr>
          <a:xfrm>
            <a:off x="3718560" y="4928235"/>
            <a:ext cx="1905000" cy="831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Private car </a:t>
            </a:r>
          </a:p>
          <a:p>
            <a:pPr algn="ctr"/>
            <a:r>
              <a:rPr lang="en-US" dirty="0"/>
              <a:t>Public bus </a:t>
            </a:r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0022AE-D785-30F0-F018-BFC48CB1416F}"/>
              </a:ext>
            </a:extLst>
          </p:cNvPr>
          <p:cNvSpPr/>
          <p:nvPr/>
        </p:nvSpPr>
        <p:spPr>
          <a:xfrm>
            <a:off x="6451600" y="4958080"/>
            <a:ext cx="1905000" cy="831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bus </a:t>
            </a:r>
          </a:p>
          <a:p>
            <a:pPr algn="ctr"/>
            <a:r>
              <a:rPr lang="en-US" dirty="0"/>
              <a:t>Sanitation vehicle </a:t>
            </a:r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013501-10D2-CB27-81D0-91938543704A}"/>
              </a:ext>
            </a:extLst>
          </p:cNvPr>
          <p:cNvSpPr/>
          <p:nvPr/>
        </p:nvSpPr>
        <p:spPr>
          <a:xfrm>
            <a:off x="9228836" y="4893246"/>
            <a:ext cx="1905000" cy="8318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Private car taxi</a:t>
            </a:r>
            <a:endParaRPr lang="en-IN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CB1693-39D0-1A62-B9C8-933F5180140A}"/>
              </a:ext>
            </a:extLst>
          </p:cNvPr>
          <p:cNvGrpSpPr/>
          <p:nvPr/>
        </p:nvGrpSpPr>
        <p:grpSpPr>
          <a:xfrm>
            <a:off x="4630420" y="1198880"/>
            <a:ext cx="3261360" cy="793750"/>
            <a:chOff x="4630420" y="1198880"/>
            <a:chExt cx="3261360" cy="79375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20D9A23-FE2C-FF69-C0D4-82BE7D3C4669}"/>
                </a:ext>
              </a:extLst>
            </p:cNvPr>
            <p:cNvCxnSpPr>
              <a:stCxn id="7" idx="2"/>
            </p:cNvCxnSpPr>
            <p:nvPr/>
          </p:nvCxnSpPr>
          <p:spPr>
            <a:xfrm>
              <a:off x="6192520" y="1198880"/>
              <a:ext cx="0" cy="2743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88CD9EF-D473-DEB2-9A07-A15759F5A849}"/>
                </a:ext>
              </a:extLst>
            </p:cNvPr>
            <p:cNvCxnSpPr/>
            <p:nvPr/>
          </p:nvCxnSpPr>
          <p:spPr>
            <a:xfrm>
              <a:off x="4630420" y="1473200"/>
              <a:ext cx="326136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E9B641-71B8-9C18-F2B8-FA5766B25BED}"/>
                </a:ext>
              </a:extLst>
            </p:cNvPr>
            <p:cNvCxnSpPr/>
            <p:nvPr/>
          </p:nvCxnSpPr>
          <p:spPr>
            <a:xfrm>
              <a:off x="4630420" y="1473200"/>
              <a:ext cx="0" cy="519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4B39E0-BC15-166D-9A73-1455ED4CA954}"/>
                </a:ext>
              </a:extLst>
            </p:cNvPr>
            <p:cNvCxnSpPr/>
            <p:nvPr/>
          </p:nvCxnSpPr>
          <p:spPr>
            <a:xfrm>
              <a:off x="7891780" y="1473200"/>
              <a:ext cx="0" cy="5194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B01C825-7ED7-E19D-B0D4-B94EEE893336}"/>
              </a:ext>
            </a:extLst>
          </p:cNvPr>
          <p:cNvGrpSpPr/>
          <p:nvPr/>
        </p:nvGrpSpPr>
        <p:grpSpPr>
          <a:xfrm>
            <a:off x="2407920" y="2541270"/>
            <a:ext cx="2529840" cy="528320"/>
            <a:chOff x="2407920" y="2541270"/>
            <a:chExt cx="2529840" cy="52832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01E954-C0DB-9797-BEFC-D75A8E606CB2}"/>
                </a:ext>
              </a:extLst>
            </p:cNvPr>
            <p:cNvCxnSpPr>
              <a:stCxn id="9" idx="2"/>
            </p:cNvCxnSpPr>
            <p:nvPr/>
          </p:nvCxnSpPr>
          <p:spPr>
            <a:xfrm>
              <a:off x="3804920" y="2541270"/>
              <a:ext cx="0" cy="181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67CD58A-129F-09F8-4167-BC6105B68D61}"/>
                </a:ext>
              </a:extLst>
            </p:cNvPr>
            <p:cNvGrpSpPr/>
            <p:nvPr/>
          </p:nvGrpSpPr>
          <p:grpSpPr>
            <a:xfrm>
              <a:off x="2407920" y="2722880"/>
              <a:ext cx="2529840" cy="346710"/>
              <a:chOff x="2407920" y="2722880"/>
              <a:chExt cx="2529840" cy="346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2A42BA2-0145-F2AA-A04E-C2279FBAFA35}"/>
                  </a:ext>
                </a:extLst>
              </p:cNvPr>
              <p:cNvCxnSpPr/>
              <p:nvPr/>
            </p:nvCxnSpPr>
            <p:spPr>
              <a:xfrm>
                <a:off x="2418080" y="2722880"/>
                <a:ext cx="2519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D4FD16E-E463-B59F-F5D3-F2B9A77CEA3B}"/>
                  </a:ext>
                </a:extLst>
              </p:cNvPr>
              <p:cNvCxnSpPr/>
              <p:nvPr/>
            </p:nvCxnSpPr>
            <p:spPr>
              <a:xfrm>
                <a:off x="2407920" y="2722880"/>
                <a:ext cx="0" cy="3467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0553757-3262-6A4E-D78B-5C528CB0B8F8}"/>
                  </a:ext>
                </a:extLst>
              </p:cNvPr>
              <p:cNvCxnSpPr/>
              <p:nvPr/>
            </p:nvCxnSpPr>
            <p:spPr>
              <a:xfrm>
                <a:off x="4937760" y="2722880"/>
                <a:ext cx="0" cy="3467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9E8133-EBFC-5C23-341C-9C01B83D990A}"/>
              </a:ext>
            </a:extLst>
          </p:cNvPr>
          <p:cNvGrpSpPr/>
          <p:nvPr/>
        </p:nvGrpSpPr>
        <p:grpSpPr>
          <a:xfrm>
            <a:off x="7386320" y="2581910"/>
            <a:ext cx="2529840" cy="528320"/>
            <a:chOff x="2407920" y="2541270"/>
            <a:chExt cx="2529840" cy="52832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BA8469-17D3-C2D1-845E-D7619BBF417B}"/>
                </a:ext>
              </a:extLst>
            </p:cNvPr>
            <p:cNvCxnSpPr/>
            <p:nvPr/>
          </p:nvCxnSpPr>
          <p:spPr>
            <a:xfrm>
              <a:off x="3804920" y="2541270"/>
              <a:ext cx="0" cy="18161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DFF5FBC-854D-93A2-E230-67F48A95FC2A}"/>
                </a:ext>
              </a:extLst>
            </p:cNvPr>
            <p:cNvGrpSpPr/>
            <p:nvPr/>
          </p:nvGrpSpPr>
          <p:grpSpPr>
            <a:xfrm>
              <a:off x="2407920" y="2722880"/>
              <a:ext cx="2529840" cy="346710"/>
              <a:chOff x="2407920" y="2722880"/>
              <a:chExt cx="2529840" cy="34671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E91BFED-CE85-D358-8CF7-C82E87E1C2B2}"/>
                  </a:ext>
                </a:extLst>
              </p:cNvPr>
              <p:cNvCxnSpPr/>
              <p:nvPr/>
            </p:nvCxnSpPr>
            <p:spPr>
              <a:xfrm>
                <a:off x="2418080" y="2722880"/>
                <a:ext cx="251968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FA2EE77-CAAC-47FA-8242-7966A9F0E99A}"/>
                  </a:ext>
                </a:extLst>
              </p:cNvPr>
              <p:cNvCxnSpPr/>
              <p:nvPr/>
            </p:nvCxnSpPr>
            <p:spPr>
              <a:xfrm>
                <a:off x="2407920" y="2722880"/>
                <a:ext cx="0" cy="3467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382DDC2-9DE4-E88B-D9A0-04A7855A529B}"/>
                  </a:ext>
                </a:extLst>
              </p:cNvPr>
              <p:cNvCxnSpPr/>
              <p:nvPr/>
            </p:nvCxnSpPr>
            <p:spPr>
              <a:xfrm>
                <a:off x="4937760" y="2722880"/>
                <a:ext cx="0" cy="34671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9EA4231-C894-389C-5869-1974A089C07E}"/>
              </a:ext>
            </a:extLst>
          </p:cNvPr>
          <p:cNvSpPr/>
          <p:nvPr/>
        </p:nvSpPr>
        <p:spPr>
          <a:xfrm rot="5400000">
            <a:off x="1842516" y="4541964"/>
            <a:ext cx="399288" cy="3032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D639AD4-1526-6876-A299-71E8073952A2}"/>
              </a:ext>
            </a:extLst>
          </p:cNvPr>
          <p:cNvSpPr/>
          <p:nvPr/>
        </p:nvSpPr>
        <p:spPr>
          <a:xfrm rot="5400000">
            <a:off x="4454398" y="4504562"/>
            <a:ext cx="399288" cy="3032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A6B1802-0565-FD9D-F62E-E68F4BB278A0}"/>
              </a:ext>
            </a:extLst>
          </p:cNvPr>
          <p:cNvSpPr/>
          <p:nvPr/>
        </p:nvSpPr>
        <p:spPr>
          <a:xfrm rot="5400000">
            <a:off x="7102856" y="4544314"/>
            <a:ext cx="399288" cy="3032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10D0048-3B69-C91A-8DAF-29C4024D4950}"/>
              </a:ext>
            </a:extLst>
          </p:cNvPr>
          <p:cNvSpPr/>
          <p:nvPr/>
        </p:nvSpPr>
        <p:spPr>
          <a:xfrm rot="5400000">
            <a:off x="9981692" y="4504562"/>
            <a:ext cx="399288" cy="3032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6335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58</TotalTime>
  <Words>266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List of EV Charging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2025-02-13T06:53:15Z</dcterms:created>
  <dcterms:modified xsi:type="dcterms:W3CDTF">2025-03-25T05:18:51Z</dcterms:modified>
</cp:coreProperties>
</file>