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33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00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61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404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6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3EC-6502-2B4B-CB60-7B1F023C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B7115-A5DD-95F1-074C-F1038E44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2C3A-BD79-6379-1F35-8DFC324C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D7-0EBA-4F1F-998B-63FFF2EA879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F16D-11C5-CCB3-CEA4-57645352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5D6A-EF4D-D139-64EE-26924049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8532-0621-4388-9E1C-18496A9AA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3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6893D8-803A-0E1F-214F-94F00FD9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8000"/>
                    </a14:imgEffect>
                    <a14:imgEffect>
                      <a14:brightnessContrast brigh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7595" y="446055"/>
            <a:ext cx="9936810" cy="54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B179-CB8A-1544-2055-07C84907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Types of EV Charging : Battery Swap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61095-3FDC-AEE3-0DBA-66CC836E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9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0989" y="1166842"/>
            <a:ext cx="3932261" cy="4618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6C77D-63A5-0244-DED8-FF344886E8C2}"/>
              </a:ext>
            </a:extLst>
          </p:cNvPr>
          <p:cNvSpPr txBox="1"/>
          <p:nvPr/>
        </p:nvSpPr>
        <p:spPr>
          <a:xfrm>
            <a:off x="761966" y="1166842"/>
            <a:ext cx="6324633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Aside from quick charging via direct current (DC), battery replacement is the only other option to overcome the range limits of electric vehicles at the moment.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This is how it works: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• If an electric vehicle is running out of energy, the driver can drive into a battery replacement station.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In the station the empty battery is replaced by a full battery automatically.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Some E Vs are specifically designed with a battery interface that is compatible with this charging concept. </a:t>
            </a:r>
          </a:p>
        </p:txBody>
      </p:sp>
    </p:spTree>
    <p:extLst>
      <p:ext uri="{BB962C8B-B14F-4D97-AF65-F5344CB8AC3E}">
        <p14:creationId xmlns:p14="http://schemas.microsoft.com/office/powerpoint/2010/main" val="42818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492C80-D24D-2C1C-93B0-0FDAFACC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Advantages and challenges battery swapping</a:t>
            </a:r>
            <a:endParaRPr lang="en-IN" sz="2800" dirty="0">
              <a:solidFill>
                <a:srgbClr val="FF59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B98103-C949-F6F0-A3E1-C09A20FF6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8749"/>
              </p:ext>
            </p:extLst>
          </p:nvPr>
        </p:nvGraphicFramePr>
        <p:xfrm>
          <a:off x="640519" y="929123"/>
          <a:ext cx="10362098" cy="512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81049">
                  <a:extLst>
                    <a:ext uri="{9D8B030D-6E8A-4147-A177-3AD203B41FA5}">
                      <a16:colId xmlns:a16="http://schemas.microsoft.com/office/drawing/2014/main" val="82655382"/>
                    </a:ext>
                  </a:extLst>
                </a:gridCol>
                <a:gridCol w="5181049">
                  <a:extLst>
                    <a:ext uri="{9D8B030D-6E8A-4147-A177-3AD203B41FA5}">
                      <a16:colId xmlns:a16="http://schemas.microsoft.com/office/drawing/2014/main" val="2085877249"/>
                    </a:ext>
                  </a:extLst>
                </a:gridCol>
              </a:tblGrid>
              <a:tr h="344688"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Barriers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3050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en-US" dirty="0"/>
                        <a:t>EV. recharging is completed in minutes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standardization among Ev batteries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995"/>
                  </a:ext>
                </a:extLst>
              </a:tr>
              <a:tr h="861720">
                <a:tc>
                  <a:txBody>
                    <a:bodyPr/>
                    <a:lstStyle/>
                    <a:p>
                      <a:r>
                        <a:rPr lang="en-US" dirty="0"/>
                        <a:t>Batteries can be charged away from </a:t>
                      </a:r>
                    </a:p>
                    <a:p>
                      <a:r>
                        <a:rPr lang="en-US" dirty="0"/>
                        <a:t>swapping point. allowing more freedom </a:t>
                      </a:r>
                    </a:p>
                    <a:p>
                      <a:r>
                        <a:rPr lang="en-US" dirty="0"/>
                        <a:t>in setting up swap facilities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Unsuitable battery pack design to </a:t>
                      </a:r>
                    </a:p>
                    <a:p>
                      <a:r>
                        <a:rPr lang="en-US" dirty="0"/>
                        <a:t>enable ease of swapping </a:t>
                      </a:r>
                    </a:p>
                    <a:p>
                      <a:r>
                        <a:rPr lang="en-US" dirty="0"/>
                        <a:t>(weight. dimensions and ergonomics)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24953"/>
                  </a:ext>
                </a:extLst>
              </a:tr>
              <a:tr h="861720">
                <a:tc>
                  <a:txBody>
                    <a:bodyPr/>
                    <a:lstStyle/>
                    <a:p>
                      <a:r>
                        <a:rPr lang="en-US" dirty="0"/>
                        <a:t>Reduction in upfront cost </a:t>
                      </a:r>
                    </a:p>
                    <a:p>
                      <a:r>
                        <a:rPr lang="en-US" dirty="0"/>
                        <a:t>Of EV. as battery ownership </a:t>
                      </a:r>
                    </a:p>
                    <a:p>
                      <a:r>
                        <a:rPr lang="en-US" dirty="0"/>
                        <a:t>is replaced by battery leasing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number of batteries needed </a:t>
                      </a:r>
                    </a:p>
                    <a:p>
                      <a:r>
                        <a:rPr lang="en-US" dirty="0"/>
                        <a:t>to power number Of EVs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78328"/>
                  </a:ext>
                </a:extLst>
              </a:tr>
              <a:tr h="861720">
                <a:tc>
                  <a:txBody>
                    <a:bodyPr/>
                    <a:lstStyle/>
                    <a:p>
                      <a:r>
                        <a:rPr lang="en-US" dirty="0"/>
                        <a:t>Increased predictability of battery life </a:t>
                      </a:r>
                    </a:p>
                    <a:p>
                      <a:r>
                        <a:rPr lang="en-US" dirty="0"/>
                        <a:t>due to controlled charging conditions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Shorter commercial life of battery packs </a:t>
                      </a:r>
                    </a:p>
                    <a:p>
                      <a:r>
                        <a:rPr lang="en-US" dirty="0"/>
                        <a:t>due to customer preference for </a:t>
                      </a:r>
                    </a:p>
                    <a:p>
                      <a:r>
                        <a:rPr lang="en-US" dirty="0"/>
                        <a:t>new batteries With higher range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86291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adoption of charging method by OEMs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04304"/>
                  </a:ext>
                </a:extLst>
              </a:tr>
              <a:tr h="6032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costs of battery leasing </a:t>
                      </a:r>
                    </a:p>
                    <a:p>
                      <a:r>
                        <a:rPr lang="en-US" dirty="0"/>
                        <a:t>over the life Of the EV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2460"/>
                  </a:ext>
                </a:extLst>
              </a:tr>
              <a:tr h="6032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GST on separate battery (18%) </a:t>
                      </a:r>
                    </a:p>
                    <a:p>
                      <a:r>
                        <a:rPr lang="en-US" dirty="0"/>
                        <a:t>vs battery sold With EV (5%)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7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8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AABAC-17E9-BAAB-267D-023A3E63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7" y="714412"/>
            <a:ext cx="7674005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861E9-CA85-3CCC-91F1-F7DA2D14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891320"/>
            <a:ext cx="8055038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542D4-6B46-B035-B5BF-BF0EBCC3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31" y="895130"/>
            <a:ext cx="5509737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EBA174-D929-01F4-BB73-01AB7C9B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EV Charging Standards for interoperability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DAF55-67C4-1F3A-5C5A-C9362647A233}"/>
              </a:ext>
            </a:extLst>
          </p:cNvPr>
          <p:cNvSpPr txBox="1"/>
          <p:nvPr/>
        </p:nvSpPr>
        <p:spPr>
          <a:xfrm>
            <a:off x="761967" y="1152365"/>
            <a:ext cx="6097656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Indian Standards for AC Charging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IS-17017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IS-17017-Part 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IS-17017-Part 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Indian Standards for DC charging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IS-17017-Part-23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IS-17017-Part-24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IS-17017-Part25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INDIAN STANDARDS FOR BATTERY SWAPPING </a:t>
            </a:r>
          </a:p>
        </p:txBody>
      </p:sp>
    </p:spTree>
    <p:extLst>
      <p:ext uri="{BB962C8B-B14F-4D97-AF65-F5344CB8AC3E}">
        <p14:creationId xmlns:p14="http://schemas.microsoft.com/office/powerpoint/2010/main" val="49959229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266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GenAITheme3-whiteBG</vt:lpstr>
      <vt:lpstr>PowerPoint Presentation</vt:lpstr>
      <vt:lpstr>Types of EV Charging : Battery Swap</vt:lpstr>
      <vt:lpstr>Advantages and challenges battery swapping</vt:lpstr>
      <vt:lpstr>PowerPoint Presentation</vt:lpstr>
      <vt:lpstr>PowerPoint Presentation</vt:lpstr>
      <vt:lpstr>PowerPoint Presentation</vt:lpstr>
      <vt:lpstr>EV Charging Standards for interoperability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2025-02-13T06:28:42Z</dcterms:created>
  <dcterms:modified xsi:type="dcterms:W3CDTF">2025-03-25T05:19:03Z</dcterms:modified>
</cp:coreProperties>
</file>