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239951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87699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188907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37980866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73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5B13-DFD3-E1E1-62F6-C170DF1EA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7F6BB2-9582-E3F9-D8C1-E104678D8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FA0C15-4F1A-A67D-19EB-39C602DE9D4F}"/>
              </a:ext>
            </a:extLst>
          </p:cNvPr>
          <p:cNvSpPr>
            <a:spLocks noGrp="1"/>
          </p:cNvSpPr>
          <p:nvPr>
            <p:ph type="dt" sz="half" idx="10"/>
          </p:nvPr>
        </p:nvSpPr>
        <p:spPr/>
        <p:txBody>
          <a:bodyPr/>
          <a:lstStyle/>
          <a:p>
            <a:fld id="{93FEDEF9-98F2-4D26-8E59-837E33DD2CC0}" type="datetimeFigureOut">
              <a:rPr lang="en-IN" smtClean="0"/>
              <a:t>25-03-2025</a:t>
            </a:fld>
            <a:endParaRPr lang="en-IN"/>
          </a:p>
        </p:txBody>
      </p:sp>
      <p:sp>
        <p:nvSpPr>
          <p:cNvPr id="5" name="Footer Placeholder 4">
            <a:extLst>
              <a:ext uri="{FF2B5EF4-FFF2-40B4-BE49-F238E27FC236}">
                <a16:creationId xmlns:a16="http://schemas.microsoft.com/office/drawing/2014/main" id="{DBB3CAF8-B10E-C9A7-DD4F-582F8B863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5F50C-1FEC-E07E-8961-8E53A3AAC850}"/>
              </a:ext>
            </a:extLst>
          </p:cNvPr>
          <p:cNvSpPr>
            <a:spLocks noGrp="1"/>
          </p:cNvSpPr>
          <p:nvPr>
            <p:ph type="sldNum" sz="quarter" idx="12"/>
          </p:nvPr>
        </p:nvSpPr>
        <p:spPr/>
        <p:txBody>
          <a:bodyPr/>
          <a:lstStyle/>
          <a:p>
            <a:fld id="{6DF27515-AD7D-42C2-8D34-8764796FF94A}" type="slidenum">
              <a:rPr lang="en-IN" smtClean="0"/>
              <a:t>‹#›</a:t>
            </a:fld>
            <a:endParaRPr lang="en-IN"/>
          </a:p>
        </p:txBody>
      </p:sp>
    </p:spTree>
    <p:extLst>
      <p:ext uri="{BB962C8B-B14F-4D97-AF65-F5344CB8AC3E}">
        <p14:creationId xmlns:p14="http://schemas.microsoft.com/office/powerpoint/2010/main" val="373112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4541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229C2-020E-41E7-C844-9A98D26CD5FA}"/>
              </a:ext>
            </a:extLst>
          </p:cNvPr>
          <p:cNvSpPr>
            <a:spLocks noGrp="1"/>
          </p:cNvSpPr>
          <p:nvPr>
            <p:ph type="title"/>
          </p:nvPr>
        </p:nvSpPr>
        <p:spPr>
          <a:xfrm>
            <a:off x="761967" y="362217"/>
            <a:ext cx="10152379" cy="430887"/>
          </a:xfrm>
        </p:spPr>
        <p:txBody>
          <a:bodyPr/>
          <a:lstStyle/>
          <a:p>
            <a:r>
              <a:rPr lang="en-US" sz="2800" dirty="0">
                <a:solidFill>
                  <a:srgbClr val="FF5900"/>
                </a:solidFill>
              </a:rPr>
              <a:t>EVSE Power ratings</a:t>
            </a:r>
            <a:endParaRPr lang="en-IN" sz="2800" dirty="0">
              <a:solidFill>
                <a:srgbClr val="FF5900"/>
              </a:solidFill>
            </a:endParaRPr>
          </a:p>
        </p:txBody>
      </p:sp>
      <p:graphicFrame>
        <p:nvGraphicFramePr>
          <p:cNvPr id="8" name="Table 7">
            <a:extLst>
              <a:ext uri="{FF2B5EF4-FFF2-40B4-BE49-F238E27FC236}">
                <a16:creationId xmlns:a16="http://schemas.microsoft.com/office/drawing/2014/main" id="{BD1E42D4-7831-06A8-91C8-1F482143F4EF}"/>
              </a:ext>
            </a:extLst>
          </p:cNvPr>
          <p:cNvGraphicFramePr>
            <a:graphicFrameLocks noGrp="1"/>
          </p:cNvGraphicFramePr>
          <p:nvPr>
            <p:extLst>
              <p:ext uri="{D42A27DB-BD31-4B8C-83A1-F6EECF244321}">
                <p14:modId xmlns:p14="http://schemas.microsoft.com/office/powerpoint/2010/main" val="296040841"/>
              </p:ext>
            </p:extLst>
          </p:nvPr>
        </p:nvGraphicFramePr>
        <p:xfrm>
          <a:off x="761966" y="1385588"/>
          <a:ext cx="10045225" cy="3176475"/>
        </p:xfrm>
        <a:graphic>
          <a:graphicData uri="http://schemas.openxmlformats.org/drawingml/2006/table">
            <a:tbl>
              <a:tblPr firstRow="1" bandRow="1">
                <a:tableStyleId>{93296810-A885-4BE3-A3E7-6D5BEEA58F35}</a:tableStyleId>
              </a:tblPr>
              <a:tblGrid>
                <a:gridCol w="2511306">
                  <a:extLst>
                    <a:ext uri="{9D8B030D-6E8A-4147-A177-3AD203B41FA5}">
                      <a16:colId xmlns:a16="http://schemas.microsoft.com/office/drawing/2014/main" val="2078496665"/>
                    </a:ext>
                  </a:extLst>
                </a:gridCol>
                <a:gridCol w="2511306">
                  <a:extLst>
                    <a:ext uri="{9D8B030D-6E8A-4147-A177-3AD203B41FA5}">
                      <a16:colId xmlns:a16="http://schemas.microsoft.com/office/drawing/2014/main" val="198923166"/>
                    </a:ext>
                  </a:extLst>
                </a:gridCol>
                <a:gridCol w="1782193">
                  <a:extLst>
                    <a:ext uri="{9D8B030D-6E8A-4147-A177-3AD203B41FA5}">
                      <a16:colId xmlns:a16="http://schemas.microsoft.com/office/drawing/2014/main" val="3217612557"/>
                    </a:ext>
                  </a:extLst>
                </a:gridCol>
                <a:gridCol w="3240420">
                  <a:extLst>
                    <a:ext uri="{9D8B030D-6E8A-4147-A177-3AD203B41FA5}">
                      <a16:colId xmlns:a16="http://schemas.microsoft.com/office/drawing/2014/main" val="1260170111"/>
                    </a:ext>
                  </a:extLst>
                </a:gridCol>
              </a:tblGrid>
              <a:tr h="635295">
                <a:tc>
                  <a:txBody>
                    <a:bodyPr/>
                    <a:lstStyle/>
                    <a:p>
                      <a:pPr algn="ctr"/>
                      <a:endParaRPr lang="en-IN" dirty="0"/>
                    </a:p>
                  </a:txBody>
                  <a:tcPr/>
                </a:tc>
                <a:tc>
                  <a:txBody>
                    <a:bodyPr/>
                    <a:lstStyle/>
                    <a:p>
                      <a:pPr algn="ctr"/>
                      <a:r>
                        <a:rPr lang="en-US" dirty="0"/>
                        <a:t>Power level </a:t>
                      </a:r>
                      <a:endParaRPr lang="en-IN" dirty="0"/>
                    </a:p>
                  </a:txBody>
                  <a:tcPr/>
                </a:tc>
                <a:tc>
                  <a:txBody>
                    <a:bodyPr/>
                    <a:lstStyle/>
                    <a:p>
                      <a:pPr algn="ctr"/>
                      <a:r>
                        <a:rPr lang="en-US" dirty="0"/>
                        <a:t>Current type</a:t>
                      </a:r>
                      <a:endParaRPr lang="en-IN" dirty="0"/>
                    </a:p>
                  </a:txBody>
                  <a:tcPr/>
                </a:tc>
                <a:tc>
                  <a:txBody>
                    <a:bodyPr/>
                    <a:lstStyle/>
                    <a:p>
                      <a:pPr algn="ctr"/>
                      <a:r>
                        <a:rPr lang="en-US" dirty="0"/>
                        <a:t>Compatible EV segments</a:t>
                      </a:r>
                      <a:endParaRPr lang="en-IN" dirty="0"/>
                    </a:p>
                  </a:txBody>
                  <a:tcPr/>
                </a:tc>
                <a:extLst>
                  <a:ext uri="{0D108BD9-81ED-4DB2-BD59-A6C34878D82A}">
                    <a16:rowId xmlns:a16="http://schemas.microsoft.com/office/drawing/2014/main" val="3782120227"/>
                  </a:ext>
                </a:extLst>
              </a:tr>
              <a:tr h="635295">
                <a:tc rowSpan="2">
                  <a:txBody>
                    <a:bodyPr/>
                    <a:lstStyle/>
                    <a:p>
                      <a:pPr algn="ctr"/>
                      <a:r>
                        <a:rPr lang="en-US" dirty="0"/>
                        <a:t>Normal power charging</a:t>
                      </a:r>
                      <a:endParaRPr lang="en-IN" dirty="0"/>
                    </a:p>
                  </a:txBody>
                  <a:tcPr/>
                </a:tc>
                <a:tc>
                  <a:txBody>
                    <a:bodyPr/>
                    <a:lstStyle/>
                    <a:p>
                      <a:pPr algn="ctr"/>
                      <a:r>
                        <a:rPr lang="en-US" dirty="0"/>
                        <a:t>P &lt; 7KW</a:t>
                      </a:r>
                      <a:endParaRPr lang="en-IN" dirty="0"/>
                    </a:p>
                  </a:txBody>
                  <a:tcPr/>
                </a:tc>
                <a:tc>
                  <a:txBody>
                    <a:bodyPr/>
                    <a:lstStyle/>
                    <a:p>
                      <a:pPr algn="ctr"/>
                      <a:r>
                        <a:rPr lang="en-US" dirty="0"/>
                        <a:t>AC &amp; DC</a:t>
                      </a:r>
                      <a:endParaRPr lang="en-IN" dirty="0"/>
                    </a:p>
                  </a:txBody>
                  <a:tcPr/>
                </a:tc>
                <a:tc rowSpan="2">
                  <a:txBody>
                    <a:bodyPr/>
                    <a:lstStyle/>
                    <a:p>
                      <a:pPr algn="ctr"/>
                      <a:r>
                        <a:rPr lang="en-US" dirty="0"/>
                        <a:t>E-2Ws, e-3Ws, e-</a:t>
                      </a:r>
                      <a:r>
                        <a:rPr lang="en-US" dirty="0" err="1"/>
                        <a:t>cars,other</a:t>
                      </a:r>
                      <a:r>
                        <a:rPr lang="en-US" dirty="0"/>
                        <a:t> LCVs (up to 1 ton)</a:t>
                      </a:r>
                      <a:endParaRPr lang="en-IN" dirty="0"/>
                    </a:p>
                  </a:txBody>
                  <a:tcPr/>
                </a:tc>
                <a:extLst>
                  <a:ext uri="{0D108BD9-81ED-4DB2-BD59-A6C34878D82A}">
                    <a16:rowId xmlns:a16="http://schemas.microsoft.com/office/drawing/2014/main" val="845750986"/>
                  </a:ext>
                </a:extLst>
              </a:tr>
              <a:tr h="635295">
                <a:tc vMerge="1">
                  <a:txBody>
                    <a:bodyPr/>
                    <a:lstStyle/>
                    <a:p>
                      <a:endParaRPr lang="en-IN" dirty="0"/>
                    </a:p>
                  </a:txBody>
                  <a:tcPr/>
                </a:tc>
                <a:tc>
                  <a:txBody>
                    <a:bodyPr/>
                    <a:lstStyle/>
                    <a:p>
                      <a:pPr algn="ctr"/>
                      <a:r>
                        <a:rPr lang="en-US" dirty="0"/>
                        <a:t>7KW &lt; P &lt; 22KW</a:t>
                      </a:r>
                      <a:endParaRPr lang="en-IN" dirty="0"/>
                    </a:p>
                  </a:txBody>
                  <a:tcPr/>
                </a:tc>
                <a:tc>
                  <a:txBody>
                    <a:bodyPr/>
                    <a:lstStyle/>
                    <a:p>
                      <a:pPr algn="ctr"/>
                      <a:r>
                        <a:rPr lang="en-US" dirty="0"/>
                        <a:t>AC &amp; DC</a:t>
                      </a:r>
                      <a:endParaRPr lang="en-IN" dirty="0"/>
                    </a:p>
                  </a:txBody>
                  <a:tcPr/>
                </a:tc>
                <a:tc vMerge="1">
                  <a:txBody>
                    <a:bodyPr/>
                    <a:lstStyle/>
                    <a:p>
                      <a:endParaRPr lang="en-IN" dirty="0"/>
                    </a:p>
                  </a:txBody>
                  <a:tcPr/>
                </a:tc>
                <a:extLst>
                  <a:ext uri="{0D108BD9-81ED-4DB2-BD59-A6C34878D82A}">
                    <a16:rowId xmlns:a16="http://schemas.microsoft.com/office/drawing/2014/main" val="3107036609"/>
                  </a:ext>
                </a:extLst>
              </a:tr>
              <a:tr h="635295">
                <a:tc rowSpan="2">
                  <a:txBody>
                    <a:bodyPr/>
                    <a:lstStyle/>
                    <a:p>
                      <a:pPr algn="ctr"/>
                      <a:r>
                        <a:rPr lang="en-US" dirty="0"/>
                        <a:t>High power </a:t>
                      </a:r>
                    </a:p>
                    <a:p>
                      <a:pPr algn="ctr"/>
                      <a:r>
                        <a:rPr lang="en-US" dirty="0"/>
                        <a:t>Charging</a:t>
                      </a:r>
                      <a:endParaRPr lang="en-IN" dirty="0"/>
                    </a:p>
                  </a:txBody>
                  <a:tcPr/>
                </a:tc>
                <a:tc>
                  <a:txBody>
                    <a:bodyPr/>
                    <a:lstStyle/>
                    <a:p>
                      <a:pPr algn="ctr"/>
                      <a:r>
                        <a:rPr lang="en-US" dirty="0"/>
                        <a:t>22KW &lt; P &lt; 50KW</a:t>
                      </a:r>
                      <a:endParaRPr lang="en-IN" dirty="0"/>
                    </a:p>
                  </a:txBody>
                  <a:tcPr/>
                </a:tc>
                <a:tc>
                  <a:txBody>
                    <a:bodyPr/>
                    <a:lstStyle/>
                    <a:p>
                      <a:pPr algn="ctr"/>
                      <a:r>
                        <a:rPr lang="en-US" dirty="0"/>
                        <a:t>DC</a:t>
                      </a:r>
                      <a:endParaRPr lang="en-IN" dirty="0"/>
                    </a:p>
                  </a:txBody>
                  <a:tcPr/>
                </a:tc>
                <a:tc rowSpan="2">
                  <a:txBody>
                    <a:bodyPr/>
                    <a:lstStyle/>
                    <a:p>
                      <a:pPr algn="ctr"/>
                      <a:r>
                        <a:rPr lang="en-US" dirty="0"/>
                        <a:t>E-Cars, LCVs and MCVs (1-6 Tons)</a:t>
                      </a:r>
                      <a:endParaRPr lang="en-IN" dirty="0"/>
                    </a:p>
                  </a:txBody>
                  <a:tcPr/>
                </a:tc>
                <a:extLst>
                  <a:ext uri="{0D108BD9-81ED-4DB2-BD59-A6C34878D82A}">
                    <a16:rowId xmlns:a16="http://schemas.microsoft.com/office/drawing/2014/main" val="1719659438"/>
                  </a:ext>
                </a:extLst>
              </a:tr>
              <a:tr h="635295">
                <a:tc vMerge="1">
                  <a:txBody>
                    <a:bodyPr/>
                    <a:lstStyle/>
                    <a:p>
                      <a:endParaRPr lang="en-IN" dirty="0"/>
                    </a:p>
                  </a:txBody>
                  <a:tcPr/>
                </a:tc>
                <a:tc>
                  <a:txBody>
                    <a:bodyPr/>
                    <a:lstStyle/>
                    <a:p>
                      <a:pPr algn="ctr"/>
                      <a:r>
                        <a:rPr lang="en-US" dirty="0"/>
                        <a:t>50KW &lt; P &lt; 200KW</a:t>
                      </a:r>
                      <a:endParaRPr lang="en-IN" dirty="0"/>
                    </a:p>
                  </a:txBody>
                  <a:tcPr/>
                </a:tc>
                <a:tc>
                  <a:txBody>
                    <a:bodyPr/>
                    <a:lstStyle/>
                    <a:p>
                      <a:pPr algn="ctr"/>
                      <a:r>
                        <a:rPr lang="en-US" dirty="0"/>
                        <a:t>DC</a:t>
                      </a:r>
                      <a:endParaRPr lang="en-IN" dirty="0"/>
                    </a:p>
                  </a:txBody>
                  <a:tcPr/>
                </a:tc>
                <a:tc vMerge="1">
                  <a:txBody>
                    <a:bodyPr/>
                    <a:lstStyle/>
                    <a:p>
                      <a:endParaRPr lang="en-IN" dirty="0"/>
                    </a:p>
                  </a:txBody>
                  <a:tcPr/>
                </a:tc>
                <a:extLst>
                  <a:ext uri="{0D108BD9-81ED-4DB2-BD59-A6C34878D82A}">
                    <a16:rowId xmlns:a16="http://schemas.microsoft.com/office/drawing/2014/main" val="1955104673"/>
                  </a:ext>
                </a:extLst>
              </a:tr>
            </a:tbl>
          </a:graphicData>
        </a:graphic>
      </p:graphicFrame>
    </p:spTree>
    <p:extLst>
      <p:ext uri="{BB962C8B-B14F-4D97-AF65-F5344CB8AC3E}">
        <p14:creationId xmlns:p14="http://schemas.microsoft.com/office/powerpoint/2010/main" val="45949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64EFFE-7F55-ACA3-BCDE-03391B009770}"/>
              </a:ext>
            </a:extLst>
          </p:cNvPr>
          <p:cNvGrpSpPr/>
          <p:nvPr/>
        </p:nvGrpSpPr>
        <p:grpSpPr>
          <a:xfrm>
            <a:off x="2683565" y="1217449"/>
            <a:ext cx="6670741" cy="4423102"/>
            <a:chOff x="2693504" y="896217"/>
            <a:chExt cx="6670741" cy="4423102"/>
          </a:xfrm>
        </p:grpSpPr>
        <p:pic>
          <p:nvPicPr>
            <p:cNvPr id="7" name="Picture 6">
              <a:extLst>
                <a:ext uri="{FF2B5EF4-FFF2-40B4-BE49-F238E27FC236}">
                  <a16:creationId xmlns:a16="http://schemas.microsoft.com/office/drawing/2014/main" id="{30891B04-0B16-DD11-7480-A70276C18C86}"/>
                </a:ext>
              </a:extLst>
            </p:cNvPr>
            <p:cNvPicPr>
              <a:picLocks noChangeAspect="1"/>
            </p:cNvPicPr>
            <p:nvPr/>
          </p:nvPicPr>
          <p:blipFill>
            <a:blip r:embed="rId2"/>
            <a:stretch>
              <a:fillRect/>
            </a:stretch>
          </p:blipFill>
          <p:spPr>
            <a:xfrm>
              <a:off x="2827755" y="896217"/>
              <a:ext cx="6536490" cy="4423102"/>
            </a:xfrm>
            <a:prstGeom prst="rect">
              <a:avLst/>
            </a:prstGeom>
          </p:spPr>
        </p:pic>
        <p:sp>
          <p:nvSpPr>
            <p:cNvPr id="8" name="Rectangle 7">
              <a:extLst>
                <a:ext uri="{FF2B5EF4-FFF2-40B4-BE49-F238E27FC236}">
                  <a16:creationId xmlns:a16="http://schemas.microsoft.com/office/drawing/2014/main" id="{CB2F3090-DA05-4EB6-0793-C78F3DA17DFD}"/>
                </a:ext>
              </a:extLst>
            </p:cNvPr>
            <p:cNvSpPr/>
            <p:nvPr/>
          </p:nvSpPr>
          <p:spPr>
            <a:xfrm>
              <a:off x="2693504" y="4850296"/>
              <a:ext cx="308113" cy="4690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10" name="Title 9">
            <a:extLst>
              <a:ext uri="{FF2B5EF4-FFF2-40B4-BE49-F238E27FC236}">
                <a16:creationId xmlns:a16="http://schemas.microsoft.com/office/drawing/2014/main" id="{98DC7A64-B165-D630-D140-93F0A97CDA77}"/>
              </a:ext>
            </a:extLst>
          </p:cNvPr>
          <p:cNvSpPr>
            <a:spLocks noGrp="1"/>
          </p:cNvSpPr>
          <p:nvPr>
            <p:ph type="title"/>
          </p:nvPr>
        </p:nvSpPr>
        <p:spPr>
          <a:xfrm>
            <a:off x="761967" y="362217"/>
            <a:ext cx="10152379" cy="430887"/>
          </a:xfrm>
        </p:spPr>
        <p:txBody>
          <a:bodyPr/>
          <a:lstStyle/>
          <a:p>
            <a:r>
              <a:rPr lang="en-IN" sz="2800" dirty="0">
                <a:solidFill>
                  <a:srgbClr val="FF5900"/>
                </a:solidFill>
              </a:rPr>
              <a:t>Inductive charging</a:t>
            </a:r>
          </a:p>
        </p:txBody>
      </p:sp>
    </p:spTree>
    <p:extLst>
      <p:ext uri="{BB962C8B-B14F-4D97-AF65-F5344CB8AC3E}">
        <p14:creationId xmlns:p14="http://schemas.microsoft.com/office/powerpoint/2010/main" val="313197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C53D-B010-7215-959B-B55E4FB6A85F}"/>
              </a:ext>
            </a:extLst>
          </p:cNvPr>
          <p:cNvSpPr>
            <a:spLocks noGrp="1"/>
          </p:cNvSpPr>
          <p:nvPr>
            <p:ph type="title"/>
          </p:nvPr>
        </p:nvSpPr>
        <p:spPr>
          <a:xfrm>
            <a:off x="761967" y="362217"/>
            <a:ext cx="10152379" cy="430887"/>
          </a:xfrm>
        </p:spPr>
        <p:txBody>
          <a:bodyPr/>
          <a:lstStyle/>
          <a:p>
            <a:r>
              <a:rPr lang="en-US" sz="2800" dirty="0">
                <a:solidFill>
                  <a:srgbClr val="FF5900"/>
                </a:solidFill>
              </a:rPr>
              <a:t>Types of EV Charging: </a:t>
            </a:r>
            <a:r>
              <a:rPr lang="en-US" sz="2800" dirty="0" err="1">
                <a:solidFill>
                  <a:srgbClr val="FF5900"/>
                </a:solidFill>
              </a:rPr>
              <a:t>lnductive</a:t>
            </a:r>
            <a:r>
              <a:rPr lang="en-US" sz="2800" dirty="0">
                <a:solidFill>
                  <a:srgbClr val="FF5900"/>
                </a:solidFill>
              </a:rPr>
              <a:t> </a:t>
            </a:r>
            <a:endParaRPr lang="en-IN" sz="2800" dirty="0">
              <a:solidFill>
                <a:srgbClr val="FF5900"/>
              </a:solidFill>
            </a:endParaRPr>
          </a:p>
        </p:txBody>
      </p:sp>
      <p:sp>
        <p:nvSpPr>
          <p:cNvPr id="3" name="Text Placeholder 2">
            <a:extLst>
              <a:ext uri="{FF2B5EF4-FFF2-40B4-BE49-F238E27FC236}">
                <a16:creationId xmlns:a16="http://schemas.microsoft.com/office/drawing/2014/main" id="{AC887B80-6B7E-D49D-0777-39E7303BC326}"/>
              </a:ext>
            </a:extLst>
          </p:cNvPr>
          <p:cNvSpPr>
            <a:spLocks noGrp="1"/>
          </p:cNvSpPr>
          <p:nvPr>
            <p:ph type="body" idx="1"/>
          </p:nvPr>
        </p:nvSpPr>
        <p:spPr>
          <a:xfrm>
            <a:off x="5966791" y="1424844"/>
            <a:ext cx="5993295" cy="3647665"/>
          </a:xfrm>
        </p:spPr>
        <p:txBody>
          <a:bodyPr/>
          <a:lstStyle/>
          <a:p>
            <a:pPr marL="342900" indent="-342900">
              <a:lnSpc>
                <a:spcPct val="150000"/>
              </a:lnSpc>
              <a:buFont typeface="Arial" panose="020B0604020202020204" pitchFamily="34" charset="0"/>
              <a:buChar char="•"/>
            </a:pPr>
            <a:r>
              <a:rPr lang="en-US" sz="1600" dirty="0"/>
              <a:t>The power supply unit supplies the primary coil with energy.</a:t>
            </a:r>
          </a:p>
          <a:p>
            <a:pPr>
              <a:lnSpc>
                <a:spcPct val="150000"/>
              </a:lnSpc>
            </a:pPr>
            <a:endParaRPr lang="en-US" sz="1600" dirty="0"/>
          </a:p>
          <a:p>
            <a:pPr marL="342900" indent="-342900">
              <a:lnSpc>
                <a:spcPct val="150000"/>
              </a:lnSpc>
              <a:buFont typeface="Arial" panose="020B0604020202020204" pitchFamily="34" charset="0"/>
              <a:buChar char="•"/>
            </a:pPr>
            <a:r>
              <a:rPr lang="en-US" sz="1600" dirty="0"/>
              <a:t>The electric Current in the primary coil creates an electro-magnetic alternating field.</a:t>
            </a:r>
          </a:p>
          <a:p>
            <a:pPr>
              <a:lnSpc>
                <a:spcPct val="150000"/>
              </a:lnSpc>
            </a:pPr>
            <a:endParaRPr lang="en-US" sz="1600" dirty="0"/>
          </a:p>
          <a:p>
            <a:pPr marL="342900" indent="-342900">
              <a:lnSpc>
                <a:spcPct val="150000"/>
              </a:lnSpc>
              <a:buFont typeface="Arial" panose="020B0604020202020204" pitchFamily="34" charset="0"/>
              <a:buChar char="•"/>
            </a:pPr>
            <a:r>
              <a:rPr lang="en-US" sz="1600" dirty="0"/>
              <a:t>The electromagnetic alternating field allows for the transmission of energy from the primary to the secondary coil to charge the battery of the electric vehicle without the two components coming into contact with each other. </a:t>
            </a:r>
          </a:p>
          <a:p>
            <a:pPr>
              <a:lnSpc>
                <a:spcPct val="150000"/>
              </a:lnSpc>
            </a:pPr>
            <a:r>
              <a:rPr lang="en-US" sz="1600" dirty="0"/>
              <a:t> </a:t>
            </a:r>
            <a:endParaRPr lang="en-IN" sz="1600" dirty="0"/>
          </a:p>
        </p:txBody>
      </p:sp>
      <p:pic>
        <p:nvPicPr>
          <p:cNvPr id="6" name="Picture 5">
            <a:extLst>
              <a:ext uri="{FF2B5EF4-FFF2-40B4-BE49-F238E27FC236}">
                <a16:creationId xmlns:a16="http://schemas.microsoft.com/office/drawing/2014/main" id="{18A6E64C-38F7-B0C0-F176-09AF3C91C1EF}"/>
              </a:ext>
            </a:extLst>
          </p:cNvPr>
          <p:cNvPicPr>
            <a:picLocks noChangeAspect="1"/>
          </p:cNvPicPr>
          <p:nvPr/>
        </p:nvPicPr>
        <p:blipFill>
          <a:blip r:embed="rId2"/>
          <a:stretch>
            <a:fillRect/>
          </a:stretch>
        </p:blipFill>
        <p:spPr>
          <a:xfrm>
            <a:off x="869321" y="1424844"/>
            <a:ext cx="4968835" cy="3589001"/>
          </a:xfrm>
          <a:prstGeom prst="rect">
            <a:avLst/>
          </a:prstGeom>
        </p:spPr>
      </p:pic>
    </p:spTree>
    <p:extLst>
      <p:ext uri="{BB962C8B-B14F-4D97-AF65-F5344CB8AC3E}">
        <p14:creationId xmlns:p14="http://schemas.microsoft.com/office/powerpoint/2010/main" val="331597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726F-5D4A-D17C-8F39-B6333BCAFE17}"/>
              </a:ext>
            </a:extLst>
          </p:cNvPr>
          <p:cNvSpPr>
            <a:spLocks noGrp="1"/>
          </p:cNvSpPr>
          <p:nvPr>
            <p:ph type="title"/>
          </p:nvPr>
        </p:nvSpPr>
        <p:spPr>
          <a:xfrm>
            <a:off x="761967" y="362217"/>
            <a:ext cx="10152379" cy="430887"/>
          </a:xfrm>
        </p:spPr>
        <p:txBody>
          <a:bodyPr/>
          <a:lstStyle/>
          <a:p>
            <a:r>
              <a:rPr lang="en-US" sz="2800" dirty="0">
                <a:solidFill>
                  <a:srgbClr val="FF5900"/>
                </a:solidFill>
              </a:rPr>
              <a:t>EV Charging Methods </a:t>
            </a:r>
            <a:endParaRPr lang="en-IN" sz="2800" dirty="0">
              <a:solidFill>
                <a:srgbClr val="FF5900"/>
              </a:solidFill>
            </a:endParaRPr>
          </a:p>
        </p:txBody>
      </p:sp>
      <p:sp>
        <p:nvSpPr>
          <p:cNvPr id="3" name="Text Placeholder 2">
            <a:extLst>
              <a:ext uri="{FF2B5EF4-FFF2-40B4-BE49-F238E27FC236}">
                <a16:creationId xmlns:a16="http://schemas.microsoft.com/office/drawing/2014/main" id="{662AF76B-A23F-3393-87D1-CF307F4D9EBA}"/>
              </a:ext>
            </a:extLst>
          </p:cNvPr>
          <p:cNvSpPr>
            <a:spLocks noGrp="1"/>
          </p:cNvSpPr>
          <p:nvPr>
            <p:ph type="body" idx="1"/>
          </p:nvPr>
        </p:nvSpPr>
        <p:spPr>
          <a:xfrm>
            <a:off x="761967" y="1434783"/>
            <a:ext cx="3919363" cy="1400896"/>
          </a:xfrm>
        </p:spPr>
        <p:txBody>
          <a:bodyPr/>
          <a:lstStyle/>
          <a:p>
            <a:pPr marL="457200" indent="-457200">
              <a:lnSpc>
                <a:spcPct val="200000"/>
              </a:lnSpc>
              <a:buAutoNum type="arabicPeriod"/>
            </a:pPr>
            <a:r>
              <a:rPr lang="en-US" sz="1600" dirty="0"/>
              <a:t>Conductive Charging </a:t>
            </a:r>
          </a:p>
          <a:p>
            <a:pPr marL="457200" indent="-457200">
              <a:lnSpc>
                <a:spcPct val="200000"/>
              </a:lnSpc>
              <a:buAutoNum type="arabicPeriod"/>
            </a:pPr>
            <a:r>
              <a:rPr lang="en-US" sz="1600" dirty="0"/>
              <a:t>Inductive Charging </a:t>
            </a:r>
          </a:p>
          <a:p>
            <a:pPr marL="457200" indent="-457200">
              <a:lnSpc>
                <a:spcPct val="200000"/>
              </a:lnSpc>
              <a:buAutoNum type="arabicPeriod"/>
            </a:pPr>
            <a:r>
              <a:rPr lang="en-US" sz="1600" dirty="0"/>
              <a:t>Battery Swapping </a:t>
            </a:r>
            <a:endParaRPr lang="en-IN" sz="1600" dirty="0"/>
          </a:p>
        </p:txBody>
      </p:sp>
    </p:spTree>
    <p:extLst>
      <p:ext uri="{BB962C8B-B14F-4D97-AF65-F5344CB8AC3E}">
        <p14:creationId xmlns:p14="http://schemas.microsoft.com/office/powerpoint/2010/main" val="246841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D75A-E368-FFB1-6A29-9366B6757275}"/>
              </a:ext>
            </a:extLst>
          </p:cNvPr>
          <p:cNvSpPr>
            <a:spLocks noGrp="1"/>
          </p:cNvSpPr>
          <p:nvPr>
            <p:ph type="title"/>
          </p:nvPr>
        </p:nvSpPr>
        <p:spPr>
          <a:xfrm>
            <a:off x="761967" y="362217"/>
            <a:ext cx="10152379" cy="430887"/>
          </a:xfrm>
        </p:spPr>
        <p:txBody>
          <a:bodyPr/>
          <a:lstStyle/>
          <a:p>
            <a:r>
              <a:rPr lang="en-US" sz="2800" dirty="0">
                <a:solidFill>
                  <a:srgbClr val="FF5900"/>
                </a:solidFill>
              </a:rPr>
              <a:t>Battery swapping</a:t>
            </a:r>
            <a:endParaRPr lang="en-IN" sz="2800" dirty="0">
              <a:solidFill>
                <a:srgbClr val="FF5900"/>
              </a:solidFill>
            </a:endParaRPr>
          </a:p>
        </p:txBody>
      </p:sp>
      <p:pic>
        <p:nvPicPr>
          <p:cNvPr id="4" name="Picture 3">
            <a:extLst>
              <a:ext uri="{FF2B5EF4-FFF2-40B4-BE49-F238E27FC236}">
                <a16:creationId xmlns:a16="http://schemas.microsoft.com/office/drawing/2014/main" id="{179EB397-77F3-F8F3-7529-20A274A576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7000"/>
                    </a14:imgEffect>
                  </a14:imgLayer>
                </a14:imgProps>
              </a:ext>
            </a:extLst>
          </a:blip>
          <a:stretch>
            <a:fillRect/>
          </a:stretch>
        </p:blipFill>
        <p:spPr>
          <a:xfrm>
            <a:off x="761967" y="1088558"/>
            <a:ext cx="8528972" cy="4680884"/>
          </a:xfrm>
          <a:prstGeom prst="rect">
            <a:avLst/>
          </a:prstGeom>
        </p:spPr>
      </p:pic>
    </p:spTree>
    <p:extLst>
      <p:ext uri="{BB962C8B-B14F-4D97-AF65-F5344CB8AC3E}">
        <p14:creationId xmlns:p14="http://schemas.microsoft.com/office/powerpoint/2010/main" val="55814662"/>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30</TotalTime>
  <Words>145</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GenAITheme3-whiteBG</vt:lpstr>
      <vt:lpstr>EVSE Power ratings</vt:lpstr>
      <vt:lpstr>Inductive charging</vt:lpstr>
      <vt:lpstr>Types of EV Charging: lnductive </vt:lpstr>
      <vt:lpstr>EV Charging Methods </vt:lpstr>
      <vt:lpstr>Battery swapping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3</cp:revision>
  <dcterms:created xsi:type="dcterms:W3CDTF">2025-02-13T06:22:37Z</dcterms:created>
  <dcterms:modified xsi:type="dcterms:W3CDTF">2025-03-25T06:22:05Z</dcterms:modified>
</cp:coreProperties>
</file>