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pos="347"/>
        <p:guide orient="horz" pos="4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22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  <a:prstGeom prst="rect">
            <a:avLst/>
          </a:prstGeo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  <a:prstGeom prst="rect">
            <a:avLst/>
          </a:prstGeo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32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  <a:prstGeom prst="rect">
            <a:avLst/>
          </a:prstGeo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64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  <a:prstGeom prst="rect">
            <a:avLst/>
          </a:prstGeo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2965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94E2-9F66-DC59-647A-A6461016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6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00385178-7AA6-A713-344C-5EA276C3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E3157C-7D4D-CE51-9D80-51B12219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0949951-502E-9741-6704-8A64F2C70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A8590-3410-49FE-930C-2D12C04B3A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9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 sz="3600"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D98434-E587-2D97-CE70-C1CDF2F9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22" y="193833"/>
            <a:ext cx="6520049" cy="135988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E75707"/>
                </a:solidFill>
                <a:latin typeface="+mj-lt"/>
              </a:rPr>
              <a:t>OUTLINE</a:t>
            </a:r>
            <a:br>
              <a:rPr lang="en-IN" sz="3200" b="1" dirty="0">
                <a:solidFill>
                  <a:srgbClr val="E75707"/>
                </a:solidFill>
                <a:latin typeface="+mj-lt"/>
              </a:rPr>
            </a:br>
            <a:endParaRPr lang="en-IN" sz="3200" b="1" dirty="0">
              <a:solidFill>
                <a:srgbClr val="E75707"/>
              </a:solidFill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51CD27-13F9-C8EB-AE6E-7FD2E360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530" y="1020717"/>
            <a:ext cx="9410733" cy="5714732"/>
          </a:xfrm>
        </p:spPr>
        <p:txBody>
          <a:bodyPr>
            <a:normAutofit/>
          </a:bodyPr>
          <a:lstStyle/>
          <a:p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UN Sustainable Development Goals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Climate Change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World Electricity Generation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Energy 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Introduction to Renewable Energy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Clean Mobility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 Electric Vehicle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 Hybrid Vehicle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 Hydrogen based Vehicle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Why Electric vehicle technology?</a:t>
            </a:r>
          </a:p>
          <a:p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Why Hydrogen based technology?</a:t>
            </a:r>
          </a:p>
          <a:p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DB91B87-F184-0BF1-4B63-1914C5C8039C}"/>
              </a:ext>
            </a:extLst>
          </p:cNvPr>
          <p:cNvSpPr/>
          <p:nvPr/>
        </p:nvSpPr>
        <p:spPr>
          <a:xfrm>
            <a:off x="7575452" y="6132738"/>
            <a:ext cx="110808" cy="5595"/>
          </a:xfrm>
          <a:custGeom>
            <a:avLst/>
            <a:gdLst>
              <a:gd name="connsiteX0" fmla="*/ 0 w 110808"/>
              <a:gd name="connsiteY0" fmla="*/ 0 h 5595"/>
              <a:gd name="connsiteX1" fmla="*/ 110808 w 110808"/>
              <a:gd name="connsiteY1" fmla="*/ 5595 h 5595"/>
              <a:gd name="connsiteX2" fmla="*/ 3 w 110808"/>
              <a:gd name="connsiteY2" fmla="*/ 0 h 5595"/>
              <a:gd name="connsiteX3" fmla="*/ 0 w 110808"/>
              <a:gd name="connsiteY3" fmla="*/ 0 h 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808" h="5595">
                <a:moveTo>
                  <a:pt x="0" y="0"/>
                </a:moveTo>
                <a:lnTo>
                  <a:pt x="110808" y="5595"/>
                </a:lnTo>
                <a:cubicBezTo>
                  <a:pt x="73400" y="5595"/>
                  <a:pt x="36435" y="3700"/>
                  <a:pt x="3" y="0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6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DA14A-BC08-AF9D-1DC2-4D452584F550}"/>
              </a:ext>
            </a:extLst>
          </p:cNvPr>
          <p:cNvSpPr txBox="1"/>
          <p:nvPr/>
        </p:nvSpPr>
        <p:spPr>
          <a:xfrm>
            <a:off x="566361" y="1251200"/>
            <a:ext cx="11382832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UN laid down 17 Sustainable Development Goals with 168 associated objectives.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These objectives are inter-related and indivisible from one another.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The fulfillment of these goals would result in sustainable growth for all irrespective of caste, creed, origin, etc.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This would create a tremendous opportunities for the well- being of today's and for future generations.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0D3ED-8AA1-A3BB-93B0-0CCEE8F94A39}"/>
              </a:ext>
            </a:extLst>
          </p:cNvPr>
          <p:cNvSpPr txBox="1"/>
          <p:nvPr/>
        </p:nvSpPr>
        <p:spPr>
          <a:xfrm>
            <a:off x="434383" y="32131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E75707"/>
                </a:solidFill>
                <a:effectLst/>
                <a:latin typeface="+mj-lt"/>
                <a:cs typeface="Calibri" panose="020F0502020204030204" pitchFamily="34" charset="0"/>
              </a:rPr>
              <a:t>UNITED NATION PLEDGE</a:t>
            </a:r>
            <a:endParaRPr lang="en-IN" sz="3200" b="1" dirty="0">
              <a:solidFill>
                <a:srgbClr val="E7570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757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96C5E-38F9-4D8E-34AC-5382C90235E0}"/>
              </a:ext>
            </a:extLst>
          </p:cNvPr>
          <p:cNvSpPr txBox="1"/>
          <p:nvPr/>
        </p:nvSpPr>
        <p:spPr>
          <a:xfrm>
            <a:off x="551505" y="550156"/>
            <a:ext cx="11348257" cy="511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• Sustainable </a:t>
            </a:r>
            <a:r>
              <a:rPr lang="en-IN" sz="2000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Developmenteoals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Implementation</a:t>
            </a:r>
            <a:r>
              <a:rPr lang="en-IN" sz="2000" dirty="0">
                <a:solidFill>
                  <a:srgbClr val="FF0000"/>
                </a:solidFill>
                <a:latin typeface="+mn-lt"/>
              </a:rPr>
              <a:t>:    January,2016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• Deadline:  </a:t>
            </a:r>
            <a:r>
              <a:rPr lang="en-IN" sz="2000" dirty="0">
                <a:solidFill>
                  <a:srgbClr val="FF0000"/>
                </a:solidFill>
                <a:latin typeface="+mn-lt"/>
              </a:rPr>
              <a:t>2030;   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i.e. these goals will have to be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                               achieved in a span of 15 years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• These goals have been framed at grassroot levels (regional and sub-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regional dimensions of any country) to ensure effective implementation of the policy based actions.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• 17 Sustainable Development Goals specified by the United Nations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are as below: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err="1">
                <a:solidFill>
                  <a:srgbClr val="FF0000"/>
                </a:solidFill>
                <a:latin typeface="+mn-lt"/>
              </a:rPr>
              <a:t>Goall</a:t>
            </a:r>
            <a:r>
              <a:rPr lang="en-IN" sz="2000" dirty="0">
                <a:solidFill>
                  <a:srgbClr val="FF0000"/>
                </a:solidFill>
                <a:latin typeface="+mn-lt"/>
              </a:rPr>
              <a:t>: End poverty in all its forms everywhere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+mn-lt"/>
              </a:rPr>
              <a:t>Goa12: End hunger, achieve food security and improved nutrition and promote sustainable agriculture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DD682-1C61-EAB8-D46F-F6D1CC1D420B}"/>
              </a:ext>
            </a:extLst>
          </p:cNvPr>
          <p:cNvSpPr txBox="1"/>
          <p:nvPr/>
        </p:nvSpPr>
        <p:spPr>
          <a:xfrm>
            <a:off x="437739" y="335736"/>
            <a:ext cx="80281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E75707"/>
                </a:solidFill>
                <a:latin typeface="+mj-lt"/>
              </a:rPr>
              <a:t>SUSTAINABLE DEVELOPMENT GOALS </a:t>
            </a:r>
          </a:p>
          <a:p>
            <a:endParaRPr lang="en-IN" sz="3200" b="1" dirty="0">
              <a:solidFill>
                <a:srgbClr val="E7570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04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F55C88-D84C-80C5-CD35-8B40371FDC1F}"/>
              </a:ext>
            </a:extLst>
          </p:cNvPr>
          <p:cNvSpPr txBox="1"/>
          <p:nvPr/>
        </p:nvSpPr>
        <p:spPr>
          <a:xfrm>
            <a:off x="556387" y="1027726"/>
            <a:ext cx="91189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Goal 3: Ensure healthy lives and promote well-being for all at all ages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Goal 4: Ensure inclusive and equitable quality education and promote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    lifelong learning opportunities for all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Goal 5: Achieve gender equality and empower all women and girls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Goal 6: Ensure availability and sustainable management of water and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sanitation for all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Goal 7: Ensure access to affordable, reliable, sustainable and modern energy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for all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Goal 8: Promote sustained, inclusive and sustainable economic growth, full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and productive employment and decent work for all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Goal 9: Build resilient infrastructure, promote inclusive and sustainable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industrialization and foster innovation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Goal 10 : Reduce inequality within and among countries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C4E81-2A5A-4574-82D1-21E59ADB0A45}"/>
              </a:ext>
            </a:extLst>
          </p:cNvPr>
          <p:cNvSpPr txBox="1"/>
          <p:nvPr/>
        </p:nvSpPr>
        <p:spPr>
          <a:xfrm>
            <a:off x="436595" y="329939"/>
            <a:ext cx="86421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E75707"/>
                </a:solidFill>
                <a:latin typeface="+mj-lt"/>
              </a:rPr>
              <a:t>SUSTAINABLE DEVELOPMENT GOALS (2) </a:t>
            </a:r>
          </a:p>
          <a:p>
            <a:endParaRPr lang="en-IN" sz="3200" b="1" dirty="0">
              <a:solidFill>
                <a:srgbClr val="E7570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316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5FDDDD-B0C8-14E0-CBA9-BE0115BF5F11}"/>
              </a:ext>
            </a:extLst>
          </p:cNvPr>
          <p:cNvSpPr txBox="1"/>
          <p:nvPr/>
        </p:nvSpPr>
        <p:spPr>
          <a:xfrm>
            <a:off x="558647" y="973873"/>
            <a:ext cx="101528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Goal 11: Make cities and human settlements inclusive, safe, resilient and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sustainable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Goal 12: Ensure sustainable consumption and production patterns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Goal 13: Take urgent action to combat climate change and its impacts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Goal 14: Conserve and sustainably use the oceans, seas and marine resources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for sustainable development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Goal 15: Protect, restore and promote sustainable use of terrestrial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ecosystems, sustainably manage forests, combat desertification, halt and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reverse land degradation and halt biodiversity loss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Goal 16: Promote peaceful and inclusive societies for sustainable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development, provide access to justice for all and build effective,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accountable and inclusive institutions at all levels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Goal 17: Strengthen the means of implementation and revitalize the global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partnership for sustainable development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03FF1-8B90-420A-935C-F0F2ED2964C7}"/>
              </a:ext>
            </a:extLst>
          </p:cNvPr>
          <p:cNvSpPr txBox="1"/>
          <p:nvPr/>
        </p:nvSpPr>
        <p:spPr>
          <a:xfrm>
            <a:off x="436595" y="329939"/>
            <a:ext cx="86421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E75707"/>
                </a:solidFill>
                <a:latin typeface="+mj-lt"/>
              </a:rPr>
              <a:t>SUSTAINABLE DEVELOPMENT GOALS (3) </a:t>
            </a:r>
          </a:p>
          <a:p>
            <a:endParaRPr lang="en-IN" sz="3200" b="1" dirty="0">
              <a:solidFill>
                <a:srgbClr val="E7570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379215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201</TotalTime>
  <Words>477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GenAITheme3-whiteBG</vt:lpstr>
      <vt:lpstr>OUTLINE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</dc:title>
  <dc:creator>Admin</dc:creator>
  <cp:lastModifiedBy>dell</cp:lastModifiedBy>
  <cp:revision>6</cp:revision>
  <dcterms:created xsi:type="dcterms:W3CDTF">2025-01-29T10:05:35Z</dcterms:created>
  <dcterms:modified xsi:type="dcterms:W3CDTF">2025-02-03T09:43:51Z</dcterms:modified>
</cp:coreProperties>
</file>