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pos="393" userDrawn="1">
          <p15:clr>
            <a:srgbClr val="A4A3A4"/>
          </p15:clr>
        </p15:guide>
        <p15:guide id="2" orient="horz" pos="4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>
        <p:guide pos="393"/>
        <p:guide orient="horz" pos="4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45036798491768"/>
          <c:y val="5.4207293034459848E-2"/>
          <c:w val="0.63052855286427567"/>
          <c:h val="0.9457927069655401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share of various green House Green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F1E-4D6D-8620-D007BEC81D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F1E-4D6D-8620-D007BEC81D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F1E-4D6D-8620-D007BEC81D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F1E-4D6D-8620-D007BEC81D9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F1E-4D6D-8620-D007BEC81D95}"/>
              </c:ext>
            </c:extLst>
          </c:dPt>
          <c:dLbls>
            <c:dLbl>
              <c:idx val="0"/>
              <c:layout>
                <c:manualLayout>
                  <c:x val="-1.1324876339192588E-2"/>
                  <c:y val="4.2236677500364842E-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493431940348426"/>
                      <c:h val="7.938904461683166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F1E-4D6D-8620-D007BEC81D95}"/>
                </c:ext>
              </c:extLst>
            </c:dLbl>
            <c:dLbl>
              <c:idx val="1"/>
              <c:layout>
                <c:manualLayout>
                  <c:x val="1.5063853346456579E-2"/>
                  <c:y val="3.019192727657926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1E-4D6D-8620-D007BEC81D95}"/>
                </c:ext>
              </c:extLst>
            </c:dLbl>
            <c:dLbl>
              <c:idx val="2"/>
              <c:layout>
                <c:manualLayout>
                  <c:x val="2.9002214566929134E-2"/>
                  <c:y val="8.210358746902143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F1E-4D6D-8620-D007BEC81D95}"/>
                </c:ext>
              </c:extLst>
            </c:dLbl>
            <c:dLbl>
              <c:idx val="3"/>
              <c:layout>
                <c:manualLayout>
                  <c:x val="3.7732037401574915E-2"/>
                  <c:y val="-4.13513138932508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F1E-4D6D-8620-D007BEC81D95}"/>
                </c:ext>
              </c:extLst>
            </c:dLbl>
            <c:dLbl>
              <c:idx val="4"/>
              <c:layout>
                <c:manualLayout>
                  <c:x val="-4.3461983267716525E-2"/>
                  <c:y val="-2.540624843711562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F1E-4D6D-8620-D007BEC81D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F-gases</c:v>
                </c:pt>
                <c:pt idx="1">
                  <c:v>Nitrous Oxide</c:v>
                </c:pt>
                <c:pt idx="2">
                  <c:v>Methane</c:v>
                </c:pt>
                <c:pt idx="3">
                  <c:v>Carbon Dioxide</c:v>
                </c:pt>
                <c:pt idx="4">
                  <c:v>Carbon Dioxide(fossil fuel and industrial processes)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6</c:v>
                </c:pt>
                <c:pt idx="2">
                  <c:v>16</c:v>
                </c:pt>
                <c:pt idx="3">
                  <c:v>11</c:v>
                </c:pt>
                <c:pt idx="4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F1E-4D6D-8620-D007BEC81D95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03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27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47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8786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6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F8CF-02FA-13B6-293B-D1660A195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7F5B9-B430-5F5D-8286-36516E195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A949-FEA5-1D57-FAFB-1689E0BD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6301-0ED2-4A95-8105-999387EFA19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591C-5E13-AD9C-60C5-DB3B3758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A272F-A874-315B-2CC6-D67CD25E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759B-C3D3-4ED0-B391-BA6A135C0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24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897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9572C2B-2F2D-9E05-2303-7E767377C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425" y="2486948"/>
            <a:ext cx="9936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Lecture 2: Emission &amp; World energy generation </a:t>
            </a:r>
          </a:p>
        </p:txBody>
      </p:sp>
    </p:spTree>
    <p:extLst>
      <p:ext uri="{BB962C8B-B14F-4D97-AF65-F5344CB8AC3E}">
        <p14:creationId xmlns:p14="http://schemas.microsoft.com/office/powerpoint/2010/main" val="327997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6422F6-51C7-9CE1-57F4-4C26B3074C81}"/>
              </a:ext>
            </a:extLst>
          </p:cNvPr>
          <p:cNvSpPr txBox="1"/>
          <p:nvPr/>
        </p:nvSpPr>
        <p:spPr>
          <a:xfrm>
            <a:off x="633158" y="280882"/>
            <a:ext cx="68270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CLIMATE CHANGE </a:t>
            </a:r>
            <a:endParaRPr lang="en-IN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7897A51-CAC7-4C0E-A5A2-4F4095D87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752227"/>
              </p:ext>
            </p:extLst>
          </p:nvPr>
        </p:nvGraphicFramePr>
        <p:xfrm>
          <a:off x="6879305" y="1806677"/>
          <a:ext cx="4671001" cy="3244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4900A1-04B6-4344-BEF1-FEA00D1BC11D}"/>
              </a:ext>
            </a:extLst>
          </p:cNvPr>
          <p:cNvSpPr txBox="1"/>
          <p:nvPr/>
        </p:nvSpPr>
        <p:spPr>
          <a:xfrm>
            <a:off x="4807975" y="5051322"/>
            <a:ext cx="8568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rgbClr val="00B050"/>
                </a:solidFill>
              </a:rPr>
              <a:t>Percent share of various green House Green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DA965B2-3148-4548-8250-2B41948EBCC0}"/>
              </a:ext>
            </a:extLst>
          </p:cNvPr>
          <p:cNvSpPr txBox="1">
            <a:spLocks/>
          </p:cNvSpPr>
          <p:nvPr/>
        </p:nvSpPr>
        <p:spPr>
          <a:xfrm>
            <a:off x="540775" y="1545097"/>
            <a:ext cx="8534400" cy="3636316"/>
          </a:xfrm>
          <a:prstGeom prst="rect">
            <a:avLst/>
          </a:prstGeom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609585" eaLnBrk="1" hangingPunct="1">
              <a:defRPr>
                <a:latin typeface="+mn-lt"/>
                <a:ea typeface="+mn-ea"/>
                <a:cs typeface="+mn-cs"/>
              </a:defRPr>
            </a:lvl2pPr>
            <a:lvl3pPr marL="1219170" eaLnBrk="1" hangingPunct="1">
              <a:defRPr>
                <a:latin typeface="+mn-lt"/>
                <a:ea typeface="+mn-ea"/>
                <a:cs typeface="+mn-cs"/>
              </a:defRPr>
            </a:lvl3pPr>
            <a:lvl4pPr marL="1828754" eaLnBrk="1" hangingPunct="1">
              <a:defRPr>
                <a:latin typeface="+mn-lt"/>
                <a:ea typeface="+mn-ea"/>
                <a:cs typeface="+mn-cs"/>
              </a:defRPr>
            </a:lvl4pPr>
            <a:lvl5pPr marL="2438339" eaLnBrk="1" hangingPunct="1">
              <a:defRPr>
                <a:latin typeface="+mn-lt"/>
                <a:ea typeface="+mn-ea"/>
                <a:cs typeface="+mn-cs"/>
              </a:defRPr>
            </a:lvl5pPr>
            <a:lvl6pPr marL="3047924" eaLnBrk="1" hangingPunct="1">
              <a:defRPr>
                <a:latin typeface="+mn-lt"/>
                <a:ea typeface="+mn-ea"/>
                <a:cs typeface="+mn-cs"/>
              </a:defRPr>
            </a:lvl6pPr>
            <a:lvl7pPr marL="3657509" eaLnBrk="1" hangingPunct="1">
              <a:defRPr>
                <a:latin typeface="+mn-lt"/>
                <a:ea typeface="+mn-ea"/>
                <a:cs typeface="+mn-cs"/>
              </a:defRPr>
            </a:lvl7pPr>
            <a:lvl8pPr marL="4267093" eaLnBrk="1" hangingPunct="1">
              <a:defRPr>
                <a:latin typeface="+mn-lt"/>
                <a:ea typeface="+mn-ea"/>
                <a:cs typeface="+mn-cs"/>
              </a:defRPr>
            </a:lvl8pPr>
            <a:lvl9pPr marL="4876678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2">
                    <a:lumMod val="50000"/>
                  </a:schemeClr>
                </a:solidFill>
              </a:rPr>
              <a:t>• Climate change is a change in the average temperature and cycles of 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2">
                    <a:lumMod val="50000"/>
                  </a:schemeClr>
                </a:solidFill>
              </a:rPr>
              <a:t>  weather over a long period of time. 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2">
                    <a:lumMod val="50000"/>
                  </a:schemeClr>
                </a:solidFill>
              </a:rPr>
              <a:t>• The change in climate is adversely affecting the environment due to 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2">
                    <a:lumMod val="50000"/>
                  </a:schemeClr>
                </a:solidFill>
              </a:rPr>
              <a:t>  the following Green House Gases (GHGs):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FF0000"/>
                </a:solidFill>
              </a:rPr>
              <a:t>C02 (54%)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FF0000"/>
                </a:solidFill>
              </a:rPr>
              <a:t>CH4 (20%)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FF0000"/>
                </a:solidFill>
              </a:rPr>
              <a:t>NOx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FF0000"/>
                </a:solidFill>
              </a:rPr>
              <a:t>CFC-12 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3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47CAED-FC8D-3B08-4DA4-902C9E6A2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37" y="3843205"/>
            <a:ext cx="576312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 annual temperature has increased at an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rate of 0.07•C per decade since 1880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at an average rate of 0.17•C per decade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since 1970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20805-933D-F04A-C814-0FEE8ED7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28" y="1150058"/>
            <a:ext cx="5483273" cy="3006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480DC5-8103-8F22-2E9F-EEDFCE2C4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57321"/>
            <a:ext cx="5483272" cy="3138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7E069-F82C-A0D2-D6F3-BC6C7E705A8E}"/>
              </a:ext>
            </a:extLst>
          </p:cNvPr>
          <p:cNvSpPr txBox="1"/>
          <p:nvPr/>
        </p:nvSpPr>
        <p:spPr>
          <a:xfrm>
            <a:off x="633759" y="294134"/>
            <a:ext cx="4676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C02 EMISSIONS </a:t>
            </a:r>
            <a:endParaRPr lang="en-IN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0961B-BDCD-C796-4F0A-72156C2C2294}"/>
              </a:ext>
            </a:extLst>
          </p:cNvPr>
          <p:cNvSpPr txBox="1"/>
          <p:nvPr/>
        </p:nvSpPr>
        <p:spPr>
          <a:xfrm>
            <a:off x="6216317" y="1056180"/>
            <a:ext cx="55224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Amount of C02 in the atmosphere was 280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PPM from about 10,000 years ago until the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 of the Industrial Revolution. The monthly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 average nosed above 400 ppm for first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in March 2015 and is now increasing at a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Oster pace 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27C7E0-7270-A850-77CD-7E221ACF7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73" y="1232626"/>
            <a:ext cx="5994853" cy="40213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8D6025A-4868-4D27-7AE5-7B4F44540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03" y="273835"/>
            <a:ext cx="873129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CLIMATE CHANGE A MAJOR THREAT? 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11131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50</TotalTime>
  <Words>179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GenAITheme3-whiteBG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5</cp:revision>
  <dcterms:created xsi:type="dcterms:W3CDTF">2025-01-29T10:00:52Z</dcterms:created>
  <dcterms:modified xsi:type="dcterms:W3CDTF">2025-02-03T10:10:57Z</dcterms:modified>
</cp:coreProperties>
</file>