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orient="horz" pos="3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>
        <p:guide pos="438"/>
        <p:guide orient="horz" pos="3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858316414740941"/>
          <c:y val="0.499587195331685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By fuel Category</c:v>
                </c:pt>
              </c:strCache>
            </c:strRef>
          </c:tx>
          <c:spPr>
            <a:ln>
              <a:solidFill>
                <a:prstClr val="black">
                  <a:lumMod val="25000"/>
                  <a:lumOff val="75000"/>
                  <a:alpha val="96000"/>
                </a:prstClr>
              </a:solidFill>
            </a:ln>
          </c:spPr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prstClr val="black">
                    <a:lumMod val="25000"/>
                    <a:lumOff val="75000"/>
                    <a:alpha val="96000"/>
                  </a:prst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B2F-4520-B984-5488EA710C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prstClr val="black">
                    <a:lumMod val="25000"/>
                    <a:lumOff val="75000"/>
                    <a:alpha val="96000"/>
                  </a:prst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B2F-4520-B984-5488EA710C5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prstClr val="black">
                    <a:lumMod val="25000"/>
                    <a:lumOff val="75000"/>
                    <a:alpha val="96000"/>
                  </a:prst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B2F-4520-B984-5488EA710C5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prstClr val="black">
                    <a:lumMod val="25000"/>
                    <a:lumOff val="75000"/>
                    <a:alpha val="96000"/>
                  </a:prst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B2F-4520-B984-5488EA710C5C}"/>
              </c:ext>
            </c:extLst>
          </c:dPt>
          <c:dLbls>
            <c:dLbl>
              <c:idx val="0"/>
              <c:layout>
                <c:manualLayout>
                  <c:x val="0.13826256342570942"/>
                  <c:y val="7.920284804038912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B2F-4520-B984-5488EA710C5C}"/>
                </c:ext>
              </c:extLst>
            </c:dLbl>
            <c:dLbl>
              <c:idx val="1"/>
              <c:layout>
                <c:manualLayout>
                  <c:x val="-0.19989683140820805"/>
                  <c:y val="0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B2F-4520-B984-5488EA710C5C}"/>
                </c:ext>
              </c:extLst>
            </c:dLbl>
            <c:dLbl>
              <c:idx val="2"/>
              <c:layout>
                <c:manualLayout>
                  <c:x val="-0.18909438821457339"/>
                  <c:y val="-0.1005266917435708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B2F-4520-B984-5488EA710C5C}"/>
                </c:ext>
              </c:extLst>
            </c:dLbl>
            <c:dLbl>
              <c:idx val="3"/>
              <c:layout>
                <c:manualLayout>
                  <c:x val="0.18299456923990964"/>
                  <c:y val="-8.224911142655794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B2F-4520-B984-5488EA710C5C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borderCallout1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Fossil Fuels</c:v>
                </c:pt>
                <c:pt idx="1">
                  <c:v>Nuclear,Hydro,Wind,Solar</c:v>
                </c:pt>
                <c:pt idx="2">
                  <c:v>Geo,Biomass &amp; Other Renewables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61.3</c:v>
                </c:pt>
                <c:pt idx="1">
                  <c:v>35.200000000000003</c:v>
                </c:pt>
                <c:pt idx="2">
                  <c:v>2.6</c:v>
                </c:pt>
                <c:pt idx="3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10-4EB4-88CE-048A4B81F0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By</a:t>
            </a:r>
            <a:r>
              <a:rPr lang="en-US" sz="1600" baseline="0" dirty="0"/>
              <a:t> Fuel Type</a:t>
            </a:r>
            <a:endParaRPr lang="en-US" sz="1600" dirty="0"/>
          </a:p>
        </c:rich>
      </c:tx>
      <c:layout>
        <c:manualLayout>
          <c:xMode val="edge"/>
          <c:yMode val="edge"/>
          <c:x val="0.40810729619656494"/>
          <c:y val="0.49295821724098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E4-498B-998E-1DA40BB191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E4-498B-998E-1DA40BB191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2E4-498B-998E-1DA40BB191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2E4-498B-998E-1DA40BB1911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2E4-498B-998E-1DA40BB1911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2E4-498B-998E-1DA40BB1911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2E4-498B-998E-1DA40BB1911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2E4-498B-998E-1DA40BB1911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2E4-498B-998E-1DA40BB19119}"/>
              </c:ext>
            </c:extLst>
          </c:dPt>
          <c:dLbls>
            <c:dLbl>
              <c:idx val="0"/>
              <c:layout>
                <c:manualLayout>
                  <c:x val="0.14251527171390296"/>
                  <c:y val="-5.271397219550963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2E4-498B-998E-1DA40BB19119}"/>
                </c:ext>
              </c:extLst>
            </c:dLbl>
            <c:dLbl>
              <c:idx val="1"/>
              <c:layout>
                <c:manualLayout>
                  <c:x val="0.14058938966371506"/>
                  <c:y val="-2.7744195892373492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2E4-498B-998E-1DA40BB19119}"/>
                </c:ext>
              </c:extLst>
            </c:dLbl>
            <c:dLbl>
              <c:idx val="2"/>
              <c:layout>
                <c:manualLayout>
                  <c:x val="0.22629114089707586"/>
                  <c:y val="6.658607014169637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8887216252746089"/>
                      <c:h val="0.1041602312511496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F2E4-498B-998E-1DA40BB19119}"/>
                </c:ext>
              </c:extLst>
            </c:dLbl>
            <c:dLbl>
              <c:idx val="3"/>
              <c:layout>
                <c:manualLayout>
                  <c:x val="-0.19066232296860011"/>
                  <c:y val="1.664651753542399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2E4-498B-998E-1DA40BB19119}"/>
                </c:ext>
              </c:extLst>
            </c:dLbl>
            <c:dLbl>
              <c:idx val="4"/>
              <c:layout>
                <c:manualLayout>
                  <c:x val="-0.19258820501878796"/>
                  <c:y val="2.496977630313614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2E4-498B-998E-1DA40BB19119}"/>
                </c:ext>
              </c:extLst>
            </c:dLbl>
            <c:dLbl>
              <c:idx val="5"/>
              <c:layout>
                <c:manualLayout>
                  <c:x val="-0.19451408706897585"/>
                  <c:y val="-1.109767835694939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2E4-498B-998E-1DA40BB19119}"/>
                </c:ext>
              </c:extLst>
            </c:dLbl>
            <c:dLbl>
              <c:idx val="6"/>
              <c:layout>
                <c:manualLayout>
                  <c:x val="-0.12903409736258797"/>
                  <c:y val="-8.045816808788315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2E4-498B-998E-1DA40BB19119}"/>
                </c:ext>
              </c:extLst>
            </c:dLbl>
            <c:dLbl>
              <c:idx val="7"/>
              <c:layout>
                <c:manualLayout>
                  <c:x val="-0.28791929068096006"/>
                  <c:y val="-0.1553674969972915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101768005215349"/>
                      <c:h val="0.1520381934902067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F2E4-498B-998E-1DA40BB19119}"/>
                </c:ext>
              </c:extLst>
            </c:dLbl>
            <c:dLbl>
              <c:idx val="8"/>
              <c:layout>
                <c:manualLayout>
                  <c:x val="0.10399763071014551"/>
                  <c:y val="-0.1969837908358518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2E4-498B-998E-1DA40BB19119}"/>
                </c:ext>
              </c:extLst>
            </c:dLbl>
            <c:spPr>
              <a:noFill/>
              <a:ln>
                <a:solidFill>
                  <a:prstClr val="white">
                    <a:lumMod val="8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borderCallout1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Sheet1!$A$2:$A$10</c:f>
              <c:strCache>
                <c:ptCount val="9"/>
                <c:pt idx="0">
                  <c:v>Gas</c:v>
                </c:pt>
                <c:pt idx="1">
                  <c:v>Oil</c:v>
                </c:pt>
                <c:pt idx="2">
                  <c:v>Coal</c:v>
                </c:pt>
                <c:pt idx="3">
                  <c:v>Nuclear</c:v>
                </c:pt>
                <c:pt idx="4">
                  <c:v>Wind</c:v>
                </c:pt>
                <c:pt idx="5">
                  <c:v>solar</c:v>
                </c:pt>
                <c:pt idx="6">
                  <c:v>Hydro</c:v>
                </c:pt>
                <c:pt idx="7">
                  <c:v>Geo,Biomass &amp; Other Renewables </c:v>
                </c:pt>
                <c:pt idx="8">
                  <c:v>Other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23.4</c:v>
                </c:pt>
                <c:pt idx="1">
                  <c:v>2.8</c:v>
                </c:pt>
                <c:pt idx="2">
                  <c:v>35.1</c:v>
                </c:pt>
                <c:pt idx="3">
                  <c:v>10.1</c:v>
                </c:pt>
                <c:pt idx="4">
                  <c:v>5.9</c:v>
                </c:pt>
                <c:pt idx="5">
                  <c:v>3.2</c:v>
                </c:pt>
                <c:pt idx="6">
                  <c:v>16</c:v>
                </c:pt>
                <c:pt idx="7">
                  <c:v>2.6</c:v>
                </c:pt>
                <c:pt idx="8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43-49A1-844A-0F5FB1F377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283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86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12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783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29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C3C6-4A87-4526-F4A7-B5DAB1CCE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25EFF-51FA-2342-16AB-3451F5F0B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EC639-C23B-A55D-1582-A7596B87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D6B7E-7349-4385-BBB5-DF3E44910B72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76959-BADE-19C4-983E-D1ACD4A9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E12E-7438-97DC-E5E7-D788979C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36670-6F47-4179-87EF-8A05E77562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1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762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24A504-CE10-8071-1943-A633EB8E6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3927" y="2721114"/>
            <a:ext cx="67400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Lecture 3: Energy Security </a:t>
            </a:r>
          </a:p>
        </p:txBody>
      </p:sp>
    </p:spTree>
    <p:extLst>
      <p:ext uri="{BB962C8B-B14F-4D97-AF65-F5344CB8AC3E}">
        <p14:creationId xmlns:p14="http://schemas.microsoft.com/office/powerpoint/2010/main" val="209153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89D550-2922-3A4B-16B1-A70939FAF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84" y="174959"/>
            <a:ext cx="1047348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World electricity generation. 2020. Data: bp(2021). 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63F76EC-139E-4A4D-251C-6FF049C069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2335377"/>
              </p:ext>
            </p:extLst>
          </p:nvPr>
        </p:nvGraphicFramePr>
        <p:xfrm>
          <a:off x="6235484" y="980249"/>
          <a:ext cx="6393600" cy="44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4487FC8-15B7-650C-42D1-1048B9265A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821305"/>
              </p:ext>
            </p:extLst>
          </p:nvPr>
        </p:nvGraphicFramePr>
        <p:xfrm>
          <a:off x="-38597" y="991893"/>
          <a:ext cx="6392904" cy="4437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216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9099BE-D82A-68CA-E839-EC29D52745DE}"/>
              </a:ext>
            </a:extLst>
          </p:cNvPr>
          <p:cNvSpPr txBox="1"/>
          <p:nvPr/>
        </p:nvSpPr>
        <p:spPr>
          <a:xfrm>
            <a:off x="585034" y="175914"/>
            <a:ext cx="422263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ENERGY SECURITY 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68B61-A5A2-C857-1829-C3CAA3C3216C}"/>
              </a:ext>
            </a:extLst>
          </p:cNvPr>
          <p:cNvSpPr txBox="1"/>
          <p:nvPr/>
        </p:nvSpPr>
        <p:spPr>
          <a:xfrm>
            <a:off x="1065475" y="1063629"/>
            <a:ext cx="9821561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Energy security can be termed as a country's availability of vital requirements for the well being of its population and ensuring sufficient supply of affordable energy during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global crisis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Energy security reduces the dependency for primary energy requirement on other nations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It is essential for maintaining a good economic health of nation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4724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BC687F-57D4-65FE-39A7-5F7BBC0DB001}"/>
              </a:ext>
            </a:extLst>
          </p:cNvPr>
          <p:cNvSpPr txBox="1"/>
          <p:nvPr/>
        </p:nvSpPr>
        <p:spPr>
          <a:xfrm>
            <a:off x="595934" y="983858"/>
            <a:ext cx="7042354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Russia —Ukraine conflict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Fears of world petroleum output slowdown in future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Increasing population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Monopoly of producers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Limited Resources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C12E1B-A279-81F4-BC07-89E7BB103349}"/>
              </a:ext>
            </a:extLst>
          </p:cNvPr>
          <p:cNvSpPr txBox="1"/>
          <p:nvPr/>
        </p:nvSpPr>
        <p:spPr>
          <a:xfrm>
            <a:off x="619864" y="168593"/>
            <a:ext cx="82573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WHY TO FOCUS ON ENERGY SECURITY </a:t>
            </a:r>
          </a:p>
          <a:p>
            <a:endParaRPr lang="en-IN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16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8835FE-89D7-877C-CFE3-DCAC5674ED8F}"/>
              </a:ext>
            </a:extLst>
          </p:cNvPr>
          <p:cNvSpPr txBox="1"/>
          <p:nvPr/>
        </p:nvSpPr>
        <p:spPr>
          <a:xfrm>
            <a:off x="608539" y="169094"/>
            <a:ext cx="6708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 TO ENERGY SECURITY</a:t>
            </a:r>
            <a:endParaRPr lang="en-IN" sz="32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green arrow with white text&#10;&#10;Description automatically generated">
            <a:extLst>
              <a:ext uri="{FF2B5EF4-FFF2-40B4-BE49-F238E27FC236}">
                <a16:creationId xmlns:a16="http://schemas.microsoft.com/office/drawing/2014/main" id="{B504F89D-D7A3-9768-61F2-8F3A4EC84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57" y="3226193"/>
            <a:ext cx="3211941" cy="2567507"/>
          </a:xfrm>
          <a:prstGeom prst="rect">
            <a:avLst/>
          </a:prstGeom>
        </p:spPr>
      </p:pic>
      <p:pic>
        <p:nvPicPr>
          <p:cNvPr id="7" name="Picture 6" descr="A solar panels and a wind turbine&#10;&#10;Description automatically generated">
            <a:extLst>
              <a:ext uri="{FF2B5EF4-FFF2-40B4-BE49-F238E27FC236}">
                <a16:creationId xmlns:a16="http://schemas.microsoft.com/office/drawing/2014/main" id="{2092C47C-47D5-8195-712D-877D87F3F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37" y="1274603"/>
            <a:ext cx="3264624" cy="1736947"/>
          </a:xfrm>
          <a:prstGeom prst="rect">
            <a:avLst/>
          </a:prstGeom>
        </p:spPr>
      </p:pic>
      <p:pic>
        <p:nvPicPr>
          <p:cNvPr id="9" name="Picture 8" descr="A street sign with yellow text&#10;&#10;Description automatically generated">
            <a:extLst>
              <a:ext uri="{FF2B5EF4-FFF2-40B4-BE49-F238E27FC236}">
                <a16:creationId xmlns:a16="http://schemas.microsoft.com/office/drawing/2014/main" id="{E4B5E760-1EAB-4194-7F31-99A1F07EF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27" y="4033364"/>
            <a:ext cx="3253954" cy="1760336"/>
          </a:xfrm>
          <a:prstGeom prst="rect">
            <a:avLst/>
          </a:prstGeom>
        </p:spPr>
      </p:pic>
      <p:pic>
        <p:nvPicPr>
          <p:cNvPr id="11" name="Picture 10" descr="A white sign with black text&#10;&#10;Description automatically generated">
            <a:extLst>
              <a:ext uri="{FF2B5EF4-FFF2-40B4-BE49-F238E27FC236}">
                <a16:creationId xmlns:a16="http://schemas.microsoft.com/office/drawing/2014/main" id="{11A508BA-78C3-A323-478B-9AD7EEB33C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892" y="1274603"/>
            <a:ext cx="3264623" cy="176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66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F5BD8C0B-9F3E-B52F-4B4E-FE21A66BE95C}"/>
              </a:ext>
            </a:extLst>
          </p:cNvPr>
          <p:cNvSpPr/>
          <p:nvPr/>
        </p:nvSpPr>
        <p:spPr>
          <a:xfrm>
            <a:off x="4943268" y="2584760"/>
            <a:ext cx="2043904" cy="204390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Technology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and policy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9DFE9-BA8B-B1B6-B3D1-D416A7DFD89E}"/>
              </a:ext>
            </a:extLst>
          </p:cNvPr>
          <p:cNvSpPr txBox="1"/>
          <p:nvPr/>
        </p:nvSpPr>
        <p:spPr>
          <a:xfrm>
            <a:off x="575973" y="171732"/>
            <a:ext cx="87350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PRIME MOVERS OF THE ENERGY FUTURE </a:t>
            </a:r>
          </a:p>
          <a:p>
            <a:endParaRPr lang="en-IN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7FF1F-F4FD-0196-6A49-84DFFDBE2A2B}"/>
              </a:ext>
            </a:extLst>
          </p:cNvPr>
          <p:cNvSpPr txBox="1"/>
          <p:nvPr/>
        </p:nvSpPr>
        <p:spPr>
          <a:xfrm>
            <a:off x="849471" y="1680425"/>
            <a:ext cx="26757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GDP 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Population Growth 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Urbanisation 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Demand Management </a:t>
            </a:r>
          </a:p>
          <a:p>
            <a:endParaRPr lang="en-IN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600C7-ABFF-B93A-80CA-B401BB3F3CA6}"/>
              </a:ext>
            </a:extLst>
          </p:cNvPr>
          <p:cNvSpPr txBox="1"/>
          <p:nvPr/>
        </p:nvSpPr>
        <p:spPr>
          <a:xfrm>
            <a:off x="864969" y="4599995"/>
            <a:ext cx="20473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Local Pollution 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Climate Change </a:t>
            </a:r>
          </a:p>
          <a:p>
            <a:endParaRPr lang="en-IN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38242-5E11-0A13-E580-22816341A860}"/>
              </a:ext>
            </a:extLst>
          </p:cNvPr>
          <p:cNvSpPr txBox="1"/>
          <p:nvPr/>
        </p:nvSpPr>
        <p:spPr>
          <a:xfrm>
            <a:off x="8892281" y="1742418"/>
            <a:ext cx="26244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Significant Resources 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Non-conventional </a:t>
            </a:r>
          </a:p>
          <a:p>
            <a:endParaRPr lang="en-IN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8E58E3-ACAE-CEE5-1C30-4DC930DF5359}"/>
              </a:ext>
            </a:extLst>
          </p:cNvPr>
          <p:cNvSpPr txBox="1"/>
          <p:nvPr/>
        </p:nvSpPr>
        <p:spPr>
          <a:xfrm>
            <a:off x="8923277" y="4599995"/>
            <a:ext cx="2419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Import Dependence 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Competition </a:t>
            </a:r>
          </a:p>
          <a:p>
            <a:endParaRPr lang="en-IN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BAD1E4-BB3A-EE9B-B93D-E99AA792EA90}"/>
              </a:ext>
            </a:extLst>
          </p:cNvPr>
          <p:cNvSpPr/>
          <p:nvPr/>
        </p:nvSpPr>
        <p:spPr>
          <a:xfrm>
            <a:off x="3727979" y="3997554"/>
            <a:ext cx="2043904" cy="2043904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Environmental   Impacts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50E220-6D98-8A10-A91D-16FD0AA35E18}"/>
              </a:ext>
            </a:extLst>
          </p:cNvPr>
          <p:cNvSpPr/>
          <p:nvPr/>
        </p:nvSpPr>
        <p:spPr>
          <a:xfrm>
            <a:off x="6210218" y="1289272"/>
            <a:ext cx="2043904" cy="204390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Security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of Supply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FC64FD-6F44-0ACA-F493-857277DBDB20}"/>
              </a:ext>
            </a:extLst>
          </p:cNvPr>
          <p:cNvSpPr/>
          <p:nvPr/>
        </p:nvSpPr>
        <p:spPr>
          <a:xfrm>
            <a:off x="6235339" y="3957503"/>
            <a:ext cx="2043904" cy="204390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Supply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Challenges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275363-414A-5AC1-96A7-33F32B875FB0}"/>
              </a:ext>
            </a:extLst>
          </p:cNvPr>
          <p:cNvSpPr/>
          <p:nvPr/>
        </p:nvSpPr>
        <p:spPr>
          <a:xfrm>
            <a:off x="3727979" y="1266714"/>
            <a:ext cx="2043904" cy="20439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Demand 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Growth </a:t>
            </a:r>
          </a:p>
        </p:txBody>
      </p:sp>
    </p:spTree>
    <p:extLst>
      <p:ext uri="{BB962C8B-B14F-4D97-AF65-F5344CB8AC3E}">
        <p14:creationId xmlns:p14="http://schemas.microsoft.com/office/powerpoint/2010/main" val="2007850103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102</TotalTime>
  <Words>208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GenAITheme3-whiteBG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5</cp:revision>
  <dcterms:created xsi:type="dcterms:W3CDTF">2025-01-29T10:23:14Z</dcterms:created>
  <dcterms:modified xsi:type="dcterms:W3CDTF">2025-02-03T10:16:23Z</dcterms:modified>
</cp:coreProperties>
</file>