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pos="415" userDrawn="1">
          <p15:clr>
            <a:srgbClr val="A4A3A4"/>
          </p15:clr>
        </p15:guide>
        <p15:guide id="2" orient="horz" pos="3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061" autoAdjust="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>
        <p:guide pos="415"/>
        <p:guide orient="horz" pos="3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1858B-2DB3-4F50-9720-3FCB42A1AEFE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1E9D8-710E-4156-B551-F78CADC37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27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1E9D8-710E-4156-B551-F78CADC376B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679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1E9D8-710E-4156-B551-F78CADC376B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737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1E9D8-710E-4156-B551-F78CADC376B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164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1E9D8-710E-4156-B551-F78CADC376B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243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8085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12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584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4532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24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C288-5307-B33D-AAC9-E09BC6435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D67A0-0C53-C986-9966-9AAF32A0E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E947F-9FA7-3FB9-DCD6-86FFDDF8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82775-1E4D-480B-8AC1-E619E55FF803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AC84F-9F13-9C5D-8EBD-455B4AA0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3B80-6029-52B4-C6D0-20658DC2F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0C0A-0FC2-47BD-8CAD-C01D5DC54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94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69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4761CE-E12E-EB6C-9AF1-CC1D881B4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042" y="2346150"/>
            <a:ext cx="9144000" cy="165576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ED66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4: Renewable energy sources</a:t>
            </a:r>
            <a:endParaRPr lang="en-IN" sz="4000" b="1" dirty="0">
              <a:solidFill>
                <a:srgbClr val="ED660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43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54373D-07A2-8653-F91B-F288EC065746}"/>
              </a:ext>
            </a:extLst>
          </p:cNvPr>
          <p:cNvSpPr txBox="1"/>
          <p:nvPr/>
        </p:nvSpPr>
        <p:spPr>
          <a:xfrm>
            <a:off x="558657" y="748578"/>
            <a:ext cx="6825253" cy="465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Also known as clean energy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Energy derived from natural sources that are replenished at a higher rate than they are consumed.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Examples: Sunlight, wind, water, etc.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Transitioning from fossil fuels, which currently account for the maximum share of emissions, to renewable energy is key to addressing the climate crisis.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 is booming currently as the system cost has come down with advancement in technology.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 promises cleaner future for coming generations.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3912F-D9A9-5BAA-39A7-E31A0CF661DE}"/>
              </a:ext>
            </a:extLst>
          </p:cNvPr>
          <p:cNvSpPr txBox="1"/>
          <p:nvPr/>
        </p:nvSpPr>
        <p:spPr>
          <a:xfrm>
            <a:off x="548936" y="190479"/>
            <a:ext cx="866775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INTRODUCTION TO RENEWABLE ENERGY </a:t>
            </a:r>
          </a:p>
          <a:p>
            <a:endParaRPr lang="en-IN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 descr="A diagram of different types of energy&#10;&#10;Description automatically generated">
            <a:extLst>
              <a:ext uri="{FF2B5EF4-FFF2-40B4-BE49-F238E27FC236}">
                <a16:creationId xmlns:a16="http://schemas.microsoft.com/office/drawing/2014/main" id="{71326D10-2C46-B395-AA0A-72675F3990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995" y="1252037"/>
            <a:ext cx="4413005" cy="451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665B5B-FE07-E8A5-754A-8AF3981DB514}"/>
              </a:ext>
            </a:extLst>
          </p:cNvPr>
          <p:cNvSpPr txBox="1"/>
          <p:nvPr/>
        </p:nvSpPr>
        <p:spPr>
          <a:xfrm>
            <a:off x="949208" y="1057176"/>
            <a:ext cx="6152826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Energy received from the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ultimate source , i.e., SUN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Energy can be in a form of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 and Light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Solar energy has been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categorized as 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Solar Thermal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Solar Photovoltaics (SPV)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AC4BE-7EAA-D241-71CD-011472AEC2D1}"/>
              </a:ext>
            </a:extLst>
          </p:cNvPr>
          <p:cNvSpPr txBox="1"/>
          <p:nvPr/>
        </p:nvSpPr>
        <p:spPr>
          <a:xfrm>
            <a:off x="553573" y="197195"/>
            <a:ext cx="35830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SOLAR ENERGY </a:t>
            </a:r>
          </a:p>
          <a:p>
            <a:endParaRPr lang="en-IN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 descr="A diagram of energy storage&#10;&#10;Description automatically generated">
            <a:extLst>
              <a:ext uri="{FF2B5EF4-FFF2-40B4-BE49-F238E27FC236}">
                <a16:creationId xmlns:a16="http://schemas.microsoft.com/office/drawing/2014/main" id="{B624A7C0-1094-5220-00A0-508906377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726" y="1710366"/>
            <a:ext cx="6840336" cy="343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3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F9415B-1BE7-F592-9722-E55379778715}"/>
              </a:ext>
            </a:extLst>
          </p:cNvPr>
          <p:cNvSpPr txBox="1"/>
          <p:nvPr/>
        </p:nvSpPr>
        <p:spPr>
          <a:xfrm>
            <a:off x="952962" y="1050855"/>
            <a:ext cx="6207070" cy="3820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Solar Thermal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Utilizes heat energy from the sun for: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Heating water used in </a:t>
            </a:r>
            <a:r>
              <a:rPr lang="en-IN" sz="2000" dirty="0" err="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homes,buildings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 swimming pools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Heating the inside of homes, greenhouses, and other buildings; and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Heating fluids high to temperatures in solar thermal power plants for electricity generation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896EA-54F7-4478-B154-277A0B5DD497}"/>
              </a:ext>
            </a:extLst>
          </p:cNvPr>
          <p:cNvSpPr txBox="1"/>
          <p:nvPr/>
        </p:nvSpPr>
        <p:spPr>
          <a:xfrm>
            <a:off x="7403639" y="1036344"/>
            <a:ext cx="6098582" cy="2435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accent2"/>
                </a:solidFill>
              </a:rPr>
              <a:t>   Solar Photovoltaics (SPV)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Convert sunlight into electricity by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solar PV Panels/Modules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PV Panels are generally made up of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silicon cells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E49E2-3EC6-4128-A633-6A3C88112318}"/>
              </a:ext>
            </a:extLst>
          </p:cNvPr>
          <p:cNvSpPr txBox="1"/>
          <p:nvPr/>
        </p:nvSpPr>
        <p:spPr>
          <a:xfrm>
            <a:off x="553573" y="197195"/>
            <a:ext cx="41969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SOLAR ENERGY (2) </a:t>
            </a:r>
          </a:p>
          <a:p>
            <a:endParaRPr lang="en-IN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9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B01F17-E1C6-8216-8278-BA7EFEA0190C}"/>
              </a:ext>
            </a:extLst>
          </p:cNvPr>
          <p:cNvSpPr txBox="1"/>
          <p:nvPr/>
        </p:nvSpPr>
        <p:spPr>
          <a:xfrm>
            <a:off x="773439" y="1165008"/>
            <a:ext cx="6152826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Energy derived from moving air or wind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 energy is converted into electrical energy via wind turbine or propeller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energy in the wind turns propeller-like blades of wind turbine around a rotor. The rotor is connected to the main shaft, which spins a generator to create electricity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Generally wind turbines are installed at a height of 100 feet or above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88EC5-EF8F-587A-CE24-7FB8CC98790E}"/>
              </a:ext>
            </a:extLst>
          </p:cNvPr>
          <p:cNvSpPr txBox="1"/>
          <p:nvPr/>
        </p:nvSpPr>
        <p:spPr>
          <a:xfrm>
            <a:off x="582461" y="184521"/>
            <a:ext cx="36808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 ENERGY </a:t>
            </a:r>
          </a:p>
        </p:txBody>
      </p:sp>
      <p:pic>
        <p:nvPicPr>
          <p:cNvPr id="10" name="Picture 9" descr="Diagram of a wind turbine&#10;&#10;Description automatically generated">
            <a:extLst>
              <a:ext uri="{FF2B5EF4-FFF2-40B4-BE49-F238E27FC236}">
                <a16:creationId xmlns:a16="http://schemas.microsoft.com/office/drawing/2014/main" id="{F1AE63DF-571D-02E6-25B4-60F454FC5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097" y="704062"/>
            <a:ext cx="5439903" cy="52019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B61B9C-A188-94BF-DCDC-F5FBA8286972}"/>
              </a:ext>
            </a:extLst>
          </p:cNvPr>
          <p:cNvSpPr txBox="1"/>
          <p:nvPr/>
        </p:nvSpPr>
        <p:spPr>
          <a:xfrm>
            <a:off x="7342323" y="5798793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Source: https://energy.gov/eere/wind </a:t>
            </a:r>
          </a:p>
        </p:txBody>
      </p:sp>
    </p:spTree>
    <p:extLst>
      <p:ext uri="{BB962C8B-B14F-4D97-AF65-F5344CB8AC3E}">
        <p14:creationId xmlns:p14="http://schemas.microsoft.com/office/powerpoint/2010/main" val="227268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EEB341-F1BE-96C1-2721-D10BD5C19855}"/>
              </a:ext>
            </a:extLst>
          </p:cNvPr>
          <p:cNvSpPr txBox="1"/>
          <p:nvPr/>
        </p:nvSpPr>
        <p:spPr>
          <a:xfrm>
            <a:off x="939063" y="963143"/>
            <a:ext cx="6098582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Advantages of Wind Energy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 Clean and renewable source of power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 Cost effective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 Rapid growth of industry, large potential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FF0000"/>
                </a:solidFill>
              </a:rPr>
              <a:t>• Disadvantages of Wind Energy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 Wind reliability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 Threat to wildlife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 Noise and visual pollution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FADF4-363F-4D42-8A98-40FBF327B516}"/>
              </a:ext>
            </a:extLst>
          </p:cNvPr>
          <p:cNvSpPr txBox="1"/>
          <p:nvPr/>
        </p:nvSpPr>
        <p:spPr>
          <a:xfrm>
            <a:off x="582460" y="184521"/>
            <a:ext cx="41108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 ENERGY  (2) </a:t>
            </a:r>
          </a:p>
        </p:txBody>
      </p:sp>
    </p:spTree>
    <p:extLst>
      <p:ext uri="{BB962C8B-B14F-4D97-AF65-F5344CB8AC3E}">
        <p14:creationId xmlns:p14="http://schemas.microsoft.com/office/powerpoint/2010/main" val="1245779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D7B57A-B261-51A1-261C-69B6B4B2E31C}"/>
              </a:ext>
            </a:extLst>
          </p:cNvPr>
          <p:cNvSpPr txBox="1"/>
          <p:nvPr/>
        </p:nvSpPr>
        <p:spPr>
          <a:xfrm>
            <a:off x="547502" y="198086"/>
            <a:ext cx="609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 ENERGY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C0215-D63F-F8B9-BE50-F6F8FB2FAA7B}"/>
              </a:ext>
            </a:extLst>
          </p:cNvPr>
          <p:cNvSpPr txBox="1"/>
          <p:nvPr/>
        </p:nvSpPr>
        <p:spPr>
          <a:xfrm>
            <a:off x="945461" y="1072584"/>
            <a:ext cx="6098582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Energy derived from biomass and biogas sources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Biomass is a renewable source obtained from plants, micro-organisms and their derivatives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Biogas can be understood as a fuel Which is generated by breaking of biomass substances by micro-organism in anaerobic environment.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Commonly used biofuel are Ethanol and Biodiesel </a:t>
            </a:r>
          </a:p>
        </p:txBody>
      </p:sp>
      <p:pic>
        <p:nvPicPr>
          <p:cNvPr id="8" name="Picture 7" descr="A diagram of biomass energy&#10;&#10;Description automatically generated">
            <a:extLst>
              <a:ext uri="{FF2B5EF4-FFF2-40B4-BE49-F238E27FC236}">
                <a16:creationId xmlns:a16="http://schemas.microsoft.com/office/drawing/2014/main" id="{348BADCD-457E-9FB1-6C96-81EFDDF46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028" y="995250"/>
            <a:ext cx="5099976" cy="509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5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DB9A7E-FA95-1C2C-AD84-C1D8B3F90129}"/>
              </a:ext>
            </a:extLst>
          </p:cNvPr>
          <p:cNvSpPr txBox="1"/>
          <p:nvPr/>
        </p:nvSpPr>
        <p:spPr>
          <a:xfrm>
            <a:off x="561425" y="193658"/>
            <a:ext cx="61450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GEOTHERMAL ENERGY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8424C-CF16-93D1-E154-E98163307BF5}"/>
              </a:ext>
            </a:extLst>
          </p:cNvPr>
          <p:cNvSpPr txBox="1"/>
          <p:nvPr/>
        </p:nvSpPr>
        <p:spPr>
          <a:xfrm>
            <a:off x="825099" y="1072802"/>
            <a:ext cx="6145078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 Geothermal is a combination of two words: 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C00000"/>
                </a:solidFill>
              </a:rPr>
              <a:t>Geo = Earth + Thermal = Heat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 Geothermal Energy is defined as the energy contained with in the earth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 It can be extracted via heat pumps, hot springs and setting up of a power plant in the vicinity of any kind of underground heat reservoir </a:t>
            </a:r>
          </a:p>
        </p:txBody>
      </p:sp>
      <p:pic>
        <p:nvPicPr>
          <p:cNvPr id="8" name="Picture 7" descr="A geyser erupting in a field&#10;&#10;Description automatically generated">
            <a:extLst>
              <a:ext uri="{FF2B5EF4-FFF2-40B4-BE49-F238E27FC236}">
                <a16:creationId xmlns:a16="http://schemas.microsoft.com/office/drawing/2014/main" id="{101F24A2-6926-BB9C-5050-B54CA2DFE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874" y="1276003"/>
            <a:ext cx="5248932" cy="334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6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CD5E1E-73EC-410B-3485-E31CE98DA387}"/>
              </a:ext>
            </a:extLst>
          </p:cNvPr>
          <p:cNvSpPr txBox="1"/>
          <p:nvPr/>
        </p:nvSpPr>
        <p:spPr>
          <a:xfrm>
            <a:off x="545948" y="193425"/>
            <a:ext cx="609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FEW MORE ENERGY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56FBB5-273E-7A30-67A5-343B79CB35DB}"/>
              </a:ext>
            </a:extLst>
          </p:cNvPr>
          <p:cNvSpPr txBox="1"/>
          <p:nvPr/>
        </p:nvSpPr>
        <p:spPr>
          <a:xfrm>
            <a:off x="981375" y="1254102"/>
            <a:ext cx="6098582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Tidal Energy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Wave Energy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 Energy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Up-coming Energy Technology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Hydrogen Energy and Fuel cells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Energy Storage </a:t>
            </a:r>
          </a:p>
        </p:txBody>
      </p:sp>
    </p:spTree>
    <p:extLst>
      <p:ext uri="{BB962C8B-B14F-4D97-AF65-F5344CB8AC3E}">
        <p14:creationId xmlns:p14="http://schemas.microsoft.com/office/powerpoint/2010/main" val="404279471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61</TotalTime>
  <Words>481</Words>
  <Application>Microsoft Office PowerPoint</Application>
  <PresentationFormat>Widescreen</PresentationFormat>
  <Paragraphs>64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Wingdings</vt:lpstr>
      <vt:lpstr>GenAITheme3-whiteBG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4</cp:revision>
  <dcterms:created xsi:type="dcterms:W3CDTF">2025-01-29T10:49:08Z</dcterms:created>
  <dcterms:modified xsi:type="dcterms:W3CDTF">2025-02-03T10:21:52Z</dcterms:modified>
</cp:coreProperties>
</file>