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5" r:id="rId3"/>
    <p:sldId id="266" r:id="rId4"/>
    <p:sldId id="267" r:id="rId5"/>
    <p:sldId id="263" r:id="rId6"/>
    <p:sldId id="264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pos="393" userDrawn="1">
          <p15:clr>
            <a:srgbClr val="A4A3A4"/>
          </p15:clr>
        </p15:guide>
        <p15:guide id="2" orient="horz" pos="4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6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pos="393"/>
        <p:guide orient="horz" pos="4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Growth of global solar PV Capacity(GW)</a:t>
            </a:r>
          </a:p>
        </c:rich>
      </c:tx>
      <c:layout>
        <c:manualLayout>
          <c:xMode val="edge"/>
          <c:yMode val="edge"/>
          <c:x val="0.15575734040437092"/>
          <c:y val="4.41129374561909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3067691960519557E-2"/>
          <c:y val="0.28237634693331426"/>
          <c:w val="0.93163521161417318"/>
          <c:h val="0.633259189701029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 of global solar PV Capacity(GW)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>
                    <a:alpha val="96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1">
                  <c:v>8</c:v>
                </c:pt>
                <c:pt idx="2">
                  <c:v>15</c:v>
                </c:pt>
                <c:pt idx="3">
                  <c:v>23</c:v>
                </c:pt>
                <c:pt idx="4">
                  <c:v>40</c:v>
                </c:pt>
                <c:pt idx="5">
                  <c:v>71</c:v>
                </c:pt>
                <c:pt idx="6">
                  <c:v>101</c:v>
                </c:pt>
                <c:pt idx="7">
                  <c:v>138</c:v>
                </c:pt>
                <c:pt idx="8">
                  <c:v>177</c:v>
                </c:pt>
                <c:pt idx="9">
                  <c:v>229</c:v>
                </c:pt>
                <c:pt idx="10">
                  <c:v>305</c:v>
                </c:pt>
                <c:pt idx="11">
                  <c:v>405</c:v>
                </c:pt>
                <c:pt idx="12">
                  <c:v>505</c:v>
                </c:pt>
                <c:pt idx="13">
                  <c:v>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47-42B5-A208-E074BA92C6F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893071"/>
        <c:axId val="1991886831"/>
      </c:lineChart>
      <c:catAx>
        <c:axId val="199189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886831"/>
        <c:crosses val="autoZero"/>
        <c:auto val="1"/>
        <c:lblAlgn val="ctr"/>
        <c:lblOffset val="100"/>
        <c:tickLblSkip val="2"/>
        <c:noMultiLvlLbl val="0"/>
      </c:catAx>
      <c:valAx>
        <c:axId val="199188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89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548389113621732"/>
          <c:y val="0.11451093340891581"/>
          <c:w val="0.57908757501142316"/>
          <c:h val="6.816982389138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Growth of global solar PV Capacity(GW)</a:t>
            </a:r>
          </a:p>
        </c:rich>
      </c:tx>
      <c:layout>
        <c:manualLayout>
          <c:xMode val="edge"/>
          <c:yMode val="edge"/>
          <c:x val="0.1544580349342045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8122662401574805E-2"/>
          <c:y val="0.23113770256162755"/>
          <c:w val="0.93163521161417318"/>
          <c:h val="0.6332591897010297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 of global solar PV Capacity(GW)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1">
                    <a:alpha val="96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1">
                  <c:v>94</c:v>
                </c:pt>
                <c:pt idx="2">
                  <c:v>121</c:v>
                </c:pt>
                <c:pt idx="3">
                  <c:v>159</c:v>
                </c:pt>
                <c:pt idx="4">
                  <c:v>198</c:v>
                </c:pt>
                <c:pt idx="5">
                  <c:v>238</c:v>
                </c:pt>
                <c:pt idx="6">
                  <c:v>283</c:v>
                </c:pt>
                <c:pt idx="7">
                  <c:v>319</c:v>
                </c:pt>
                <c:pt idx="8">
                  <c:v>370</c:v>
                </c:pt>
                <c:pt idx="9">
                  <c:v>433</c:v>
                </c:pt>
                <c:pt idx="10">
                  <c:v>487</c:v>
                </c:pt>
                <c:pt idx="11">
                  <c:v>540</c:v>
                </c:pt>
                <c:pt idx="12">
                  <c:v>591</c:v>
                </c:pt>
                <c:pt idx="13">
                  <c:v>627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A-470B-A599-A6AE4FAE271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91893071"/>
        <c:axId val="1991886831"/>
      </c:lineChart>
      <c:catAx>
        <c:axId val="1991893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886831"/>
        <c:crosses val="autoZero"/>
        <c:auto val="1"/>
        <c:lblAlgn val="ctr"/>
        <c:lblOffset val="100"/>
        <c:tickLblSkip val="2"/>
        <c:noMultiLvlLbl val="0"/>
      </c:catAx>
      <c:valAx>
        <c:axId val="1991886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893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1489783652690178"/>
          <c:y val="0.10568825050755162"/>
          <c:w val="0.57908757501142316"/>
          <c:h val="6.816982389138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3D-4503-B01B-5CEC90BE04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3D-4503-B01B-5CEC90BE049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13D-4503-B01B-5CEC90BE049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3D-4503-B01B-5CEC90BE049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13D-4503-B01B-5CEC90BE049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3D-4503-B01B-5CEC90BE049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413D-4503-B01B-5CEC90BE049F}"/>
              </c:ext>
            </c:extLst>
          </c:dPt>
          <c:dLbls>
            <c:dLbl>
              <c:idx val="0"/>
              <c:layout>
                <c:manualLayout>
                  <c:x val="-6.0937500000000054E-2"/>
                  <c:y val="-0.1007812438003664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13D-4503-B01B-5CEC90BE049F}"/>
                </c:ext>
              </c:extLst>
            </c:dLbl>
            <c:dLbl>
              <c:idx val="1"/>
              <c:layout>
                <c:manualLayout>
                  <c:x val="0.13437499999999999"/>
                  <c:y val="-0.110156243223656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13D-4503-B01B-5CEC90BE049F}"/>
                </c:ext>
              </c:extLst>
            </c:dLbl>
            <c:dLbl>
              <c:idx val="2"/>
              <c:layout>
                <c:manualLayout>
                  <c:x val="9.6875000000000003E-2"/>
                  <c:y val="-2.3437498558225604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13D-4503-B01B-5CEC90BE049F}"/>
                </c:ext>
              </c:extLst>
            </c:dLbl>
            <c:dLbl>
              <c:idx val="3"/>
              <c:layout>
                <c:manualLayout>
                  <c:x val="0.1015625"/>
                  <c:y val="7.9687495097964134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13D-4503-B01B-5CEC90BE049F}"/>
                </c:ext>
              </c:extLst>
            </c:dLbl>
            <c:dLbl>
              <c:idx val="4"/>
              <c:layout>
                <c:manualLayout>
                  <c:x val="-2.0312500000000001E-2"/>
                  <c:y val="9.609374408872145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13D-4503-B01B-5CEC90BE049F}"/>
                </c:ext>
              </c:extLst>
            </c:dLbl>
            <c:dLbl>
              <c:idx val="5"/>
              <c:layout>
                <c:manualLayout>
                  <c:x val="-0.15312500000000001"/>
                  <c:y val="0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13D-4503-B01B-5CEC90BE049F}"/>
                </c:ext>
              </c:extLst>
            </c:dLbl>
            <c:dLbl>
              <c:idx val="6"/>
              <c:layout>
                <c:manualLayout>
                  <c:x val="-0.27009046485422689"/>
                  <c:y val="-6.7403271910609089E-2"/>
                </c:manualLayout>
              </c:layout>
              <c:spPr>
                <a:solidFill>
                  <a:prstClr val="white"/>
                </a:solidFill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413D-4503-B01B-5CEC90BE049F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Sheet1!$A$2:$A$8</c:f>
              <c:strCache>
                <c:ptCount val="7"/>
                <c:pt idx="0">
                  <c:v>ocean</c:v>
                </c:pt>
                <c:pt idx="1">
                  <c:v>windpower</c:v>
                </c:pt>
                <c:pt idx="2">
                  <c:v>csp</c:v>
                </c:pt>
                <c:pt idx="3">
                  <c:v>solar PV</c:v>
                </c:pt>
                <c:pt idx="4">
                  <c:v>Geothermal power</c:v>
                </c:pt>
                <c:pt idx="5">
                  <c:v>Hydro-power</c:v>
                </c:pt>
                <c:pt idx="6">
                  <c:v>Bio power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651</c:v>
                </c:pt>
                <c:pt idx="2">
                  <c:v>6.2</c:v>
                </c:pt>
                <c:pt idx="3">
                  <c:v>627</c:v>
                </c:pt>
                <c:pt idx="4">
                  <c:v>13.9</c:v>
                </c:pt>
                <c:pt idx="5">
                  <c:v>1150</c:v>
                </c:pt>
                <c:pt idx="6">
                  <c:v>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3D-4503-B01B-5CEC90BE0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</c:v>
                </c:pt>
                <c:pt idx="1">
                  <c:v>10</c:v>
                </c:pt>
                <c:pt idx="2">
                  <c:v>8</c:v>
                </c:pt>
                <c:pt idx="3">
                  <c:v>6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6-4C11-9E46-B9E5C9358D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1-D406-4C11-9E46-B9E5C9358D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2010</c:v>
                </c:pt>
                <c:pt idx="1">
                  <c:v>2015</c:v>
                </c:pt>
                <c:pt idx="2">
                  <c:v>2020</c:v>
                </c:pt>
                <c:pt idx="3">
                  <c:v>2025</c:v>
                </c:pt>
                <c:pt idx="4">
                  <c:v>2030</c:v>
                </c:pt>
                <c:pt idx="5">
                  <c:v>2035</c:v>
                </c:pt>
                <c:pt idx="6">
                  <c:v>2040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</c:numCache>
            </c:numRef>
          </c:val>
          <c:extLst>
            <c:ext xmlns:c16="http://schemas.microsoft.com/office/drawing/2014/chart" uri="{C3380CC4-5D6E-409C-BE32-E72D297353CC}">
              <c16:uniqueId val="{00000002-D406-4C11-9E46-B9E5C9358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64328415"/>
        <c:axId val="1264327935"/>
      </c:barChart>
      <c:catAx>
        <c:axId val="1264328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327935"/>
        <c:crosses val="autoZero"/>
        <c:auto val="1"/>
        <c:lblAlgn val="ctr"/>
        <c:lblOffset val="100"/>
        <c:noMultiLvlLbl val="0"/>
      </c:catAx>
      <c:valAx>
        <c:axId val="126432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432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343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44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62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31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221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4769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rgscience.com/ess-topic-71-energy-source-an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48489C-07C0-C611-F965-D4BF713B9A1D}"/>
              </a:ext>
            </a:extLst>
          </p:cNvPr>
          <p:cNvSpPr txBox="1"/>
          <p:nvPr/>
        </p:nvSpPr>
        <p:spPr>
          <a:xfrm>
            <a:off x="3392225" y="2523233"/>
            <a:ext cx="6356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EB66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5: Clean Energy</a:t>
            </a:r>
            <a:endParaRPr lang="en-IN" sz="4000" b="1" dirty="0">
              <a:solidFill>
                <a:srgbClr val="EB660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5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EB7C3D-750C-77DE-AE98-E8DA0D24A73F}"/>
              </a:ext>
            </a:extLst>
          </p:cNvPr>
          <p:cNvSpPr txBox="1"/>
          <p:nvPr/>
        </p:nvSpPr>
        <p:spPr>
          <a:xfrm>
            <a:off x="526943" y="285336"/>
            <a:ext cx="85539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RENEWABLE POWER CAPACITY</a:t>
            </a:r>
            <a:endParaRPr lang="en-IN" sz="32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965AD0-2ACF-90D6-8CC9-1EADE10BD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6097822"/>
              </p:ext>
            </p:extLst>
          </p:nvPr>
        </p:nvGraphicFramePr>
        <p:xfrm>
          <a:off x="6553485" y="823010"/>
          <a:ext cx="4318461" cy="287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9144A8A-6227-DF83-11B1-7B4A14267E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640731"/>
              </p:ext>
            </p:extLst>
          </p:nvPr>
        </p:nvGraphicFramePr>
        <p:xfrm>
          <a:off x="6553485" y="3962075"/>
          <a:ext cx="4318461" cy="287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B15A1E-FAAB-5AD4-AFA9-279D45ACB9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28415"/>
              </p:ext>
            </p:extLst>
          </p:nvPr>
        </p:nvGraphicFramePr>
        <p:xfrm>
          <a:off x="383852" y="1763735"/>
          <a:ext cx="5048701" cy="3365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5C540F9-6E62-21A2-0018-5B49C3B1FF0B}"/>
              </a:ext>
            </a:extLst>
          </p:cNvPr>
          <p:cNvSpPr txBox="1"/>
          <p:nvPr/>
        </p:nvSpPr>
        <p:spPr>
          <a:xfrm>
            <a:off x="690460" y="815957"/>
            <a:ext cx="4754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Global Renewable Energy Capacity (GW) in 2019: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                               2587 GW</a:t>
            </a:r>
            <a:endParaRPr lang="en-IN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685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ACBF39-A0BC-0E37-9EA6-F59FE9758C5E}"/>
              </a:ext>
            </a:extLst>
          </p:cNvPr>
          <p:cNvSpPr txBox="1"/>
          <p:nvPr/>
        </p:nvSpPr>
        <p:spPr>
          <a:xfrm>
            <a:off x="523572" y="227025"/>
            <a:ext cx="1046006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TREND OF WORLD ELECTRICITY GENERATION </a:t>
            </a:r>
          </a:p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                     FROM RENEWABLES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76FEA3-CB3C-7F09-2B6E-974B404D9B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682003"/>
              </p:ext>
            </p:extLst>
          </p:nvPr>
        </p:nvGraphicFramePr>
        <p:xfrm>
          <a:off x="1189494" y="1304243"/>
          <a:ext cx="4195602" cy="3776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43333ED-5E88-5F9F-DB0F-88D2CD8A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40" y="1798470"/>
            <a:ext cx="2724150" cy="2619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330B3-0D8C-119E-4344-C7B8BDE14F57}"/>
              </a:ext>
            </a:extLst>
          </p:cNvPr>
          <p:cNvSpPr txBox="1"/>
          <p:nvPr/>
        </p:nvSpPr>
        <p:spPr>
          <a:xfrm>
            <a:off x="700068" y="5081022"/>
            <a:ext cx="6019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net electricity generation from renewable power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(1012 kWh)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CE841-4275-23C8-5B5B-66FEF9C0431A}"/>
              </a:ext>
            </a:extLst>
          </p:cNvPr>
          <p:cNvSpPr txBox="1"/>
          <p:nvPr/>
        </p:nvSpPr>
        <p:spPr>
          <a:xfrm>
            <a:off x="7076072" y="5081021"/>
            <a:ext cx="45734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share Of renewable energy 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 International Energy Agency </a:t>
            </a:r>
          </a:p>
        </p:txBody>
      </p:sp>
    </p:spTree>
    <p:extLst>
      <p:ext uri="{BB962C8B-B14F-4D97-AF65-F5344CB8AC3E}">
        <p14:creationId xmlns:p14="http://schemas.microsoft.com/office/powerpoint/2010/main" val="243467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D8E36C-F3B6-739C-17AC-FF0D8588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62" y="287047"/>
            <a:ext cx="10220349" cy="57262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50AEC-CF4F-155A-494F-75B7C03B9428}"/>
              </a:ext>
            </a:extLst>
          </p:cNvPr>
          <p:cNvSpPr txBox="1"/>
          <p:nvPr/>
        </p:nvSpPr>
        <p:spPr>
          <a:xfrm>
            <a:off x="3223648" y="6201621"/>
            <a:ext cx="9407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https://www.mrgscience.com/ess-topic-71-energy-source-and</a:t>
            </a:r>
            <a:r>
              <a:rPr lang="en-IN" dirty="0"/>
              <a:t>. security.html</a:t>
            </a:r>
          </a:p>
        </p:txBody>
      </p:sp>
    </p:spTree>
    <p:extLst>
      <p:ext uri="{BB962C8B-B14F-4D97-AF65-F5344CB8AC3E}">
        <p14:creationId xmlns:p14="http://schemas.microsoft.com/office/powerpoint/2010/main" val="132105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25D142-F435-6870-DB8F-6E9B6A532A43}"/>
              </a:ext>
            </a:extLst>
          </p:cNvPr>
          <p:cNvSpPr txBox="1"/>
          <p:nvPr/>
        </p:nvSpPr>
        <p:spPr>
          <a:xfrm>
            <a:off x="524337" y="280154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</a:rPr>
              <a:t>CLEAN ENERGY WORLD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68AE7-D943-D256-0F24-431EACA62363}"/>
              </a:ext>
            </a:extLst>
          </p:cNvPr>
          <p:cNvSpPr txBox="1"/>
          <p:nvPr/>
        </p:nvSpPr>
        <p:spPr>
          <a:xfrm>
            <a:off x="539578" y="1023442"/>
            <a:ext cx="8791413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Generation facing a lot of issues relating to water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scarcity, shortage of energy, less availability of food and land , global fuel crisis, etc.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answer to all above lies in changing the way of utilizing resources in an efficient manner. This will include: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clean fuel for mobility (electricity, </a:t>
            </a:r>
            <a:r>
              <a:rPr lang="en-IN" sz="20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biOfuel</a:t>
            </a: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producing power without having negative environmental impacts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dependence on fossil fuels. </a:t>
            </a:r>
          </a:p>
        </p:txBody>
      </p:sp>
    </p:spTree>
    <p:extLst>
      <p:ext uri="{BB962C8B-B14F-4D97-AF65-F5344CB8AC3E}">
        <p14:creationId xmlns:p14="http://schemas.microsoft.com/office/powerpoint/2010/main" val="226042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7FB840-6FC7-2945-3D19-BA9A9CF98DF8}"/>
              </a:ext>
            </a:extLst>
          </p:cNvPr>
          <p:cNvSpPr txBox="1"/>
          <p:nvPr/>
        </p:nvSpPr>
        <p:spPr>
          <a:xfrm>
            <a:off x="524930" y="280283"/>
            <a:ext cx="6152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MOBILITY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86B77-3DEE-0FEC-B7E5-453F84D3F6EE}"/>
              </a:ext>
            </a:extLst>
          </p:cNvPr>
          <p:cNvSpPr txBox="1"/>
          <p:nvPr/>
        </p:nvSpPr>
        <p:spPr>
          <a:xfrm>
            <a:off x="538907" y="904230"/>
            <a:ext cx="11104536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Clean mobility refers to development of zero emission vehicle technology for movement of humans and goods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According to European Commission, transport sector alone has a share of about 29% of the total C02 emissions; However, road transport accounts for more than 70% of the </a:t>
            </a:r>
            <a:r>
              <a:rPr lang="en-IN" sz="2000" dirty="0" err="1">
                <a:solidFill>
                  <a:schemeClr val="accent1">
                    <a:lumMod val="50000"/>
                  </a:schemeClr>
                </a:solidFill>
              </a:rPr>
              <a:t>emissionsn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1">
                    <a:lumMod val="50000"/>
                  </a:schemeClr>
                </a:solidFill>
              </a:rPr>
              <a:t>This can be achieved by using the following 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Electric Vehicles (EV)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Hydrogen based vehicle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Hybrid Vehicle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Vehicle using bio fuels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solidFill>
                  <a:srgbClr val="FF0000"/>
                </a:solidFill>
              </a:rPr>
              <a:t>Improving IC engine technology </a:t>
            </a:r>
          </a:p>
        </p:txBody>
      </p:sp>
    </p:spTree>
    <p:extLst>
      <p:ext uri="{BB962C8B-B14F-4D97-AF65-F5344CB8AC3E}">
        <p14:creationId xmlns:p14="http://schemas.microsoft.com/office/powerpoint/2010/main" val="62536618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200</TotalTime>
  <Words>263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8</cp:revision>
  <dcterms:created xsi:type="dcterms:W3CDTF">2025-01-29T11:02:53Z</dcterms:created>
  <dcterms:modified xsi:type="dcterms:W3CDTF">2025-02-03T10:25:21Z</dcterms:modified>
</cp:coreProperties>
</file>