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pos="1980" userDrawn="1">
          <p15:clr>
            <a:srgbClr val="A4A3A4"/>
          </p15:clr>
        </p15:guide>
        <p15:guide id="2" orient="horz" pos="459" userDrawn="1">
          <p15:clr>
            <a:srgbClr val="A4A3A4"/>
          </p15:clr>
        </p15:guide>
        <p15:guide id="3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5B01"/>
    <a:srgbClr val="D73935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>
        <p:guide pos="1980"/>
        <p:guide orient="horz" pos="459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1118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62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700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9485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64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D436-9D9D-3BAE-A7D9-34D8929B9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38A68-3348-C826-2E53-370EFE224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84531-5A2A-9453-4D39-77B7F383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4782-E82B-4ABA-BDC2-686C52132B5A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0D0E4-E879-D566-8CE8-32FE0B694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F039B-B379-6AB2-D80E-39F88E73F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7118-1B1E-4A96-882A-7A94CB82F8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23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933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45DF5DE-AA37-8970-CA16-9E25E33D57A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311149" y="2571750"/>
            <a:ext cx="756970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ED5B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Lecture 6: Electric &amp; Hybrid &amp; </a:t>
            </a:r>
            <a:b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ED5B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ED5B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Hydrogen vehicle technology </a:t>
            </a:r>
          </a:p>
        </p:txBody>
      </p:sp>
    </p:spTree>
    <p:extLst>
      <p:ext uri="{BB962C8B-B14F-4D97-AF65-F5344CB8AC3E}">
        <p14:creationId xmlns:p14="http://schemas.microsoft.com/office/powerpoint/2010/main" val="73686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C6D2CC-ACE6-FF00-B2C0-589AFA916480}"/>
              </a:ext>
            </a:extLst>
          </p:cNvPr>
          <p:cNvSpPr txBox="1"/>
          <p:nvPr/>
        </p:nvSpPr>
        <p:spPr>
          <a:xfrm>
            <a:off x="721319" y="231176"/>
            <a:ext cx="5673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 VEHICLE (EV)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A7187-047F-FC4B-68E3-D903BD8A7020}"/>
              </a:ext>
            </a:extLst>
          </p:cNvPr>
          <p:cNvSpPr txBox="1"/>
          <p:nvPr/>
        </p:nvSpPr>
        <p:spPr>
          <a:xfrm>
            <a:off x="721319" y="1168489"/>
            <a:ext cx="67490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EVs date back to 1834 and the credit goes to a Vermont blacksmith, Thomas Davenport who constructed first non-rechargeable DC motor 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based electric car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EVs got disappeared in 1920s and ICEV gained the momentum and captured the market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But, EVs as a means of cleaner mobility drawn attention of authorities to curb climate change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decarbonize the transport sector, electric mobility is a promising option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EVs are those type of vehicles that are completely or partially powered by electricity </a:t>
            </a:r>
            <a:endParaRPr lang="en-IN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AFE5C3-356E-D053-1CC5-515F33EBE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729" y="1685324"/>
            <a:ext cx="5140271" cy="313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4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B2344C-499F-E72B-B925-9D4E2B031186}"/>
              </a:ext>
            </a:extLst>
          </p:cNvPr>
          <p:cNvSpPr txBox="1"/>
          <p:nvPr/>
        </p:nvSpPr>
        <p:spPr>
          <a:xfrm>
            <a:off x="743918" y="1036102"/>
            <a:ext cx="7040710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EVs are propelled by electric motor which is powered by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rechargeable batteries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 cars mechanically are less complex when compared to traditional ICE vehicles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EVs have low running costs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EVs fleet = 7.4 million (2019)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Leading Countries: China, USA and Norway </a:t>
            </a:r>
            <a:endParaRPr lang="en-IN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A02C36-0787-4B62-AD75-CA99128A1B99}"/>
              </a:ext>
            </a:extLst>
          </p:cNvPr>
          <p:cNvSpPr txBox="1"/>
          <p:nvPr/>
        </p:nvSpPr>
        <p:spPr>
          <a:xfrm>
            <a:off x="721319" y="231176"/>
            <a:ext cx="7776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 VEHICLE (EV)            (2)</a:t>
            </a:r>
          </a:p>
        </p:txBody>
      </p:sp>
    </p:spTree>
    <p:extLst>
      <p:ext uri="{BB962C8B-B14F-4D97-AF65-F5344CB8AC3E}">
        <p14:creationId xmlns:p14="http://schemas.microsoft.com/office/powerpoint/2010/main" val="346633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742E10-1229-FFFE-8520-3062021A274C}"/>
              </a:ext>
            </a:extLst>
          </p:cNvPr>
          <p:cNvSpPr/>
          <p:nvPr/>
        </p:nvSpPr>
        <p:spPr>
          <a:xfrm>
            <a:off x="4918128" y="1657350"/>
            <a:ext cx="2355743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Electric Vehicle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Evs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9EFCC5-4FE8-6CC5-6064-FA335C136C97}"/>
              </a:ext>
            </a:extLst>
          </p:cNvPr>
          <p:cNvCxnSpPr>
            <a:stCxn id="3" idx="2"/>
          </p:cNvCxnSpPr>
          <p:nvPr/>
        </p:nvCxnSpPr>
        <p:spPr>
          <a:xfrm>
            <a:off x="6096000" y="2571750"/>
            <a:ext cx="0" cy="400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C2658C-70AD-6EFA-7B4E-DAD696FB94BA}"/>
              </a:ext>
            </a:extLst>
          </p:cNvPr>
          <p:cNvCxnSpPr>
            <a:cxnSpLocks/>
          </p:cNvCxnSpPr>
          <p:nvPr/>
        </p:nvCxnSpPr>
        <p:spPr>
          <a:xfrm>
            <a:off x="2518611" y="2972523"/>
            <a:ext cx="74422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E1844F-7EAE-ED5E-D29D-AAEB18CC0463}"/>
              </a:ext>
            </a:extLst>
          </p:cNvPr>
          <p:cNvCxnSpPr>
            <a:cxnSpLocks/>
          </p:cNvCxnSpPr>
          <p:nvPr/>
        </p:nvCxnSpPr>
        <p:spPr>
          <a:xfrm flipV="1">
            <a:off x="2518611" y="2968588"/>
            <a:ext cx="0" cy="352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024F61-0CD5-2EF3-0EE2-D7F556B2E88D}"/>
              </a:ext>
            </a:extLst>
          </p:cNvPr>
          <p:cNvCxnSpPr>
            <a:cxnSpLocks/>
          </p:cNvCxnSpPr>
          <p:nvPr/>
        </p:nvCxnSpPr>
        <p:spPr>
          <a:xfrm flipV="1">
            <a:off x="9960904" y="2968588"/>
            <a:ext cx="0" cy="352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BFC82B-5469-446D-80DF-5C5D6021B6DD}"/>
              </a:ext>
            </a:extLst>
          </p:cNvPr>
          <p:cNvCxnSpPr>
            <a:cxnSpLocks/>
          </p:cNvCxnSpPr>
          <p:nvPr/>
        </p:nvCxnSpPr>
        <p:spPr>
          <a:xfrm flipV="1">
            <a:off x="7610735" y="2973044"/>
            <a:ext cx="0" cy="352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E6A6E6-BC82-9BF4-8E61-2443791F8686}"/>
              </a:ext>
            </a:extLst>
          </p:cNvPr>
          <p:cNvCxnSpPr>
            <a:cxnSpLocks/>
          </p:cNvCxnSpPr>
          <p:nvPr/>
        </p:nvCxnSpPr>
        <p:spPr>
          <a:xfrm flipV="1">
            <a:off x="6095999" y="2973044"/>
            <a:ext cx="0" cy="352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99FB2E-04FE-ACDA-599C-A308CAD171CA}"/>
              </a:ext>
            </a:extLst>
          </p:cNvPr>
          <p:cNvCxnSpPr>
            <a:cxnSpLocks/>
          </p:cNvCxnSpPr>
          <p:nvPr/>
        </p:nvCxnSpPr>
        <p:spPr>
          <a:xfrm flipV="1">
            <a:off x="4554714" y="2973044"/>
            <a:ext cx="0" cy="352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BE2ED-B2D2-8C73-0CA8-0036117CF92D}"/>
              </a:ext>
            </a:extLst>
          </p:cNvPr>
          <p:cNvSpPr/>
          <p:nvPr/>
        </p:nvSpPr>
        <p:spPr>
          <a:xfrm>
            <a:off x="7132305" y="3341213"/>
            <a:ext cx="1841771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Fuel Cell Electric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Vehicles (FCEVs)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7D3293-D47E-125E-F155-9242862E042D}"/>
              </a:ext>
            </a:extLst>
          </p:cNvPr>
          <p:cNvSpPr/>
          <p:nvPr/>
        </p:nvSpPr>
        <p:spPr>
          <a:xfrm>
            <a:off x="5103594" y="3345667"/>
            <a:ext cx="1841771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Hybrid Electric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Vehicles (HECs)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545728-3133-872A-B13A-1D2AFE7D715F}"/>
              </a:ext>
            </a:extLst>
          </p:cNvPr>
          <p:cNvSpPr/>
          <p:nvPr/>
        </p:nvSpPr>
        <p:spPr>
          <a:xfrm>
            <a:off x="3074883" y="3341213"/>
            <a:ext cx="1841771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Plug-in Hybrid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Electric Vehicles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(PHEVs)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AC660C-0D45-C08F-B2CB-FD46B51F3535}"/>
              </a:ext>
            </a:extLst>
          </p:cNvPr>
          <p:cNvSpPr/>
          <p:nvPr/>
        </p:nvSpPr>
        <p:spPr>
          <a:xfrm>
            <a:off x="1046172" y="3320715"/>
            <a:ext cx="1841771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Battery Electric</a:t>
            </a:r>
          </a:p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Vechicles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(BEVs)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91069F-E5FC-9EB8-1161-7A80938B9E1E}"/>
              </a:ext>
            </a:extLst>
          </p:cNvPr>
          <p:cNvSpPr/>
          <p:nvPr/>
        </p:nvSpPr>
        <p:spPr>
          <a:xfrm>
            <a:off x="9161015" y="3353689"/>
            <a:ext cx="1841771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Extended-Range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Electric Vehicle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(ER-EVS)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F06D33-1316-3BEF-E0F8-71D1C03A952A}"/>
              </a:ext>
            </a:extLst>
          </p:cNvPr>
          <p:cNvSpPr/>
          <p:nvPr/>
        </p:nvSpPr>
        <p:spPr>
          <a:xfrm>
            <a:off x="2994673" y="2968588"/>
            <a:ext cx="4057421" cy="1651510"/>
          </a:xfrm>
          <a:prstGeom prst="rect">
            <a:avLst/>
          </a:prstGeom>
          <a:solidFill>
            <a:srgbClr val="D73935">
              <a:alpha val="3607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30A7E3-A86F-9E4D-6A6C-A12C7E6DE9C6}"/>
              </a:ext>
            </a:extLst>
          </p:cNvPr>
          <p:cNvSpPr/>
          <p:nvPr/>
        </p:nvSpPr>
        <p:spPr>
          <a:xfrm>
            <a:off x="2994672" y="4802480"/>
            <a:ext cx="4057421" cy="398170"/>
          </a:xfrm>
          <a:prstGeom prst="rect">
            <a:avLst/>
          </a:prstGeom>
          <a:solidFill>
            <a:srgbClr val="D73935">
              <a:alpha val="3607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Hybrid Electric Vehicles (HEVs)</a:t>
            </a:r>
            <a:endParaRPr lang="en-I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79B261-BFBD-4C38-A464-8E488D46A2A7}"/>
              </a:ext>
            </a:extLst>
          </p:cNvPr>
          <p:cNvSpPr txBox="1"/>
          <p:nvPr/>
        </p:nvSpPr>
        <p:spPr>
          <a:xfrm>
            <a:off x="721319" y="231176"/>
            <a:ext cx="7776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 VEHICLE (EV)            (3)</a:t>
            </a:r>
          </a:p>
        </p:txBody>
      </p:sp>
    </p:spTree>
    <p:extLst>
      <p:ext uri="{BB962C8B-B14F-4D97-AF65-F5344CB8AC3E}">
        <p14:creationId xmlns:p14="http://schemas.microsoft.com/office/powerpoint/2010/main" val="343640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E18E-554F-7D13-B481-9F54314E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212" y="276747"/>
            <a:ext cx="5141528" cy="574453"/>
          </a:xfrm>
        </p:spPr>
        <p:txBody>
          <a:bodyPr/>
          <a:lstStyle/>
          <a:p>
            <a:r>
              <a:rPr lang="en-IN" sz="3600" b="1" dirty="0">
                <a:solidFill>
                  <a:schemeClr val="accent6">
                    <a:lumMod val="75000"/>
                  </a:schemeClr>
                </a:solidFill>
              </a:rPr>
              <a:t>HYBRID VEHICLE (HV)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FDEB-71B6-04FA-6127-4290850EFF6A}"/>
              </a:ext>
            </a:extLst>
          </p:cNvPr>
          <p:cNvSpPr txBox="1"/>
          <p:nvPr/>
        </p:nvSpPr>
        <p:spPr>
          <a:xfrm>
            <a:off x="748841" y="1245456"/>
            <a:ext cx="736735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HV is a combination of two different vehicle 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systems incorporated into one vehicle: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 engine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 motor powered by batteries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the method of charging, HVs can be 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categorized as: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Hybrid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Plug-in Hybrid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battery of HV is charged by regenerative 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braking and also by IC engine. Electric power 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suitable for small range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Plug-in HV can also be plugged-in for charging 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provide relatively higher range. </a:t>
            </a:r>
            <a:endParaRPr lang="en-IN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3890F1-F9E3-3050-AF02-0D66FB9CF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056" y="1725848"/>
            <a:ext cx="5140271" cy="313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90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A1E478-951D-7CA6-08E0-6819A0EF263F}"/>
              </a:ext>
            </a:extLst>
          </p:cNvPr>
          <p:cNvSpPr txBox="1"/>
          <p:nvPr/>
        </p:nvSpPr>
        <p:spPr>
          <a:xfrm>
            <a:off x="759418" y="1783515"/>
            <a:ext cx="5942650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Vehicle utilizing hydrogen as fuel for motive power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H2V promises a cleaner means of transport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Emits no harmful pollutant but only water vapor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Categorized in Two forms: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FF0000"/>
                </a:solidFill>
              </a:rPr>
              <a:t>Hydrogen IC Engine (HICE)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FF0000"/>
                </a:solidFill>
              </a:rPr>
              <a:t>Fuel cell Vehicle (FCV)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06F62-FC6F-1B9C-4858-1764CC67F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056" y="1725848"/>
            <a:ext cx="5140271" cy="313264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8E57B31-2D4E-4707-ADD4-5B42AECDD3DC}"/>
              </a:ext>
            </a:extLst>
          </p:cNvPr>
          <p:cNvSpPr txBox="1">
            <a:spLocks/>
          </p:cNvSpPr>
          <p:nvPr/>
        </p:nvSpPr>
        <p:spPr>
          <a:xfrm>
            <a:off x="813212" y="276747"/>
            <a:ext cx="514152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 sz="3733" b="0" i="0">
                <a:solidFill>
                  <a:srgbClr val="FF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IN" sz="3600" b="1" dirty="0">
                <a:solidFill>
                  <a:schemeClr val="accent6">
                    <a:lumMod val="75000"/>
                  </a:schemeClr>
                </a:solidFill>
              </a:rPr>
              <a:t>HYBRID VEHICLE (H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IN" sz="3600" b="1" dirty="0">
                <a:solidFill>
                  <a:schemeClr val="accent6">
                    <a:lumMod val="75000"/>
                  </a:schemeClr>
                </a:solidFill>
              </a:rPr>
              <a:t>V)</a:t>
            </a:r>
          </a:p>
        </p:txBody>
      </p:sp>
    </p:spTree>
    <p:extLst>
      <p:ext uri="{BB962C8B-B14F-4D97-AF65-F5344CB8AC3E}">
        <p14:creationId xmlns:p14="http://schemas.microsoft.com/office/powerpoint/2010/main" val="264572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886774-A0DE-EA9F-68B0-31987A068414}"/>
              </a:ext>
            </a:extLst>
          </p:cNvPr>
          <p:cNvSpPr txBox="1"/>
          <p:nvPr/>
        </p:nvSpPr>
        <p:spPr>
          <a:xfrm>
            <a:off x="759963" y="1831098"/>
            <a:ext cx="10815781" cy="2343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HICE is a hybrid technology vehicle wherein hydrogen is pumped into the combustion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chamber along with the gasoline fuel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FCVs are the vehicle which convert chemical energy contain in hydrogen into electrical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energy via fuel cells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Fuel cells can generate electricity continuously for as long as fuel and oxygen are provided </a:t>
            </a:r>
            <a:endParaRPr lang="en-IN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9C6B25E-8896-472F-855A-F54E084AB972}"/>
              </a:ext>
            </a:extLst>
          </p:cNvPr>
          <p:cNvSpPr txBox="1">
            <a:spLocks/>
          </p:cNvSpPr>
          <p:nvPr/>
        </p:nvSpPr>
        <p:spPr>
          <a:xfrm>
            <a:off x="813211" y="276747"/>
            <a:ext cx="6829979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 sz="3733" b="0" i="0">
                <a:solidFill>
                  <a:srgbClr val="FF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IN" sz="3600" b="1" dirty="0">
                <a:solidFill>
                  <a:schemeClr val="accent6">
                    <a:lumMod val="75000"/>
                  </a:schemeClr>
                </a:solidFill>
              </a:rPr>
              <a:t>HYBRID VEHICLE (H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IN" sz="3600" b="1" dirty="0">
                <a:solidFill>
                  <a:schemeClr val="accent6">
                    <a:lumMod val="75000"/>
                  </a:schemeClr>
                </a:solidFill>
              </a:rPr>
              <a:t>V)       (2)</a:t>
            </a:r>
          </a:p>
        </p:txBody>
      </p:sp>
    </p:spTree>
    <p:extLst>
      <p:ext uri="{BB962C8B-B14F-4D97-AF65-F5344CB8AC3E}">
        <p14:creationId xmlns:p14="http://schemas.microsoft.com/office/powerpoint/2010/main" val="3010824874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74</TotalTime>
  <Words>391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GenAITheme3-whiteBG</vt:lpstr>
      <vt:lpstr>PowerPoint Presentation</vt:lpstr>
      <vt:lpstr>PowerPoint Presentation</vt:lpstr>
      <vt:lpstr>PowerPoint Presentation</vt:lpstr>
      <vt:lpstr>PowerPoint Presentation</vt:lpstr>
      <vt:lpstr>HYBRID VEHICLE (HV)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dell</cp:lastModifiedBy>
  <cp:revision>4</cp:revision>
  <dcterms:created xsi:type="dcterms:W3CDTF">2025-01-29T11:15:04Z</dcterms:created>
  <dcterms:modified xsi:type="dcterms:W3CDTF">2025-02-03T10:29:19Z</dcterms:modified>
</cp:coreProperties>
</file>