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7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kern="0"/>
    </a:def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5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77" d="100"/>
          <a:sy n="77" d="100"/>
        </p:scale>
        <p:origin x="79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40BFB70-C648-40CE-978F-AA754EF2EC93}" type="doc">
      <dgm:prSet loTypeId="urn:microsoft.com/office/officeart/2005/8/layout/cycle4" loCatId="relationship" qsTypeId="urn:microsoft.com/office/officeart/2005/8/quickstyle/simple1" qsCatId="simple" csTypeId="urn:microsoft.com/office/officeart/2005/8/colors/accent1_2" csCatId="accent1" phldr="1"/>
      <dgm:spPr/>
      <dgm:t>
        <a:bodyPr/>
        <a:lstStyle/>
        <a:p>
          <a:endParaRPr lang="en-IN"/>
        </a:p>
      </dgm:t>
    </dgm:pt>
    <dgm:pt modelId="{2E5330AA-7812-4D1F-8EEF-C6A25590FA31}">
      <dgm:prSet phldrT="[Text]"/>
      <dgm:spPr/>
      <dgm:t>
        <a:bodyPr/>
        <a:lstStyle/>
        <a:p>
          <a:r>
            <a:rPr lang="en-IN" dirty="0"/>
            <a:t>Industry</a:t>
          </a:r>
        </a:p>
      </dgm:t>
    </dgm:pt>
    <dgm:pt modelId="{C3F6E01B-2746-47A3-A9CF-591DD9B3FC4C}" type="parTrans" cxnId="{FF135B63-FF77-4419-8110-10A29297EE95}">
      <dgm:prSet/>
      <dgm:spPr/>
      <dgm:t>
        <a:bodyPr/>
        <a:lstStyle/>
        <a:p>
          <a:endParaRPr lang="en-IN"/>
        </a:p>
      </dgm:t>
    </dgm:pt>
    <dgm:pt modelId="{3D37CD94-BA5A-4F20-AB1B-DA07028C1AFB}" type="sibTrans" cxnId="{FF135B63-FF77-4419-8110-10A29297EE95}">
      <dgm:prSet/>
      <dgm:spPr/>
      <dgm:t>
        <a:bodyPr/>
        <a:lstStyle/>
        <a:p>
          <a:endParaRPr lang="en-IN"/>
        </a:p>
      </dgm:t>
    </dgm:pt>
    <dgm:pt modelId="{C712164E-4D60-41B5-954A-BD1AB564F066}">
      <dgm:prSet phldrT="[Text]" custT="1"/>
      <dgm:spPr/>
      <dgm:t>
        <a:bodyPr/>
        <a:lstStyle/>
        <a:p>
          <a:r>
            <a:rPr lang="en-IN" sz="1400" b="1" dirty="0">
              <a:latin typeface="Arial" panose="020B0604020202020204" pitchFamily="34" charset="0"/>
              <a:cs typeface="Arial" panose="020B0604020202020204" pitchFamily="34" charset="0"/>
            </a:rPr>
            <a:t>Fertilizer</a:t>
          </a:r>
        </a:p>
      </dgm:t>
    </dgm:pt>
    <dgm:pt modelId="{0075C88E-DBB9-4F81-B40D-E0A23EDC7EDF}" type="parTrans" cxnId="{8FD2B28A-A211-4B51-92E5-0C1A992D2328}">
      <dgm:prSet/>
      <dgm:spPr/>
      <dgm:t>
        <a:bodyPr/>
        <a:lstStyle/>
        <a:p>
          <a:endParaRPr lang="en-IN"/>
        </a:p>
      </dgm:t>
    </dgm:pt>
    <dgm:pt modelId="{648EC895-B1B7-41F5-9B8F-DB0573F59F81}" type="sibTrans" cxnId="{8FD2B28A-A211-4B51-92E5-0C1A992D2328}">
      <dgm:prSet/>
      <dgm:spPr/>
      <dgm:t>
        <a:bodyPr/>
        <a:lstStyle/>
        <a:p>
          <a:endParaRPr lang="en-IN"/>
        </a:p>
      </dgm:t>
    </dgm:pt>
    <dgm:pt modelId="{FFDD9940-324F-48EF-AC26-309DEDCFEC1D}">
      <dgm:prSet phldrT="[Text]" custT="1"/>
      <dgm:spPr/>
      <dgm:t>
        <a:bodyPr/>
        <a:lstStyle/>
        <a:p>
          <a:pPr algn="l"/>
          <a:r>
            <a:rPr lang="en-IN" sz="1400" b="1" dirty="0">
              <a:latin typeface="Arial" panose="020B0604020202020204" pitchFamily="34" charset="0"/>
              <a:cs typeface="Arial" panose="020B0604020202020204" pitchFamily="34" charset="0"/>
            </a:rPr>
            <a:t>Gas grid interaction                     for cooling or healing                of buildings</a:t>
          </a:r>
        </a:p>
      </dgm:t>
    </dgm:pt>
    <dgm:pt modelId="{F8D4472B-3BC0-4133-88D2-11BC1421C7C8}" type="parTrans" cxnId="{3B4E736A-47A7-4752-A6BE-2BC0B9DAED7E}">
      <dgm:prSet/>
      <dgm:spPr/>
      <dgm:t>
        <a:bodyPr/>
        <a:lstStyle/>
        <a:p>
          <a:endParaRPr lang="en-IN"/>
        </a:p>
      </dgm:t>
    </dgm:pt>
    <dgm:pt modelId="{D18E4AEC-B793-4EC0-A5C0-B9E5139EC555}" type="sibTrans" cxnId="{3B4E736A-47A7-4752-A6BE-2BC0B9DAED7E}">
      <dgm:prSet/>
      <dgm:spPr/>
      <dgm:t>
        <a:bodyPr/>
        <a:lstStyle/>
        <a:p>
          <a:endParaRPr lang="en-IN"/>
        </a:p>
      </dgm:t>
    </dgm:pt>
    <dgm:pt modelId="{AE6A3C8F-D814-4B5C-8F97-0F3CAF512FD4}">
      <dgm:prSet phldrT="[Text]" custT="1"/>
      <dgm:spPr/>
      <dgm:t>
        <a:bodyPr/>
        <a:lstStyle/>
        <a:p>
          <a:r>
            <a:rPr lang="en-IN" sz="1400" b="1" dirty="0">
              <a:latin typeface="Arial" panose="020B0604020202020204" pitchFamily="34" charset="0"/>
              <a:cs typeface="Arial" panose="020B0604020202020204" pitchFamily="34" charset="0"/>
            </a:rPr>
            <a:t>Iron and Steel</a:t>
          </a:r>
        </a:p>
      </dgm:t>
    </dgm:pt>
    <dgm:pt modelId="{FFA8B092-2348-4BF3-A0D7-219833900ABD}" type="parTrans" cxnId="{13D9D23C-6DB9-432B-BDC5-DB96570057BB}">
      <dgm:prSet/>
      <dgm:spPr/>
      <dgm:t>
        <a:bodyPr/>
        <a:lstStyle/>
        <a:p>
          <a:endParaRPr lang="en-IN"/>
        </a:p>
      </dgm:t>
    </dgm:pt>
    <dgm:pt modelId="{8692797D-2A35-45F5-AD39-6C7357F91E8C}" type="sibTrans" cxnId="{13D9D23C-6DB9-432B-BDC5-DB96570057BB}">
      <dgm:prSet/>
      <dgm:spPr/>
      <dgm:t>
        <a:bodyPr/>
        <a:lstStyle/>
        <a:p>
          <a:endParaRPr lang="en-IN"/>
        </a:p>
      </dgm:t>
    </dgm:pt>
    <dgm:pt modelId="{9F229A3A-657F-46E4-9BD5-2FDF4166D9BF}">
      <dgm:prSet phldrT="[Text]" custT="1"/>
      <dgm:spPr/>
      <dgm:t>
        <a:bodyPr/>
        <a:lstStyle/>
        <a:p>
          <a:r>
            <a:rPr lang="en-IN" sz="1400" b="1" dirty="0">
              <a:latin typeface="Arial" panose="020B0604020202020204" pitchFamily="34" charset="0"/>
              <a:cs typeface="Arial" panose="020B0604020202020204" pitchFamily="34" charset="0"/>
            </a:rPr>
            <a:t>Food Processing</a:t>
          </a:r>
        </a:p>
      </dgm:t>
    </dgm:pt>
    <dgm:pt modelId="{25D55720-03CD-49E7-B03B-D83B94C1F573}" type="parTrans" cxnId="{BDF9C5E4-8405-4BED-828A-F29133AC469A}">
      <dgm:prSet/>
      <dgm:spPr/>
      <dgm:t>
        <a:bodyPr/>
        <a:lstStyle/>
        <a:p>
          <a:endParaRPr lang="en-IN"/>
        </a:p>
      </dgm:t>
    </dgm:pt>
    <dgm:pt modelId="{F49F875E-47B0-4EC2-9768-035DAA023397}" type="sibTrans" cxnId="{BDF9C5E4-8405-4BED-828A-F29133AC469A}">
      <dgm:prSet/>
      <dgm:spPr/>
      <dgm:t>
        <a:bodyPr/>
        <a:lstStyle/>
        <a:p>
          <a:endParaRPr lang="en-IN"/>
        </a:p>
      </dgm:t>
    </dgm:pt>
    <dgm:pt modelId="{32B0E5F7-F757-4624-9037-422F7CF4D6C0}">
      <dgm:prSet phldrT="[Text]" custT="1"/>
      <dgm:spPr/>
      <dgm:t>
        <a:bodyPr/>
        <a:lstStyle/>
        <a:p>
          <a:r>
            <a:rPr lang="en-IN" sz="1400" b="1" dirty="0">
              <a:latin typeface="Arial" panose="020B0604020202020204" pitchFamily="34" charset="0"/>
              <a:cs typeface="Arial" panose="020B0604020202020204" pitchFamily="34" charset="0"/>
            </a:rPr>
            <a:t>Petroleum and petrochemical</a:t>
          </a:r>
        </a:p>
      </dgm:t>
    </dgm:pt>
    <dgm:pt modelId="{6B4F83C2-F59A-4F2E-8259-763949420490}" type="parTrans" cxnId="{A254C373-DE64-4CA8-9790-48B4B000A314}">
      <dgm:prSet/>
      <dgm:spPr/>
      <dgm:t>
        <a:bodyPr/>
        <a:lstStyle/>
        <a:p>
          <a:endParaRPr lang="en-IN"/>
        </a:p>
      </dgm:t>
    </dgm:pt>
    <dgm:pt modelId="{38A98DF6-1173-47FB-A7B4-5D467E99D815}" type="sibTrans" cxnId="{A254C373-DE64-4CA8-9790-48B4B000A314}">
      <dgm:prSet/>
      <dgm:spPr/>
      <dgm:t>
        <a:bodyPr/>
        <a:lstStyle/>
        <a:p>
          <a:endParaRPr lang="en-IN"/>
        </a:p>
      </dgm:t>
    </dgm:pt>
    <dgm:pt modelId="{80C945DD-2E3E-4DD2-8A83-F916C45AF317}">
      <dgm:prSet phldrT="[Text]" custT="1"/>
      <dgm:spPr/>
      <dgm:t>
        <a:bodyPr/>
        <a:lstStyle/>
        <a:p>
          <a:r>
            <a:rPr lang="en-IN" sz="1400" b="1" dirty="0">
              <a:latin typeface="Arial" panose="020B0604020202020204" pitchFamily="34" charset="0"/>
              <a:cs typeface="Arial" panose="020B0604020202020204" pitchFamily="34" charset="0"/>
            </a:rPr>
            <a:t>Float glass</a:t>
          </a:r>
        </a:p>
      </dgm:t>
    </dgm:pt>
    <dgm:pt modelId="{1E9C13BF-7359-42E6-AD3F-A8AD33CB762E}" type="parTrans" cxnId="{F83F8768-2D19-4ECA-96D9-635A9C56C83F}">
      <dgm:prSet/>
      <dgm:spPr/>
      <dgm:t>
        <a:bodyPr/>
        <a:lstStyle/>
        <a:p>
          <a:endParaRPr lang="en-IN"/>
        </a:p>
      </dgm:t>
    </dgm:pt>
    <dgm:pt modelId="{65AA369E-1237-4A75-9432-B33AA5E7C42E}" type="sibTrans" cxnId="{F83F8768-2D19-4ECA-96D9-635A9C56C83F}">
      <dgm:prSet/>
      <dgm:spPr/>
      <dgm:t>
        <a:bodyPr/>
        <a:lstStyle/>
        <a:p>
          <a:endParaRPr lang="en-IN"/>
        </a:p>
      </dgm:t>
    </dgm:pt>
    <dgm:pt modelId="{308980BD-1482-460B-834B-3820A94AC358}">
      <dgm:prSet phldrT="[Text]" custT="1"/>
      <dgm:spPr/>
      <dgm:t>
        <a:bodyPr/>
        <a:lstStyle/>
        <a:p>
          <a:r>
            <a:rPr lang="en-IN" sz="1400" b="1" dirty="0">
              <a:latin typeface="Arial" panose="020B0604020202020204" pitchFamily="34" charset="0"/>
              <a:cs typeface="Arial" panose="020B0604020202020204" pitchFamily="34" charset="0"/>
            </a:rPr>
            <a:t>Chemical</a:t>
          </a:r>
        </a:p>
      </dgm:t>
    </dgm:pt>
    <dgm:pt modelId="{1A9F99A0-89E7-40E4-A3B7-55D75542AC7A}" type="parTrans" cxnId="{C44DA9E7-8377-4169-98A0-976AE2EE86E8}">
      <dgm:prSet/>
      <dgm:spPr/>
      <dgm:t>
        <a:bodyPr/>
        <a:lstStyle/>
        <a:p>
          <a:endParaRPr lang="en-IN"/>
        </a:p>
      </dgm:t>
    </dgm:pt>
    <dgm:pt modelId="{6574A1E9-13ED-41E6-9FEC-43B6BFBD394A}" type="sibTrans" cxnId="{C44DA9E7-8377-4169-98A0-976AE2EE86E8}">
      <dgm:prSet/>
      <dgm:spPr/>
      <dgm:t>
        <a:bodyPr/>
        <a:lstStyle/>
        <a:p>
          <a:endParaRPr lang="en-IN"/>
        </a:p>
      </dgm:t>
    </dgm:pt>
    <dgm:pt modelId="{34BAF605-B052-4FB3-9DB9-3A61E11FF65E}">
      <dgm:prSet phldrT="[Text]" custT="1"/>
      <dgm:spPr/>
      <dgm:t>
        <a:bodyPr/>
        <a:lstStyle/>
        <a:p>
          <a:pPr algn="l"/>
          <a:r>
            <a:rPr lang="en-IN" sz="1400" b="1" dirty="0">
              <a:latin typeface="Arial" panose="020B0604020202020204" pitchFamily="34" charset="0"/>
              <a:cs typeface="Arial" panose="020B0604020202020204" pitchFamily="34" charset="0"/>
            </a:rPr>
            <a:t>Household application like </a:t>
          </a:r>
          <a:r>
            <a:rPr lang="en-IN" sz="1400" b="1" dirty="0" err="1">
              <a:latin typeface="Arial" panose="020B0604020202020204" pitchFamily="34" charset="0"/>
              <a:cs typeface="Arial" panose="020B0604020202020204" pitchFamily="34" charset="0"/>
            </a:rPr>
            <a:t>cooking,heating,cooling</a:t>
          </a:r>
          <a:r>
            <a:rPr lang="en-IN" sz="1400" b="1" dirty="0">
              <a:latin typeface="Arial" panose="020B0604020202020204" pitchFamily="34" charset="0"/>
              <a:cs typeface="Arial" panose="020B0604020202020204" pitchFamily="34" charset="0"/>
            </a:rPr>
            <a:t>, etc</a:t>
          </a:r>
        </a:p>
      </dgm:t>
    </dgm:pt>
    <dgm:pt modelId="{A914E442-AAEF-4661-97DE-2460F71A2269}" type="parTrans" cxnId="{C3FBC864-432B-4C18-A5BC-00E0A8FD24BE}">
      <dgm:prSet/>
      <dgm:spPr/>
      <dgm:t>
        <a:bodyPr/>
        <a:lstStyle/>
        <a:p>
          <a:endParaRPr lang="en-IN"/>
        </a:p>
      </dgm:t>
    </dgm:pt>
    <dgm:pt modelId="{4A9ADB58-993F-40D2-8B64-F4EF88F034B2}" type="sibTrans" cxnId="{C3FBC864-432B-4C18-A5BC-00E0A8FD24BE}">
      <dgm:prSet/>
      <dgm:spPr/>
      <dgm:t>
        <a:bodyPr/>
        <a:lstStyle/>
        <a:p>
          <a:endParaRPr lang="en-IN"/>
        </a:p>
      </dgm:t>
    </dgm:pt>
    <dgm:pt modelId="{B020281D-A4BC-4D4E-A62F-321E0E5BBB05}">
      <dgm:prSet phldrT="[Text]"/>
      <dgm:spPr/>
      <dgm:t>
        <a:bodyPr/>
        <a:lstStyle/>
        <a:p>
          <a:r>
            <a:rPr lang="en-IN" dirty="0"/>
            <a:t>Transport</a:t>
          </a:r>
        </a:p>
      </dgm:t>
    </dgm:pt>
    <dgm:pt modelId="{7466CA33-70F9-49B3-99D8-C67F27AB7E72}" type="sibTrans" cxnId="{FED60874-F06D-424E-B54A-595FF35FB3A1}">
      <dgm:prSet/>
      <dgm:spPr/>
      <dgm:t>
        <a:bodyPr/>
        <a:lstStyle/>
        <a:p>
          <a:endParaRPr lang="en-IN"/>
        </a:p>
      </dgm:t>
    </dgm:pt>
    <dgm:pt modelId="{FB27C0C7-71F1-4644-9C46-E115C2A79301}" type="parTrans" cxnId="{FED60874-F06D-424E-B54A-595FF35FB3A1}">
      <dgm:prSet/>
      <dgm:spPr/>
      <dgm:t>
        <a:bodyPr/>
        <a:lstStyle/>
        <a:p>
          <a:endParaRPr lang="en-IN"/>
        </a:p>
      </dgm:t>
    </dgm:pt>
    <dgm:pt modelId="{159B3A63-8354-4602-A0D7-BBBF5FBB7D38}">
      <dgm:prSet phldrT="[Text]" custT="1"/>
      <dgm:spPr/>
      <dgm:t>
        <a:bodyPr/>
        <a:lstStyle/>
        <a:p>
          <a:r>
            <a:rPr lang="en-IN" sz="1400" b="1" dirty="0">
              <a:latin typeface="Arial" panose="020B0604020202020204" pitchFamily="34" charset="0"/>
              <a:cs typeface="Arial" panose="020B0604020202020204" pitchFamily="34" charset="0"/>
            </a:rPr>
            <a:t>Internal Combustion Engine (ICE) Vehicles</a:t>
          </a:r>
        </a:p>
      </dgm:t>
    </dgm:pt>
    <dgm:pt modelId="{4573DC54-FBB6-4DA4-A178-1E4B90984311}" type="sibTrans" cxnId="{51F6403C-A6B6-4C00-8009-BACDC3AD164E}">
      <dgm:prSet/>
      <dgm:spPr/>
      <dgm:t>
        <a:bodyPr/>
        <a:lstStyle/>
        <a:p>
          <a:endParaRPr lang="en-IN"/>
        </a:p>
      </dgm:t>
    </dgm:pt>
    <dgm:pt modelId="{B374F454-B4B1-4256-A7C0-0BB58D2F41C0}" type="parTrans" cxnId="{51F6403C-A6B6-4C00-8009-BACDC3AD164E}">
      <dgm:prSet/>
      <dgm:spPr/>
      <dgm:t>
        <a:bodyPr/>
        <a:lstStyle/>
        <a:p>
          <a:endParaRPr lang="en-IN"/>
        </a:p>
      </dgm:t>
    </dgm:pt>
    <dgm:pt modelId="{D78C8697-F7C7-4620-AE74-C4138C24008B}">
      <dgm:prSet phldrT="[Text]" custT="1"/>
      <dgm:spPr/>
      <dgm:t>
        <a:bodyPr/>
        <a:lstStyle/>
        <a:p>
          <a:r>
            <a:rPr lang="en-IN" sz="1400" b="1" dirty="0">
              <a:latin typeface="Arial" panose="020B0604020202020204" pitchFamily="34" charset="0"/>
              <a:cs typeface="Arial" panose="020B0604020202020204" pitchFamily="34" charset="0"/>
            </a:rPr>
            <a:t>Fuel Cell (FC) Vehicles</a:t>
          </a:r>
        </a:p>
      </dgm:t>
    </dgm:pt>
    <dgm:pt modelId="{3E3A4CA5-6885-4B18-BB0C-310546F7E6F6}" type="sibTrans" cxnId="{907412FA-4595-4EF3-9706-2CFD04BE0BBE}">
      <dgm:prSet/>
      <dgm:spPr/>
      <dgm:t>
        <a:bodyPr/>
        <a:lstStyle/>
        <a:p>
          <a:endParaRPr lang="en-IN"/>
        </a:p>
      </dgm:t>
    </dgm:pt>
    <dgm:pt modelId="{F27B9C9A-FC84-44AF-B90F-FD07223E1128}" type="parTrans" cxnId="{907412FA-4595-4EF3-9706-2CFD04BE0BBE}">
      <dgm:prSet/>
      <dgm:spPr/>
      <dgm:t>
        <a:bodyPr/>
        <a:lstStyle/>
        <a:p>
          <a:endParaRPr lang="en-IN"/>
        </a:p>
      </dgm:t>
    </dgm:pt>
    <dgm:pt modelId="{8F558E0E-09FA-4D20-B6AE-0B380265807D}">
      <dgm:prSet phldrT="[Text]"/>
      <dgm:spPr/>
      <dgm:t>
        <a:bodyPr/>
        <a:lstStyle/>
        <a:p>
          <a:r>
            <a:rPr lang="en-IN" dirty="0"/>
            <a:t>Domestic</a:t>
          </a:r>
        </a:p>
      </dgm:t>
    </dgm:pt>
    <dgm:pt modelId="{F7E5CFD3-202B-4208-8256-C6C45790259B}" type="sibTrans" cxnId="{018E73AF-AEBC-4AD5-8D50-371DA6230947}">
      <dgm:prSet/>
      <dgm:spPr/>
      <dgm:t>
        <a:bodyPr/>
        <a:lstStyle/>
        <a:p>
          <a:endParaRPr lang="en-IN"/>
        </a:p>
      </dgm:t>
    </dgm:pt>
    <dgm:pt modelId="{608ADFE9-CA87-43EE-9EDB-17F988A584B3}" type="parTrans" cxnId="{018E73AF-AEBC-4AD5-8D50-371DA6230947}">
      <dgm:prSet/>
      <dgm:spPr/>
      <dgm:t>
        <a:bodyPr/>
        <a:lstStyle/>
        <a:p>
          <a:endParaRPr lang="en-IN"/>
        </a:p>
      </dgm:t>
    </dgm:pt>
    <dgm:pt modelId="{E4C0855D-BFE4-4F22-BB29-D206E6BDA880}">
      <dgm:prSet phldrT="[Text]"/>
      <dgm:spPr/>
      <dgm:t>
        <a:bodyPr/>
        <a:lstStyle/>
        <a:p>
          <a:r>
            <a:rPr lang="en-IN" dirty="0"/>
            <a:t>Power</a:t>
          </a:r>
        </a:p>
      </dgm:t>
    </dgm:pt>
    <dgm:pt modelId="{363E8283-D5E5-4884-8FF5-4BD378E0028F}" type="sibTrans" cxnId="{66A6724A-572E-4041-BEA0-890B2476588A}">
      <dgm:prSet/>
      <dgm:spPr/>
      <dgm:t>
        <a:bodyPr/>
        <a:lstStyle/>
        <a:p>
          <a:endParaRPr lang="en-IN"/>
        </a:p>
      </dgm:t>
    </dgm:pt>
    <dgm:pt modelId="{3C74077A-93ED-480A-8D1C-FFB0628AFCB2}" type="parTrans" cxnId="{66A6724A-572E-4041-BEA0-890B2476588A}">
      <dgm:prSet/>
      <dgm:spPr/>
      <dgm:t>
        <a:bodyPr/>
        <a:lstStyle/>
        <a:p>
          <a:endParaRPr lang="en-IN"/>
        </a:p>
      </dgm:t>
    </dgm:pt>
    <dgm:pt modelId="{B706CE2B-E128-4884-B196-C4AD3914C975}">
      <dgm:prSet phldrT="[Text]" custT="1"/>
      <dgm:spPr/>
      <dgm:t>
        <a:bodyPr/>
        <a:lstStyle/>
        <a:p>
          <a:pPr algn="ctr"/>
          <a:r>
            <a:rPr lang="en-IN" sz="1400" b="1">
              <a:latin typeface="Arial" panose="020B0604020202020204" pitchFamily="34" charset="0"/>
              <a:cs typeface="Arial" panose="020B0604020202020204" pitchFamily="34" charset="0"/>
            </a:rPr>
            <a:t>Storage medium for solar and Wind</a:t>
          </a:r>
          <a:endParaRPr lang="en-IN" sz="1400" b="1" dirty="0">
            <a:latin typeface="Arial" panose="020B0604020202020204" pitchFamily="34" charset="0"/>
            <a:cs typeface="Arial" panose="020B0604020202020204" pitchFamily="34" charset="0"/>
          </a:endParaRPr>
        </a:p>
      </dgm:t>
    </dgm:pt>
    <dgm:pt modelId="{5512ABBB-78A7-491A-AC9F-4BA7BCFF0120}" type="sibTrans" cxnId="{934DB0F8-2E97-419F-B58C-7663FCD9D486}">
      <dgm:prSet/>
      <dgm:spPr/>
      <dgm:t>
        <a:bodyPr/>
        <a:lstStyle/>
        <a:p>
          <a:endParaRPr lang="en-IN"/>
        </a:p>
      </dgm:t>
    </dgm:pt>
    <dgm:pt modelId="{7729A75B-7933-4805-81AC-D9692C1FC328}" type="parTrans" cxnId="{934DB0F8-2E97-419F-B58C-7663FCD9D486}">
      <dgm:prSet/>
      <dgm:spPr/>
      <dgm:t>
        <a:bodyPr/>
        <a:lstStyle/>
        <a:p>
          <a:endParaRPr lang="en-IN"/>
        </a:p>
      </dgm:t>
    </dgm:pt>
    <dgm:pt modelId="{692305F2-3E3D-40D0-8BF0-A2304387DAEE}">
      <dgm:prSet phldrT="[Text]" custT="1"/>
      <dgm:spPr/>
      <dgm:t>
        <a:bodyPr/>
        <a:lstStyle/>
        <a:p>
          <a:pPr algn="ctr"/>
          <a:r>
            <a:rPr lang="en-IN" sz="1400" b="1" dirty="0">
              <a:latin typeface="Arial" panose="020B0604020202020204" pitchFamily="34" charset="0"/>
              <a:cs typeface="Arial" panose="020B0604020202020204" pitchFamily="34" charset="0"/>
            </a:rPr>
            <a:t>Stationery Power Generation Via Fuel Cell</a:t>
          </a:r>
        </a:p>
      </dgm:t>
    </dgm:pt>
    <dgm:pt modelId="{012052B8-6E67-4E76-993E-C3EEE84BFEC6}" type="sibTrans" cxnId="{B20F0B65-2864-40EF-8F27-FE967745EDB7}">
      <dgm:prSet/>
      <dgm:spPr/>
      <dgm:t>
        <a:bodyPr/>
        <a:lstStyle/>
        <a:p>
          <a:endParaRPr lang="en-IN"/>
        </a:p>
      </dgm:t>
    </dgm:pt>
    <dgm:pt modelId="{B1AA1428-467C-438C-8644-684A4EC9196F}" type="parTrans" cxnId="{B20F0B65-2864-40EF-8F27-FE967745EDB7}">
      <dgm:prSet/>
      <dgm:spPr/>
      <dgm:t>
        <a:bodyPr/>
        <a:lstStyle/>
        <a:p>
          <a:endParaRPr lang="en-IN"/>
        </a:p>
      </dgm:t>
    </dgm:pt>
    <dgm:pt modelId="{EA2934E4-D291-42AC-BF25-F95AB94D3B08}">
      <dgm:prSet phldrT="[Text]" custT="1"/>
      <dgm:spPr/>
      <dgm:t>
        <a:bodyPr/>
        <a:lstStyle/>
        <a:p>
          <a:pPr algn="ctr"/>
          <a:r>
            <a:rPr lang="en-IN" sz="1400" b="1" dirty="0">
              <a:latin typeface="Arial" panose="020B0604020202020204" pitchFamily="34" charset="0"/>
              <a:cs typeface="Arial" panose="020B0604020202020204" pitchFamily="34" charset="0"/>
            </a:rPr>
            <a:t>Cooling of Generators in thermal power plants</a:t>
          </a:r>
        </a:p>
      </dgm:t>
    </dgm:pt>
    <dgm:pt modelId="{07A5DC37-3BF6-43C0-BE8E-F8F66C18EC75}" type="sibTrans" cxnId="{7143FFF6-4E08-4998-AFD4-79D600728C69}">
      <dgm:prSet/>
      <dgm:spPr/>
      <dgm:t>
        <a:bodyPr/>
        <a:lstStyle/>
        <a:p>
          <a:endParaRPr lang="en-IN"/>
        </a:p>
      </dgm:t>
    </dgm:pt>
    <dgm:pt modelId="{F2AE091F-2B9A-478D-B8D2-ECC6B598B41A}" type="parTrans" cxnId="{7143FFF6-4E08-4998-AFD4-79D600728C69}">
      <dgm:prSet/>
      <dgm:spPr/>
      <dgm:t>
        <a:bodyPr/>
        <a:lstStyle/>
        <a:p>
          <a:endParaRPr lang="en-IN"/>
        </a:p>
      </dgm:t>
    </dgm:pt>
    <dgm:pt modelId="{39473AC9-21CE-47DF-A601-3E6242484219}" type="pres">
      <dgm:prSet presAssocID="{340BFB70-C648-40CE-978F-AA754EF2EC93}" presName="cycleMatrixDiagram" presStyleCnt="0">
        <dgm:presLayoutVars>
          <dgm:chMax val="1"/>
          <dgm:dir/>
          <dgm:animLvl val="lvl"/>
          <dgm:resizeHandles val="exact"/>
        </dgm:presLayoutVars>
      </dgm:prSet>
      <dgm:spPr/>
    </dgm:pt>
    <dgm:pt modelId="{4CEDD8AB-68EC-4B64-8F06-758C76B198AB}" type="pres">
      <dgm:prSet presAssocID="{340BFB70-C648-40CE-978F-AA754EF2EC93}" presName="children" presStyleCnt="0"/>
      <dgm:spPr/>
    </dgm:pt>
    <dgm:pt modelId="{F0230CE7-84DA-436E-AC98-0A8844722F6F}" type="pres">
      <dgm:prSet presAssocID="{340BFB70-C648-40CE-978F-AA754EF2EC93}" presName="child1group" presStyleCnt="0"/>
      <dgm:spPr/>
    </dgm:pt>
    <dgm:pt modelId="{9BEC1DEC-670A-4DEB-8135-01CAAF7EDEB6}" type="pres">
      <dgm:prSet presAssocID="{340BFB70-C648-40CE-978F-AA754EF2EC93}" presName="child1" presStyleLbl="bgAcc1" presStyleIdx="0" presStyleCnt="4" custScaleX="116102" custScaleY="113179" custLinFactNeighborY="9690"/>
      <dgm:spPr/>
    </dgm:pt>
    <dgm:pt modelId="{064F0A92-5C7F-4359-B077-99E860A02FC9}" type="pres">
      <dgm:prSet presAssocID="{340BFB70-C648-40CE-978F-AA754EF2EC93}" presName="child1Text" presStyleLbl="bgAcc1" presStyleIdx="0" presStyleCnt="4">
        <dgm:presLayoutVars>
          <dgm:bulletEnabled val="1"/>
        </dgm:presLayoutVars>
      </dgm:prSet>
      <dgm:spPr/>
    </dgm:pt>
    <dgm:pt modelId="{B70B24F8-BCFD-4140-A856-267C18B06042}" type="pres">
      <dgm:prSet presAssocID="{340BFB70-C648-40CE-978F-AA754EF2EC93}" presName="child2group" presStyleCnt="0"/>
      <dgm:spPr/>
    </dgm:pt>
    <dgm:pt modelId="{92666B87-07C6-4126-9C7C-CD2A7DE94086}" type="pres">
      <dgm:prSet presAssocID="{340BFB70-C648-40CE-978F-AA754EF2EC93}" presName="child2" presStyleLbl="bgAcc1" presStyleIdx="1" presStyleCnt="4"/>
      <dgm:spPr/>
    </dgm:pt>
    <dgm:pt modelId="{D23B3150-B95E-44BB-9A92-23C4C94C72CC}" type="pres">
      <dgm:prSet presAssocID="{340BFB70-C648-40CE-978F-AA754EF2EC93}" presName="child2Text" presStyleLbl="bgAcc1" presStyleIdx="1" presStyleCnt="4">
        <dgm:presLayoutVars>
          <dgm:bulletEnabled val="1"/>
        </dgm:presLayoutVars>
      </dgm:prSet>
      <dgm:spPr/>
    </dgm:pt>
    <dgm:pt modelId="{66B0AF48-3B51-4347-942C-747E17B25F8B}" type="pres">
      <dgm:prSet presAssocID="{340BFB70-C648-40CE-978F-AA754EF2EC93}" presName="child3group" presStyleCnt="0"/>
      <dgm:spPr/>
    </dgm:pt>
    <dgm:pt modelId="{210E4ED7-4B22-4D67-85B1-136EEE36A7E0}" type="pres">
      <dgm:prSet presAssocID="{340BFB70-C648-40CE-978F-AA754EF2EC93}" presName="child3" presStyleLbl="bgAcc1" presStyleIdx="2" presStyleCnt="4" custScaleX="145872" custScaleY="133900"/>
      <dgm:spPr/>
    </dgm:pt>
    <dgm:pt modelId="{6E8FC1F3-3FB2-4E4A-82D1-A70D9E691772}" type="pres">
      <dgm:prSet presAssocID="{340BFB70-C648-40CE-978F-AA754EF2EC93}" presName="child3Text" presStyleLbl="bgAcc1" presStyleIdx="2" presStyleCnt="4">
        <dgm:presLayoutVars>
          <dgm:bulletEnabled val="1"/>
        </dgm:presLayoutVars>
      </dgm:prSet>
      <dgm:spPr/>
    </dgm:pt>
    <dgm:pt modelId="{28B05FCE-E69F-4FA8-B9ED-DB63BAE6F28B}" type="pres">
      <dgm:prSet presAssocID="{340BFB70-C648-40CE-978F-AA754EF2EC93}" presName="child4group" presStyleCnt="0"/>
      <dgm:spPr/>
    </dgm:pt>
    <dgm:pt modelId="{245164B4-B6FF-4887-8DB4-19908CD9B7EF}" type="pres">
      <dgm:prSet presAssocID="{340BFB70-C648-40CE-978F-AA754EF2EC93}" presName="child4" presStyleLbl="bgAcc1" presStyleIdx="3" presStyleCnt="4" custScaleX="157970" custScaleY="131887" custLinFactNeighborX="-5072" custLinFactNeighborY="-573"/>
      <dgm:spPr/>
    </dgm:pt>
    <dgm:pt modelId="{859C6C0A-1D42-4C95-89E0-0102E4740C52}" type="pres">
      <dgm:prSet presAssocID="{340BFB70-C648-40CE-978F-AA754EF2EC93}" presName="child4Text" presStyleLbl="bgAcc1" presStyleIdx="3" presStyleCnt="4">
        <dgm:presLayoutVars>
          <dgm:bulletEnabled val="1"/>
        </dgm:presLayoutVars>
      </dgm:prSet>
      <dgm:spPr/>
    </dgm:pt>
    <dgm:pt modelId="{89F1B9A1-50D1-43C4-B9AB-A185A3167DBC}" type="pres">
      <dgm:prSet presAssocID="{340BFB70-C648-40CE-978F-AA754EF2EC93}" presName="childPlaceholder" presStyleCnt="0"/>
      <dgm:spPr/>
    </dgm:pt>
    <dgm:pt modelId="{C5233DB2-2FC4-4BB4-8790-F16FB02351AC}" type="pres">
      <dgm:prSet presAssocID="{340BFB70-C648-40CE-978F-AA754EF2EC93}" presName="circle" presStyleCnt="0"/>
      <dgm:spPr/>
    </dgm:pt>
    <dgm:pt modelId="{64203303-9AE8-4E67-B496-1F9AF44299C1}" type="pres">
      <dgm:prSet presAssocID="{340BFB70-C648-40CE-978F-AA754EF2EC93}" presName="quadrant1" presStyleLbl="node1" presStyleIdx="0" presStyleCnt="4">
        <dgm:presLayoutVars>
          <dgm:chMax val="1"/>
          <dgm:bulletEnabled val="1"/>
        </dgm:presLayoutVars>
      </dgm:prSet>
      <dgm:spPr/>
    </dgm:pt>
    <dgm:pt modelId="{28984105-F6C8-4781-94AB-DD3C1841F1BA}" type="pres">
      <dgm:prSet presAssocID="{340BFB70-C648-40CE-978F-AA754EF2EC93}" presName="quadrant2" presStyleLbl="node1" presStyleIdx="1" presStyleCnt="4">
        <dgm:presLayoutVars>
          <dgm:chMax val="1"/>
          <dgm:bulletEnabled val="1"/>
        </dgm:presLayoutVars>
      </dgm:prSet>
      <dgm:spPr/>
    </dgm:pt>
    <dgm:pt modelId="{99E25FBE-2CB5-42FB-9B46-3C5BC976DF34}" type="pres">
      <dgm:prSet presAssocID="{340BFB70-C648-40CE-978F-AA754EF2EC93}" presName="quadrant3" presStyleLbl="node1" presStyleIdx="2" presStyleCnt="4">
        <dgm:presLayoutVars>
          <dgm:chMax val="1"/>
          <dgm:bulletEnabled val="1"/>
        </dgm:presLayoutVars>
      </dgm:prSet>
      <dgm:spPr/>
    </dgm:pt>
    <dgm:pt modelId="{B800C873-C9E7-44E1-AA7A-A3592783CC1E}" type="pres">
      <dgm:prSet presAssocID="{340BFB70-C648-40CE-978F-AA754EF2EC93}" presName="quadrant4" presStyleLbl="node1" presStyleIdx="3" presStyleCnt="4">
        <dgm:presLayoutVars>
          <dgm:chMax val="1"/>
          <dgm:bulletEnabled val="1"/>
        </dgm:presLayoutVars>
      </dgm:prSet>
      <dgm:spPr/>
    </dgm:pt>
    <dgm:pt modelId="{EE61972C-D1AA-4483-A294-061D5BC62331}" type="pres">
      <dgm:prSet presAssocID="{340BFB70-C648-40CE-978F-AA754EF2EC93}" presName="quadrantPlaceholder" presStyleCnt="0"/>
      <dgm:spPr/>
    </dgm:pt>
    <dgm:pt modelId="{31CACF2B-C977-4579-9A36-DEDB23F619C6}" type="pres">
      <dgm:prSet presAssocID="{340BFB70-C648-40CE-978F-AA754EF2EC93}" presName="center1" presStyleLbl="fgShp" presStyleIdx="0" presStyleCnt="2"/>
      <dgm:spPr/>
    </dgm:pt>
    <dgm:pt modelId="{6960BFF3-7C83-47CA-8A58-291519769A74}" type="pres">
      <dgm:prSet presAssocID="{340BFB70-C648-40CE-978F-AA754EF2EC93}" presName="center2" presStyleLbl="fgShp" presStyleIdx="1" presStyleCnt="2"/>
      <dgm:spPr/>
    </dgm:pt>
  </dgm:ptLst>
  <dgm:cxnLst>
    <dgm:cxn modelId="{3E333F0A-0DEF-46B0-ACC9-4D303BF58C1A}" type="presOf" srcId="{308980BD-1482-460B-834B-3820A94AC358}" destId="{9BEC1DEC-670A-4DEB-8135-01CAAF7EDEB6}" srcOrd="0" destOrd="5" presId="urn:microsoft.com/office/officeart/2005/8/layout/cycle4"/>
    <dgm:cxn modelId="{F7D19A0C-F776-4D7D-885D-EC270C5868DB}" type="presOf" srcId="{FFDD9940-324F-48EF-AC26-309DEDCFEC1D}" destId="{859C6C0A-1D42-4C95-89E0-0102E4740C52}" srcOrd="1" destOrd="0" presId="urn:microsoft.com/office/officeart/2005/8/layout/cycle4"/>
    <dgm:cxn modelId="{714DD411-7111-411E-A561-77C5949174B6}" type="presOf" srcId="{AE6A3C8F-D814-4B5C-8F97-0F3CAF512FD4}" destId="{9BEC1DEC-670A-4DEB-8135-01CAAF7EDEB6}" srcOrd="0" destOrd="1" presId="urn:microsoft.com/office/officeart/2005/8/layout/cycle4"/>
    <dgm:cxn modelId="{97B5E01F-6300-4282-9E57-048628B7FAD0}" type="presOf" srcId="{340BFB70-C648-40CE-978F-AA754EF2EC93}" destId="{39473AC9-21CE-47DF-A601-3E6242484219}" srcOrd="0" destOrd="0" presId="urn:microsoft.com/office/officeart/2005/8/layout/cycle4"/>
    <dgm:cxn modelId="{7469AF21-24F5-40D1-9EA6-BB7888E1A3ED}" type="presOf" srcId="{B020281D-A4BC-4D4E-A62F-321E0E5BBB05}" destId="{28984105-F6C8-4781-94AB-DD3C1841F1BA}" srcOrd="0" destOrd="0" presId="urn:microsoft.com/office/officeart/2005/8/layout/cycle4"/>
    <dgm:cxn modelId="{E203E023-906F-4D64-9DD9-AA8E109F6523}" type="presOf" srcId="{C712164E-4D60-41B5-954A-BD1AB564F066}" destId="{9BEC1DEC-670A-4DEB-8135-01CAAF7EDEB6}" srcOrd="0" destOrd="0" presId="urn:microsoft.com/office/officeart/2005/8/layout/cycle4"/>
    <dgm:cxn modelId="{26955524-8F0E-4803-B54B-BF091A9F5BB4}" type="presOf" srcId="{9F229A3A-657F-46E4-9BD5-2FDF4166D9BF}" destId="{9BEC1DEC-670A-4DEB-8135-01CAAF7EDEB6}" srcOrd="0" destOrd="2" presId="urn:microsoft.com/office/officeart/2005/8/layout/cycle4"/>
    <dgm:cxn modelId="{B43EA724-6A1E-4709-983A-23D4F4907941}" type="presOf" srcId="{308980BD-1482-460B-834B-3820A94AC358}" destId="{064F0A92-5C7F-4359-B077-99E860A02FC9}" srcOrd="1" destOrd="5" presId="urn:microsoft.com/office/officeart/2005/8/layout/cycle4"/>
    <dgm:cxn modelId="{AD4EAF24-D975-4E7E-813B-B9093BB81105}" type="presOf" srcId="{692305F2-3E3D-40D0-8BF0-A2304387DAEE}" destId="{210E4ED7-4B22-4D67-85B1-136EEE36A7E0}" srcOrd="0" destOrd="1" presId="urn:microsoft.com/office/officeart/2005/8/layout/cycle4"/>
    <dgm:cxn modelId="{51F6403C-A6B6-4C00-8009-BACDC3AD164E}" srcId="{B020281D-A4BC-4D4E-A62F-321E0E5BBB05}" destId="{159B3A63-8354-4602-A0D7-BBBF5FBB7D38}" srcOrd="0" destOrd="0" parTransId="{B374F454-B4B1-4256-A7C0-0BB58D2F41C0}" sibTransId="{4573DC54-FBB6-4DA4-A178-1E4B90984311}"/>
    <dgm:cxn modelId="{13D9D23C-6DB9-432B-BDC5-DB96570057BB}" srcId="{2E5330AA-7812-4D1F-8EEF-C6A25590FA31}" destId="{AE6A3C8F-D814-4B5C-8F97-0F3CAF512FD4}" srcOrd="1" destOrd="0" parTransId="{FFA8B092-2348-4BF3-A0D7-219833900ABD}" sibTransId="{8692797D-2A35-45F5-AD39-6C7357F91E8C}"/>
    <dgm:cxn modelId="{DC04C840-0024-42E5-9DE0-B88E3DDD2B54}" type="presOf" srcId="{FFDD9940-324F-48EF-AC26-309DEDCFEC1D}" destId="{245164B4-B6FF-4887-8DB4-19908CD9B7EF}" srcOrd="0" destOrd="0" presId="urn:microsoft.com/office/officeart/2005/8/layout/cycle4"/>
    <dgm:cxn modelId="{2006EC5D-A20F-42AD-87C4-ACA3AE9A6EF0}" type="presOf" srcId="{32B0E5F7-F757-4624-9037-422F7CF4D6C0}" destId="{9BEC1DEC-670A-4DEB-8135-01CAAF7EDEB6}" srcOrd="0" destOrd="3" presId="urn:microsoft.com/office/officeart/2005/8/layout/cycle4"/>
    <dgm:cxn modelId="{FF135B63-FF77-4419-8110-10A29297EE95}" srcId="{340BFB70-C648-40CE-978F-AA754EF2EC93}" destId="{2E5330AA-7812-4D1F-8EEF-C6A25590FA31}" srcOrd="0" destOrd="0" parTransId="{C3F6E01B-2746-47A3-A9CF-591DD9B3FC4C}" sibTransId="{3D37CD94-BA5A-4F20-AB1B-DA07028C1AFB}"/>
    <dgm:cxn modelId="{C3FBC864-432B-4C18-A5BC-00E0A8FD24BE}" srcId="{8F558E0E-09FA-4D20-B6AE-0B380265807D}" destId="{34BAF605-B052-4FB3-9DB9-3A61E11FF65E}" srcOrd="1" destOrd="0" parTransId="{A914E442-AAEF-4661-97DE-2460F71A2269}" sibTransId="{4A9ADB58-993F-40D2-8B64-F4EF88F034B2}"/>
    <dgm:cxn modelId="{B20F0B65-2864-40EF-8F27-FE967745EDB7}" srcId="{E4C0855D-BFE4-4F22-BB29-D206E6BDA880}" destId="{692305F2-3E3D-40D0-8BF0-A2304387DAEE}" srcOrd="1" destOrd="0" parTransId="{B1AA1428-467C-438C-8644-684A4EC9196F}" sibTransId="{012052B8-6E67-4E76-993E-C3EEE84BFEC6}"/>
    <dgm:cxn modelId="{F83F8768-2D19-4ECA-96D9-635A9C56C83F}" srcId="{2E5330AA-7812-4D1F-8EEF-C6A25590FA31}" destId="{80C945DD-2E3E-4DD2-8A83-F916C45AF317}" srcOrd="4" destOrd="0" parTransId="{1E9C13BF-7359-42E6-AD3F-A8AD33CB762E}" sibTransId="{65AA369E-1237-4A75-9432-B33AA5E7C42E}"/>
    <dgm:cxn modelId="{90C7324A-58B4-4B63-9601-F878479E2ADA}" type="presOf" srcId="{34BAF605-B052-4FB3-9DB9-3A61E11FF65E}" destId="{245164B4-B6FF-4887-8DB4-19908CD9B7EF}" srcOrd="0" destOrd="1" presId="urn:microsoft.com/office/officeart/2005/8/layout/cycle4"/>
    <dgm:cxn modelId="{66A6724A-572E-4041-BEA0-890B2476588A}" srcId="{340BFB70-C648-40CE-978F-AA754EF2EC93}" destId="{E4C0855D-BFE4-4F22-BB29-D206E6BDA880}" srcOrd="2" destOrd="0" parTransId="{3C74077A-93ED-480A-8D1C-FFB0628AFCB2}" sibTransId="{363E8283-D5E5-4884-8FF5-4BD378E0028F}"/>
    <dgm:cxn modelId="{3B4E736A-47A7-4752-A6BE-2BC0B9DAED7E}" srcId="{8F558E0E-09FA-4D20-B6AE-0B380265807D}" destId="{FFDD9940-324F-48EF-AC26-309DEDCFEC1D}" srcOrd="0" destOrd="0" parTransId="{F8D4472B-3BC0-4133-88D2-11BC1421C7C8}" sibTransId="{D18E4AEC-B793-4EC0-A5C0-B9E5139EC555}"/>
    <dgm:cxn modelId="{A254C373-DE64-4CA8-9790-48B4B000A314}" srcId="{2E5330AA-7812-4D1F-8EEF-C6A25590FA31}" destId="{32B0E5F7-F757-4624-9037-422F7CF4D6C0}" srcOrd="3" destOrd="0" parTransId="{6B4F83C2-F59A-4F2E-8259-763949420490}" sibTransId="{38A98DF6-1173-47FB-A7B4-5D467E99D815}"/>
    <dgm:cxn modelId="{FED60874-F06D-424E-B54A-595FF35FB3A1}" srcId="{340BFB70-C648-40CE-978F-AA754EF2EC93}" destId="{B020281D-A4BC-4D4E-A62F-321E0E5BBB05}" srcOrd="1" destOrd="0" parTransId="{FB27C0C7-71F1-4644-9C46-E115C2A79301}" sibTransId="{7466CA33-70F9-49B3-99D8-C67F27AB7E72}"/>
    <dgm:cxn modelId="{B78C0B74-A6C6-4943-A9B5-34B2DD932135}" type="presOf" srcId="{159B3A63-8354-4602-A0D7-BBBF5FBB7D38}" destId="{92666B87-07C6-4126-9C7C-CD2A7DE94086}" srcOrd="0" destOrd="0" presId="urn:microsoft.com/office/officeart/2005/8/layout/cycle4"/>
    <dgm:cxn modelId="{AFE3C076-F535-439B-9DF4-12B594049A19}" type="presOf" srcId="{AE6A3C8F-D814-4B5C-8F97-0F3CAF512FD4}" destId="{064F0A92-5C7F-4359-B077-99E860A02FC9}" srcOrd="1" destOrd="1" presId="urn:microsoft.com/office/officeart/2005/8/layout/cycle4"/>
    <dgm:cxn modelId="{91929F7F-3028-4A8F-9DCC-32DAF3A345F4}" type="presOf" srcId="{C712164E-4D60-41B5-954A-BD1AB564F066}" destId="{064F0A92-5C7F-4359-B077-99E860A02FC9}" srcOrd="1" destOrd="0" presId="urn:microsoft.com/office/officeart/2005/8/layout/cycle4"/>
    <dgm:cxn modelId="{DE599A87-6961-4AF4-97C3-68311C6F7BC7}" type="presOf" srcId="{EA2934E4-D291-42AC-BF25-F95AB94D3B08}" destId="{6E8FC1F3-3FB2-4E4A-82D1-A70D9E691772}" srcOrd="1" destOrd="2" presId="urn:microsoft.com/office/officeart/2005/8/layout/cycle4"/>
    <dgm:cxn modelId="{8FD2B28A-A211-4B51-92E5-0C1A992D2328}" srcId="{2E5330AA-7812-4D1F-8EEF-C6A25590FA31}" destId="{C712164E-4D60-41B5-954A-BD1AB564F066}" srcOrd="0" destOrd="0" parTransId="{0075C88E-DBB9-4F81-B40D-E0A23EDC7EDF}" sibTransId="{648EC895-B1B7-41F5-9B8F-DB0573F59F81}"/>
    <dgm:cxn modelId="{8EED468B-F4D2-4E57-AE74-A68AD6FB3E7E}" type="presOf" srcId="{E4C0855D-BFE4-4F22-BB29-D206E6BDA880}" destId="{99E25FBE-2CB5-42FB-9B46-3C5BC976DF34}" srcOrd="0" destOrd="0" presId="urn:microsoft.com/office/officeart/2005/8/layout/cycle4"/>
    <dgm:cxn modelId="{BAD1948F-2B17-4133-A943-26C1F5300CBB}" type="presOf" srcId="{34BAF605-B052-4FB3-9DB9-3A61E11FF65E}" destId="{859C6C0A-1D42-4C95-89E0-0102E4740C52}" srcOrd="1" destOrd="1" presId="urn:microsoft.com/office/officeart/2005/8/layout/cycle4"/>
    <dgm:cxn modelId="{988AB8A3-D486-4B71-91BE-8BF4B5983EE7}" type="presOf" srcId="{80C945DD-2E3E-4DD2-8A83-F916C45AF317}" destId="{9BEC1DEC-670A-4DEB-8135-01CAAF7EDEB6}" srcOrd="0" destOrd="4" presId="urn:microsoft.com/office/officeart/2005/8/layout/cycle4"/>
    <dgm:cxn modelId="{100DF3A3-92DE-4574-9B6B-1C189F398C6E}" type="presOf" srcId="{D78C8697-F7C7-4620-AE74-C4138C24008B}" destId="{D23B3150-B95E-44BB-9A92-23C4C94C72CC}" srcOrd="1" destOrd="1" presId="urn:microsoft.com/office/officeart/2005/8/layout/cycle4"/>
    <dgm:cxn modelId="{BBCF60A4-CC04-4BBC-97FA-847769CB39F1}" type="presOf" srcId="{B706CE2B-E128-4884-B196-C4AD3914C975}" destId="{210E4ED7-4B22-4D67-85B1-136EEE36A7E0}" srcOrd="0" destOrd="0" presId="urn:microsoft.com/office/officeart/2005/8/layout/cycle4"/>
    <dgm:cxn modelId="{018E73AF-AEBC-4AD5-8D50-371DA6230947}" srcId="{340BFB70-C648-40CE-978F-AA754EF2EC93}" destId="{8F558E0E-09FA-4D20-B6AE-0B380265807D}" srcOrd="3" destOrd="0" parTransId="{608ADFE9-CA87-43EE-9EDB-17F988A584B3}" sibTransId="{F7E5CFD3-202B-4208-8256-C6C45790259B}"/>
    <dgm:cxn modelId="{A18872B0-23C3-4ACA-B4D9-89C685FE2288}" type="presOf" srcId="{8F558E0E-09FA-4D20-B6AE-0B380265807D}" destId="{B800C873-C9E7-44E1-AA7A-A3592783CC1E}" srcOrd="0" destOrd="0" presId="urn:microsoft.com/office/officeart/2005/8/layout/cycle4"/>
    <dgm:cxn modelId="{3E286DC6-FB66-4683-BCF3-A04C20A48A07}" type="presOf" srcId="{EA2934E4-D291-42AC-BF25-F95AB94D3B08}" destId="{210E4ED7-4B22-4D67-85B1-136EEE36A7E0}" srcOrd="0" destOrd="2" presId="urn:microsoft.com/office/officeart/2005/8/layout/cycle4"/>
    <dgm:cxn modelId="{CA8DA5D3-BA9B-4760-A4C5-3D946719075C}" type="presOf" srcId="{80C945DD-2E3E-4DD2-8A83-F916C45AF317}" destId="{064F0A92-5C7F-4359-B077-99E860A02FC9}" srcOrd="1" destOrd="4" presId="urn:microsoft.com/office/officeart/2005/8/layout/cycle4"/>
    <dgm:cxn modelId="{05C9ADE0-CD3A-4A0C-887E-8ECAC09BC0BE}" type="presOf" srcId="{32B0E5F7-F757-4624-9037-422F7CF4D6C0}" destId="{064F0A92-5C7F-4359-B077-99E860A02FC9}" srcOrd="1" destOrd="3" presId="urn:microsoft.com/office/officeart/2005/8/layout/cycle4"/>
    <dgm:cxn modelId="{BDF9C5E4-8405-4BED-828A-F29133AC469A}" srcId="{2E5330AA-7812-4D1F-8EEF-C6A25590FA31}" destId="{9F229A3A-657F-46E4-9BD5-2FDF4166D9BF}" srcOrd="2" destOrd="0" parTransId="{25D55720-03CD-49E7-B03B-D83B94C1F573}" sibTransId="{F49F875E-47B0-4EC2-9768-035DAA023397}"/>
    <dgm:cxn modelId="{C44DA9E7-8377-4169-98A0-976AE2EE86E8}" srcId="{2E5330AA-7812-4D1F-8EEF-C6A25590FA31}" destId="{308980BD-1482-460B-834B-3820A94AC358}" srcOrd="5" destOrd="0" parTransId="{1A9F99A0-89E7-40E4-A3B7-55D75542AC7A}" sibTransId="{6574A1E9-13ED-41E6-9FEC-43B6BFBD394A}"/>
    <dgm:cxn modelId="{250E9BE8-60DD-4322-B111-445F1F97B9EA}" type="presOf" srcId="{692305F2-3E3D-40D0-8BF0-A2304387DAEE}" destId="{6E8FC1F3-3FB2-4E4A-82D1-A70D9E691772}" srcOrd="1" destOrd="1" presId="urn:microsoft.com/office/officeart/2005/8/layout/cycle4"/>
    <dgm:cxn modelId="{E10D59EC-1940-409C-8621-3146AD218184}" type="presOf" srcId="{159B3A63-8354-4602-A0D7-BBBF5FBB7D38}" destId="{D23B3150-B95E-44BB-9A92-23C4C94C72CC}" srcOrd="1" destOrd="0" presId="urn:microsoft.com/office/officeart/2005/8/layout/cycle4"/>
    <dgm:cxn modelId="{BFC05BF6-8BEF-40E7-9CCE-0F05D2174A33}" type="presOf" srcId="{9F229A3A-657F-46E4-9BD5-2FDF4166D9BF}" destId="{064F0A92-5C7F-4359-B077-99E860A02FC9}" srcOrd="1" destOrd="2" presId="urn:microsoft.com/office/officeart/2005/8/layout/cycle4"/>
    <dgm:cxn modelId="{7143FFF6-4E08-4998-AFD4-79D600728C69}" srcId="{E4C0855D-BFE4-4F22-BB29-D206E6BDA880}" destId="{EA2934E4-D291-42AC-BF25-F95AB94D3B08}" srcOrd="2" destOrd="0" parTransId="{F2AE091F-2B9A-478D-B8D2-ECC6B598B41A}" sibTransId="{07A5DC37-3BF6-43C0-BE8E-F8F66C18EC75}"/>
    <dgm:cxn modelId="{A1F68DF8-48C1-49C7-8CC9-C7617EC3C573}" type="presOf" srcId="{D78C8697-F7C7-4620-AE74-C4138C24008B}" destId="{92666B87-07C6-4126-9C7C-CD2A7DE94086}" srcOrd="0" destOrd="1" presId="urn:microsoft.com/office/officeart/2005/8/layout/cycle4"/>
    <dgm:cxn modelId="{934DB0F8-2E97-419F-B58C-7663FCD9D486}" srcId="{E4C0855D-BFE4-4F22-BB29-D206E6BDA880}" destId="{B706CE2B-E128-4884-B196-C4AD3914C975}" srcOrd="0" destOrd="0" parTransId="{7729A75B-7933-4805-81AC-D9692C1FC328}" sibTransId="{5512ABBB-78A7-491A-AC9F-4BA7BCFF0120}"/>
    <dgm:cxn modelId="{907412FA-4595-4EF3-9706-2CFD04BE0BBE}" srcId="{B020281D-A4BC-4D4E-A62F-321E0E5BBB05}" destId="{D78C8697-F7C7-4620-AE74-C4138C24008B}" srcOrd="1" destOrd="0" parTransId="{F27B9C9A-FC84-44AF-B90F-FD07223E1128}" sibTransId="{3E3A4CA5-6885-4B18-BB0C-310546F7E6F6}"/>
    <dgm:cxn modelId="{B2C660FB-2378-4852-824A-15301DC54F8E}" type="presOf" srcId="{2E5330AA-7812-4D1F-8EEF-C6A25590FA31}" destId="{64203303-9AE8-4E67-B496-1F9AF44299C1}" srcOrd="0" destOrd="0" presId="urn:microsoft.com/office/officeart/2005/8/layout/cycle4"/>
    <dgm:cxn modelId="{308E46FE-7720-4022-8D18-38B0C2663D7B}" type="presOf" srcId="{B706CE2B-E128-4884-B196-C4AD3914C975}" destId="{6E8FC1F3-3FB2-4E4A-82D1-A70D9E691772}" srcOrd="1" destOrd="0" presId="urn:microsoft.com/office/officeart/2005/8/layout/cycle4"/>
    <dgm:cxn modelId="{B17CFA43-D311-44B5-BBD2-3AEE3B155853}" type="presParOf" srcId="{39473AC9-21CE-47DF-A601-3E6242484219}" destId="{4CEDD8AB-68EC-4B64-8F06-758C76B198AB}" srcOrd="0" destOrd="0" presId="urn:microsoft.com/office/officeart/2005/8/layout/cycle4"/>
    <dgm:cxn modelId="{D59200A1-7A45-4484-994D-11EA29E860C5}" type="presParOf" srcId="{4CEDD8AB-68EC-4B64-8F06-758C76B198AB}" destId="{F0230CE7-84DA-436E-AC98-0A8844722F6F}" srcOrd="0" destOrd="0" presId="urn:microsoft.com/office/officeart/2005/8/layout/cycle4"/>
    <dgm:cxn modelId="{22A7367B-749E-4361-9B41-1A53BD7F805E}" type="presParOf" srcId="{F0230CE7-84DA-436E-AC98-0A8844722F6F}" destId="{9BEC1DEC-670A-4DEB-8135-01CAAF7EDEB6}" srcOrd="0" destOrd="0" presId="urn:microsoft.com/office/officeart/2005/8/layout/cycle4"/>
    <dgm:cxn modelId="{01B79C79-8A9C-407B-B6AE-7548F738CE0B}" type="presParOf" srcId="{F0230CE7-84DA-436E-AC98-0A8844722F6F}" destId="{064F0A92-5C7F-4359-B077-99E860A02FC9}" srcOrd="1" destOrd="0" presId="urn:microsoft.com/office/officeart/2005/8/layout/cycle4"/>
    <dgm:cxn modelId="{74ADEB03-5578-45CD-8205-F35485A25D0E}" type="presParOf" srcId="{4CEDD8AB-68EC-4B64-8F06-758C76B198AB}" destId="{B70B24F8-BCFD-4140-A856-267C18B06042}" srcOrd="1" destOrd="0" presId="urn:microsoft.com/office/officeart/2005/8/layout/cycle4"/>
    <dgm:cxn modelId="{EBB9C2EC-8E90-48D3-AD91-9B9FC6505DB5}" type="presParOf" srcId="{B70B24F8-BCFD-4140-A856-267C18B06042}" destId="{92666B87-07C6-4126-9C7C-CD2A7DE94086}" srcOrd="0" destOrd="0" presId="urn:microsoft.com/office/officeart/2005/8/layout/cycle4"/>
    <dgm:cxn modelId="{0F59AAE9-2CB7-4B1B-8BD1-8E53F7ABD55C}" type="presParOf" srcId="{B70B24F8-BCFD-4140-A856-267C18B06042}" destId="{D23B3150-B95E-44BB-9A92-23C4C94C72CC}" srcOrd="1" destOrd="0" presId="urn:microsoft.com/office/officeart/2005/8/layout/cycle4"/>
    <dgm:cxn modelId="{41589642-3592-4DA5-9948-93EE9BF917D2}" type="presParOf" srcId="{4CEDD8AB-68EC-4B64-8F06-758C76B198AB}" destId="{66B0AF48-3B51-4347-942C-747E17B25F8B}" srcOrd="2" destOrd="0" presId="urn:microsoft.com/office/officeart/2005/8/layout/cycle4"/>
    <dgm:cxn modelId="{863A9951-B3B5-46F0-83F8-F92E2F3750D7}" type="presParOf" srcId="{66B0AF48-3B51-4347-942C-747E17B25F8B}" destId="{210E4ED7-4B22-4D67-85B1-136EEE36A7E0}" srcOrd="0" destOrd="0" presId="urn:microsoft.com/office/officeart/2005/8/layout/cycle4"/>
    <dgm:cxn modelId="{E0B42645-1983-4ABA-AF3F-C96266EBD933}" type="presParOf" srcId="{66B0AF48-3B51-4347-942C-747E17B25F8B}" destId="{6E8FC1F3-3FB2-4E4A-82D1-A70D9E691772}" srcOrd="1" destOrd="0" presId="urn:microsoft.com/office/officeart/2005/8/layout/cycle4"/>
    <dgm:cxn modelId="{AABF6E23-C8C4-4774-B533-5DDED75A4971}" type="presParOf" srcId="{4CEDD8AB-68EC-4B64-8F06-758C76B198AB}" destId="{28B05FCE-E69F-4FA8-B9ED-DB63BAE6F28B}" srcOrd="3" destOrd="0" presId="urn:microsoft.com/office/officeart/2005/8/layout/cycle4"/>
    <dgm:cxn modelId="{B029601B-2106-4B34-BA04-04D114EBF319}" type="presParOf" srcId="{28B05FCE-E69F-4FA8-B9ED-DB63BAE6F28B}" destId="{245164B4-B6FF-4887-8DB4-19908CD9B7EF}" srcOrd="0" destOrd="0" presId="urn:microsoft.com/office/officeart/2005/8/layout/cycle4"/>
    <dgm:cxn modelId="{94E55A13-757C-4D62-AEAC-FDE8B560233E}" type="presParOf" srcId="{28B05FCE-E69F-4FA8-B9ED-DB63BAE6F28B}" destId="{859C6C0A-1D42-4C95-89E0-0102E4740C52}" srcOrd="1" destOrd="0" presId="urn:microsoft.com/office/officeart/2005/8/layout/cycle4"/>
    <dgm:cxn modelId="{AEC46265-2B01-419C-ADC5-74A38E8BB795}" type="presParOf" srcId="{4CEDD8AB-68EC-4B64-8F06-758C76B198AB}" destId="{89F1B9A1-50D1-43C4-B9AB-A185A3167DBC}" srcOrd="4" destOrd="0" presId="urn:microsoft.com/office/officeart/2005/8/layout/cycle4"/>
    <dgm:cxn modelId="{6FC188FF-CB92-4A6C-9B72-9C9ACFB62DF2}" type="presParOf" srcId="{39473AC9-21CE-47DF-A601-3E6242484219}" destId="{C5233DB2-2FC4-4BB4-8790-F16FB02351AC}" srcOrd="1" destOrd="0" presId="urn:microsoft.com/office/officeart/2005/8/layout/cycle4"/>
    <dgm:cxn modelId="{564761AC-B79A-4F67-ABF3-C50ED2D5E384}" type="presParOf" srcId="{C5233DB2-2FC4-4BB4-8790-F16FB02351AC}" destId="{64203303-9AE8-4E67-B496-1F9AF44299C1}" srcOrd="0" destOrd="0" presId="urn:microsoft.com/office/officeart/2005/8/layout/cycle4"/>
    <dgm:cxn modelId="{E540D101-903B-4163-B02B-892D8EC36BF4}" type="presParOf" srcId="{C5233DB2-2FC4-4BB4-8790-F16FB02351AC}" destId="{28984105-F6C8-4781-94AB-DD3C1841F1BA}" srcOrd="1" destOrd="0" presId="urn:microsoft.com/office/officeart/2005/8/layout/cycle4"/>
    <dgm:cxn modelId="{3311F5BD-7870-4ED5-91C7-0FB2FAC38CB9}" type="presParOf" srcId="{C5233DB2-2FC4-4BB4-8790-F16FB02351AC}" destId="{99E25FBE-2CB5-42FB-9B46-3C5BC976DF34}" srcOrd="2" destOrd="0" presId="urn:microsoft.com/office/officeart/2005/8/layout/cycle4"/>
    <dgm:cxn modelId="{932F2641-9589-499F-A32D-5A1379D3A24C}" type="presParOf" srcId="{C5233DB2-2FC4-4BB4-8790-F16FB02351AC}" destId="{B800C873-C9E7-44E1-AA7A-A3592783CC1E}" srcOrd="3" destOrd="0" presId="urn:microsoft.com/office/officeart/2005/8/layout/cycle4"/>
    <dgm:cxn modelId="{3CA64411-8F39-4474-8047-299E84EE0FED}" type="presParOf" srcId="{C5233DB2-2FC4-4BB4-8790-F16FB02351AC}" destId="{EE61972C-D1AA-4483-A294-061D5BC62331}" srcOrd="4" destOrd="0" presId="urn:microsoft.com/office/officeart/2005/8/layout/cycle4"/>
    <dgm:cxn modelId="{60459E2A-2B91-4F5A-81C4-F8E948EE63C3}" type="presParOf" srcId="{39473AC9-21CE-47DF-A601-3E6242484219}" destId="{31CACF2B-C977-4579-9A36-DEDB23F619C6}" srcOrd="2" destOrd="0" presId="urn:microsoft.com/office/officeart/2005/8/layout/cycle4"/>
    <dgm:cxn modelId="{89C82450-52CE-4DF7-B029-04A0977442B9}" type="presParOf" srcId="{39473AC9-21CE-47DF-A601-3E6242484219}" destId="{6960BFF3-7C83-47CA-8A58-291519769A74}" srcOrd="3" destOrd="0" presId="urn:microsoft.com/office/officeart/2005/8/layout/cycle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0E4ED7-4B22-4D67-85B1-136EEE36A7E0}">
      <dsp:nvSpPr>
        <dsp:cNvPr id="0" name=""/>
        <dsp:cNvSpPr/>
      </dsp:nvSpPr>
      <dsp:spPr>
        <a:xfrm>
          <a:off x="4171016" y="2968443"/>
          <a:ext cx="3464261" cy="205988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t" anchorCtr="0">
          <a:noAutofit/>
        </a:bodyPr>
        <a:lstStyle/>
        <a:p>
          <a:pPr marL="114300" lvl="1" indent="-114300" algn="ctr" defTabSz="622300">
            <a:lnSpc>
              <a:spcPct val="90000"/>
            </a:lnSpc>
            <a:spcBef>
              <a:spcPct val="0"/>
            </a:spcBef>
            <a:spcAft>
              <a:spcPct val="15000"/>
            </a:spcAft>
            <a:buChar char="•"/>
          </a:pPr>
          <a:r>
            <a:rPr lang="en-IN" sz="1400" b="1" kern="1200">
              <a:latin typeface="Arial" panose="020B0604020202020204" pitchFamily="34" charset="0"/>
              <a:cs typeface="Arial" panose="020B0604020202020204" pitchFamily="34" charset="0"/>
            </a:rPr>
            <a:t>Storage medium for solar and Wind</a:t>
          </a:r>
          <a:endParaRPr lang="en-IN" sz="1400" b="1" kern="1200" dirty="0">
            <a:latin typeface="Arial" panose="020B0604020202020204" pitchFamily="34" charset="0"/>
            <a:cs typeface="Arial" panose="020B0604020202020204" pitchFamily="34" charset="0"/>
          </a:endParaRPr>
        </a:p>
        <a:p>
          <a:pPr marL="114300" lvl="1" indent="-114300" algn="ctr" defTabSz="622300">
            <a:lnSpc>
              <a:spcPct val="90000"/>
            </a:lnSpc>
            <a:spcBef>
              <a:spcPct val="0"/>
            </a:spcBef>
            <a:spcAft>
              <a:spcPct val="15000"/>
            </a:spcAft>
            <a:buChar char="•"/>
          </a:pPr>
          <a:r>
            <a:rPr lang="en-IN" sz="1400" b="1" kern="1200" dirty="0">
              <a:latin typeface="Arial" panose="020B0604020202020204" pitchFamily="34" charset="0"/>
              <a:cs typeface="Arial" panose="020B0604020202020204" pitchFamily="34" charset="0"/>
            </a:rPr>
            <a:t>Stationery Power Generation Via Fuel Cell</a:t>
          </a:r>
        </a:p>
        <a:p>
          <a:pPr marL="114300" lvl="1" indent="-114300" algn="ctr" defTabSz="622300">
            <a:lnSpc>
              <a:spcPct val="90000"/>
            </a:lnSpc>
            <a:spcBef>
              <a:spcPct val="0"/>
            </a:spcBef>
            <a:spcAft>
              <a:spcPct val="15000"/>
            </a:spcAft>
            <a:buChar char="•"/>
          </a:pPr>
          <a:r>
            <a:rPr lang="en-IN" sz="1400" b="1" kern="1200" dirty="0">
              <a:latin typeface="Arial" panose="020B0604020202020204" pitchFamily="34" charset="0"/>
              <a:cs typeface="Arial" panose="020B0604020202020204" pitchFamily="34" charset="0"/>
            </a:rPr>
            <a:t>Cooling of Generators in thermal power plants</a:t>
          </a:r>
        </a:p>
      </dsp:txBody>
      <dsp:txXfrm>
        <a:off x="5255543" y="3528662"/>
        <a:ext cx="2334484" cy="1454413"/>
      </dsp:txXfrm>
    </dsp:sp>
    <dsp:sp modelId="{245164B4-B6FF-4887-8DB4-19908CD9B7EF}">
      <dsp:nvSpPr>
        <dsp:cNvPr id="0" name=""/>
        <dsp:cNvSpPr/>
      </dsp:nvSpPr>
      <dsp:spPr>
        <a:xfrm>
          <a:off x="32130" y="2975111"/>
          <a:ext cx="3751572" cy="202891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t" anchorCtr="0">
          <a:noAutofit/>
        </a:bodyPr>
        <a:lstStyle/>
        <a:p>
          <a:pPr marL="114300" lvl="1" indent="-114300" algn="l" defTabSz="622300">
            <a:lnSpc>
              <a:spcPct val="90000"/>
            </a:lnSpc>
            <a:spcBef>
              <a:spcPct val="0"/>
            </a:spcBef>
            <a:spcAft>
              <a:spcPct val="15000"/>
            </a:spcAft>
            <a:buChar char="•"/>
          </a:pPr>
          <a:r>
            <a:rPr lang="en-IN" sz="1400" b="1" kern="1200" dirty="0">
              <a:latin typeface="Arial" panose="020B0604020202020204" pitchFamily="34" charset="0"/>
              <a:cs typeface="Arial" panose="020B0604020202020204" pitchFamily="34" charset="0"/>
            </a:rPr>
            <a:t>Gas grid interaction                     for cooling or healing                of buildings</a:t>
          </a:r>
        </a:p>
        <a:p>
          <a:pPr marL="114300" lvl="1" indent="-114300" algn="l" defTabSz="622300">
            <a:lnSpc>
              <a:spcPct val="90000"/>
            </a:lnSpc>
            <a:spcBef>
              <a:spcPct val="0"/>
            </a:spcBef>
            <a:spcAft>
              <a:spcPct val="15000"/>
            </a:spcAft>
            <a:buChar char="•"/>
          </a:pPr>
          <a:r>
            <a:rPr lang="en-IN" sz="1400" b="1" kern="1200" dirty="0">
              <a:latin typeface="Arial" panose="020B0604020202020204" pitchFamily="34" charset="0"/>
              <a:cs typeface="Arial" panose="020B0604020202020204" pitchFamily="34" charset="0"/>
            </a:rPr>
            <a:t>Household application like </a:t>
          </a:r>
          <a:r>
            <a:rPr lang="en-IN" sz="1400" b="1" kern="1200" dirty="0" err="1">
              <a:latin typeface="Arial" panose="020B0604020202020204" pitchFamily="34" charset="0"/>
              <a:cs typeface="Arial" panose="020B0604020202020204" pitchFamily="34" charset="0"/>
            </a:rPr>
            <a:t>cooking,heating,cooling</a:t>
          </a:r>
          <a:r>
            <a:rPr lang="en-IN" sz="1400" b="1" kern="1200" dirty="0">
              <a:latin typeface="Arial" panose="020B0604020202020204" pitchFamily="34" charset="0"/>
              <a:cs typeface="Arial" panose="020B0604020202020204" pitchFamily="34" charset="0"/>
            </a:rPr>
            <a:t>, etc</a:t>
          </a:r>
        </a:p>
      </dsp:txBody>
      <dsp:txXfrm>
        <a:off x="76699" y="3526909"/>
        <a:ext cx="2536962" cy="1432547"/>
      </dsp:txXfrm>
    </dsp:sp>
    <dsp:sp modelId="{92666B87-07C6-4126-9C7C-CD2A7DE94086}">
      <dsp:nvSpPr>
        <dsp:cNvPr id="0" name=""/>
        <dsp:cNvSpPr/>
      </dsp:nvSpPr>
      <dsp:spPr>
        <a:xfrm>
          <a:off x="4715715" y="-39845"/>
          <a:ext cx="2374863" cy="153837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t" anchorCtr="0">
          <a:noAutofit/>
        </a:bodyPr>
        <a:lstStyle/>
        <a:p>
          <a:pPr marL="114300" lvl="1" indent="-114300" algn="l" defTabSz="622300">
            <a:lnSpc>
              <a:spcPct val="90000"/>
            </a:lnSpc>
            <a:spcBef>
              <a:spcPct val="0"/>
            </a:spcBef>
            <a:spcAft>
              <a:spcPct val="15000"/>
            </a:spcAft>
            <a:buChar char="•"/>
          </a:pPr>
          <a:r>
            <a:rPr lang="en-IN" sz="1400" b="1" kern="1200" dirty="0">
              <a:latin typeface="Arial" panose="020B0604020202020204" pitchFamily="34" charset="0"/>
              <a:cs typeface="Arial" panose="020B0604020202020204" pitchFamily="34" charset="0"/>
            </a:rPr>
            <a:t>Internal Combustion Engine (ICE) Vehicles</a:t>
          </a:r>
        </a:p>
        <a:p>
          <a:pPr marL="114300" lvl="1" indent="-114300" algn="l" defTabSz="622300">
            <a:lnSpc>
              <a:spcPct val="90000"/>
            </a:lnSpc>
            <a:spcBef>
              <a:spcPct val="0"/>
            </a:spcBef>
            <a:spcAft>
              <a:spcPct val="15000"/>
            </a:spcAft>
            <a:buChar char="•"/>
          </a:pPr>
          <a:r>
            <a:rPr lang="en-IN" sz="1400" b="1" kern="1200" dirty="0">
              <a:latin typeface="Arial" panose="020B0604020202020204" pitchFamily="34" charset="0"/>
              <a:cs typeface="Arial" panose="020B0604020202020204" pitchFamily="34" charset="0"/>
            </a:rPr>
            <a:t>Fuel Cell (FC) Vehicles</a:t>
          </a:r>
        </a:p>
      </dsp:txBody>
      <dsp:txXfrm>
        <a:off x="5461967" y="-6052"/>
        <a:ext cx="1594818" cy="1086193"/>
      </dsp:txXfrm>
    </dsp:sp>
    <dsp:sp modelId="{9BEC1DEC-670A-4DEB-8135-01CAAF7EDEB6}">
      <dsp:nvSpPr>
        <dsp:cNvPr id="0" name=""/>
        <dsp:cNvSpPr/>
      </dsp:nvSpPr>
      <dsp:spPr>
        <a:xfrm>
          <a:off x="649737" y="7851"/>
          <a:ext cx="2757264" cy="174111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t" anchorCtr="0">
          <a:noAutofit/>
        </a:bodyPr>
        <a:lstStyle/>
        <a:p>
          <a:pPr marL="114300" lvl="1" indent="-114300" algn="l" defTabSz="622300">
            <a:lnSpc>
              <a:spcPct val="90000"/>
            </a:lnSpc>
            <a:spcBef>
              <a:spcPct val="0"/>
            </a:spcBef>
            <a:spcAft>
              <a:spcPct val="15000"/>
            </a:spcAft>
            <a:buChar char="•"/>
          </a:pPr>
          <a:r>
            <a:rPr lang="en-IN" sz="1400" b="1" kern="1200" dirty="0">
              <a:latin typeface="Arial" panose="020B0604020202020204" pitchFamily="34" charset="0"/>
              <a:cs typeface="Arial" panose="020B0604020202020204" pitchFamily="34" charset="0"/>
            </a:rPr>
            <a:t>Fertilizer</a:t>
          </a:r>
        </a:p>
        <a:p>
          <a:pPr marL="114300" lvl="1" indent="-114300" algn="l" defTabSz="622300">
            <a:lnSpc>
              <a:spcPct val="90000"/>
            </a:lnSpc>
            <a:spcBef>
              <a:spcPct val="0"/>
            </a:spcBef>
            <a:spcAft>
              <a:spcPct val="15000"/>
            </a:spcAft>
            <a:buChar char="•"/>
          </a:pPr>
          <a:r>
            <a:rPr lang="en-IN" sz="1400" b="1" kern="1200" dirty="0">
              <a:latin typeface="Arial" panose="020B0604020202020204" pitchFamily="34" charset="0"/>
              <a:cs typeface="Arial" panose="020B0604020202020204" pitchFamily="34" charset="0"/>
            </a:rPr>
            <a:t>Iron and Steel</a:t>
          </a:r>
        </a:p>
        <a:p>
          <a:pPr marL="114300" lvl="1" indent="-114300" algn="l" defTabSz="622300">
            <a:lnSpc>
              <a:spcPct val="90000"/>
            </a:lnSpc>
            <a:spcBef>
              <a:spcPct val="0"/>
            </a:spcBef>
            <a:spcAft>
              <a:spcPct val="15000"/>
            </a:spcAft>
            <a:buChar char="•"/>
          </a:pPr>
          <a:r>
            <a:rPr lang="en-IN" sz="1400" b="1" kern="1200" dirty="0">
              <a:latin typeface="Arial" panose="020B0604020202020204" pitchFamily="34" charset="0"/>
              <a:cs typeface="Arial" panose="020B0604020202020204" pitchFamily="34" charset="0"/>
            </a:rPr>
            <a:t>Food Processing</a:t>
          </a:r>
        </a:p>
        <a:p>
          <a:pPr marL="114300" lvl="1" indent="-114300" algn="l" defTabSz="622300">
            <a:lnSpc>
              <a:spcPct val="90000"/>
            </a:lnSpc>
            <a:spcBef>
              <a:spcPct val="0"/>
            </a:spcBef>
            <a:spcAft>
              <a:spcPct val="15000"/>
            </a:spcAft>
            <a:buChar char="•"/>
          </a:pPr>
          <a:r>
            <a:rPr lang="en-IN" sz="1400" b="1" kern="1200" dirty="0">
              <a:latin typeface="Arial" panose="020B0604020202020204" pitchFamily="34" charset="0"/>
              <a:cs typeface="Arial" panose="020B0604020202020204" pitchFamily="34" charset="0"/>
            </a:rPr>
            <a:t>Petroleum and petrochemical</a:t>
          </a:r>
        </a:p>
        <a:p>
          <a:pPr marL="114300" lvl="1" indent="-114300" algn="l" defTabSz="622300">
            <a:lnSpc>
              <a:spcPct val="90000"/>
            </a:lnSpc>
            <a:spcBef>
              <a:spcPct val="0"/>
            </a:spcBef>
            <a:spcAft>
              <a:spcPct val="15000"/>
            </a:spcAft>
            <a:buChar char="•"/>
          </a:pPr>
          <a:r>
            <a:rPr lang="en-IN" sz="1400" b="1" kern="1200" dirty="0">
              <a:latin typeface="Arial" panose="020B0604020202020204" pitchFamily="34" charset="0"/>
              <a:cs typeface="Arial" panose="020B0604020202020204" pitchFamily="34" charset="0"/>
            </a:rPr>
            <a:t>Float glass</a:t>
          </a:r>
        </a:p>
        <a:p>
          <a:pPr marL="114300" lvl="1" indent="-114300" algn="l" defTabSz="622300">
            <a:lnSpc>
              <a:spcPct val="90000"/>
            </a:lnSpc>
            <a:spcBef>
              <a:spcPct val="0"/>
            </a:spcBef>
            <a:spcAft>
              <a:spcPct val="15000"/>
            </a:spcAft>
            <a:buChar char="•"/>
          </a:pPr>
          <a:r>
            <a:rPr lang="en-IN" sz="1400" b="1" kern="1200" dirty="0">
              <a:latin typeface="Arial" panose="020B0604020202020204" pitchFamily="34" charset="0"/>
              <a:cs typeface="Arial" panose="020B0604020202020204" pitchFamily="34" charset="0"/>
            </a:rPr>
            <a:t>Chemical</a:t>
          </a:r>
        </a:p>
      </dsp:txBody>
      <dsp:txXfrm>
        <a:off x="687984" y="46098"/>
        <a:ext cx="1853590" cy="1229342"/>
      </dsp:txXfrm>
    </dsp:sp>
    <dsp:sp modelId="{64203303-9AE8-4E67-B496-1F9AF44299C1}">
      <dsp:nvSpPr>
        <dsp:cNvPr id="0" name=""/>
        <dsp:cNvSpPr/>
      </dsp:nvSpPr>
      <dsp:spPr>
        <a:xfrm>
          <a:off x="1764245" y="313868"/>
          <a:ext cx="2081611" cy="2081611"/>
        </a:xfrm>
        <a:prstGeom prst="pieWedg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1022350">
            <a:lnSpc>
              <a:spcPct val="90000"/>
            </a:lnSpc>
            <a:spcBef>
              <a:spcPct val="0"/>
            </a:spcBef>
            <a:spcAft>
              <a:spcPct val="35000"/>
            </a:spcAft>
            <a:buNone/>
          </a:pPr>
          <a:r>
            <a:rPr lang="en-IN" sz="2300" kern="1200" dirty="0"/>
            <a:t>Industry</a:t>
          </a:r>
        </a:p>
      </dsp:txBody>
      <dsp:txXfrm>
        <a:off x="2373935" y="923558"/>
        <a:ext cx="1471921" cy="1471921"/>
      </dsp:txXfrm>
    </dsp:sp>
    <dsp:sp modelId="{28984105-F6C8-4781-94AB-DD3C1841F1BA}">
      <dsp:nvSpPr>
        <dsp:cNvPr id="0" name=""/>
        <dsp:cNvSpPr/>
      </dsp:nvSpPr>
      <dsp:spPr>
        <a:xfrm rot="5400000">
          <a:off x="3942004" y="313868"/>
          <a:ext cx="2081611" cy="2081611"/>
        </a:xfrm>
        <a:prstGeom prst="pieWedg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1022350">
            <a:lnSpc>
              <a:spcPct val="90000"/>
            </a:lnSpc>
            <a:spcBef>
              <a:spcPct val="0"/>
            </a:spcBef>
            <a:spcAft>
              <a:spcPct val="35000"/>
            </a:spcAft>
            <a:buNone/>
          </a:pPr>
          <a:r>
            <a:rPr lang="en-IN" sz="2300" kern="1200" dirty="0"/>
            <a:t>Transport</a:t>
          </a:r>
        </a:p>
      </dsp:txBody>
      <dsp:txXfrm rot="-5400000">
        <a:off x="3942004" y="923558"/>
        <a:ext cx="1471921" cy="1471921"/>
      </dsp:txXfrm>
    </dsp:sp>
    <dsp:sp modelId="{99E25FBE-2CB5-42FB-9B46-3C5BC976DF34}">
      <dsp:nvSpPr>
        <dsp:cNvPr id="0" name=""/>
        <dsp:cNvSpPr/>
      </dsp:nvSpPr>
      <dsp:spPr>
        <a:xfrm rot="10800000">
          <a:off x="3942004" y="2491628"/>
          <a:ext cx="2081611" cy="2081611"/>
        </a:xfrm>
        <a:prstGeom prst="pieWedg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1022350">
            <a:lnSpc>
              <a:spcPct val="90000"/>
            </a:lnSpc>
            <a:spcBef>
              <a:spcPct val="0"/>
            </a:spcBef>
            <a:spcAft>
              <a:spcPct val="35000"/>
            </a:spcAft>
            <a:buNone/>
          </a:pPr>
          <a:r>
            <a:rPr lang="en-IN" sz="2300" kern="1200" dirty="0"/>
            <a:t>Power</a:t>
          </a:r>
        </a:p>
      </dsp:txBody>
      <dsp:txXfrm rot="10800000">
        <a:off x="3942004" y="2491628"/>
        <a:ext cx="1471921" cy="1471921"/>
      </dsp:txXfrm>
    </dsp:sp>
    <dsp:sp modelId="{B800C873-C9E7-44E1-AA7A-A3592783CC1E}">
      <dsp:nvSpPr>
        <dsp:cNvPr id="0" name=""/>
        <dsp:cNvSpPr/>
      </dsp:nvSpPr>
      <dsp:spPr>
        <a:xfrm rot="16200000">
          <a:off x="1764245" y="2491628"/>
          <a:ext cx="2081611" cy="2081611"/>
        </a:xfrm>
        <a:prstGeom prst="pieWedg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1022350">
            <a:lnSpc>
              <a:spcPct val="90000"/>
            </a:lnSpc>
            <a:spcBef>
              <a:spcPct val="0"/>
            </a:spcBef>
            <a:spcAft>
              <a:spcPct val="35000"/>
            </a:spcAft>
            <a:buNone/>
          </a:pPr>
          <a:r>
            <a:rPr lang="en-IN" sz="2300" kern="1200" dirty="0"/>
            <a:t>Domestic</a:t>
          </a:r>
        </a:p>
      </dsp:txBody>
      <dsp:txXfrm rot="5400000">
        <a:off x="2373935" y="2491628"/>
        <a:ext cx="1471921" cy="1471921"/>
      </dsp:txXfrm>
    </dsp:sp>
    <dsp:sp modelId="{31CACF2B-C977-4579-9A36-DEDB23F619C6}">
      <dsp:nvSpPr>
        <dsp:cNvPr id="0" name=""/>
        <dsp:cNvSpPr/>
      </dsp:nvSpPr>
      <dsp:spPr>
        <a:xfrm>
          <a:off x="3534576" y="2010886"/>
          <a:ext cx="718708" cy="624964"/>
        </a:xfrm>
        <a:prstGeom prst="circularArrow">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960BFF3-7C83-47CA-8A58-291519769A74}">
      <dsp:nvSpPr>
        <dsp:cNvPr id="0" name=""/>
        <dsp:cNvSpPr/>
      </dsp:nvSpPr>
      <dsp:spPr>
        <a:xfrm rot="10800000">
          <a:off x="3534576" y="2251257"/>
          <a:ext cx="718708" cy="624964"/>
        </a:xfrm>
        <a:prstGeom prst="circularArrow">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1"/>
            <a:ext cx="10363200" cy="574453"/>
          </a:xfrm>
          <a:prstGeom prst="rect">
            <a:avLst/>
          </a:prstGeom>
        </p:spPr>
        <p:txBody>
          <a:bodyPr wrap="square" lIns="0" tIns="0" rIns="0" bIns="0">
            <a:spAutoFit/>
          </a:bodyPr>
          <a:lstStyle>
            <a:lvl1pPr>
              <a:defRPr sz="3733" b="0" i="0">
                <a:solidFill>
                  <a:srgbClr val="FF0000"/>
                </a:solidFill>
                <a:latin typeface="Arial"/>
                <a:cs typeface="Arial"/>
              </a:defRPr>
            </a:lvl1pPr>
          </a:lstStyle>
          <a:p>
            <a:r>
              <a:rPr lang="en-US"/>
              <a:t>Click to edit Master title style</a:t>
            </a:r>
            <a:endParaRPr/>
          </a:p>
        </p:txBody>
      </p:sp>
      <p:sp>
        <p:nvSpPr>
          <p:cNvPr id="3" name="Holder 3"/>
          <p:cNvSpPr>
            <a:spLocks noGrp="1"/>
          </p:cNvSpPr>
          <p:nvPr>
            <p:ph type="subTitle" idx="4"/>
          </p:nvPr>
        </p:nvSpPr>
        <p:spPr>
          <a:xfrm>
            <a:off x="1828800" y="3840481"/>
            <a:ext cx="8534400" cy="287323"/>
          </a:xfrm>
          <a:prstGeom prst="rect">
            <a:avLst/>
          </a:prstGeom>
        </p:spPr>
        <p:txBody>
          <a:bodyPr wrap="square" lIns="0" tIns="0" rIns="0" bIns="0">
            <a:spAutoFit/>
          </a:bodyPr>
          <a:lstStyle>
            <a:lvl1pPr>
              <a:defRPr sz="1867" b="0" i="0">
                <a:solidFill>
                  <a:schemeClr val="tx1"/>
                </a:solidFill>
                <a:latin typeface="Arial"/>
                <a:cs typeface="Arial"/>
              </a:defRPr>
            </a:lvl1pPr>
          </a:lstStyle>
          <a:p>
            <a:r>
              <a:rPr lang="en-US"/>
              <a:t>Click to edit Master subtitle style</a:t>
            </a:r>
            <a:endParaRPr/>
          </a:p>
        </p:txBody>
      </p:sp>
    </p:spTree>
    <p:extLst>
      <p:ext uri="{BB962C8B-B14F-4D97-AF65-F5344CB8AC3E}">
        <p14:creationId xmlns:p14="http://schemas.microsoft.com/office/powerpoint/2010/main" val="13988003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761967" y="362217"/>
            <a:ext cx="10152379" cy="574453"/>
          </a:xfrm>
        </p:spPr>
        <p:txBody>
          <a:bodyPr lIns="0" tIns="0" rIns="0" bIns="0"/>
          <a:lstStyle>
            <a:lvl1pPr>
              <a:defRPr sz="3733" b="0" i="0">
                <a:solidFill>
                  <a:srgbClr val="FF0000"/>
                </a:solidFill>
                <a:latin typeface="Arial"/>
                <a:cs typeface="Arial"/>
              </a:defRPr>
            </a:lvl1pPr>
          </a:lstStyle>
          <a:p>
            <a:r>
              <a:rPr lang="en-US"/>
              <a:t>Click to edit Master title style</a:t>
            </a:r>
            <a:endParaRPr/>
          </a:p>
        </p:txBody>
      </p:sp>
      <p:sp>
        <p:nvSpPr>
          <p:cNvPr id="3" name="Holder 3"/>
          <p:cNvSpPr>
            <a:spLocks noGrp="1"/>
          </p:cNvSpPr>
          <p:nvPr>
            <p:ph type="body" idx="1"/>
          </p:nvPr>
        </p:nvSpPr>
        <p:spPr>
          <a:xfrm>
            <a:off x="761967" y="1434783"/>
            <a:ext cx="6218767" cy="287323"/>
          </a:xfrm>
        </p:spPr>
        <p:txBody>
          <a:bodyPr lIns="0" tIns="0" rIns="0" bIns="0"/>
          <a:lstStyle>
            <a:lvl1pPr>
              <a:defRPr sz="1867" b="0" i="0">
                <a:solidFill>
                  <a:schemeClr val="tx1"/>
                </a:solidFill>
                <a:latin typeface="Arial"/>
                <a:cs typeface="Arial"/>
              </a:defRPr>
            </a:lvl1pPr>
          </a:lstStyle>
          <a:p>
            <a:pPr lvl="0"/>
            <a:r>
              <a:rPr lang="en-US"/>
              <a:t>Click to edit Master text styles</a:t>
            </a:r>
          </a:p>
        </p:txBody>
      </p:sp>
    </p:spTree>
    <p:extLst>
      <p:ext uri="{BB962C8B-B14F-4D97-AF65-F5344CB8AC3E}">
        <p14:creationId xmlns:p14="http://schemas.microsoft.com/office/powerpoint/2010/main" val="26152685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761967" y="362217"/>
            <a:ext cx="10152379" cy="574453"/>
          </a:xfrm>
        </p:spPr>
        <p:txBody>
          <a:bodyPr lIns="0" tIns="0" rIns="0" bIns="0"/>
          <a:lstStyle>
            <a:lvl1pPr>
              <a:defRPr sz="3733" b="0" i="0">
                <a:solidFill>
                  <a:srgbClr val="FF0000"/>
                </a:solidFill>
                <a:latin typeface="Arial"/>
                <a:cs typeface="Arial"/>
              </a:defRPr>
            </a:lvl1pPr>
          </a:lstStyle>
          <a:p>
            <a:r>
              <a:rPr lang="en-US"/>
              <a:t>Click to edit Master title style</a:t>
            </a:r>
            <a:endParaRPr/>
          </a:p>
        </p:txBody>
      </p:sp>
      <p:sp>
        <p:nvSpPr>
          <p:cNvPr id="3" name="Holder 3"/>
          <p:cNvSpPr>
            <a:spLocks noGrp="1"/>
          </p:cNvSpPr>
          <p:nvPr>
            <p:ph sz="half" idx="2"/>
          </p:nvPr>
        </p:nvSpPr>
        <p:spPr>
          <a:xfrm>
            <a:off x="609600" y="1577340"/>
            <a:ext cx="5303520" cy="215444"/>
          </a:xfrm>
          <a:prstGeom prst="rect">
            <a:avLst/>
          </a:prstGeom>
        </p:spPr>
        <p:txBody>
          <a:bodyPr wrap="square" lIns="0" tIns="0" rIns="0" bIns="0">
            <a:spAutoFit/>
          </a:bodyPr>
          <a:lstStyle>
            <a:lvl1pPr>
              <a:defRPr/>
            </a:lvl1pPr>
          </a:lstStyle>
          <a:p>
            <a:pPr lvl="0"/>
            <a:r>
              <a:rPr lang="en-US"/>
              <a:t>Click to edit Master text styles</a:t>
            </a:r>
          </a:p>
        </p:txBody>
      </p:sp>
      <p:sp>
        <p:nvSpPr>
          <p:cNvPr id="4" name="Holder 4"/>
          <p:cNvSpPr>
            <a:spLocks noGrp="1"/>
          </p:cNvSpPr>
          <p:nvPr>
            <p:ph sz="half" idx="3"/>
          </p:nvPr>
        </p:nvSpPr>
        <p:spPr>
          <a:xfrm>
            <a:off x="6278880" y="1577340"/>
            <a:ext cx="5303520" cy="215444"/>
          </a:xfrm>
          <a:prstGeom prst="rect">
            <a:avLst/>
          </a:prstGeom>
        </p:spPr>
        <p:txBody>
          <a:bodyPr wrap="square" lIns="0" tIns="0" rIns="0" bIns="0">
            <a:spAutoFit/>
          </a:bodyPr>
          <a:lstStyle>
            <a:lvl1pPr>
              <a:defRPr/>
            </a:lvl1pPr>
          </a:lstStyle>
          <a:p>
            <a:pPr lvl="0"/>
            <a:r>
              <a:rPr lang="en-US"/>
              <a:t>Click to edit Master text styles</a:t>
            </a:r>
          </a:p>
        </p:txBody>
      </p:sp>
    </p:spTree>
    <p:extLst>
      <p:ext uri="{BB962C8B-B14F-4D97-AF65-F5344CB8AC3E}">
        <p14:creationId xmlns:p14="http://schemas.microsoft.com/office/powerpoint/2010/main" val="39322425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761967" y="362217"/>
            <a:ext cx="10152379" cy="574453"/>
          </a:xfrm>
        </p:spPr>
        <p:txBody>
          <a:bodyPr lIns="0" tIns="0" rIns="0" bIns="0"/>
          <a:lstStyle>
            <a:lvl1pPr>
              <a:defRPr sz="3733" b="0" i="0">
                <a:solidFill>
                  <a:srgbClr val="FF0000"/>
                </a:solidFill>
                <a:latin typeface="Arial"/>
                <a:cs typeface="Arial"/>
              </a:defRPr>
            </a:lvl1pPr>
          </a:lstStyle>
          <a:p>
            <a:r>
              <a:rPr lang="en-US"/>
              <a:t>Click to edit Master title style</a:t>
            </a:r>
            <a:endParaRPr/>
          </a:p>
        </p:txBody>
      </p:sp>
    </p:spTree>
    <p:extLst>
      <p:ext uri="{BB962C8B-B14F-4D97-AF65-F5344CB8AC3E}">
        <p14:creationId xmlns:p14="http://schemas.microsoft.com/office/powerpoint/2010/main" val="174830539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675944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59F0D-4411-2C92-D473-FE25441683F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1AC60D9-CF7F-7968-AB19-EFA2A80D0BF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48A1CB7-5E42-AF02-3D0B-87B3419C4FF7}"/>
              </a:ext>
            </a:extLst>
          </p:cNvPr>
          <p:cNvSpPr>
            <a:spLocks noGrp="1"/>
          </p:cNvSpPr>
          <p:nvPr>
            <p:ph type="dt" sz="half" idx="10"/>
          </p:nvPr>
        </p:nvSpPr>
        <p:spPr/>
        <p:txBody>
          <a:bodyPr/>
          <a:lstStyle/>
          <a:p>
            <a:fld id="{A7F25F13-35AA-4DDF-89AC-36F6675656D3}" type="datetimeFigureOut">
              <a:rPr lang="en-IN" smtClean="0"/>
              <a:t>04-02-2025</a:t>
            </a:fld>
            <a:endParaRPr lang="en-IN"/>
          </a:p>
        </p:txBody>
      </p:sp>
      <p:sp>
        <p:nvSpPr>
          <p:cNvPr id="5" name="Footer Placeholder 4">
            <a:extLst>
              <a:ext uri="{FF2B5EF4-FFF2-40B4-BE49-F238E27FC236}">
                <a16:creationId xmlns:a16="http://schemas.microsoft.com/office/drawing/2014/main" id="{F9B48A6D-820D-606C-13D7-7DA697B6AA1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35D7E48-54F6-3ACE-D8EB-6FFB7765BACB}"/>
              </a:ext>
            </a:extLst>
          </p:cNvPr>
          <p:cNvSpPr>
            <a:spLocks noGrp="1"/>
          </p:cNvSpPr>
          <p:nvPr>
            <p:ph type="sldNum" sz="quarter" idx="12"/>
          </p:nvPr>
        </p:nvSpPr>
        <p:spPr/>
        <p:txBody>
          <a:bodyPr/>
          <a:lstStyle/>
          <a:p>
            <a:fld id="{5F6CA5BC-6001-4162-9FCC-031E31DAF545}" type="slidenum">
              <a:rPr lang="en-IN" smtClean="0"/>
              <a:t>‹#›</a:t>
            </a:fld>
            <a:endParaRPr lang="en-IN"/>
          </a:p>
        </p:txBody>
      </p:sp>
    </p:spTree>
    <p:extLst>
      <p:ext uri="{BB962C8B-B14F-4D97-AF65-F5344CB8AC3E}">
        <p14:creationId xmlns:p14="http://schemas.microsoft.com/office/powerpoint/2010/main" val="25702200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761967" y="362217"/>
            <a:ext cx="10152379" cy="430887"/>
          </a:xfrm>
          <a:prstGeom prst="rect">
            <a:avLst/>
          </a:prstGeom>
        </p:spPr>
        <p:txBody>
          <a:bodyPr wrap="square" lIns="0" tIns="0" rIns="0" bIns="0">
            <a:spAutoFit/>
          </a:bodyPr>
          <a:lstStyle>
            <a:lvl1pPr>
              <a:defRPr sz="2800" b="0" i="0">
                <a:solidFill>
                  <a:srgbClr val="FF0000"/>
                </a:solidFill>
                <a:latin typeface="Arial"/>
                <a:cs typeface="Arial"/>
              </a:defRPr>
            </a:lvl1pPr>
          </a:lstStyle>
          <a:p>
            <a:endParaRPr dirty="0"/>
          </a:p>
        </p:txBody>
      </p:sp>
      <p:sp>
        <p:nvSpPr>
          <p:cNvPr id="3" name="Holder 3"/>
          <p:cNvSpPr>
            <a:spLocks noGrp="1"/>
          </p:cNvSpPr>
          <p:nvPr>
            <p:ph type="body" idx="1"/>
          </p:nvPr>
        </p:nvSpPr>
        <p:spPr>
          <a:xfrm>
            <a:off x="761967" y="1434783"/>
            <a:ext cx="6218767" cy="215444"/>
          </a:xfrm>
          <a:prstGeom prst="rect">
            <a:avLst/>
          </a:prstGeom>
        </p:spPr>
        <p:txBody>
          <a:bodyPr wrap="square" lIns="0" tIns="0" rIns="0" bIns="0">
            <a:spAutoFit/>
          </a:bodyPr>
          <a:lstStyle>
            <a:lvl1pPr>
              <a:defRPr sz="1400" b="0" i="0">
                <a:solidFill>
                  <a:schemeClr val="tx1"/>
                </a:solidFill>
                <a:latin typeface="Arial"/>
                <a:cs typeface="Arial"/>
              </a:defRPr>
            </a:lvl1pPr>
          </a:lstStyle>
          <a:p>
            <a:endParaRPr/>
          </a:p>
        </p:txBody>
      </p:sp>
      <p:grpSp>
        <p:nvGrpSpPr>
          <p:cNvPr id="4" name="Group 3">
            <a:extLst>
              <a:ext uri="{FF2B5EF4-FFF2-40B4-BE49-F238E27FC236}">
                <a16:creationId xmlns:a16="http://schemas.microsoft.com/office/drawing/2014/main" id="{21F3A348-9CE1-5509-62D6-ED161972E638}"/>
              </a:ext>
            </a:extLst>
          </p:cNvPr>
          <p:cNvGrpSpPr/>
          <p:nvPr/>
        </p:nvGrpSpPr>
        <p:grpSpPr>
          <a:xfrm>
            <a:off x="478702" y="6051353"/>
            <a:ext cx="2486748" cy="516751"/>
            <a:chOff x="359026" y="4538514"/>
            <a:chExt cx="1865061" cy="387563"/>
          </a:xfrm>
        </p:grpSpPr>
        <p:grpSp>
          <p:nvGrpSpPr>
            <p:cNvPr id="5" name="Group 4">
              <a:extLst>
                <a:ext uri="{FF2B5EF4-FFF2-40B4-BE49-F238E27FC236}">
                  <a16:creationId xmlns:a16="http://schemas.microsoft.com/office/drawing/2014/main" id="{915823DC-156A-B400-5C1D-91F66B623DAA}"/>
                </a:ext>
              </a:extLst>
            </p:cNvPr>
            <p:cNvGrpSpPr/>
            <p:nvPr/>
          </p:nvGrpSpPr>
          <p:grpSpPr>
            <a:xfrm>
              <a:off x="1371600" y="4580849"/>
              <a:ext cx="852487" cy="256814"/>
              <a:chOff x="442913" y="382239"/>
              <a:chExt cx="1985054" cy="598004"/>
            </a:xfrm>
          </p:grpSpPr>
          <p:sp>
            <p:nvSpPr>
              <p:cNvPr id="10" name="Oval 9">
                <a:extLst>
                  <a:ext uri="{FF2B5EF4-FFF2-40B4-BE49-F238E27FC236}">
                    <a16:creationId xmlns:a16="http://schemas.microsoft.com/office/drawing/2014/main" id="{1DA1BED8-1478-75C5-DC80-AFA81711C6C4}"/>
                  </a:ext>
                </a:extLst>
              </p:cNvPr>
              <p:cNvSpPr/>
              <p:nvPr/>
            </p:nvSpPr>
            <p:spPr>
              <a:xfrm>
                <a:off x="442913" y="382239"/>
                <a:ext cx="598004" cy="598004"/>
              </a:xfrm>
              <a:prstGeom prst="ellipse">
                <a:avLst/>
              </a:prstGeom>
              <a:solidFill>
                <a:srgbClr val="FF59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1" name="Freeform: Shape 10">
                <a:extLst>
                  <a:ext uri="{FF2B5EF4-FFF2-40B4-BE49-F238E27FC236}">
                    <a16:creationId xmlns:a16="http://schemas.microsoft.com/office/drawing/2014/main" id="{78EF08D9-7B07-9E8E-312D-2E37BCB067D1}"/>
                  </a:ext>
                </a:extLst>
              </p:cNvPr>
              <p:cNvSpPr/>
              <p:nvPr/>
            </p:nvSpPr>
            <p:spPr>
              <a:xfrm>
                <a:off x="569114" y="508701"/>
                <a:ext cx="345602" cy="345081"/>
              </a:xfrm>
              <a:custGeom>
                <a:avLst/>
                <a:gdLst>
                  <a:gd name="connsiteX0" fmla="*/ 232866 w 463300"/>
                  <a:gd name="connsiteY0" fmla="*/ 166 h 462601"/>
                  <a:gd name="connsiteX1" fmla="*/ 452981 w 463300"/>
                  <a:gd name="connsiteY1" fmla="*/ 0 h 462601"/>
                  <a:gd name="connsiteX2" fmla="*/ 463242 w 463300"/>
                  <a:gd name="connsiteY2" fmla="*/ 10261 h 462601"/>
                  <a:gd name="connsiteX3" fmla="*/ 460263 w 463300"/>
                  <a:gd name="connsiteY3" fmla="*/ 93508 h 462601"/>
                  <a:gd name="connsiteX4" fmla="*/ 405648 w 463300"/>
                  <a:gd name="connsiteY4" fmla="*/ 218295 h 462601"/>
                  <a:gd name="connsiteX5" fmla="*/ 368411 w 463300"/>
                  <a:gd name="connsiteY5" fmla="*/ 252388 h 462601"/>
                  <a:gd name="connsiteX6" fmla="*/ 368411 w 463300"/>
                  <a:gd name="connsiteY6" fmla="*/ 260828 h 462601"/>
                  <a:gd name="connsiteX7" fmla="*/ 450995 w 463300"/>
                  <a:gd name="connsiteY7" fmla="*/ 376513 h 462601"/>
                  <a:gd name="connsiteX8" fmla="*/ 462746 w 463300"/>
                  <a:gd name="connsiteY8" fmla="*/ 455291 h 462601"/>
                  <a:gd name="connsiteX9" fmla="*/ 455464 w 463300"/>
                  <a:gd name="connsiteY9" fmla="*/ 462573 h 462601"/>
                  <a:gd name="connsiteX10" fmla="*/ 393732 w 463300"/>
                  <a:gd name="connsiteY10" fmla="*/ 462573 h 462601"/>
                  <a:gd name="connsiteX11" fmla="*/ 385788 w 463300"/>
                  <a:gd name="connsiteY11" fmla="*/ 454133 h 462601"/>
                  <a:gd name="connsiteX12" fmla="*/ 365763 w 463300"/>
                  <a:gd name="connsiteY12" fmla="*/ 372541 h 462601"/>
                  <a:gd name="connsiteX13" fmla="*/ 262656 w 463300"/>
                  <a:gd name="connsiteY13" fmla="*/ 297901 h 462601"/>
                  <a:gd name="connsiteX14" fmla="*/ 176430 w 463300"/>
                  <a:gd name="connsiteY14" fmla="*/ 304024 h 462601"/>
                  <a:gd name="connsiteX15" fmla="*/ 85902 w 463300"/>
                  <a:gd name="connsiteY15" fmla="*/ 398194 h 462601"/>
                  <a:gd name="connsiteX16" fmla="*/ 76799 w 463300"/>
                  <a:gd name="connsiteY16" fmla="*/ 451981 h 462601"/>
                  <a:gd name="connsiteX17" fmla="*/ 65711 w 463300"/>
                  <a:gd name="connsiteY17" fmla="*/ 462573 h 462601"/>
                  <a:gd name="connsiteX18" fmla="*/ 8944 w 463300"/>
                  <a:gd name="connsiteY18" fmla="*/ 462573 h 462601"/>
                  <a:gd name="connsiteX19" fmla="*/ 7 w 463300"/>
                  <a:gd name="connsiteY19" fmla="*/ 454133 h 462601"/>
                  <a:gd name="connsiteX20" fmla="*/ 95004 w 463300"/>
                  <a:gd name="connsiteY20" fmla="*/ 260994 h 462601"/>
                  <a:gd name="connsiteX21" fmla="*/ 223432 w 463300"/>
                  <a:gd name="connsiteY21" fmla="*/ 218791 h 462601"/>
                  <a:gd name="connsiteX22" fmla="*/ 315616 w 463300"/>
                  <a:gd name="connsiteY22" fmla="*/ 195125 h 462601"/>
                  <a:gd name="connsiteX23" fmla="*/ 379334 w 463300"/>
                  <a:gd name="connsiteY23" fmla="*/ 105920 h 462601"/>
                  <a:gd name="connsiteX24" fmla="*/ 385457 w 463300"/>
                  <a:gd name="connsiteY24" fmla="*/ 76627 h 462601"/>
                  <a:gd name="connsiteX25" fmla="*/ 376686 w 463300"/>
                  <a:gd name="connsiteY25" fmla="*/ 66862 h 462601"/>
                  <a:gd name="connsiteX26" fmla="*/ 208206 w 463300"/>
                  <a:gd name="connsiteY26" fmla="*/ 66862 h 462601"/>
                  <a:gd name="connsiteX27" fmla="*/ 14736 w 463300"/>
                  <a:gd name="connsiteY27" fmla="*/ 66862 h 462601"/>
                  <a:gd name="connsiteX28" fmla="*/ 2489 w 463300"/>
                  <a:gd name="connsiteY28" fmla="*/ 54781 h 462601"/>
                  <a:gd name="connsiteX29" fmla="*/ 2489 w 463300"/>
                  <a:gd name="connsiteY29" fmla="*/ 9765 h 462601"/>
                  <a:gd name="connsiteX30" fmla="*/ 12585 w 463300"/>
                  <a:gd name="connsiteY30" fmla="*/ 0 h 462601"/>
                  <a:gd name="connsiteX31" fmla="*/ 232700 w 463300"/>
                  <a:gd name="connsiteY31" fmla="*/ 0 h 462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463300" h="462601">
                    <a:moveTo>
                      <a:pt x="232866" y="166"/>
                    </a:moveTo>
                    <a:cubicBezTo>
                      <a:pt x="306183" y="166"/>
                      <a:pt x="379665" y="166"/>
                      <a:pt x="452981" y="0"/>
                    </a:cubicBezTo>
                    <a:cubicBezTo>
                      <a:pt x="461091" y="0"/>
                      <a:pt x="463739" y="2152"/>
                      <a:pt x="463242" y="10261"/>
                    </a:cubicBezTo>
                    <a:cubicBezTo>
                      <a:pt x="461753" y="37900"/>
                      <a:pt x="464235" y="65704"/>
                      <a:pt x="460263" y="93508"/>
                    </a:cubicBezTo>
                    <a:cubicBezTo>
                      <a:pt x="453643" y="140344"/>
                      <a:pt x="435935" y="181885"/>
                      <a:pt x="405648" y="218295"/>
                    </a:cubicBezTo>
                    <a:cubicBezTo>
                      <a:pt x="394725" y="231369"/>
                      <a:pt x="382147" y="242623"/>
                      <a:pt x="368411" y="252388"/>
                    </a:cubicBezTo>
                    <a:cubicBezTo>
                      <a:pt x="363777" y="255698"/>
                      <a:pt x="363611" y="257353"/>
                      <a:pt x="368411" y="260828"/>
                    </a:cubicBezTo>
                    <a:cubicBezTo>
                      <a:pt x="408627" y="290288"/>
                      <a:pt x="435935" y="329180"/>
                      <a:pt x="450995" y="376513"/>
                    </a:cubicBezTo>
                    <a:cubicBezTo>
                      <a:pt x="459105" y="402166"/>
                      <a:pt x="462415" y="428480"/>
                      <a:pt x="462746" y="455291"/>
                    </a:cubicBezTo>
                    <a:cubicBezTo>
                      <a:pt x="462746" y="460753"/>
                      <a:pt x="460760" y="462573"/>
                      <a:pt x="455464" y="462573"/>
                    </a:cubicBezTo>
                    <a:cubicBezTo>
                      <a:pt x="434942" y="462408"/>
                      <a:pt x="414254" y="462242"/>
                      <a:pt x="393732" y="462573"/>
                    </a:cubicBezTo>
                    <a:cubicBezTo>
                      <a:pt x="387278" y="462573"/>
                      <a:pt x="385954" y="459925"/>
                      <a:pt x="385788" y="454133"/>
                    </a:cubicBezTo>
                    <a:cubicBezTo>
                      <a:pt x="385457" y="425501"/>
                      <a:pt x="379334" y="398028"/>
                      <a:pt x="365763" y="372541"/>
                    </a:cubicBezTo>
                    <a:cubicBezTo>
                      <a:pt x="343586" y="331001"/>
                      <a:pt x="308831" y="306341"/>
                      <a:pt x="262656" y="297901"/>
                    </a:cubicBezTo>
                    <a:cubicBezTo>
                      <a:pt x="233362" y="292439"/>
                      <a:pt x="204565" y="293929"/>
                      <a:pt x="176430" y="304024"/>
                    </a:cubicBezTo>
                    <a:cubicBezTo>
                      <a:pt x="130918" y="320574"/>
                      <a:pt x="101459" y="353012"/>
                      <a:pt x="85902" y="398194"/>
                    </a:cubicBezTo>
                    <a:cubicBezTo>
                      <a:pt x="79944" y="415571"/>
                      <a:pt x="76468" y="433611"/>
                      <a:pt x="76799" y="451981"/>
                    </a:cubicBezTo>
                    <a:cubicBezTo>
                      <a:pt x="76799" y="460422"/>
                      <a:pt x="73986" y="462904"/>
                      <a:pt x="65711" y="462573"/>
                    </a:cubicBezTo>
                    <a:cubicBezTo>
                      <a:pt x="46843" y="461911"/>
                      <a:pt x="27976" y="462242"/>
                      <a:pt x="8944" y="462573"/>
                    </a:cubicBezTo>
                    <a:cubicBezTo>
                      <a:pt x="2655" y="462573"/>
                      <a:pt x="-159" y="460918"/>
                      <a:pt x="7" y="454133"/>
                    </a:cubicBezTo>
                    <a:cubicBezTo>
                      <a:pt x="1827" y="375024"/>
                      <a:pt x="30128" y="308824"/>
                      <a:pt x="95004" y="260994"/>
                    </a:cubicBezTo>
                    <a:cubicBezTo>
                      <a:pt x="133069" y="232859"/>
                      <a:pt x="176430" y="219453"/>
                      <a:pt x="223432" y="218791"/>
                    </a:cubicBezTo>
                    <a:cubicBezTo>
                      <a:pt x="256367" y="218295"/>
                      <a:pt x="287481" y="213164"/>
                      <a:pt x="315616" y="195125"/>
                    </a:cubicBezTo>
                    <a:cubicBezTo>
                      <a:pt x="348716" y="173941"/>
                      <a:pt x="368907" y="143323"/>
                      <a:pt x="379334" y="105920"/>
                    </a:cubicBezTo>
                    <a:cubicBezTo>
                      <a:pt x="381982" y="96321"/>
                      <a:pt x="383471" y="86391"/>
                      <a:pt x="385457" y="76627"/>
                    </a:cubicBezTo>
                    <a:cubicBezTo>
                      <a:pt x="386947" y="69179"/>
                      <a:pt x="384133" y="66862"/>
                      <a:pt x="376686" y="66862"/>
                    </a:cubicBezTo>
                    <a:cubicBezTo>
                      <a:pt x="320581" y="67028"/>
                      <a:pt x="264311" y="66862"/>
                      <a:pt x="208206" y="66862"/>
                    </a:cubicBezTo>
                    <a:cubicBezTo>
                      <a:pt x="143661" y="66862"/>
                      <a:pt x="79282" y="66862"/>
                      <a:pt x="14736" y="66862"/>
                    </a:cubicBezTo>
                    <a:cubicBezTo>
                      <a:pt x="6572" y="66862"/>
                      <a:pt x="2489" y="62835"/>
                      <a:pt x="2489" y="54781"/>
                    </a:cubicBezTo>
                    <a:cubicBezTo>
                      <a:pt x="2489" y="39720"/>
                      <a:pt x="3151" y="24660"/>
                      <a:pt x="2489" y="9765"/>
                    </a:cubicBezTo>
                    <a:cubicBezTo>
                      <a:pt x="2158" y="1655"/>
                      <a:pt x="5137" y="0"/>
                      <a:pt x="12585" y="0"/>
                    </a:cubicBezTo>
                    <a:cubicBezTo>
                      <a:pt x="85902" y="166"/>
                      <a:pt x="159384" y="0"/>
                      <a:pt x="232700" y="0"/>
                    </a:cubicBezTo>
                    <a:close/>
                  </a:path>
                </a:pathLst>
              </a:custGeom>
              <a:solidFill>
                <a:schemeClr val="bg1"/>
              </a:solidFill>
              <a:ln w="16521" cap="flat">
                <a:noFill/>
                <a:prstDash val="solid"/>
                <a:miter/>
              </a:ln>
            </p:spPr>
            <p:txBody>
              <a:bodyPr rtlCol="0" anchor="ctr"/>
              <a:lstStyle/>
              <a:p>
                <a:endParaRPr lang="en-US" sz="2400"/>
              </a:p>
            </p:txBody>
          </p:sp>
          <p:grpSp>
            <p:nvGrpSpPr>
              <p:cNvPr id="12" name="Group 11">
                <a:extLst>
                  <a:ext uri="{FF2B5EF4-FFF2-40B4-BE49-F238E27FC236}">
                    <a16:creationId xmlns:a16="http://schemas.microsoft.com/office/drawing/2014/main" id="{A81DF4CC-1354-FE3E-E3E4-5508700D7CD3}"/>
                  </a:ext>
                </a:extLst>
              </p:cNvPr>
              <p:cNvGrpSpPr/>
              <p:nvPr/>
            </p:nvGrpSpPr>
            <p:grpSpPr>
              <a:xfrm>
                <a:off x="1103790" y="414333"/>
                <a:ext cx="1324177" cy="533817"/>
                <a:chOff x="1007746" y="855243"/>
                <a:chExt cx="1324177" cy="533817"/>
              </a:xfrm>
              <a:solidFill>
                <a:schemeClr val="tx1"/>
              </a:solidFill>
            </p:grpSpPr>
            <p:sp>
              <p:nvSpPr>
                <p:cNvPr id="13" name="Freeform: Shape 12">
                  <a:extLst>
                    <a:ext uri="{FF2B5EF4-FFF2-40B4-BE49-F238E27FC236}">
                      <a16:creationId xmlns:a16="http://schemas.microsoft.com/office/drawing/2014/main" id="{B01B6D5B-B7AE-20E8-51DD-CF0323EA97BD}"/>
                    </a:ext>
                  </a:extLst>
                </p:cNvPr>
                <p:cNvSpPr/>
                <p:nvPr/>
              </p:nvSpPr>
              <p:spPr>
                <a:xfrm>
                  <a:off x="1987331" y="963654"/>
                  <a:ext cx="251346" cy="277827"/>
                </a:xfrm>
                <a:custGeom>
                  <a:avLst/>
                  <a:gdLst>
                    <a:gd name="connsiteX0" fmla="*/ 133249 w 251346"/>
                    <a:gd name="connsiteY0" fmla="*/ 0 h 277827"/>
                    <a:gd name="connsiteX1" fmla="*/ 244134 w 251346"/>
                    <a:gd name="connsiteY1" fmla="*/ 0 h 277827"/>
                    <a:gd name="connsiteX2" fmla="*/ 251251 w 251346"/>
                    <a:gd name="connsiteY2" fmla="*/ 6951 h 277827"/>
                    <a:gd name="connsiteX3" fmla="*/ 250920 w 251346"/>
                    <a:gd name="connsiteY3" fmla="*/ 170300 h 277827"/>
                    <a:gd name="connsiteX4" fmla="*/ 152447 w 251346"/>
                    <a:gd name="connsiteY4" fmla="*/ 275889 h 277827"/>
                    <a:gd name="connsiteX5" fmla="*/ 63243 w 251346"/>
                    <a:gd name="connsiteY5" fmla="*/ 266456 h 277827"/>
                    <a:gd name="connsiteX6" fmla="*/ 21 w 251346"/>
                    <a:gd name="connsiteY6" fmla="*/ 168645 h 277827"/>
                    <a:gd name="connsiteX7" fmla="*/ 75324 w 251346"/>
                    <a:gd name="connsiteY7" fmla="*/ 78778 h 277827"/>
                    <a:gd name="connsiteX8" fmla="*/ 158074 w 251346"/>
                    <a:gd name="connsiteY8" fmla="*/ 72324 h 277827"/>
                    <a:gd name="connsiteX9" fmla="*/ 195643 w 251346"/>
                    <a:gd name="connsiteY9" fmla="*/ 72324 h 277827"/>
                    <a:gd name="connsiteX10" fmla="*/ 202759 w 251346"/>
                    <a:gd name="connsiteY10" fmla="*/ 65042 h 277827"/>
                    <a:gd name="connsiteX11" fmla="*/ 183727 w 251346"/>
                    <a:gd name="connsiteY11" fmla="*/ 45678 h 277827"/>
                    <a:gd name="connsiteX12" fmla="*/ 24515 w 251346"/>
                    <a:gd name="connsiteY12" fmla="*/ 45844 h 277827"/>
                    <a:gd name="connsiteX13" fmla="*/ 15413 w 251346"/>
                    <a:gd name="connsiteY13" fmla="*/ 36576 h 277827"/>
                    <a:gd name="connsiteX14" fmla="*/ 15413 w 251346"/>
                    <a:gd name="connsiteY14" fmla="*/ 8275 h 277827"/>
                    <a:gd name="connsiteX15" fmla="*/ 23357 w 251346"/>
                    <a:gd name="connsiteY15" fmla="*/ 165 h 277827"/>
                    <a:gd name="connsiteX16" fmla="*/ 133415 w 251346"/>
                    <a:gd name="connsiteY16" fmla="*/ 331 h 277827"/>
                    <a:gd name="connsiteX17" fmla="*/ 133415 w 251346"/>
                    <a:gd name="connsiteY17" fmla="*/ 331 h 277827"/>
                    <a:gd name="connsiteX18" fmla="*/ 202594 w 251346"/>
                    <a:gd name="connsiteY18" fmla="*/ 146302 h 277827"/>
                    <a:gd name="connsiteX19" fmla="*/ 202594 w 251346"/>
                    <a:gd name="connsiteY19" fmla="*/ 123132 h 277827"/>
                    <a:gd name="connsiteX20" fmla="*/ 195312 w 251346"/>
                    <a:gd name="connsiteY20" fmla="*/ 116016 h 277827"/>
                    <a:gd name="connsiteX21" fmla="*/ 121995 w 251346"/>
                    <a:gd name="connsiteY21" fmla="*/ 116347 h 277827"/>
                    <a:gd name="connsiteX22" fmla="*/ 86744 w 251346"/>
                    <a:gd name="connsiteY22" fmla="*/ 122139 h 277827"/>
                    <a:gd name="connsiteX23" fmla="*/ 48844 w 251346"/>
                    <a:gd name="connsiteY23" fmla="*/ 164838 h 277827"/>
                    <a:gd name="connsiteX24" fmla="*/ 72345 w 251346"/>
                    <a:gd name="connsiteY24" fmla="*/ 216143 h 277827"/>
                    <a:gd name="connsiteX25" fmla="*/ 156916 w 251346"/>
                    <a:gd name="connsiteY25" fmla="*/ 226404 h 277827"/>
                    <a:gd name="connsiteX26" fmla="*/ 199449 w 251346"/>
                    <a:gd name="connsiteY26" fmla="*/ 184533 h 277827"/>
                    <a:gd name="connsiteX27" fmla="*/ 202594 w 251346"/>
                    <a:gd name="connsiteY27" fmla="*/ 146302 h 277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51346" h="277827">
                      <a:moveTo>
                        <a:pt x="133249" y="0"/>
                      </a:moveTo>
                      <a:cubicBezTo>
                        <a:pt x="170156" y="0"/>
                        <a:pt x="207228" y="0"/>
                        <a:pt x="244134" y="0"/>
                      </a:cubicBezTo>
                      <a:cubicBezTo>
                        <a:pt x="249596" y="0"/>
                        <a:pt x="251251" y="1489"/>
                        <a:pt x="251251" y="6951"/>
                      </a:cubicBezTo>
                      <a:cubicBezTo>
                        <a:pt x="251085" y="61401"/>
                        <a:pt x="251747" y="115850"/>
                        <a:pt x="250920" y="170300"/>
                      </a:cubicBezTo>
                      <a:cubicBezTo>
                        <a:pt x="249927" y="228887"/>
                        <a:pt x="209214" y="268442"/>
                        <a:pt x="152447" y="275889"/>
                      </a:cubicBezTo>
                      <a:cubicBezTo>
                        <a:pt x="121995" y="279861"/>
                        <a:pt x="92205" y="278206"/>
                        <a:pt x="63243" y="266456"/>
                      </a:cubicBezTo>
                      <a:cubicBezTo>
                        <a:pt x="22364" y="249740"/>
                        <a:pt x="-806" y="213164"/>
                        <a:pt x="21" y="168645"/>
                      </a:cubicBezTo>
                      <a:cubicBezTo>
                        <a:pt x="1014" y="118995"/>
                        <a:pt x="34942" y="89370"/>
                        <a:pt x="75324" y="78778"/>
                      </a:cubicBezTo>
                      <a:cubicBezTo>
                        <a:pt x="102632" y="71662"/>
                        <a:pt x="130270" y="72324"/>
                        <a:pt x="158074" y="72324"/>
                      </a:cubicBezTo>
                      <a:cubicBezTo>
                        <a:pt x="170652" y="72324"/>
                        <a:pt x="183065" y="72158"/>
                        <a:pt x="195643" y="72324"/>
                      </a:cubicBezTo>
                      <a:cubicBezTo>
                        <a:pt x="201270" y="72489"/>
                        <a:pt x="202594" y="70338"/>
                        <a:pt x="202759" y="65042"/>
                      </a:cubicBezTo>
                      <a:cubicBezTo>
                        <a:pt x="203090" y="45678"/>
                        <a:pt x="203256" y="45678"/>
                        <a:pt x="183727" y="45678"/>
                      </a:cubicBezTo>
                      <a:cubicBezTo>
                        <a:pt x="130601" y="45678"/>
                        <a:pt x="77476" y="45678"/>
                        <a:pt x="24515" y="45844"/>
                      </a:cubicBezTo>
                      <a:cubicBezTo>
                        <a:pt x="17068" y="45844"/>
                        <a:pt x="14751" y="44023"/>
                        <a:pt x="15413" y="36576"/>
                      </a:cubicBezTo>
                      <a:cubicBezTo>
                        <a:pt x="16075" y="27142"/>
                        <a:pt x="15744" y="17709"/>
                        <a:pt x="15413" y="8275"/>
                      </a:cubicBezTo>
                      <a:cubicBezTo>
                        <a:pt x="15247" y="2482"/>
                        <a:pt x="16571" y="0"/>
                        <a:pt x="23357" y="165"/>
                      </a:cubicBezTo>
                      <a:cubicBezTo>
                        <a:pt x="60098" y="496"/>
                        <a:pt x="96674" y="331"/>
                        <a:pt x="133415" y="331"/>
                      </a:cubicBezTo>
                      <a:lnTo>
                        <a:pt x="133415" y="331"/>
                      </a:lnTo>
                      <a:close/>
                      <a:moveTo>
                        <a:pt x="202594" y="146302"/>
                      </a:moveTo>
                      <a:cubicBezTo>
                        <a:pt x="202594" y="137696"/>
                        <a:pt x="202428" y="130414"/>
                        <a:pt x="202594" y="123132"/>
                      </a:cubicBezTo>
                      <a:cubicBezTo>
                        <a:pt x="202925" y="117671"/>
                        <a:pt x="200608" y="115850"/>
                        <a:pt x="195312" y="116016"/>
                      </a:cubicBezTo>
                      <a:cubicBezTo>
                        <a:pt x="170818" y="116181"/>
                        <a:pt x="146489" y="116016"/>
                        <a:pt x="121995" y="116347"/>
                      </a:cubicBezTo>
                      <a:cubicBezTo>
                        <a:pt x="110079" y="116347"/>
                        <a:pt x="98163" y="118167"/>
                        <a:pt x="86744" y="122139"/>
                      </a:cubicBezTo>
                      <a:cubicBezTo>
                        <a:pt x="66056" y="129256"/>
                        <a:pt x="51823" y="142165"/>
                        <a:pt x="48844" y="164838"/>
                      </a:cubicBezTo>
                      <a:cubicBezTo>
                        <a:pt x="45865" y="186684"/>
                        <a:pt x="54140" y="204227"/>
                        <a:pt x="72345" y="216143"/>
                      </a:cubicBezTo>
                      <a:cubicBezTo>
                        <a:pt x="98660" y="233521"/>
                        <a:pt x="127457" y="234845"/>
                        <a:pt x="156916" y="226404"/>
                      </a:cubicBezTo>
                      <a:cubicBezTo>
                        <a:pt x="178265" y="220281"/>
                        <a:pt x="192664" y="205717"/>
                        <a:pt x="199449" y="184533"/>
                      </a:cubicBezTo>
                      <a:cubicBezTo>
                        <a:pt x="203587" y="171789"/>
                        <a:pt x="202759" y="158218"/>
                        <a:pt x="202594" y="146302"/>
                      </a:cubicBezTo>
                      <a:close/>
                    </a:path>
                  </a:pathLst>
                </a:custGeom>
                <a:grpFill/>
                <a:ln w="16521" cap="flat">
                  <a:noFill/>
                  <a:prstDash val="solid"/>
                  <a:miter/>
                </a:ln>
              </p:spPr>
              <p:txBody>
                <a:bodyPr rtlCol="0" anchor="ctr"/>
                <a:lstStyle/>
                <a:p>
                  <a:endParaRPr lang="en-US" sz="2400"/>
                </a:p>
              </p:txBody>
            </p:sp>
            <p:sp>
              <p:nvSpPr>
                <p:cNvPr id="14" name="Freeform: Shape 13">
                  <a:extLst>
                    <a:ext uri="{FF2B5EF4-FFF2-40B4-BE49-F238E27FC236}">
                      <a16:creationId xmlns:a16="http://schemas.microsoft.com/office/drawing/2014/main" id="{B7CB728D-C7A4-0278-473D-0FA1AAC50544}"/>
                    </a:ext>
                  </a:extLst>
                </p:cNvPr>
                <p:cNvSpPr/>
                <p:nvPr/>
              </p:nvSpPr>
              <p:spPr>
                <a:xfrm>
                  <a:off x="1155797" y="963489"/>
                  <a:ext cx="251609" cy="277694"/>
                </a:xfrm>
                <a:custGeom>
                  <a:avLst/>
                  <a:gdLst>
                    <a:gd name="connsiteX0" fmla="*/ 4881 w 251609"/>
                    <a:gd name="connsiteY0" fmla="*/ 45182 h 277694"/>
                    <a:gd name="connsiteX1" fmla="*/ 4881 w 251609"/>
                    <a:gd name="connsiteY1" fmla="*/ 6786 h 277694"/>
                    <a:gd name="connsiteX2" fmla="*/ 11335 w 251609"/>
                    <a:gd name="connsiteY2" fmla="*/ 0 h 277694"/>
                    <a:gd name="connsiteX3" fmla="*/ 244029 w 251609"/>
                    <a:gd name="connsiteY3" fmla="*/ 0 h 277694"/>
                    <a:gd name="connsiteX4" fmla="*/ 251477 w 251609"/>
                    <a:gd name="connsiteY4" fmla="*/ 7117 h 277694"/>
                    <a:gd name="connsiteX5" fmla="*/ 250980 w 251609"/>
                    <a:gd name="connsiteY5" fmla="*/ 170465 h 277694"/>
                    <a:gd name="connsiteX6" fmla="*/ 152176 w 251609"/>
                    <a:gd name="connsiteY6" fmla="*/ 276055 h 277694"/>
                    <a:gd name="connsiteX7" fmla="*/ 62310 w 251609"/>
                    <a:gd name="connsiteY7" fmla="*/ 266125 h 277694"/>
                    <a:gd name="connsiteX8" fmla="*/ 578 w 251609"/>
                    <a:gd name="connsiteY8" fmla="*/ 163514 h 277694"/>
                    <a:gd name="connsiteX9" fmla="*/ 75053 w 251609"/>
                    <a:gd name="connsiteY9" fmla="*/ 78282 h 277694"/>
                    <a:gd name="connsiteX10" fmla="*/ 117587 w 251609"/>
                    <a:gd name="connsiteY10" fmla="*/ 71331 h 277694"/>
                    <a:gd name="connsiteX11" fmla="*/ 126193 w 251609"/>
                    <a:gd name="connsiteY11" fmla="*/ 79275 h 277694"/>
                    <a:gd name="connsiteX12" fmla="*/ 126193 w 251609"/>
                    <a:gd name="connsiteY12" fmla="*/ 106748 h 277694"/>
                    <a:gd name="connsiteX13" fmla="*/ 116759 w 251609"/>
                    <a:gd name="connsiteY13" fmla="*/ 117009 h 277694"/>
                    <a:gd name="connsiteX14" fmla="*/ 74557 w 251609"/>
                    <a:gd name="connsiteY14" fmla="*/ 127766 h 277694"/>
                    <a:gd name="connsiteX15" fmla="*/ 69592 w 251609"/>
                    <a:gd name="connsiteY15" fmla="*/ 214654 h 277694"/>
                    <a:gd name="connsiteX16" fmla="*/ 177001 w 251609"/>
                    <a:gd name="connsiteY16" fmla="*/ 216143 h 277694"/>
                    <a:gd name="connsiteX17" fmla="*/ 196034 w 251609"/>
                    <a:gd name="connsiteY17" fmla="*/ 191649 h 277694"/>
                    <a:gd name="connsiteX18" fmla="*/ 199178 w 251609"/>
                    <a:gd name="connsiteY18" fmla="*/ 184202 h 277694"/>
                    <a:gd name="connsiteX19" fmla="*/ 199178 w 251609"/>
                    <a:gd name="connsiteY19" fmla="*/ 184202 h 277694"/>
                    <a:gd name="connsiteX20" fmla="*/ 202654 w 251609"/>
                    <a:gd name="connsiteY20" fmla="*/ 164011 h 277694"/>
                    <a:gd name="connsiteX21" fmla="*/ 202819 w 251609"/>
                    <a:gd name="connsiteY21" fmla="*/ 53126 h 277694"/>
                    <a:gd name="connsiteX22" fmla="*/ 194544 w 251609"/>
                    <a:gd name="connsiteY22" fmla="*/ 45513 h 277694"/>
                    <a:gd name="connsiteX23" fmla="*/ 71909 w 251609"/>
                    <a:gd name="connsiteY23" fmla="*/ 45513 h 277694"/>
                    <a:gd name="connsiteX24" fmla="*/ 5212 w 251609"/>
                    <a:gd name="connsiteY24" fmla="*/ 45182 h 2776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51609" h="277694">
                      <a:moveTo>
                        <a:pt x="4881" y="45182"/>
                      </a:moveTo>
                      <a:cubicBezTo>
                        <a:pt x="4881" y="32438"/>
                        <a:pt x="5047" y="19695"/>
                        <a:pt x="4881" y="6786"/>
                      </a:cubicBezTo>
                      <a:cubicBezTo>
                        <a:pt x="4881" y="1821"/>
                        <a:pt x="5874" y="0"/>
                        <a:pt x="11335" y="0"/>
                      </a:cubicBezTo>
                      <a:cubicBezTo>
                        <a:pt x="88955" y="0"/>
                        <a:pt x="166409" y="0"/>
                        <a:pt x="244029" y="0"/>
                      </a:cubicBezTo>
                      <a:cubicBezTo>
                        <a:pt x="249325" y="0"/>
                        <a:pt x="251477" y="1490"/>
                        <a:pt x="251477" y="7117"/>
                      </a:cubicBezTo>
                      <a:cubicBezTo>
                        <a:pt x="251311" y="61566"/>
                        <a:pt x="252139" y="116016"/>
                        <a:pt x="250980" y="170465"/>
                      </a:cubicBezTo>
                      <a:cubicBezTo>
                        <a:pt x="249656" y="228059"/>
                        <a:pt x="209605" y="269435"/>
                        <a:pt x="152176" y="276055"/>
                      </a:cubicBezTo>
                      <a:cubicBezTo>
                        <a:pt x="121393" y="279530"/>
                        <a:pt x="91438" y="278041"/>
                        <a:pt x="62310" y="266125"/>
                      </a:cubicBezTo>
                      <a:cubicBezTo>
                        <a:pt x="21266" y="249409"/>
                        <a:pt x="-4222" y="207868"/>
                        <a:pt x="578" y="163514"/>
                      </a:cubicBezTo>
                      <a:cubicBezTo>
                        <a:pt x="5212" y="120319"/>
                        <a:pt x="32851" y="89205"/>
                        <a:pt x="75053" y="78282"/>
                      </a:cubicBezTo>
                      <a:cubicBezTo>
                        <a:pt x="89121" y="74641"/>
                        <a:pt x="103023" y="71827"/>
                        <a:pt x="117587" y="71331"/>
                      </a:cubicBezTo>
                      <a:cubicBezTo>
                        <a:pt x="123876" y="71165"/>
                        <a:pt x="126689" y="71993"/>
                        <a:pt x="126193" y="79275"/>
                      </a:cubicBezTo>
                      <a:cubicBezTo>
                        <a:pt x="125531" y="88377"/>
                        <a:pt x="125531" y="97645"/>
                        <a:pt x="126193" y="106748"/>
                      </a:cubicBezTo>
                      <a:cubicBezTo>
                        <a:pt x="126689" y="114030"/>
                        <a:pt x="124538" y="116843"/>
                        <a:pt x="116759" y="117009"/>
                      </a:cubicBezTo>
                      <a:cubicBezTo>
                        <a:pt x="102030" y="117505"/>
                        <a:pt x="87962" y="120815"/>
                        <a:pt x="74557" y="127766"/>
                      </a:cubicBezTo>
                      <a:cubicBezTo>
                        <a:pt x="42781" y="144316"/>
                        <a:pt x="38643" y="190822"/>
                        <a:pt x="69592" y="214654"/>
                      </a:cubicBezTo>
                      <a:cubicBezTo>
                        <a:pt x="97561" y="236169"/>
                        <a:pt x="148535" y="236996"/>
                        <a:pt x="177001" y="216143"/>
                      </a:cubicBezTo>
                      <a:cubicBezTo>
                        <a:pt x="185607" y="209854"/>
                        <a:pt x="192724" y="202241"/>
                        <a:pt x="196034" y="191649"/>
                      </a:cubicBezTo>
                      <a:cubicBezTo>
                        <a:pt x="198847" y="189829"/>
                        <a:pt x="198682" y="186850"/>
                        <a:pt x="199178" y="184202"/>
                      </a:cubicBezTo>
                      <a:cubicBezTo>
                        <a:pt x="199178" y="184202"/>
                        <a:pt x="199178" y="184202"/>
                        <a:pt x="199178" y="184202"/>
                      </a:cubicBezTo>
                      <a:cubicBezTo>
                        <a:pt x="202985" y="177913"/>
                        <a:pt x="202654" y="170796"/>
                        <a:pt x="202654" y="164011"/>
                      </a:cubicBezTo>
                      <a:cubicBezTo>
                        <a:pt x="202819" y="127104"/>
                        <a:pt x="202654" y="90032"/>
                        <a:pt x="202819" y="53126"/>
                      </a:cubicBezTo>
                      <a:cubicBezTo>
                        <a:pt x="202819" y="46506"/>
                        <a:pt x="200502" y="45347"/>
                        <a:pt x="194544" y="45513"/>
                      </a:cubicBezTo>
                      <a:cubicBezTo>
                        <a:pt x="153666" y="45678"/>
                        <a:pt x="112787" y="45678"/>
                        <a:pt x="71909" y="45513"/>
                      </a:cubicBezTo>
                      <a:cubicBezTo>
                        <a:pt x="49732" y="45513"/>
                        <a:pt x="27389" y="45182"/>
                        <a:pt x="5212" y="45182"/>
                      </a:cubicBezTo>
                      <a:close/>
                    </a:path>
                  </a:pathLst>
                </a:custGeom>
                <a:grpFill/>
                <a:ln w="16521" cap="flat">
                  <a:noFill/>
                  <a:prstDash val="solid"/>
                  <a:miter/>
                </a:ln>
              </p:spPr>
              <p:txBody>
                <a:bodyPr rtlCol="0" anchor="ctr"/>
                <a:lstStyle/>
                <a:p>
                  <a:endParaRPr lang="en-US" sz="2400"/>
                </a:p>
              </p:txBody>
            </p:sp>
            <p:sp>
              <p:nvSpPr>
                <p:cNvPr id="15" name="Freeform: Shape 14">
                  <a:extLst>
                    <a:ext uri="{FF2B5EF4-FFF2-40B4-BE49-F238E27FC236}">
                      <a16:creationId xmlns:a16="http://schemas.microsoft.com/office/drawing/2014/main" id="{777F59A8-68ED-53BE-1A17-E7DC92188684}"/>
                    </a:ext>
                  </a:extLst>
                </p:cNvPr>
                <p:cNvSpPr/>
                <p:nvPr/>
              </p:nvSpPr>
              <p:spPr>
                <a:xfrm>
                  <a:off x="1641720" y="963489"/>
                  <a:ext cx="251487" cy="278148"/>
                </a:xfrm>
                <a:custGeom>
                  <a:avLst/>
                  <a:gdLst>
                    <a:gd name="connsiteX0" fmla="*/ 128496 w 251487"/>
                    <a:gd name="connsiteY0" fmla="*/ 0 h 278148"/>
                    <a:gd name="connsiteX1" fmla="*/ 243684 w 251487"/>
                    <a:gd name="connsiteY1" fmla="*/ 0 h 278148"/>
                    <a:gd name="connsiteX2" fmla="*/ 251462 w 251487"/>
                    <a:gd name="connsiteY2" fmla="*/ 7448 h 278148"/>
                    <a:gd name="connsiteX3" fmla="*/ 251131 w 251487"/>
                    <a:gd name="connsiteY3" fmla="*/ 167652 h 278148"/>
                    <a:gd name="connsiteX4" fmla="*/ 193041 w 251487"/>
                    <a:gd name="connsiteY4" fmla="*/ 263808 h 278148"/>
                    <a:gd name="connsiteX5" fmla="*/ 103670 w 251487"/>
                    <a:gd name="connsiteY5" fmla="*/ 276717 h 278148"/>
                    <a:gd name="connsiteX6" fmla="*/ 26216 w 251487"/>
                    <a:gd name="connsiteY6" fmla="*/ 240968 h 278148"/>
                    <a:gd name="connsiteX7" fmla="*/ 895 w 251487"/>
                    <a:gd name="connsiteY7" fmla="*/ 158880 h 278148"/>
                    <a:gd name="connsiteX8" fmla="*/ 84307 w 251487"/>
                    <a:gd name="connsiteY8" fmla="*/ 75634 h 278148"/>
                    <a:gd name="connsiteX9" fmla="*/ 119724 w 251487"/>
                    <a:gd name="connsiteY9" fmla="*/ 71331 h 278148"/>
                    <a:gd name="connsiteX10" fmla="*/ 126344 w 251487"/>
                    <a:gd name="connsiteY10" fmla="*/ 77951 h 278148"/>
                    <a:gd name="connsiteX11" fmla="*/ 126344 w 251487"/>
                    <a:gd name="connsiteY11" fmla="*/ 108734 h 278148"/>
                    <a:gd name="connsiteX12" fmla="*/ 119062 w 251487"/>
                    <a:gd name="connsiteY12" fmla="*/ 116843 h 278148"/>
                    <a:gd name="connsiteX13" fmla="*/ 75039 w 251487"/>
                    <a:gd name="connsiteY13" fmla="*/ 127601 h 278148"/>
                    <a:gd name="connsiteX14" fmla="*/ 68419 w 251487"/>
                    <a:gd name="connsiteY14" fmla="*/ 213826 h 278148"/>
                    <a:gd name="connsiteX15" fmla="*/ 185097 w 251487"/>
                    <a:gd name="connsiteY15" fmla="*/ 209358 h 278148"/>
                    <a:gd name="connsiteX16" fmla="*/ 202805 w 251487"/>
                    <a:gd name="connsiteY16" fmla="*/ 164838 h 278148"/>
                    <a:gd name="connsiteX17" fmla="*/ 203136 w 251487"/>
                    <a:gd name="connsiteY17" fmla="*/ 53953 h 278148"/>
                    <a:gd name="connsiteX18" fmla="*/ 194530 w 251487"/>
                    <a:gd name="connsiteY18" fmla="*/ 45844 h 278148"/>
                    <a:gd name="connsiteX19" fmla="*/ 14300 w 251487"/>
                    <a:gd name="connsiteY19" fmla="*/ 46175 h 278148"/>
                    <a:gd name="connsiteX20" fmla="*/ 5694 w 251487"/>
                    <a:gd name="connsiteY20" fmla="*/ 37403 h 278148"/>
                    <a:gd name="connsiteX21" fmla="*/ 5694 w 251487"/>
                    <a:gd name="connsiteY21" fmla="*/ 7448 h 278148"/>
                    <a:gd name="connsiteX22" fmla="*/ 12645 w 251487"/>
                    <a:gd name="connsiteY22" fmla="*/ 331 h 278148"/>
                    <a:gd name="connsiteX23" fmla="*/ 128661 w 251487"/>
                    <a:gd name="connsiteY23" fmla="*/ 331 h 278148"/>
                    <a:gd name="connsiteX24" fmla="*/ 128661 w 251487"/>
                    <a:gd name="connsiteY24" fmla="*/ 331 h 278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51487" h="278148">
                      <a:moveTo>
                        <a:pt x="128496" y="0"/>
                      </a:moveTo>
                      <a:cubicBezTo>
                        <a:pt x="166892" y="0"/>
                        <a:pt x="205288" y="0"/>
                        <a:pt x="243684" y="0"/>
                      </a:cubicBezTo>
                      <a:cubicBezTo>
                        <a:pt x="249311" y="0"/>
                        <a:pt x="251462" y="1490"/>
                        <a:pt x="251462" y="7448"/>
                      </a:cubicBezTo>
                      <a:cubicBezTo>
                        <a:pt x="251297" y="60904"/>
                        <a:pt x="251793" y="114195"/>
                        <a:pt x="251131" y="167652"/>
                      </a:cubicBezTo>
                      <a:cubicBezTo>
                        <a:pt x="250635" y="210682"/>
                        <a:pt x="232430" y="244113"/>
                        <a:pt x="193041" y="263808"/>
                      </a:cubicBezTo>
                      <a:cubicBezTo>
                        <a:pt x="164906" y="277875"/>
                        <a:pt x="134454" y="280192"/>
                        <a:pt x="103670" y="276717"/>
                      </a:cubicBezTo>
                      <a:cubicBezTo>
                        <a:pt x="73880" y="273407"/>
                        <a:pt x="47235" y="263146"/>
                        <a:pt x="26216" y="240968"/>
                      </a:cubicBezTo>
                      <a:cubicBezTo>
                        <a:pt x="4536" y="217798"/>
                        <a:pt x="-2746" y="189994"/>
                        <a:pt x="895" y="158880"/>
                      </a:cubicBezTo>
                      <a:cubicBezTo>
                        <a:pt x="6356" y="112375"/>
                        <a:pt x="42435" y="85398"/>
                        <a:pt x="84307" y="75634"/>
                      </a:cubicBezTo>
                      <a:cubicBezTo>
                        <a:pt x="96057" y="72820"/>
                        <a:pt x="107808" y="71827"/>
                        <a:pt x="119724" y="71331"/>
                      </a:cubicBezTo>
                      <a:cubicBezTo>
                        <a:pt x="125020" y="71165"/>
                        <a:pt x="126509" y="72820"/>
                        <a:pt x="126344" y="77951"/>
                      </a:cubicBezTo>
                      <a:cubicBezTo>
                        <a:pt x="126013" y="88212"/>
                        <a:pt x="125847" y="98473"/>
                        <a:pt x="126344" y="108734"/>
                      </a:cubicBezTo>
                      <a:cubicBezTo>
                        <a:pt x="126509" y="114361"/>
                        <a:pt x="124855" y="116512"/>
                        <a:pt x="119062" y="116843"/>
                      </a:cubicBezTo>
                      <a:cubicBezTo>
                        <a:pt x="103836" y="117671"/>
                        <a:pt x="89272" y="120815"/>
                        <a:pt x="75039" y="127601"/>
                      </a:cubicBezTo>
                      <a:cubicBezTo>
                        <a:pt x="43428" y="142661"/>
                        <a:pt x="39953" y="191484"/>
                        <a:pt x="68419" y="213826"/>
                      </a:cubicBezTo>
                      <a:cubicBezTo>
                        <a:pt x="100029" y="238651"/>
                        <a:pt x="159279" y="237162"/>
                        <a:pt x="185097" y="209358"/>
                      </a:cubicBezTo>
                      <a:cubicBezTo>
                        <a:pt x="196847" y="196780"/>
                        <a:pt x="202640" y="181719"/>
                        <a:pt x="202805" y="164838"/>
                      </a:cubicBezTo>
                      <a:cubicBezTo>
                        <a:pt x="203136" y="127932"/>
                        <a:pt x="202805" y="90860"/>
                        <a:pt x="203136" y="53953"/>
                      </a:cubicBezTo>
                      <a:cubicBezTo>
                        <a:pt x="203136" y="47002"/>
                        <a:pt x="200819" y="45678"/>
                        <a:pt x="194530" y="45844"/>
                      </a:cubicBezTo>
                      <a:cubicBezTo>
                        <a:pt x="134454" y="46009"/>
                        <a:pt x="74377" y="45844"/>
                        <a:pt x="14300" y="46175"/>
                      </a:cubicBezTo>
                      <a:cubicBezTo>
                        <a:pt x="7184" y="46175"/>
                        <a:pt x="5198" y="44189"/>
                        <a:pt x="5694" y="37403"/>
                      </a:cubicBezTo>
                      <a:cubicBezTo>
                        <a:pt x="6191" y="27473"/>
                        <a:pt x="6025" y="17378"/>
                        <a:pt x="5694" y="7448"/>
                      </a:cubicBezTo>
                      <a:cubicBezTo>
                        <a:pt x="5694" y="2317"/>
                        <a:pt x="6853" y="331"/>
                        <a:pt x="12645" y="331"/>
                      </a:cubicBezTo>
                      <a:cubicBezTo>
                        <a:pt x="51372" y="662"/>
                        <a:pt x="89934" y="331"/>
                        <a:pt x="128661" y="331"/>
                      </a:cubicBezTo>
                      <a:cubicBezTo>
                        <a:pt x="128661" y="331"/>
                        <a:pt x="128661" y="331"/>
                        <a:pt x="128661" y="331"/>
                      </a:cubicBezTo>
                      <a:close/>
                    </a:path>
                  </a:pathLst>
                </a:custGeom>
                <a:grpFill/>
                <a:ln w="16521" cap="flat">
                  <a:noFill/>
                  <a:prstDash val="solid"/>
                  <a:miter/>
                </a:ln>
              </p:spPr>
              <p:txBody>
                <a:bodyPr rtlCol="0" anchor="ctr"/>
                <a:lstStyle/>
                <a:p>
                  <a:endParaRPr lang="en-US" sz="2400"/>
                </a:p>
              </p:txBody>
            </p:sp>
            <p:sp>
              <p:nvSpPr>
                <p:cNvPr id="16" name="Freeform: Shape 15">
                  <a:extLst>
                    <a:ext uri="{FF2B5EF4-FFF2-40B4-BE49-F238E27FC236}">
                      <a16:creationId xmlns:a16="http://schemas.microsoft.com/office/drawing/2014/main" id="{E1D34A3D-6BF2-4FEB-E1DD-53FE068198CF}"/>
                    </a:ext>
                  </a:extLst>
                </p:cNvPr>
                <p:cNvSpPr/>
                <p:nvPr/>
              </p:nvSpPr>
              <p:spPr>
                <a:xfrm>
                  <a:off x="1429601" y="957087"/>
                  <a:ext cx="184486" cy="284227"/>
                </a:xfrm>
                <a:custGeom>
                  <a:avLst/>
                  <a:gdLst>
                    <a:gd name="connsiteX0" fmla="*/ 24674 w 184486"/>
                    <a:gd name="connsiteY0" fmla="*/ 196231 h 284227"/>
                    <a:gd name="connsiteX1" fmla="*/ 27984 w 184486"/>
                    <a:gd name="connsiteY1" fmla="*/ 196231 h 284227"/>
                    <a:gd name="connsiteX2" fmla="*/ 55458 w 184486"/>
                    <a:gd name="connsiteY2" fmla="*/ 212119 h 284227"/>
                    <a:gd name="connsiteX3" fmla="*/ 89882 w 184486"/>
                    <a:gd name="connsiteY3" fmla="*/ 235289 h 284227"/>
                    <a:gd name="connsiteX4" fmla="*/ 129602 w 184486"/>
                    <a:gd name="connsiteY4" fmla="*/ 218573 h 284227"/>
                    <a:gd name="connsiteX5" fmla="*/ 123147 w 184486"/>
                    <a:gd name="connsiteY5" fmla="*/ 181667 h 284227"/>
                    <a:gd name="connsiteX6" fmla="*/ 77304 w 184486"/>
                    <a:gd name="connsiteY6" fmla="*/ 158497 h 284227"/>
                    <a:gd name="connsiteX7" fmla="*/ 28316 w 184486"/>
                    <a:gd name="connsiteY7" fmla="*/ 129534 h 284227"/>
                    <a:gd name="connsiteX8" fmla="*/ 33612 w 184486"/>
                    <a:gd name="connsiteY8" fmla="*/ 20635 h 284227"/>
                    <a:gd name="connsiteX9" fmla="*/ 162536 w 184486"/>
                    <a:gd name="connsiteY9" fmla="*/ 27586 h 284227"/>
                    <a:gd name="connsiteX10" fmla="*/ 184051 w 184486"/>
                    <a:gd name="connsiteY10" fmla="*/ 80546 h 284227"/>
                    <a:gd name="connsiteX11" fmla="*/ 177762 w 184486"/>
                    <a:gd name="connsiteY11" fmla="*/ 87001 h 284227"/>
                    <a:gd name="connsiteX12" fmla="*/ 140194 w 184486"/>
                    <a:gd name="connsiteY12" fmla="*/ 87001 h 284227"/>
                    <a:gd name="connsiteX13" fmla="*/ 133077 w 184486"/>
                    <a:gd name="connsiteY13" fmla="*/ 79057 h 284227"/>
                    <a:gd name="connsiteX14" fmla="*/ 73994 w 184486"/>
                    <a:gd name="connsiteY14" fmla="*/ 53073 h 284227"/>
                    <a:gd name="connsiteX15" fmla="*/ 71511 w 184486"/>
                    <a:gd name="connsiteY15" fmla="*/ 105206 h 284227"/>
                    <a:gd name="connsiteX16" fmla="*/ 109411 w 184486"/>
                    <a:gd name="connsiteY16" fmla="*/ 121756 h 284227"/>
                    <a:gd name="connsiteX17" fmla="*/ 154427 w 184486"/>
                    <a:gd name="connsiteY17" fmla="*/ 144429 h 284227"/>
                    <a:gd name="connsiteX18" fmla="*/ 142511 w 184486"/>
                    <a:gd name="connsiteY18" fmla="*/ 273023 h 284227"/>
                    <a:gd name="connsiteX19" fmla="*/ 23681 w 184486"/>
                    <a:gd name="connsiteY19" fmla="*/ 255480 h 284227"/>
                    <a:gd name="connsiteX20" fmla="*/ 180 w 184486"/>
                    <a:gd name="connsiteY20" fmla="*/ 203347 h 284227"/>
                    <a:gd name="connsiteX21" fmla="*/ 5973 w 184486"/>
                    <a:gd name="connsiteY21" fmla="*/ 196396 h 284227"/>
                    <a:gd name="connsiteX22" fmla="*/ 24343 w 184486"/>
                    <a:gd name="connsiteY22" fmla="*/ 196396 h 284227"/>
                    <a:gd name="connsiteX23" fmla="*/ 24343 w 184486"/>
                    <a:gd name="connsiteY23" fmla="*/ 196396 h 284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84486" h="284227">
                      <a:moveTo>
                        <a:pt x="24674" y="196231"/>
                      </a:moveTo>
                      <a:cubicBezTo>
                        <a:pt x="25833" y="196231"/>
                        <a:pt x="26826" y="196231"/>
                        <a:pt x="27984" y="196231"/>
                      </a:cubicBezTo>
                      <a:cubicBezTo>
                        <a:pt x="40894" y="195072"/>
                        <a:pt x="50823" y="195403"/>
                        <a:pt x="55458" y="212119"/>
                      </a:cubicBezTo>
                      <a:cubicBezTo>
                        <a:pt x="59595" y="227179"/>
                        <a:pt x="73994" y="234461"/>
                        <a:pt x="89882" y="235289"/>
                      </a:cubicBezTo>
                      <a:cubicBezTo>
                        <a:pt x="105604" y="236116"/>
                        <a:pt x="120499" y="233965"/>
                        <a:pt x="129602" y="218573"/>
                      </a:cubicBezTo>
                      <a:cubicBezTo>
                        <a:pt x="136387" y="207154"/>
                        <a:pt x="133574" y="189942"/>
                        <a:pt x="123147" y="181667"/>
                      </a:cubicBezTo>
                      <a:cubicBezTo>
                        <a:pt x="109411" y="170909"/>
                        <a:pt x="93026" y="165282"/>
                        <a:pt x="77304" y="158497"/>
                      </a:cubicBezTo>
                      <a:cubicBezTo>
                        <a:pt x="59761" y="150884"/>
                        <a:pt x="42218" y="143105"/>
                        <a:pt x="28316" y="129534"/>
                      </a:cubicBezTo>
                      <a:cubicBezTo>
                        <a:pt x="-3626" y="98751"/>
                        <a:pt x="-1144" y="48770"/>
                        <a:pt x="33612" y="20635"/>
                      </a:cubicBezTo>
                      <a:cubicBezTo>
                        <a:pt x="70684" y="-9486"/>
                        <a:pt x="131753" y="-6176"/>
                        <a:pt x="162536" y="27586"/>
                      </a:cubicBezTo>
                      <a:cubicBezTo>
                        <a:pt x="176273" y="42647"/>
                        <a:pt x="181569" y="61017"/>
                        <a:pt x="184051" y="80546"/>
                      </a:cubicBezTo>
                      <a:cubicBezTo>
                        <a:pt x="184713" y="85511"/>
                        <a:pt x="182231" y="87001"/>
                        <a:pt x="177762" y="87001"/>
                      </a:cubicBezTo>
                      <a:cubicBezTo>
                        <a:pt x="165184" y="87001"/>
                        <a:pt x="152772" y="86835"/>
                        <a:pt x="140194" y="87001"/>
                      </a:cubicBezTo>
                      <a:cubicBezTo>
                        <a:pt x="134070" y="87001"/>
                        <a:pt x="133739" y="83360"/>
                        <a:pt x="133077" y="79057"/>
                      </a:cubicBezTo>
                      <a:cubicBezTo>
                        <a:pt x="129105" y="49101"/>
                        <a:pt x="94681" y="42481"/>
                        <a:pt x="73994" y="53073"/>
                      </a:cubicBezTo>
                      <a:cubicBezTo>
                        <a:pt x="52975" y="63831"/>
                        <a:pt x="52313" y="92131"/>
                        <a:pt x="71511" y="105206"/>
                      </a:cubicBezTo>
                      <a:cubicBezTo>
                        <a:pt x="83096" y="113150"/>
                        <a:pt x="96502" y="117122"/>
                        <a:pt x="109411" y="121756"/>
                      </a:cubicBezTo>
                      <a:cubicBezTo>
                        <a:pt x="125299" y="127548"/>
                        <a:pt x="140856" y="133837"/>
                        <a:pt x="154427" y="144429"/>
                      </a:cubicBezTo>
                      <a:cubicBezTo>
                        <a:pt x="199277" y="179019"/>
                        <a:pt x="192823" y="246543"/>
                        <a:pt x="142511" y="273023"/>
                      </a:cubicBezTo>
                      <a:cubicBezTo>
                        <a:pt x="109245" y="290401"/>
                        <a:pt x="53141" y="289739"/>
                        <a:pt x="23681" y="255480"/>
                      </a:cubicBezTo>
                      <a:cubicBezTo>
                        <a:pt x="10607" y="240254"/>
                        <a:pt x="2663" y="223042"/>
                        <a:pt x="180" y="203347"/>
                      </a:cubicBezTo>
                      <a:cubicBezTo>
                        <a:pt x="-482" y="198217"/>
                        <a:pt x="511" y="196065"/>
                        <a:pt x="5973" y="196396"/>
                      </a:cubicBezTo>
                      <a:cubicBezTo>
                        <a:pt x="12096" y="196727"/>
                        <a:pt x="18220" y="196396"/>
                        <a:pt x="24343" y="196396"/>
                      </a:cubicBezTo>
                      <a:cubicBezTo>
                        <a:pt x="24343" y="196396"/>
                        <a:pt x="24343" y="196396"/>
                        <a:pt x="24343" y="196396"/>
                      </a:cubicBezTo>
                      <a:close/>
                    </a:path>
                  </a:pathLst>
                </a:custGeom>
                <a:grpFill/>
                <a:ln w="16521" cap="flat">
                  <a:noFill/>
                  <a:prstDash val="solid"/>
                  <a:miter/>
                </a:ln>
              </p:spPr>
              <p:txBody>
                <a:bodyPr rtlCol="0" anchor="ctr"/>
                <a:lstStyle/>
                <a:p>
                  <a:endParaRPr lang="en-US" sz="2400"/>
                </a:p>
              </p:txBody>
            </p:sp>
            <p:sp>
              <p:nvSpPr>
                <p:cNvPr id="17" name="Freeform: Shape 16">
                  <a:extLst>
                    <a:ext uri="{FF2B5EF4-FFF2-40B4-BE49-F238E27FC236}">
                      <a16:creationId xmlns:a16="http://schemas.microsoft.com/office/drawing/2014/main" id="{4D017FD8-26D9-8FDA-FCE3-13ED84D4759B}"/>
                    </a:ext>
                  </a:extLst>
                </p:cNvPr>
                <p:cNvSpPr/>
                <p:nvPr/>
              </p:nvSpPr>
              <p:spPr>
                <a:xfrm>
                  <a:off x="1007746" y="963323"/>
                  <a:ext cx="129100" cy="272640"/>
                </a:xfrm>
                <a:custGeom>
                  <a:avLst/>
                  <a:gdLst>
                    <a:gd name="connsiteX0" fmla="*/ 838 w 129100"/>
                    <a:gd name="connsiteY0" fmla="*/ 189332 h 272640"/>
                    <a:gd name="connsiteX1" fmla="*/ 1169 w 129100"/>
                    <a:gd name="connsiteY1" fmla="*/ 114361 h 272640"/>
                    <a:gd name="connsiteX2" fmla="*/ 67700 w 129100"/>
                    <a:gd name="connsiteY2" fmla="*/ 10758 h 272640"/>
                    <a:gd name="connsiteX3" fmla="*/ 123639 w 129100"/>
                    <a:gd name="connsiteY3" fmla="*/ 0 h 272640"/>
                    <a:gd name="connsiteX4" fmla="*/ 129100 w 129100"/>
                    <a:gd name="connsiteY4" fmla="*/ 5793 h 272640"/>
                    <a:gd name="connsiteX5" fmla="*/ 129100 w 129100"/>
                    <a:gd name="connsiteY5" fmla="*/ 48326 h 272640"/>
                    <a:gd name="connsiteX6" fmla="*/ 122315 w 129100"/>
                    <a:gd name="connsiteY6" fmla="*/ 53126 h 272640"/>
                    <a:gd name="connsiteX7" fmla="*/ 57770 w 129100"/>
                    <a:gd name="connsiteY7" fmla="*/ 103438 h 272640"/>
                    <a:gd name="connsiteX8" fmla="*/ 52970 w 129100"/>
                    <a:gd name="connsiteY8" fmla="*/ 137034 h 272640"/>
                    <a:gd name="connsiteX9" fmla="*/ 53136 w 129100"/>
                    <a:gd name="connsiteY9" fmla="*/ 263807 h 272640"/>
                    <a:gd name="connsiteX10" fmla="*/ 44364 w 129100"/>
                    <a:gd name="connsiteY10" fmla="*/ 272579 h 272640"/>
                    <a:gd name="connsiteX11" fmla="*/ 10106 w 129100"/>
                    <a:gd name="connsiteY11" fmla="*/ 272579 h 272640"/>
                    <a:gd name="connsiteX12" fmla="*/ 10 w 129100"/>
                    <a:gd name="connsiteY12" fmla="*/ 262153 h 272640"/>
                    <a:gd name="connsiteX13" fmla="*/ 10 w 129100"/>
                    <a:gd name="connsiteY13" fmla="*/ 189663 h 272640"/>
                    <a:gd name="connsiteX14" fmla="*/ 672 w 129100"/>
                    <a:gd name="connsiteY14" fmla="*/ 189663 h 272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9100" h="272640">
                      <a:moveTo>
                        <a:pt x="838" y="189332"/>
                      </a:moveTo>
                      <a:cubicBezTo>
                        <a:pt x="838" y="164342"/>
                        <a:pt x="-817" y="139186"/>
                        <a:pt x="1169" y="114361"/>
                      </a:cubicBezTo>
                      <a:cubicBezTo>
                        <a:pt x="4644" y="68352"/>
                        <a:pt x="24835" y="31942"/>
                        <a:pt x="67700" y="10758"/>
                      </a:cubicBezTo>
                      <a:cubicBezTo>
                        <a:pt x="85243" y="1986"/>
                        <a:pt x="104275" y="0"/>
                        <a:pt x="123639" y="0"/>
                      </a:cubicBezTo>
                      <a:cubicBezTo>
                        <a:pt x="127611" y="0"/>
                        <a:pt x="129100" y="1986"/>
                        <a:pt x="129100" y="5793"/>
                      </a:cubicBezTo>
                      <a:cubicBezTo>
                        <a:pt x="129100" y="20026"/>
                        <a:pt x="129100" y="34093"/>
                        <a:pt x="129100" y="48326"/>
                      </a:cubicBezTo>
                      <a:cubicBezTo>
                        <a:pt x="129100" y="53788"/>
                        <a:pt x="125459" y="52795"/>
                        <a:pt x="122315" y="53126"/>
                      </a:cubicBezTo>
                      <a:cubicBezTo>
                        <a:pt x="90042" y="56105"/>
                        <a:pt x="68196" y="72655"/>
                        <a:pt x="57770" y="103438"/>
                      </a:cubicBezTo>
                      <a:cubicBezTo>
                        <a:pt x="54129" y="114195"/>
                        <a:pt x="52805" y="125615"/>
                        <a:pt x="52970" y="137034"/>
                      </a:cubicBezTo>
                      <a:cubicBezTo>
                        <a:pt x="53136" y="179237"/>
                        <a:pt x="52970" y="221605"/>
                        <a:pt x="53136" y="263807"/>
                      </a:cubicBezTo>
                      <a:cubicBezTo>
                        <a:pt x="53136" y="270593"/>
                        <a:pt x="51481" y="273076"/>
                        <a:pt x="44364" y="272579"/>
                      </a:cubicBezTo>
                      <a:cubicBezTo>
                        <a:pt x="32945" y="271917"/>
                        <a:pt x="21525" y="271917"/>
                        <a:pt x="10106" y="272579"/>
                      </a:cubicBezTo>
                      <a:cubicBezTo>
                        <a:pt x="1665" y="273076"/>
                        <a:pt x="-156" y="269931"/>
                        <a:pt x="10" y="262153"/>
                      </a:cubicBezTo>
                      <a:cubicBezTo>
                        <a:pt x="507" y="237989"/>
                        <a:pt x="10" y="213826"/>
                        <a:pt x="10" y="189663"/>
                      </a:cubicBezTo>
                      <a:cubicBezTo>
                        <a:pt x="176" y="189663"/>
                        <a:pt x="507" y="189663"/>
                        <a:pt x="672" y="189663"/>
                      </a:cubicBezTo>
                      <a:close/>
                    </a:path>
                  </a:pathLst>
                </a:custGeom>
                <a:grpFill/>
                <a:ln w="16521" cap="flat">
                  <a:noFill/>
                  <a:prstDash val="solid"/>
                  <a:miter/>
                </a:ln>
              </p:spPr>
              <p:txBody>
                <a:bodyPr rtlCol="0" anchor="ctr"/>
                <a:lstStyle/>
                <a:p>
                  <a:endParaRPr lang="en-US" sz="2400"/>
                </a:p>
              </p:txBody>
            </p:sp>
            <p:sp>
              <p:nvSpPr>
                <p:cNvPr id="18" name="Freeform: Shape 17">
                  <a:extLst>
                    <a:ext uri="{FF2B5EF4-FFF2-40B4-BE49-F238E27FC236}">
                      <a16:creationId xmlns:a16="http://schemas.microsoft.com/office/drawing/2014/main" id="{51395321-3EDE-7109-B35C-7FD66888944C}"/>
                    </a:ext>
                  </a:extLst>
                </p:cNvPr>
                <p:cNvSpPr/>
                <p:nvPr/>
              </p:nvSpPr>
              <p:spPr>
                <a:xfrm>
                  <a:off x="2278467" y="963645"/>
                  <a:ext cx="53456" cy="271939"/>
                </a:xfrm>
                <a:custGeom>
                  <a:avLst/>
                  <a:gdLst>
                    <a:gd name="connsiteX0" fmla="*/ 166 w 53456"/>
                    <a:gd name="connsiteY0" fmla="*/ 135885 h 271939"/>
                    <a:gd name="connsiteX1" fmla="*/ 0 w 53456"/>
                    <a:gd name="connsiteY1" fmla="*/ 9939 h 271939"/>
                    <a:gd name="connsiteX2" fmla="*/ 9930 w 53456"/>
                    <a:gd name="connsiteY2" fmla="*/ 340 h 271939"/>
                    <a:gd name="connsiteX3" fmla="*/ 45844 w 53456"/>
                    <a:gd name="connsiteY3" fmla="*/ 9 h 271939"/>
                    <a:gd name="connsiteX4" fmla="*/ 53457 w 53456"/>
                    <a:gd name="connsiteY4" fmla="*/ 7787 h 271939"/>
                    <a:gd name="connsiteX5" fmla="*/ 53457 w 53456"/>
                    <a:gd name="connsiteY5" fmla="*/ 264644 h 271939"/>
                    <a:gd name="connsiteX6" fmla="*/ 45844 w 53456"/>
                    <a:gd name="connsiteY6" fmla="*/ 271926 h 271939"/>
                    <a:gd name="connsiteX7" fmla="*/ 7447 w 53456"/>
                    <a:gd name="connsiteY7" fmla="*/ 271926 h 271939"/>
                    <a:gd name="connsiteX8" fmla="*/ 331 w 53456"/>
                    <a:gd name="connsiteY8" fmla="*/ 264147 h 271939"/>
                    <a:gd name="connsiteX9" fmla="*/ 331 w 53456"/>
                    <a:gd name="connsiteY9" fmla="*/ 135719 h 271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456" h="271939">
                      <a:moveTo>
                        <a:pt x="166" y="135885"/>
                      </a:moveTo>
                      <a:cubicBezTo>
                        <a:pt x="166" y="93847"/>
                        <a:pt x="331" y="51976"/>
                        <a:pt x="0" y="9939"/>
                      </a:cubicBezTo>
                      <a:cubicBezTo>
                        <a:pt x="0" y="1829"/>
                        <a:pt x="2648" y="174"/>
                        <a:pt x="9930" y="340"/>
                      </a:cubicBezTo>
                      <a:cubicBezTo>
                        <a:pt x="21846" y="671"/>
                        <a:pt x="33762" y="340"/>
                        <a:pt x="45844" y="9"/>
                      </a:cubicBezTo>
                      <a:cubicBezTo>
                        <a:pt x="51636" y="-157"/>
                        <a:pt x="53457" y="1995"/>
                        <a:pt x="53457" y="7787"/>
                      </a:cubicBezTo>
                      <a:cubicBezTo>
                        <a:pt x="53291" y="93351"/>
                        <a:pt x="53291" y="179080"/>
                        <a:pt x="53457" y="264644"/>
                      </a:cubicBezTo>
                      <a:cubicBezTo>
                        <a:pt x="53457" y="270767"/>
                        <a:pt x="51305" y="272091"/>
                        <a:pt x="45844" y="271926"/>
                      </a:cubicBezTo>
                      <a:cubicBezTo>
                        <a:pt x="33100" y="271595"/>
                        <a:pt x="20191" y="271595"/>
                        <a:pt x="7447" y="271926"/>
                      </a:cubicBezTo>
                      <a:cubicBezTo>
                        <a:pt x="1324" y="272091"/>
                        <a:pt x="166" y="269774"/>
                        <a:pt x="331" y="264147"/>
                      </a:cubicBezTo>
                      <a:cubicBezTo>
                        <a:pt x="496" y="221283"/>
                        <a:pt x="331" y="178584"/>
                        <a:pt x="331" y="135719"/>
                      </a:cubicBezTo>
                      <a:close/>
                    </a:path>
                  </a:pathLst>
                </a:custGeom>
                <a:grpFill/>
                <a:ln w="16521" cap="flat">
                  <a:noFill/>
                  <a:prstDash val="solid"/>
                  <a:miter/>
                </a:ln>
              </p:spPr>
              <p:txBody>
                <a:bodyPr rtlCol="0" anchor="ctr"/>
                <a:lstStyle/>
                <a:p>
                  <a:endParaRPr lang="en-US" sz="2400"/>
                </a:p>
              </p:txBody>
            </p:sp>
            <p:sp>
              <p:nvSpPr>
                <p:cNvPr id="19" name="Freeform: Shape 18">
                  <a:extLst>
                    <a:ext uri="{FF2B5EF4-FFF2-40B4-BE49-F238E27FC236}">
                      <a16:creationId xmlns:a16="http://schemas.microsoft.com/office/drawing/2014/main" id="{13AEE9D3-F0C9-7358-0FF3-99B45F0DD3E6}"/>
                    </a:ext>
                  </a:extLst>
                </p:cNvPr>
                <p:cNvSpPr/>
                <p:nvPr/>
              </p:nvSpPr>
              <p:spPr>
                <a:xfrm>
                  <a:off x="2121408" y="1285221"/>
                  <a:ext cx="98564" cy="100803"/>
                </a:xfrm>
                <a:custGeom>
                  <a:avLst/>
                  <a:gdLst>
                    <a:gd name="connsiteX0" fmla="*/ 76627 w 98564"/>
                    <a:gd name="connsiteY0" fmla="*/ 47995 h 100803"/>
                    <a:gd name="connsiteX1" fmla="*/ 86060 w 98564"/>
                    <a:gd name="connsiteY1" fmla="*/ 52133 h 100803"/>
                    <a:gd name="connsiteX2" fmla="*/ 98473 w 98564"/>
                    <a:gd name="connsiteY2" fmla="*/ 74806 h 100803"/>
                    <a:gd name="connsiteX3" fmla="*/ 82254 w 98564"/>
                    <a:gd name="connsiteY3" fmla="*/ 96983 h 100803"/>
                    <a:gd name="connsiteX4" fmla="*/ 62725 w 98564"/>
                    <a:gd name="connsiteY4" fmla="*/ 100790 h 100803"/>
                    <a:gd name="connsiteX5" fmla="*/ 6123 w 98564"/>
                    <a:gd name="connsiteY5" fmla="*/ 100790 h 100803"/>
                    <a:gd name="connsiteX6" fmla="*/ 0 w 98564"/>
                    <a:gd name="connsiteY6" fmla="*/ 94832 h 100803"/>
                    <a:gd name="connsiteX7" fmla="*/ 0 w 98564"/>
                    <a:gd name="connsiteY7" fmla="*/ 5793 h 100803"/>
                    <a:gd name="connsiteX8" fmla="*/ 5792 w 98564"/>
                    <a:gd name="connsiteY8" fmla="*/ 0 h 100803"/>
                    <a:gd name="connsiteX9" fmla="*/ 67359 w 98564"/>
                    <a:gd name="connsiteY9" fmla="*/ 497 h 100803"/>
                    <a:gd name="connsiteX10" fmla="*/ 81757 w 98564"/>
                    <a:gd name="connsiteY10" fmla="*/ 4303 h 100803"/>
                    <a:gd name="connsiteX11" fmla="*/ 84902 w 98564"/>
                    <a:gd name="connsiteY11" fmla="*/ 41541 h 100803"/>
                    <a:gd name="connsiteX12" fmla="*/ 79937 w 98564"/>
                    <a:gd name="connsiteY12" fmla="*/ 44685 h 100803"/>
                    <a:gd name="connsiteX13" fmla="*/ 76461 w 98564"/>
                    <a:gd name="connsiteY13" fmla="*/ 47995 h 100803"/>
                    <a:gd name="connsiteX14" fmla="*/ 45016 w 98564"/>
                    <a:gd name="connsiteY14" fmla="*/ 56932 h 100803"/>
                    <a:gd name="connsiteX15" fmla="*/ 27969 w 98564"/>
                    <a:gd name="connsiteY15" fmla="*/ 56932 h 100803"/>
                    <a:gd name="connsiteX16" fmla="*/ 22012 w 98564"/>
                    <a:gd name="connsiteY16" fmla="*/ 63552 h 100803"/>
                    <a:gd name="connsiteX17" fmla="*/ 25984 w 98564"/>
                    <a:gd name="connsiteY17" fmla="*/ 84074 h 100803"/>
                    <a:gd name="connsiteX18" fmla="*/ 64876 w 98564"/>
                    <a:gd name="connsiteY18" fmla="*/ 83578 h 100803"/>
                    <a:gd name="connsiteX19" fmla="*/ 74641 w 98564"/>
                    <a:gd name="connsiteY19" fmla="*/ 72489 h 100803"/>
                    <a:gd name="connsiteX20" fmla="*/ 66862 w 98564"/>
                    <a:gd name="connsiteY20" fmla="*/ 59249 h 100803"/>
                    <a:gd name="connsiteX21" fmla="*/ 45182 w 98564"/>
                    <a:gd name="connsiteY21" fmla="*/ 56932 h 100803"/>
                    <a:gd name="connsiteX22" fmla="*/ 43030 w 98564"/>
                    <a:gd name="connsiteY22" fmla="*/ 40713 h 100803"/>
                    <a:gd name="connsiteX23" fmla="*/ 43030 w 98564"/>
                    <a:gd name="connsiteY23" fmla="*/ 40548 h 100803"/>
                    <a:gd name="connsiteX24" fmla="*/ 57925 w 98564"/>
                    <a:gd name="connsiteY24" fmla="*/ 40548 h 100803"/>
                    <a:gd name="connsiteX25" fmla="*/ 70007 w 98564"/>
                    <a:gd name="connsiteY25" fmla="*/ 29625 h 100803"/>
                    <a:gd name="connsiteX26" fmla="*/ 59580 w 98564"/>
                    <a:gd name="connsiteY26" fmla="*/ 16881 h 100803"/>
                    <a:gd name="connsiteX27" fmla="*/ 26480 w 98564"/>
                    <a:gd name="connsiteY27" fmla="*/ 15723 h 100803"/>
                    <a:gd name="connsiteX28" fmla="*/ 21846 w 98564"/>
                    <a:gd name="connsiteY28" fmla="*/ 20357 h 100803"/>
                    <a:gd name="connsiteX29" fmla="*/ 38727 w 98564"/>
                    <a:gd name="connsiteY29" fmla="*/ 40879 h 100803"/>
                    <a:gd name="connsiteX30" fmla="*/ 42865 w 98564"/>
                    <a:gd name="connsiteY30" fmla="*/ 40879 h 100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8564" h="100803">
                      <a:moveTo>
                        <a:pt x="76627" y="47995"/>
                      </a:moveTo>
                      <a:cubicBezTo>
                        <a:pt x="78778" y="51305"/>
                        <a:pt x="83081" y="50312"/>
                        <a:pt x="86060" y="52133"/>
                      </a:cubicBezTo>
                      <a:cubicBezTo>
                        <a:pt x="94501" y="57429"/>
                        <a:pt x="99300" y="64711"/>
                        <a:pt x="98473" y="74806"/>
                      </a:cubicBezTo>
                      <a:cubicBezTo>
                        <a:pt x="97811" y="85564"/>
                        <a:pt x="91853" y="92846"/>
                        <a:pt x="82254" y="96983"/>
                      </a:cubicBezTo>
                      <a:cubicBezTo>
                        <a:pt x="76130" y="99631"/>
                        <a:pt x="69510" y="100955"/>
                        <a:pt x="62725" y="100790"/>
                      </a:cubicBezTo>
                      <a:cubicBezTo>
                        <a:pt x="43858" y="100790"/>
                        <a:pt x="24990" y="100624"/>
                        <a:pt x="6123" y="100790"/>
                      </a:cubicBezTo>
                      <a:cubicBezTo>
                        <a:pt x="1324" y="100790"/>
                        <a:pt x="0" y="99466"/>
                        <a:pt x="0" y="94832"/>
                      </a:cubicBezTo>
                      <a:cubicBezTo>
                        <a:pt x="165" y="65207"/>
                        <a:pt x="0" y="35417"/>
                        <a:pt x="0" y="5793"/>
                      </a:cubicBezTo>
                      <a:cubicBezTo>
                        <a:pt x="0" y="1324"/>
                        <a:pt x="1489" y="0"/>
                        <a:pt x="5792" y="0"/>
                      </a:cubicBezTo>
                      <a:cubicBezTo>
                        <a:pt x="26314" y="331"/>
                        <a:pt x="46837" y="331"/>
                        <a:pt x="67359" y="497"/>
                      </a:cubicBezTo>
                      <a:cubicBezTo>
                        <a:pt x="72489" y="497"/>
                        <a:pt x="77289" y="1986"/>
                        <a:pt x="81757" y="4303"/>
                      </a:cubicBezTo>
                      <a:cubicBezTo>
                        <a:pt x="96156" y="11585"/>
                        <a:pt x="97811" y="32107"/>
                        <a:pt x="84902" y="41541"/>
                      </a:cubicBezTo>
                      <a:cubicBezTo>
                        <a:pt x="83412" y="42699"/>
                        <a:pt x="81592" y="43527"/>
                        <a:pt x="79937" y="44685"/>
                      </a:cubicBezTo>
                      <a:cubicBezTo>
                        <a:pt x="78613" y="45513"/>
                        <a:pt x="76627" y="45678"/>
                        <a:pt x="76461" y="47995"/>
                      </a:cubicBezTo>
                      <a:close/>
                      <a:moveTo>
                        <a:pt x="45016" y="56932"/>
                      </a:moveTo>
                      <a:cubicBezTo>
                        <a:pt x="38562" y="56932"/>
                        <a:pt x="33265" y="57098"/>
                        <a:pt x="27969" y="56932"/>
                      </a:cubicBezTo>
                      <a:cubicBezTo>
                        <a:pt x="22839" y="56601"/>
                        <a:pt x="21350" y="59746"/>
                        <a:pt x="22012" y="63552"/>
                      </a:cubicBezTo>
                      <a:cubicBezTo>
                        <a:pt x="23335" y="70669"/>
                        <a:pt x="16881" y="81923"/>
                        <a:pt x="25984" y="84074"/>
                      </a:cubicBezTo>
                      <a:cubicBezTo>
                        <a:pt x="38396" y="86888"/>
                        <a:pt x="51967" y="86060"/>
                        <a:pt x="64876" y="83578"/>
                      </a:cubicBezTo>
                      <a:cubicBezTo>
                        <a:pt x="70503" y="82419"/>
                        <a:pt x="74144" y="78447"/>
                        <a:pt x="74641" y="72489"/>
                      </a:cubicBezTo>
                      <a:cubicBezTo>
                        <a:pt x="75137" y="66366"/>
                        <a:pt x="72820" y="61897"/>
                        <a:pt x="66862" y="59249"/>
                      </a:cubicBezTo>
                      <a:cubicBezTo>
                        <a:pt x="59415" y="55939"/>
                        <a:pt x="51471" y="57594"/>
                        <a:pt x="45182" y="56932"/>
                      </a:cubicBezTo>
                      <a:close/>
                      <a:moveTo>
                        <a:pt x="43030" y="40713"/>
                      </a:moveTo>
                      <a:cubicBezTo>
                        <a:pt x="43030" y="40713"/>
                        <a:pt x="43030" y="40713"/>
                        <a:pt x="43030" y="40548"/>
                      </a:cubicBezTo>
                      <a:cubicBezTo>
                        <a:pt x="47995" y="40548"/>
                        <a:pt x="52960" y="40713"/>
                        <a:pt x="57925" y="40548"/>
                      </a:cubicBezTo>
                      <a:cubicBezTo>
                        <a:pt x="64711" y="40217"/>
                        <a:pt x="69676" y="37072"/>
                        <a:pt x="70007" y="29625"/>
                      </a:cubicBezTo>
                      <a:cubicBezTo>
                        <a:pt x="70338" y="22508"/>
                        <a:pt x="66531" y="18371"/>
                        <a:pt x="59580" y="16881"/>
                      </a:cubicBezTo>
                      <a:cubicBezTo>
                        <a:pt x="48657" y="14564"/>
                        <a:pt x="37569" y="15888"/>
                        <a:pt x="26480" y="15723"/>
                      </a:cubicBezTo>
                      <a:cubicBezTo>
                        <a:pt x="23501" y="15723"/>
                        <a:pt x="22343" y="17378"/>
                        <a:pt x="21846" y="20357"/>
                      </a:cubicBezTo>
                      <a:cubicBezTo>
                        <a:pt x="19033" y="38396"/>
                        <a:pt x="20853" y="40879"/>
                        <a:pt x="38727" y="40879"/>
                      </a:cubicBezTo>
                      <a:lnTo>
                        <a:pt x="42865" y="40879"/>
                      </a:lnTo>
                      <a:close/>
                    </a:path>
                  </a:pathLst>
                </a:custGeom>
                <a:grpFill/>
                <a:ln w="16521" cap="flat">
                  <a:noFill/>
                  <a:prstDash val="solid"/>
                  <a:miter/>
                </a:ln>
              </p:spPr>
              <p:txBody>
                <a:bodyPr rtlCol="0" anchor="ctr"/>
                <a:lstStyle/>
                <a:p>
                  <a:endParaRPr lang="en-US" sz="2400"/>
                </a:p>
              </p:txBody>
            </p:sp>
            <p:sp>
              <p:nvSpPr>
                <p:cNvPr id="20" name="Freeform: Shape 19">
                  <a:extLst>
                    <a:ext uri="{FF2B5EF4-FFF2-40B4-BE49-F238E27FC236}">
                      <a16:creationId xmlns:a16="http://schemas.microsoft.com/office/drawing/2014/main" id="{2E50340E-DC1F-4AB0-B64F-57A42DC3FB74}"/>
                    </a:ext>
                  </a:extLst>
                </p:cNvPr>
                <p:cNvSpPr/>
                <p:nvPr/>
              </p:nvSpPr>
              <p:spPr>
                <a:xfrm>
                  <a:off x="2234987" y="1281746"/>
                  <a:ext cx="96742" cy="107314"/>
                </a:xfrm>
                <a:custGeom>
                  <a:avLst/>
                  <a:gdLst>
                    <a:gd name="connsiteX0" fmla="*/ 45963 w 96742"/>
                    <a:gd name="connsiteY0" fmla="*/ 107244 h 107314"/>
                    <a:gd name="connsiteX1" fmla="*/ 17331 w 96742"/>
                    <a:gd name="connsiteY1" fmla="*/ 100955 h 107314"/>
                    <a:gd name="connsiteX2" fmla="*/ 6077 w 96742"/>
                    <a:gd name="connsiteY2" fmla="*/ 91522 h 107314"/>
                    <a:gd name="connsiteX3" fmla="*/ 1113 w 96742"/>
                    <a:gd name="connsiteY3" fmla="*/ 74972 h 107314"/>
                    <a:gd name="connsiteX4" fmla="*/ 19152 w 96742"/>
                    <a:gd name="connsiteY4" fmla="*/ 72986 h 107314"/>
                    <a:gd name="connsiteX5" fmla="*/ 23455 w 96742"/>
                    <a:gd name="connsiteY5" fmla="*/ 77289 h 107314"/>
                    <a:gd name="connsiteX6" fmla="*/ 40336 w 96742"/>
                    <a:gd name="connsiteY6" fmla="*/ 91025 h 107314"/>
                    <a:gd name="connsiteX7" fmla="*/ 66982 w 96742"/>
                    <a:gd name="connsiteY7" fmla="*/ 87550 h 107314"/>
                    <a:gd name="connsiteX8" fmla="*/ 73602 w 96742"/>
                    <a:gd name="connsiteY8" fmla="*/ 75965 h 107314"/>
                    <a:gd name="connsiteX9" fmla="*/ 64996 w 96742"/>
                    <a:gd name="connsiteY9" fmla="*/ 66366 h 107314"/>
                    <a:gd name="connsiteX10" fmla="*/ 33882 w 96742"/>
                    <a:gd name="connsiteY10" fmla="*/ 61070 h 107314"/>
                    <a:gd name="connsiteX11" fmla="*/ 17994 w 96742"/>
                    <a:gd name="connsiteY11" fmla="*/ 56105 h 107314"/>
                    <a:gd name="connsiteX12" fmla="*/ 17497 w 96742"/>
                    <a:gd name="connsiteY12" fmla="*/ 7944 h 107314"/>
                    <a:gd name="connsiteX13" fmla="*/ 77408 w 96742"/>
                    <a:gd name="connsiteY13" fmla="*/ 7448 h 107314"/>
                    <a:gd name="connsiteX14" fmla="*/ 86511 w 96742"/>
                    <a:gd name="connsiteY14" fmla="*/ 15723 h 107314"/>
                    <a:gd name="connsiteX15" fmla="*/ 90483 w 96742"/>
                    <a:gd name="connsiteY15" fmla="*/ 31776 h 107314"/>
                    <a:gd name="connsiteX16" fmla="*/ 72443 w 96742"/>
                    <a:gd name="connsiteY16" fmla="*/ 33597 h 107314"/>
                    <a:gd name="connsiteX17" fmla="*/ 69630 w 96742"/>
                    <a:gd name="connsiteY17" fmla="*/ 29128 h 107314"/>
                    <a:gd name="connsiteX18" fmla="*/ 31399 w 96742"/>
                    <a:gd name="connsiteY18" fmla="*/ 20026 h 107314"/>
                    <a:gd name="connsiteX19" fmla="*/ 26931 w 96742"/>
                    <a:gd name="connsiteY19" fmla="*/ 31776 h 107314"/>
                    <a:gd name="connsiteX20" fmla="*/ 36695 w 96742"/>
                    <a:gd name="connsiteY20" fmla="*/ 40713 h 107314"/>
                    <a:gd name="connsiteX21" fmla="*/ 73602 w 96742"/>
                    <a:gd name="connsiteY21" fmla="*/ 46837 h 107314"/>
                    <a:gd name="connsiteX22" fmla="*/ 96606 w 96742"/>
                    <a:gd name="connsiteY22" fmla="*/ 70834 h 107314"/>
                    <a:gd name="connsiteX23" fmla="*/ 79560 w 96742"/>
                    <a:gd name="connsiteY23" fmla="*/ 100459 h 107314"/>
                    <a:gd name="connsiteX24" fmla="*/ 46129 w 96742"/>
                    <a:gd name="connsiteY24" fmla="*/ 107079 h 1073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96742" h="107314">
                      <a:moveTo>
                        <a:pt x="45963" y="107244"/>
                      </a:moveTo>
                      <a:cubicBezTo>
                        <a:pt x="36530" y="107741"/>
                        <a:pt x="26600" y="105589"/>
                        <a:pt x="17331" y="100955"/>
                      </a:cubicBezTo>
                      <a:cubicBezTo>
                        <a:pt x="12863" y="98804"/>
                        <a:pt x="8891" y="95659"/>
                        <a:pt x="6077" y="91522"/>
                      </a:cubicBezTo>
                      <a:cubicBezTo>
                        <a:pt x="2602" y="86391"/>
                        <a:pt x="-2198" y="79937"/>
                        <a:pt x="1113" y="74972"/>
                      </a:cubicBezTo>
                      <a:cubicBezTo>
                        <a:pt x="4754" y="69510"/>
                        <a:pt x="12863" y="73151"/>
                        <a:pt x="19152" y="72986"/>
                      </a:cubicBezTo>
                      <a:cubicBezTo>
                        <a:pt x="21635" y="72986"/>
                        <a:pt x="22793" y="74806"/>
                        <a:pt x="23455" y="77289"/>
                      </a:cubicBezTo>
                      <a:cubicBezTo>
                        <a:pt x="25607" y="86060"/>
                        <a:pt x="32227" y="90032"/>
                        <a:pt x="40336" y="91025"/>
                      </a:cubicBezTo>
                      <a:cubicBezTo>
                        <a:pt x="49439" y="92184"/>
                        <a:pt x="58541" y="92846"/>
                        <a:pt x="66982" y="87550"/>
                      </a:cubicBezTo>
                      <a:cubicBezTo>
                        <a:pt x="71285" y="84736"/>
                        <a:pt x="73933" y="81261"/>
                        <a:pt x="73602" y="75965"/>
                      </a:cubicBezTo>
                      <a:cubicBezTo>
                        <a:pt x="73271" y="70503"/>
                        <a:pt x="70126" y="67193"/>
                        <a:pt x="64996" y="66366"/>
                      </a:cubicBezTo>
                      <a:cubicBezTo>
                        <a:pt x="54735" y="64380"/>
                        <a:pt x="44308" y="62559"/>
                        <a:pt x="33882" y="61070"/>
                      </a:cubicBezTo>
                      <a:cubicBezTo>
                        <a:pt x="28255" y="60242"/>
                        <a:pt x="22959" y="58587"/>
                        <a:pt x="17994" y="56105"/>
                      </a:cubicBezTo>
                      <a:cubicBezTo>
                        <a:pt x="-1204" y="46009"/>
                        <a:pt x="-1866" y="18702"/>
                        <a:pt x="17497" y="7944"/>
                      </a:cubicBezTo>
                      <a:cubicBezTo>
                        <a:pt x="37026" y="-2813"/>
                        <a:pt x="57383" y="-2317"/>
                        <a:pt x="77408" y="7448"/>
                      </a:cubicBezTo>
                      <a:cubicBezTo>
                        <a:pt x="81215" y="9268"/>
                        <a:pt x="84028" y="12413"/>
                        <a:pt x="86511" y="15723"/>
                      </a:cubicBezTo>
                      <a:cubicBezTo>
                        <a:pt x="89986" y="20522"/>
                        <a:pt x="93793" y="27308"/>
                        <a:pt x="90483" y="31776"/>
                      </a:cubicBezTo>
                      <a:cubicBezTo>
                        <a:pt x="86676" y="36907"/>
                        <a:pt x="78567" y="33100"/>
                        <a:pt x="72443" y="33597"/>
                      </a:cubicBezTo>
                      <a:cubicBezTo>
                        <a:pt x="69795" y="33762"/>
                        <a:pt x="70292" y="30783"/>
                        <a:pt x="69630" y="29128"/>
                      </a:cubicBezTo>
                      <a:cubicBezTo>
                        <a:pt x="64003" y="15888"/>
                        <a:pt x="42488" y="10758"/>
                        <a:pt x="31399" y="20026"/>
                      </a:cubicBezTo>
                      <a:cubicBezTo>
                        <a:pt x="27593" y="23170"/>
                        <a:pt x="25938" y="26977"/>
                        <a:pt x="26931" y="31776"/>
                      </a:cubicBezTo>
                      <a:cubicBezTo>
                        <a:pt x="28089" y="37072"/>
                        <a:pt x="31896" y="39555"/>
                        <a:pt x="36695" y="40713"/>
                      </a:cubicBezTo>
                      <a:cubicBezTo>
                        <a:pt x="48942" y="43527"/>
                        <a:pt x="61520" y="43692"/>
                        <a:pt x="73602" y="46837"/>
                      </a:cubicBezTo>
                      <a:cubicBezTo>
                        <a:pt x="87173" y="50312"/>
                        <a:pt x="95448" y="58587"/>
                        <a:pt x="96606" y="70834"/>
                      </a:cubicBezTo>
                      <a:cubicBezTo>
                        <a:pt x="97765" y="83412"/>
                        <a:pt x="91476" y="94997"/>
                        <a:pt x="79560" y="100459"/>
                      </a:cubicBezTo>
                      <a:cubicBezTo>
                        <a:pt x="69299" y="105258"/>
                        <a:pt x="58541" y="107244"/>
                        <a:pt x="46129" y="107079"/>
                      </a:cubicBezTo>
                      <a:close/>
                    </a:path>
                  </a:pathLst>
                </a:custGeom>
                <a:grpFill/>
                <a:ln w="16521" cap="flat">
                  <a:noFill/>
                  <a:prstDash val="solid"/>
                  <a:miter/>
                </a:ln>
              </p:spPr>
              <p:txBody>
                <a:bodyPr rtlCol="0" anchor="ctr"/>
                <a:lstStyle/>
                <a:p>
                  <a:endParaRPr lang="en-US" sz="2400"/>
                </a:p>
              </p:txBody>
            </p:sp>
            <p:sp>
              <p:nvSpPr>
                <p:cNvPr id="21" name="Freeform: Shape 20">
                  <a:extLst>
                    <a:ext uri="{FF2B5EF4-FFF2-40B4-BE49-F238E27FC236}">
                      <a16:creationId xmlns:a16="http://schemas.microsoft.com/office/drawing/2014/main" id="{F9B63418-1290-146C-2907-294E0460183D}"/>
                    </a:ext>
                  </a:extLst>
                </p:cNvPr>
                <p:cNvSpPr/>
                <p:nvPr/>
              </p:nvSpPr>
              <p:spPr>
                <a:xfrm>
                  <a:off x="1980879" y="1284324"/>
                  <a:ext cx="124421" cy="102521"/>
                </a:xfrm>
                <a:custGeom>
                  <a:avLst/>
                  <a:gdLst>
                    <a:gd name="connsiteX0" fmla="*/ 110904 w 124421"/>
                    <a:gd name="connsiteY0" fmla="*/ 101687 h 102521"/>
                    <a:gd name="connsiteX1" fmla="*/ 94520 w 124421"/>
                    <a:gd name="connsiteY1" fmla="*/ 90599 h 102521"/>
                    <a:gd name="connsiteX2" fmla="*/ 75156 w 124421"/>
                    <a:gd name="connsiteY2" fmla="*/ 78517 h 102521"/>
                    <a:gd name="connsiteX3" fmla="*/ 41063 w 124421"/>
                    <a:gd name="connsiteY3" fmla="*/ 78517 h 102521"/>
                    <a:gd name="connsiteX4" fmla="*/ 29975 w 124421"/>
                    <a:gd name="connsiteY4" fmla="*/ 85634 h 102521"/>
                    <a:gd name="connsiteX5" fmla="*/ 28154 w 124421"/>
                    <a:gd name="connsiteY5" fmla="*/ 89275 h 102521"/>
                    <a:gd name="connsiteX6" fmla="*/ 22031 w 124421"/>
                    <a:gd name="connsiteY6" fmla="*/ 100529 h 102521"/>
                    <a:gd name="connsiteX7" fmla="*/ 2998 w 124421"/>
                    <a:gd name="connsiteY7" fmla="*/ 101356 h 102521"/>
                    <a:gd name="connsiteX8" fmla="*/ 2005 w 124421"/>
                    <a:gd name="connsiteY8" fmla="*/ 95564 h 102521"/>
                    <a:gd name="connsiteX9" fmla="*/ 32292 w 124421"/>
                    <a:gd name="connsiteY9" fmla="*/ 33832 h 102521"/>
                    <a:gd name="connsiteX10" fmla="*/ 46194 w 124421"/>
                    <a:gd name="connsiteY10" fmla="*/ 5531 h 102521"/>
                    <a:gd name="connsiteX11" fmla="*/ 53807 w 124421"/>
                    <a:gd name="connsiteY11" fmla="*/ 732 h 102521"/>
                    <a:gd name="connsiteX12" fmla="*/ 55462 w 124421"/>
                    <a:gd name="connsiteY12" fmla="*/ 732 h 102521"/>
                    <a:gd name="connsiteX13" fmla="*/ 85914 w 124421"/>
                    <a:gd name="connsiteY13" fmla="*/ 18937 h 102521"/>
                    <a:gd name="connsiteX14" fmla="*/ 121662 w 124421"/>
                    <a:gd name="connsiteY14" fmla="*/ 92750 h 102521"/>
                    <a:gd name="connsiteX15" fmla="*/ 116366 w 124421"/>
                    <a:gd name="connsiteY15" fmla="*/ 101356 h 102521"/>
                    <a:gd name="connsiteX16" fmla="*/ 110904 w 124421"/>
                    <a:gd name="connsiteY16" fmla="*/ 101356 h 102521"/>
                    <a:gd name="connsiteX17" fmla="*/ 60923 w 124421"/>
                    <a:gd name="connsiteY17" fmla="*/ 62298 h 102521"/>
                    <a:gd name="connsiteX18" fmla="*/ 60923 w 124421"/>
                    <a:gd name="connsiteY18" fmla="*/ 62298 h 102521"/>
                    <a:gd name="connsiteX19" fmla="*/ 75818 w 124421"/>
                    <a:gd name="connsiteY19" fmla="*/ 62298 h 102521"/>
                    <a:gd name="connsiteX20" fmla="*/ 78632 w 124421"/>
                    <a:gd name="connsiteY20" fmla="*/ 57664 h 102521"/>
                    <a:gd name="connsiteX21" fmla="*/ 63737 w 124421"/>
                    <a:gd name="connsiteY21" fmla="*/ 25391 h 102521"/>
                    <a:gd name="connsiteX22" fmla="*/ 60592 w 124421"/>
                    <a:gd name="connsiteY22" fmla="*/ 21916 h 102521"/>
                    <a:gd name="connsiteX23" fmla="*/ 57448 w 124421"/>
                    <a:gd name="connsiteY23" fmla="*/ 25391 h 102521"/>
                    <a:gd name="connsiteX24" fmla="*/ 48014 w 124421"/>
                    <a:gd name="connsiteY24" fmla="*/ 45583 h 102521"/>
                    <a:gd name="connsiteX25" fmla="*/ 59103 w 124421"/>
                    <a:gd name="connsiteY25" fmla="*/ 62298 h 102521"/>
                    <a:gd name="connsiteX26" fmla="*/ 60758 w 124421"/>
                    <a:gd name="connsiteY26" fmla="*/ 62298 h 102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4421" h="102521">
                      <a:moveTo>
                        <a:pt x="110904" y="101687"/>
                      </a:moveTo>
                      <a:cubicBezTo>
                        <a:pt x="102133" y="104666"/>
                        <a:pt x="97002" y="99370"/>
                        <a:pt x="94520" y="90599"/>
                      </a:cubicBezTo>
                      <a:cubicBezTo>
                        <a:pt x="91541" y="80669"/>
                        <a:pt x="85417" y="77690"/>
                        <a:pt x="75156" y="78517"/>
                      </a:cubicBezTo>
                      <a:cubicBezTo>
                        <a:pt x="63902" y="79510"/>
                        <a:pt x="52483" y="78848"/>
                        <a:pt x="41063" y="78517"/>
                      </a:cubicBezTo>
                      <a:cubicBezTo>
                        <a:pt x="35602" y="78517"/>
                        <a:pt x="31133" y="79179"/>
                        <a:pt x="29975" y="85634"/>
                      </a:cubicBezTo>
                      <a:cubicBezTo>
                        <a:pt x="29809" y="86958"/>
                        <a:pt x="28651" y="88116"/>
                        <a:pt x="28154" y="89275"/>
                      </a:cubicBezTo>
                      <a:cubicBezTo>
                        <a:pt x="26168" y="93081"/>
                        <a:pt x="25837" y="99370"/>
                        <a:pt x="22031" y="100529"/>
                      </a:cubicBezTo>
                      <a:cubicBezTo>
                        <a:pt x="16073" y="102184"/>
                        <a:pt x="9453" y="101853"/>
                        <a:pt x="2998" y="101356"/>
                      </a:cubicBezTo>
                      <a:cubicBezTo>
                        <a:pt x="-2463" y="101025"/>
                        <a:pt x="1012" y="97384"/>
                        <a:pt x="2005" y="95564"/>
                      </a:cubicBezTo>
                      <a:cubicBezTo>
                        <a:pt x="12101" y="74876"/>
                        <a:pt x="22196" y="54354"/>
                        <a:pt x="32292" y="33832"/>
                      </a:cubicBezTo>
                      <a:cubicBezTo>
                        <a:pt x="36926" y="24398"/>
                        <a:pt x="41725" y="15130"/>
                        <a:pt x="46194" y="5531"/>
                      </a:cubicBezTo>
                      <a:cubicBezTo>
                        <a:pt x="47849" y="2056"/>
                        <a:pt x="50000" y="235"/>
                        <a:pt x="53807" y="732"/>
                      </a:cubicBezTo>
                      <a:cubicBezTo>
                        <a:pt x="54303" y="732"/>
                        <a:pt x="54965" y="732"/>
                        <a:pt x="55462" y="732"/>
                      </a:cubicBezTo>
                      <a:cubicBezTo>
                        <a:pt x="71019" y="-2247"/>
                        <a:pt x="79625" y="3876"/>
                        <a:pt x="85914" y="18937"/>
                      </a:cubicBezTo>
                      <a:cubicBezTo>
                        <a:pt x="96506" y="44093"/>
                        <a:pt x="109580" y="68256"/>
                        <a:pt x="121662" y="92750"/>
                      </a:cubicBezTo>
                      <a:cubicBezTo>
                        <a:pt x="125965" y="101356"/>
                        <a:pt x="125965" y="101356"/>
                        <a:pt x="116366" y="101356"/>
                      </a:cubicBezTo>
                      <a:cubicBezTo>
                        <a:pt x="115042" y="101356"/>
                        <a:pt x="113552" y="101356"/>
                        <a:pt x="110904" y="101356"/>
                      </a:cubicBezTo>
                      <a:close/>
                      <a:moveTo>
                        <a:pt x="60923" y="62298"/>
                      </a:moveTo>
                      <a:lnTo>
                        <a:pt x="60923" y="62298"/>
                      </a:lnTo>
                      <a:cubicBezTo>
                        <a:pt x="65888" y="62298"/>
                        <a:pt x="70853" y="62298"/>
                        <a:pt x="75818" y="62298"/>
                      </a:cubicBezTo>
                      <a:cubicBezTo>
                        <a:pt x="79128" y="62298"/>
                        <a:pt x="80287" y="61305"/>
                        <a:pt x="78632" y="57664"/>
                      </a:cubicBezTo>
                      <a:cubicBezTo>
                        <a:pt x="73501" y="46907"/>
                        <a:pt x="68702" y="36149"/>
                        <a:pt x="63737" y="25391"/>
                      </a:cubicBezTo>
                      <a:cubicBezTo>
                        <a:pt x="63075" y="24067"/>
                        <a:pt x="62744" y="21916"/>
                        <a:pt x="60592" y="21916"/>
                      </a:cubicBezTo>
                      <a:cubicBezTo>
                        <a:pt x="58606" y="21916"/>
                        <a:pt x="58110" y="23902"/>
                        <a:pt x="57448" y="25391"/>
                      </a:cubicBezTo>
                      <a:cubicBezTo>
                        <a:pt x="54138" y="32012"/>
                        <a:pt x="50993" y="38797"/>
                        <a:pt x="48014" y="45583"/>
                      </a:cubicBezTo>
                      <a:cubicBezTo>
                        <a:pt x="42938" y="56726"/>
                        <a:pt x="46636" y="62298"/>
                        <a:pt x="59103" y="62298"/>
                      </a:cubicBezTo>
                      <a:cubicBezTo>
                        <a:pt x="59103" y="62298"/>
                        <a:pt x="60261" y="62298"/>
                        <a:pt x="60758" y="62298"/>
                      </a:cubicBezTo>
                      <a:close/>
                    </a:path>
                  </a:pathLst>
                </a:custGeom>
                <a:grpFill/>
                <a:ln w="16521" cap="flat">
                  <a:noFill/>
                  <a:prstDash val="solid"/>
                  <a:miter/>
                </a:ln>
              </p:spPr>
              <p:txBody>
                <a:bodyPr rtlCol="0" anchor="ctr"/>
                <a:lstStyle/>
                <a:p>
                  <a:endParaRPr lang="en-US" sz="2400"/>
                </a:p>
              </p:txBody>
            </p:sp>
            <p:sp>
              <p:nvSpPr>
                <p:cNvPr id="22" name="Freeform: Shape 21">
                  <a:extLst>
                    <a:ext uri="{FF2B5EF4-FFF2-40B4-BE49-F238E27FC236}">
                      <a16:creationId xmlns:a16="http://schemas.microsoft.com/office/drawing/2014/main" id="{1CEFD5EF-278A-C688-2F03-1726DD6B8E39}"/>
                    </a:ext>
                  </a:extLst>
                </p:cNvPr>
                <p:cNvSpPr/>
                <p:nvPr/>
              </p:nvSpPr>
              <p:spPr>
                <a:xfrm>
                  <a:off x="1914367" y="1175979"/>
                  <a:ext cx="55939" cy="59757"/>
                </a:xfrm>
                <a:custGeom>
                  <a:avLst/>
                  <a:gdLst>
                    <a:gd name="connsiteX0" fmla="*/ 0 w 55939"/>
                    <a:gd name="connsiteY0" fmla="*/ 29802 h 59757"/>
                    <a:gd name="connsiteX1" fmla="*/ 0 w 55939"/>
                    <a:gd name="connsiteY1" fmla="*/ 5639 h 59757"/>
                    <a:gd name="connsiteX2" fmla="*/ 5792 w 55939"/>
                    <a:gd name="connsiteY2" fmla="*/ 12 h 59757"/>
                    <a:gd name="connsiteX3" fmla="*/ 49154 w 55939"/>
                    <a:gd name="connsiteY3" fmla="*/ 674 h 59757"/>
                    <a:gd name="connsiteX4" fmla="*/ 55608 w 55939"/>
                    <a:gd name="connsiteY4" fmla="*/ 6963 h 59757"/>
                    <a:gd name="connsiteX5" fmla="*/ 55939 w 55939"/>
                    <a:gd name="connsiteY5" fmla="*/ 53634 h 59757"/>
                    <a:gd name="connsiteX6" fmla="*/ 50147 w 55939"/>
                    <a:gd name="connsiteY6" fmla="*/ 59592 h 59757"/>
                    <a:gd name="connsiteX7" fmla="*/ 5958 w 55939"/>
                    <a:gd name="connsiteY7" fmla="*/ 59758 h 59757"/>
                    <a:gd name="connsiteX8" fmla="*/ 166 w 55939"/>
                    <a:gd name="connsiteY8" fmla="*/ 53965 h 59757"/>
                    <a:gd name="connsiteX9" fmla="*/ 166 w 55939"/>
                    <a:gd name="connsiteY9" fmla="*/ 29802 h 59757"/>
                    <a:gd name="connsiteX10" fmla="*/ 166 w 55939"/>
                    <a:gd name="connsiteY10" fmla="*/ 29802 h 59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5939" h="59757">
                      <a:moveTo>
                        <a:pt x="0" y="29802"/>
                      </a:moveTo>
                      <a:cubicBezTo>
                        <a:pt x="0" y="21693"/>
                        <a:pt x="0" y="13749"/>
                        <a:pt x="0" y="5639"/>
                      </a:cubicBezTo>
                      <a:cubicBezTo>
                        <a:pt x="0" y="1336"/>
                        <a:pt x="1324" y="-153"/>
                        <a:pt x="5792" y="12"/>
                      </a:cubicBezTo>
                      <a:cubicBezTo>
                        <a:pt x="20191" y="509"/>
                        <a:pt x="34590" y="840"/>
                        <a:pt x="49154" y="674"/>
                      </a:cubicBezTo>
                      <a:cubicBezTo>
                        <a:pt x="53953" y="674"/>
                        <a:pt x="55443" y="2660"/>
                        <a:pt x="55608" y="6963"/>
                      </a:cubicBezTo>
                      <a:cubicBezTo>
                        <a:pt x="55608" y="22520"/>
                        <a:pt x="55608" y="38077"/>
                        <a:pt x="55939" y="53634"/>
                      </a:cubicBezTo>
                      <a:cubicBezTo>
                        <a:pt x="55939" y="57772"/>
                        <a:pt x="54450" y="59592"/>
                        <a:pt x="50147" y="59592"/>
                      </a:cubicBezTo>
                      <a:cubicBezTo>
                        <a:pt x="35417" y="59592"/>
                        <a:pt x="20688" y="59592"/>
                        <a:pt x="5958" y="59758"/>
                      </a:cubicBezTo>
                      <a:cubicBezTo>
                        <a:pt x="1490" y="59758"/>
                        <a:pt x="166" y="58103"/>
                        <a:pt x="166" y="53965"/>
                      </a:cubicBezTo>
                      <a:cubicBezTo>
                        <a:pt x="331" y="45856"/>
                        <a:pt x="166" y="37912"/>
                        <a:pt x="166" y="29802"/>
                      </a:cubicBezTo>
                      <a:cubicBezTo>
                        <a:pt x="166" y="29802"/>
                        <a:pt x="166" y="29802"/>
                        <a:pt x="166" y="29802"/>
                      </a:cubicBezTo>
                      <a:close/>
                    </a:path>
                  </a:pathLst>
                </a:custGeom>
                <a:grpFill/>
                <a:ln w="16521" cap="flat">
                  <a:noFill/>
                  <a:prstDash val="solid"/>
                  <a:miter/>
                </a:ln>
              </p:spPr>
              <p:txBody>
                <a:bodyPr rtlCol="0" anchor="ctr"/>
                <a:lstStyle/>
                <a:p>
                  <a:endParaRPr lang="en-US" sz="2400"/>
                </a:p>
              </p:txBody>
            </p:sp>
            <p:sp>
              <p:nvSpPr>
                <p:cNvPr id="23" name="Freeform: Shape 22">
                  <a:extLst>
                    <a:ext uri="{FF2B5EF4-FFF2-40B4-BE49-F238E27FC236}">
                      <a16:creationId xmlns:a16="http://schemas.microsoft.com/office/drawing/2014/main" id="{C05E415C-C009-EB48-D463-9E8BF32D5E99}"/>
                    </a:ext>
                  </a:extLst>
                </p:cNvPr>
                <p:cNvSpPr/>
                <p:nvPr/>
              </p:nvSpPr>
              <p:spPr>
                <a:xfrm>
                  <a:off x="2278279" y="855243"/>
                  <a:ext cx="52817" cy="58429"/>
                </a:xfrm>
                <a:custGeom>
                  <a:avLst/>
                  <a:gdLst>
                    <a:gd name="connsiteX0" fmla="*/ 188 w 52817"/>
                    <a:gd name="connsiteY0" fmla="*/ 28640 h 58429"/>
                    <a:gd name="connsiteX1" fmla="*/ 188 w 52817"/>
                    <a:gd name="connsiteY1" fmla="*/ 6959 h 58429"/>
                    <a:gd name="connsiteX2" fmla="*/ 6477 w 52817"/>
                    <a:gd name="connsiteY2" fmla="*/ 8 h 58429"/>
                    <a:gd name="connsiteX3" fmla="*/ 46363 w 52817"/>
                    <a:gd name="connsiteY3" fmla="*/ 8 h 58429"/>
                    <a:gd name="connsiteX4" fmla="*/ 52818 w 52817"/>
                    <a:gd name="connsiteY4" fmla="*/ 5304 h 58429"/>
                    <a:gd name="connsiteX5" fmla="*/ 52818 w 52817"/>
                    <a:gd name="connsiteY5" fmla="*/ 53630 h 58429"/>
                    <a:gd name="connsiteX6" fmla="*/ 47687 w 52817"/>
                    <a:gd name="connsiteY6" fmla="*/ 58430 h 58429"/>
                    <a:gd name="connsiteX7" fmla="*/ 4326 w 52817"/>
                    <a:gd name="connsiteY7" fmla="*/ 58099 h 58429"/>
                    <a:gd name="connsiteX8" fmla="*/ 23 w 52817"/>
                    <a:gd name="connsiteY8" fmla="*/ 52637 h 58429"/>
                    <a:gd name="connsiteX9" fmla="*/ 23 w 52817"/>
                    <a:gd name="connsiteY9" fmla="*/ 28474 h 58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2817" h="58429">
                      <a:moveTo>
                        <a:pt x="188" y="28640"/>
                      </a:moveTo>
                      <a:cubicBezTo>
                        <a:pt x="188" y="21358"/>
                        <a:pt x="354" y="14241"/>
                        <a:pt x="188" y="6959"/>
                      </a:cubicBezTo>
                      <a:cubicBezTo>
                        <a:pt x="23" y="2160"/>
                        <a:pt x="1016" y="-157"/>
                        <a:pt x="6477" y="8"/>
                      </a:cubicBezTo>
                      <a:cubicBezTo>
                        <a:pt x="19717" y="339"/>
                        <a:pt x="33123" y="174"/>
                        <a:pt x="46363" y="8"/>
                      </a:cubicBezTo>
                      <a:cubicBezTo>
                        <a:pt x="50169" y="8"/>
                        <a:pt x="52818" y="505"/>
                        <a:pt x="52818" y="5304"/>
                      </a:cubicBezTo>
                      <a:cubicBezTo>
                        <a:pt x="52818" y="21358"/>
                        <a:pt x="52818" y="37411"/>
                        <a:pt x="52818" y="53630"/>
                      </a:cubicBezTo>
                      <a:cubicBezTo>
                        <a:pt x="52818" y="57602"/>
                        <a:pt x="50831" y="58430"/>
                        <a:pt x="47687" y="58430"/>
                      </a:cubicBezTo>
                      <a:cubicBezTo>
                        <a:pt x="33288" y="58430"/>
                        <a:pt x="18890" y="58099"/>
                        <a:pt x="4326" y="58099"/>
                      </a:cubicBezTo>
                      <a:cubicBezTo>
                        <a:pt x="519" y="58099"/>
                        <a:pt x="-143" y="55947"/>
                        <a:pt x="23" y="52637"/>
                      </a:cubicBezTo>
                      <a:cubicBezTo>
                        <a:pt x="23" y="44528"/>
                        <a:pt x="23" y="36584"/>
                        <a:pt x="23" y="28474"/>
                      </a:cubicBezTo>
                      <a:close/>
                    </a:path>
                  </a:pathLst>
                </a:custGeom>
                <a:grpFill/>
                <a:ln w="16521" cap="flat">
                  <a:noFill/>
                  <a:prstDash val="solid"/>
                  <a:miter/>
                </a:ln>
              </p:spPr>
              <p:txBody>
                <a:bodyPr rtlCol="0" anchor="ctr"/>
                <a:lstStyle/>
                <a:p>
                  <a:endParaRPr lang="en-US" sz="2400"/>
                </a:p>
              </p:txBody>
            </p:sp>
            <p:sp>
              <p:nvSpPr>
                <p:cNvPr id="24" name="Freeform: Shape 23">
                  <a:extLst>
                    <a:ext uri="{FF2B5EF4-FFF2-40B4-BE49-F238E27FC236}">
                      <a16:creationId xmlns:a16="http://schemas.microsoft.com/office/drawing/2014/main" id="{8743FCCD-19B6-617E-D908-253FB1BB3F72}"/>
                    </a:ext>
                  </a:extLst>
                </p:cNvPr>
                <p:cNvSpPr/>
                <p:nvPr/>
              </p:nvSpPr>
              <p:spPr>
                <a:xfrm>
                  <a:off x="1899959" y="1285213"/>
                  <a:ext cx="75936" cy="100797"/>
                </a:xfrm>
                <a:custGeom>
                  <a:avLst/>
                  <a:gdLst>
                    <a:gd name="connsiteX0" fmla="*/ 9 w 75936"/>
                    <a:gd name="connsiteY0" fmla="*/ 50651 h 100797"/>
                    <a:gd name="connsiteX1" fmla="*/ 9 w 75936"/>
                    <a:gd name="connsiteY1" fmla="*/ 8118 h 100797"/>
                    <a:gd name="connsiteX2" fmla="*/ 7787 w 75936"/>
                    <a:gd name="connsiteY2" fmla="*/ 8 h 100797"/>
                    <a:gd name="connsiteX3" fmla="*/ 21855 w 75936"/>
                    <a:gd name="connsiteY3" fmla="*/ 14076 h 100797"/>
                    <a:gd name="connsiteX4" fmla="*/ 21689 w 75936"/>
                    <a:gd name="connsiteY4" fmla="*/ 74814 h 100797"/>
                    <a:gd name="connsiteX5" fmla="*/ 31619 w 75936"/>
                    <a:gd name="connsiteY5" fmla="*/ 84248 h 100797"/>
                    <a:gd name="connsiteX6" fmla="*/ 69188 w 75936"/>
                    <a:gd name="connsiteY6" fmla="*/ 83917 h 100797"/>
                    <a:gd name="connsiteX7" fmla="*/ 75642 w 75936"/>
                    <a:gd name="connsiteY7" fmla="*/ 94674 h 100797"/>
                    <a:gd name="connsiteX8" fmla="*/ 69023 w 75936"/>
                    <a:gd name="connsiteY8" fmla="*/ 100798 h 100797"/>
                    <a:gd name="connsiteX9" fmla="*/ 7291 w 75936"/>
                    <a:gd name="connsiteY9" fmla="*/ 100798 h 100797"/>
                    <a:gd name="connsiteX10" fmla="*/ 9 w 75936"/>
                    <a:gd name="connsiteY10" fmla="*/ 93847 h 100797"/>
                    <a:gd name="connsiteX11" fmla="*/ 9 w 75936"/>
                    <a:gd name="connsiteY11" fmla="*/ 50486 h 100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5936" h="100797">
                      <a:moveTo>
                        <a:pt x="9" y="50651"/>
                      </a:moveTo>
                      <a:cubicBezTo>
                        <a:pt x="9" y="36418"/>
                        <a:pt x="174" y="22351"/>
                        <a:pt x="9" y="8118"/>
                      </a:cubicBezTo>
                      <a:cubicBezTo>
                        <a:pt x="9" y="2160"/>
                        <a:pt x="1167" y="-157"/>
                        <a:pt x="7787" y="8"/>
                      </a:cubicBezTo>
                      <a:cubicBezTo>
                        <a:pt x="21855" y="505"/>
                        <a:pt x="21855" y="8"/>
                        <a:pt x="21855" y="14076"/>
                      </a:cubicBezTo>
                      <a:cubicBezTo>
                        <a:pt x="21855" y="34432"/>
                        <a:pt x="22186" y="54623"/>
                        <a:pt x="21689" y="74814"/>
                      </a:cubicBezTo>
                      <a:cubicBezTo>
                        <a:pt x="21524" y="82924"/>
                        <a:pt x="24337" y="84579"/>
                        <a:pt x="31619" y="84248"/>
                      </a:cubicBezTo>
                      <a:cubicBezTo>
                        <a:pt x="44032" y="83751"/>
                        <a:pt x="56610" y="84413"/>
                        <a:pt x="69188" y="83917"/>
                      </a:cubicBezTo>
                      <a:cubicBezTo>
                        <a:pt x="78953" y="83586"/>
                        <a:pt x="74650" y="90371"/>
                        <a:pt x="75642" y="94674"/>
                      </a:cubicBezTo>
                      <a:cubicBezTo>
                        <a:pt x="76967" y="100467"/>
                        <a:pt x="73657" y="100798"/>
                        <a:pt x="69023" y="100798"/>
                      </a:cubicBezTo>
                      <a:cubicBezTo>
                        <a:pt x="48500" y="100632"/>
                        <a:pt x="27978" y="100632"/>
                        <a:pt x="7291" y="100798"/>
                      </a:cubicBezTo>
                      <a:cubicBezTo>
                        <a:pt x="1995" y="100798"/>
                        <a:pt x="-157" y="99474"/>
                        <a:pt x="9" y="93847"/>
                      </a:cubicBezTo>
                      <a:cubicBezTo>
                        <a:pt x="340" y="79448"/>
                        <a:pt x="9" y="65050"/>
                        <a:pt x="9" y="50486"/>
                      </a:cubicBezTo>
                      <a:close/>
                    </a:path>
                  </a:pathLst>
                </a:custGeom>
                <a:grpFill/>
                <a:ln w="16521" cap="flat">
                  <a:noFill/>
                  <a:prstDash val="solid"/>
                  <a:miter/>
                </a:ln>
              </p:spPr>
              <p:txBody>
                <a:bodyPr rtlCol="0" anchor="ctr"/>
                <a:lstStyle/>
                <a:p>
                  <a:endParaRPr lang="en-US" sz="2400"/>
                </a:p>
              </p:txBody>
            </p:sp>
            <p:sp>
              <p:nvSpPr>
                <p:cNvPr id="25" name="Freeform: Shape 24">
                  <a:extLst>
                    <a:ext uri="{FF2B5EF4-FFF2-40B4-BE49-F238E27FC236}">
                      <a16:creationId xmlns:a16="http://schemas.microsoft.com/office/drawing/2014/main" id="{A1219D96-7D03-046F-DB5C-C838D8D25D6A}"/>
                    </a:ext>
                  </a:extLst>
                </p:cNvPr>
                <p:cNvSpPr/>
                <p:nvPr/>
              </p:nvSpPr>
              <p:spPr>
                <a:xfrm>
                  <a:off x="1350991" y="1147691"/>
                  <a:ext cx="3653" cy="7447"/>
                </a:xfrm>
                <a:custGeom>
                  <a:avLst/>
                  <a:gdLst>
                    <a:gd name="connsiteX0" fmla="*/ 3654 w 3653"/>
                    <a:gd name="connsiteY0" fmla="*/ 0 h 7447"/>
                    <a:gd name="connsiteX1" fmla="*/ 509 w 3653"/>
                    <a:gd name="connsiteY1" fmla="*/ 7448 h 7447"/>
                    <a:gd name="connsiteX2" fmla="*/ 3654 w 3653"/>
                    <a:gd name="connsiteY2" fmla="*/ 0 h 7447"/>
                  </a:gdLst>
                  <a:ahLst/>
                  <a:cxnLst>
                    <a:cxn ang="0">
                      <a:pos x="connsiteX0" y="connsiteY0"/>
                    </a:cxn>
                    <a:cxn ang="0">
                      <a:pos x="connsiteX1" y="connsiteY1"/>
                    </a:cxn>
                    <a:cxn ang="0">
                      <a:pos x="connsiteX2" y="connsiteY2"/>
                    </a:cxn>
                  </a:cxnLst>
                  <a:rect l="l" t="t" r="r" b="b"/>
                  <a:pathLst>
                    <a:path w="3653" h="7447">
                      <a:moveTo>
                        <a:pt x="3654" y="0"/>
                      </a:moveTo>
                      <a:cubicBezTo>
                        <a:pt x="3323" y="2814"/>
                        <a:pt x="3323" y="5793"/>
                        <a:pt x="509" y="7448"/>
                      </a:cubicBezTo>
                      <a:cubicBezTo>
                        <a:pt x="-318" y="4138"/>
                        <a:pt x="-649" y="1158"/>
                        <a:pt x="3654" y="0"/>
                      </a:cubicBezTo>
                      <a:close/>
                    </a:path>
                  </a:pathLst>
                </a:custGeom>
                <a:grpFill/>
                <a:ln w="16521" cap="flat">
                  <a:noFill/>
                  <a:prstDash val="solid"/>
                  <a:miter/>
                </a:ln>
              </p:spPr>
              <p:txBody>
                <a:bodyPr rtlCol="0" anchor="ctr"/>
                <a:lstStyle/>
                <a:p>
                  <a:endParaRPr lang="en-US" sz="2400"/>
                </a:p>
              </p:txBody>
            </p:sp>
          </p:grpSp>
        </p:grpSp>
        <p:pic>
          <p:nvPicPr>
            <p:cNvPr id="6" name="Picture 5" descr="A blue and black logo&#10;&#10;Description automatically generated">
              <a:extLst>
                <a:ext uri="{FF2B5EF4-FFF2-40B4-BE49-F238E27FC236}">
                  <a16:creationId xmlns:a16="http://schemas.microsoft.com/office/drawing/2014/main" id="{6D2D251E-6F3A-D862-42AE-FF6E2381A28D}"/>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59026" y="4538514"/>
              <a:ext cx="783974" cy="387563"/>
            </a:xfrm>
            <a:prstGeom prst="rect">
              <a:avLst/>
            </a:prstGeom>
          </p:spPr>
        </p:pic>
        <p:cxnSp>
          <p:nvCxnSpPr>
            <p:cNvPr id="9" name="Straight Connector 8">
              <a:extLst>
                <a:ext uri="{FF2B5EF4-FFF2-40B4-BE49-F238E27FC236}">
                  <a16:creationId xmlns:a16="http://schemas.microsoft.com/office/drawing/2014/main" id="{6AA861A9-0164-B253-943F-367DE65CF8BA}"/>
                </a:ext>
              </a:extLst>
            </p:cNvPr>
            <p:cNvCxnSpPr/>
            <p:nvPr/>
          </p:nvCxnSpPr>
          <p:spPr>
            <a:xfrm>
              <a:off x="1219200" y="4593770"/>
              <a:ext cx="0" cy="277205"/>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918351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xStyles>
    <p:titleStyle>
      <a:lvl1pPr eaLnBrk="1" hangingPunct="1">
        <a:defRPr>
          <a:latin typeface="+mj-lt"/>
          <a:ea typeface="+mj-ea"/>
          <a:cs typeface="+mj-cs"/>
        </a:defRPr>
      </a:lvl1pPr>
    </p:titleStyle>
    <p:bodyStyle>
      <a:lvl1pPr marL="0" eaLnBrk="1" hangingPunct="1">
        <a:defRPr>
          <a:latin typeface="+mn-lt"/>
          <a:ea typeface="+mn-ea"/>
          <a:cs typeface="+mn-cs"/>
        </a:defRPr>
      </a:lvl1pPr>
      <a:lvl2pPr marL="609585" eaLnBrk="1" hangingPunct="1">
        <a:defRPr>
          <a:latin typeface="+mn-lt"/>
          <a:ea typeface="+mn-ea"/>
          <a:cs typeface="+mn-cs"/>
        </a:defRPr>
      </a:lvl2pPr>
      <a:lvl3pPr marL="1219170" eaLnBrk="1" hangingPunct="1">
        <a:defRPr>
          <a:latin typeface="+mn-lt"/>
          <a:ea typeface="+mn-ea"/>
          <a:cs typeface="+mn-cs"/>
        </a:defRPr>
      </a:lvl3pPr>
      <a:lvl4pPr marL="1828754" eaLnBrk="1" hangingPunct="1">
        <a:defRPr>
          <a:latin typeface="+mn-lt"/>
          <a:ea typeface="+mn-ea"/>
          <a:cs typeface="+mn-cs"/>
        </a:defRPr>
      </a:lvl4pPr>
      <a:lvl5pPr marL="2438339" eaLnBrk="1" hangingPunct="1">
        <a:defRPr>
          <a:latin typeface="+mn-lt"/>
          <a:ea typeface="+mn-ea"/>
          <a:cs typeface="+mn-cs"/>
        </a:defRPr>
      </a:lvl5pPr>
      <a:lvl6pPr marL="3047924" eaLnBrk="1" hangingPunct="1">
        <a:defRPr>
          <a:latin typeface="+mn-lt"/>
          <a:ea typeface="+mn-ea"/>
          <a:cs typeface="+mn-cs"/>
        </a:defRPr>
      </a:lvl6pPr>
      <a:lvl7pPr marL="3657509" eaLnBrk="1" hangingPunct="1">
        <a:defRPr>
          <a:latin typeface="+mn-lt"/>
          <a:ea typeface="+mn-ea"/>
          <a:cs typeface="+mn-cs"/>
        </a:defRPr>
      </a:lvl7pPr>
      <a:lvl8pPr marL="4267093" eaLnBrk="1" hangingPunct="1">
        <a:defRPr>
          <a:latin typeface="+mn-lt"/>
          <a:ea typeface="+mn-ea"/>
          <a:cs typeface="+mn-cs"/>
        </a:defRPr>
      </a:lvl8pPr>
      <a:lvl9pPr marL="4876678" eaLnBrk="1" hangingPunct="1">
        <a:defRPr>
          <a:latin typeface="+mn-lt"/>
          <a:ea typeface="+mn-ea"/>
          <a:cs typeface="+mn-cs"/>
        </a:defRPr>
      </a:lvl9pPr>
    </p:bodyStyle>
    <p:otherStyle>
      <a:lvl1pPr marL="0" eaLnBrk="1" hangingPunct="1">
        <a:defRPr>
          <a:latin typeface="+mn-lt"/>
          <a:ea typeface="+mn-ea"/>
          <a:cs typeface="+mn-cs"/>
        </a:defRPr>
      </a:lvl1pPr>
      <a:lvl2pPr marL="609585" eaLnBrk="1" hangingPunct="1">
        <a:defRPr>
          <a:latin typeface="+mn-lt"/>
          <a:ea typeface="+mn-ea"/>
          <a:cs typeface="+mn-cs"/>
        </a:defRPr>
      </a:lvl2pPr>
      <a:lvl3pPr marL="1219170" eaLnBrk="1" hangingPunct="1">
        <a:defRPr>
          <a:latin typeface="+mn-lt"/>
          <a:ea typeface="+mn-ea"/>
          <a:cs typeface="+mn-cs"/>
        </a:defRPr>
      </a:lvl3pPr>
      <a:lvl4pPr marL="1828754" eaLnBrk="1" hangingPunct="1">
        <a:defRPr>
          <a:latin typeface="+mn-lt"/>
          <a:ea typeface="+mn-ea"/>
          <a:cs typeface="+mn-cs"/>
        </a:defRPr>
      </a:lvl4pPr>
      <a:lvl5pPr marL="2438339" eaLnBrk="1" hangingPunct="1">
        <a:defRPr>
          <a:latin typeface="+mn-lt"/>
          <a:ea typeface="+mn-ea"/>
          <a:cs typeface="+mn-cs"/>
        </a:defRPr>
      </a:lvl5pPr>
      <a:lvl6pPr marL="3047924" eaLnBrk="1" hangingPunct="1">
        <a:defRPr>
          <a:latin typeface="+mn-lt"/>
          <a:ea typeface="+mn-ea"/>
          <a:cs typeface="+mn-cs"/>
        </a:defRPr>
      </a:lvl6pPr>
      <a:lvl7pPr marL="3657509" eaLnBrk="1" hangingPunct="1">
        <a:defRPr>
          <a:latin typeface="+mn-lt"/>
          <a:ea typeface="+mn-ea"/>
          <a:cs typeface="+mn-cs"/>
        </a:defRPr>
      </a:lvl7pPr>
      <a:lvl8pPr marL="4267093" eaLnBrk="1" hangingPunct="1">
        <a:defRPr>
          <a:latin typeface="+mn-lt"/>
          <a:ea typeface="+mn-ea"/>
          <a:cs typeface="+mn-cs"/>
        </a:defRPr>
      </a:lvl8pPr>
      <a:lvl9pPr marL="4876678" eaLnBrk="1" hangingPunct="1">
        <a:defRPr>
          <a:latin typeface="+mn-lt"/>
          <a:ea typeface="+mn-ea"/>
          <a:cs typeface="+mn-cs"/>
        </a:defRPr>
      </a:lvl9pPr>
    </p:otherStyle>
  </p:txStyles>
  <p:extLst>
    <p:ext uri="{27BBF7A9-308A-43DC-89C8-2F10F3537804}">
      <p15:sldGuideLst xmlns:p15="http://schemas.microsoft.com/office/powerpoint/2012/main">
        <p15:guide id="1" orient="horz" pos="1620">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114B5-C231-9A30-5D86-4813840F8768}"/>
              </a:ext>
            </a:extLst>
          </p:cNvPr>
          <p:cNvSpPr>
            <a:spLocks noGrp="1"/>
          </p:cNvSpPr>
          <p:nvPr>
            <p:ph type="ctrTitle"/>
          </p:nvPr>
        </p:nvSpPr>
        <p:spPr>
          <a:xfrm>
            <a:off x="1603513" y="2571750"/>
            <a:ext cx="9144000" cy="615553"/>
          </a:xfrm>
        </p:spPr>
        <p:txBody>
          <a:bodyPr/>
          <a:lstStyle/>
          <a:p>
            <a:r>
              <a:rPr lang="en-IN" sz="4000" b="1" dirty="0">
                <a:solidFill>
                  <a:srgbClr val="FF5900"/>
                </a:solidFill>
              </a:rPr>
              <a:t>Lecture 15 Hydrogen Applications </a:t>
            </a:r>
          </a:p>
        </p:txBody>
      </p:sp>
    </p:spTree>
    <p:extLst>
      <p:ext uri="{BB962C8B-B14F-4D97-AF65-F5344CB8AC3E}">
        <p14:creationId xmlns:p14="http://schemas.microsoft.com/office/powerpoint/2010/main" val="16800630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6675B-D5EA-A9EA-19C2-606007B05CA9}"/>
              </a:ext>
            </a:extLst>
          </p:cNvPr>
          <p:cNvSpPr>
            <a:spLocks noGrp="1"/>
          </p:cNvSpPr>
          <p:nvPr>
            <p:ph type="title"/>
          </p:nvPr>
        </p:nvSpPr>
        <p:spPr>
          <a:xfrm>
            <a:off x="761967" y="362217"/>
            <a:ext cx="10152379" cy="492443"/>
          </a:xfrm>
        </p:spPr>
        <p:txBody>
          <a:bodyPr/>
          <a:lstStyle/>
          <a:p>
            <a:pPr marL="457200" indent="-457200">
              <a:buFont typeface="Wingdings" panose="05000000000000000000" pitchFamily="2" charset="2"/>
              <a:buChar char="Ø"/>
            </a:pPr>
            <a:r>
              <a:rPr lang="en-IN" sz="3200" b="1" dirty="0">
                <a:solidFill>
                  <a:srgbClr val="FF5900"/>
                </a:solidFill>
              </a:rPr>
              <a:t>Float glass industry </a:t>
            </a:r>
          </a:p>
        </p:txBody>
      </p:sp>
      <p:sp>
        <p:nvSpPr>
          <p:cNvPr id="3" name="TextBox 2">
            <a:extLst>
              <a:ext uri="{FF2B5EF4-FFF2-40B4-BE49-F238E27FC236}">
                <a16:creationId xmlns:a16="http://schemas.microsoft.com/office/drawing/2014/main" id="{CEA45751-2CCD-79C1-C751-B5EA33A1C460}"/>
              </a:ext>
            </a:extLst>
          </p:cNvPr>
          <p:cNvSpPr txBox="1"/>
          <p:nvPr/>
        </p:nvSpPr>
        <p:spPr>
          <a:xfrm>
            <a:off x="898407" y="623054"/>
            <a:ext cx="9879497" cy="3266985"/>
          </a:xfrm>
          <a:prstGeom prst="rect">
            <a:avLst/>
          </a:prstGeom>
          <a:noFill/>
        </p:spPr>
        <p:txBody>
          <a:bodyPr wrap="square" rtlCol="0">
            <a:spAutoFit/>
          </a:bodyPr>
          <a:lstStyle/>
          <a:p>
            <a:pPr>
              <a:lnSpc>
                <a:spcPct val="150000"/>
              </a:lnSpc>
            </a:pPr>
            <a:endParaRPr lang="en-US" sz="2000" dirty="0">
              <a:solidFill>
                <a:schemeClr val="tx2"/>
              </a:solidFill>
            </a:endParaRPr>
          </a:p>
          <a:p>
            <a:pPr marL="285750" indent="-285750">
              <a:lnSpc>
                <a:spcPct val="150000"/>
              </a:lnSpc>
              <a:buFont typeface="Wingdings" panose="05000000000000000000" pitchFamily="2" charset="2"/>
              <a:buChar char="ü"/>
            </a:pPr>
            <a:r>
              <a:rPr lang="en-US" sz="2000" dirty="0">
                <a:solidFill>
                  <a:schemeClr val="tx2"/>
                </a:solidFill>
              </a:rPr>
              <a:t>Float glass is a </a:t>
            </a:r>
            <a:r>
              <a:rPr lang="en-US" sz="2000" dirty="0" err="1">
                <a:solidFill>
                  <a:schemeClr val="tx2"/>
                </a:solidFill>
              </a:rPr>
              <a:t>specialised</a:t>
            </a:r>
            <a:r>
              <a:rPr lang="en-US" sz="2000" dirty="0">
                <a:solidFill>
                  <a:schemeClr val="tx2"/>
                </a:solidFill>
              </a:rPr>
              <a:t> type of glass with an extremely smooth and uniform structure with excellent optical properties </a:t>
            </a:r>
          </a:p>
          <a:p>
            <a:pPr marL="285750" indent="-285750">
              <a:lnSpc>
                <a:spcPct val="150000"/>
              </a:lnSpc>
              <a:buFont typeface="Wingdings" panose="05000000000000000000" pitchFamily="2" charset="2"/>
              <a:buChar char="ü"/>
            </a:pPr>
            <a:r>
              <a:rPr lang="en-US" sz="2000" dirty="0">
                <a:solidFill>
                  <a:schemeClr val="tx2"/>
                </a:solidFill>
              </a:rPr>
              <a:t>It is </a:t>
            </a:r>
            <a:r>
              <a:rPr lang="en-US" sz="2000" dirty="0" err="1">
                <a:solidFill>
                  <a:schemeClr val="tx2"/>
                </a:solidFill>
              </a:rPr>
              <a:t>ued</a:t>
            </a:r>
            <a:r>
              <a:rPr lang="en-US" sz="2000" dirty="0">
                <a:solidFill>
                  <a:schemeClr val="tx2"/>
                </a:solidFill>
              </a:rPr>
              <a:t> for a wide variety of applications including windows, solar panels, LCD displays and automotive windscreens </a:t>
            </a:r>
          </a:p>
          <a:p>
            <a:pPr marL="285750" indent="-285750">
              <a:lnSpc>
                <a:spcPct val="150000"/>
              </a:lnSpc>
              <a:buFont typeface="Wingdings" panose="05000000000000000000" pitchFamily="2" charset="2"/>
              <a:buChar char="ü"/>
            </a:pPr>
            <a:r>
              <a:rPr lang="en-US" sz="2000" dirty="0">
                <a:solidFill>
                  <a:schemeClr val="tx2"/>
                </a:solidFill>
              </a:rPr>
              <a:t>Hydrogen is extensively used as reducing agent in the manufacturing process of float or plate glass. </a:t>
            </a:r>
            <a:endParaRPr lang="en-IN" sz="2000" dirty="0">
              <a:solidFill>
                <a:schemeClr val="tx2"/>
              </a:solidFill>
            </a:endParaRPr>
          </a:p>
        </p:txBody>
      </p:sp>
    </p:spTree>
    <p:extLst>
      <p:ext uri="{BB962C8B-B14F-4D97-AF65-F5344CB8AC3E}">
        <p14:creationId xmlns:p14="http://schemas.microsoft.com/office/powerpoint/2010/main" val="34658903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B960F-07BE-C4D1-4A30-F485D37A78B8}"/>
              </a:ext>
            </a:extLst>
          </p:cNvPr>
          <p:cNvSpPr>
            <a:spLocks noGrp="1"/>
          </p:cNvSpPr>
          <p:nvPr>
            <p:ph type="title"/>
          </p:nvPr>
        </p:nvSpPr>
        <p:spPr>
          <a:xfrm>
            <a:off x="761967" y="362217"/>
            <a:ext cx="10152379" cy="492443"/>
          </a:xfrm>
        </p:spPr>
        <p:txBody>
          <a:bodyPr/>
          <a:lstStyle/>
          <a:p>
            <a:r>
              <a:rPr lang="en-IN" sz="3200" b="1" dirty="0">
                <a:solidFill>
                  <a:srgbClr val="FF5900"/>
                </a:solidFill>
              </a:rPr>
              <a:t>APPLICATION IN HOUSEHOLD </a:t>
            </a:r>
          </a:p>
        </p:txBody>
      </p:sp>
      <p:sp>
        <p:nvSpPr>
          <p:cNvPr id="3" name="TextBox 2">
            <a:extLst>
              <a:ext uri="{FF2B5EF4-FFF2-40B4-BE49-F238E27FC236}">
                <a16:creationId xmlns:a16="http://schemas.microsoft.com/office/drawing/2014/main" id="{1CC1E60C-0A6D-ABF4-5851-CCF93EA44AAF}"/>
              </a:ext>
            </a:extLst>
          </p:cNvPr>
          <p:cNvSpPr txBox="1"/>
          <p:nvPr/>
        </p:nvSpPr>
        <p:spPr>
          <a:xfrm>
            <a:off x="761967" y="526892"/>
            <a:ext cx="8547654" cy="5113644"/>
          </a:xfrm>
          <a:prstGeom prst="rect">
            <a:avLst/>
          </a:prstGeom>
          <a:noFill/>
        </p:spPr>
        <p:txBody>
          <a:bodyPr wrap="square" rtlCol="0">
            <a:spAutoFit/>
          </a:bodyPr>
          <a:lstStyle/>
          <a:p>
            <a:pPr>
              <a:lnSpc>
                <a:spcPct val="150000"/>
              </a:lnSpc>
            </a:pPr>
            <a:endParaRPr lang="en-US" sz="2000" dirty="0"/>
          </a:p>
          <a:p>
            <a:pPr marL="285750" indent="-285750">
              <a:lnSpc>
                <a:spcPct val="150000"/>
              </a:lnSpc>
              <a:buFont typeface="Wingdings" panose="05000000000000000000" pitchFamily="2" charset="2"/>
              <a:buChar char="ü"/>
            </a:pPr>
            <a:r>
              <a:rPr lang="en-US" sz="2000" dirty="0">
                <a:solidFill>
                  <a:schemeClr val="tx2"/>
                </a:solidFill>
              </a:rPr>
              <a:t>Gas grid interaction for cooling or heating of buildings </a:t>
            </a:r>
          </a:p>
          <a:p>
            <a:pPr marL="285750" indent="-285750">
              <a:lnSpc>
                <a:spcPct val="150000"/>
              </a:lnSpc>
              <a:buFont typeface="Wingdings" panose="05000000000000000000" pitchFamily="2" charset="2"/>
              <a:buChar char="Ø"/>
            </a:pPr>
            <a:r>
              <a:rPr lang="en-US" sz="2000" dirty="0">
                <a:solidFill>
                  <a:schemeClr val="tx2"/>
                </a:solidFill>
              </a:rPr>
              <a:t>Main source</a:t>
            </a:r>
            <a:r>
              <a:rPr lang="en-US" sz="2000" i="1" dirty="0">
                <a:solidFill>
                  <a:srgbClr val="C00000"/>
                </a:solidFill>
              </a:rPr>
              <a:t>: Natural Gas (NG) </a:t>
            </a:r>
          </a:p>
          <a:p>
            <a:pPr marL="285750" indent="-285750">
              <a:lnSpc>
                <a:spcPct val="150000"/>
              </a:lnSpc>
              <a:buFont typeface="Wingdings" panose="05000000000000000000" pitchFamily="2" charset="2"/>
              <a:buChar char="Ø"/>
            </a:pPr>
            <a:r>
              <a:rPr lang="en-US" sz="2000" dirty="0">
                <a:solidFill>
                  <a:schemeClr val="tx2"/>
                </a:solidFill>
              </a:rPr>
              <a:t>Consumption of huge amount of NG annually </a:t>
            </a:r>
          </a:p>
          <a:p>
            <a:pPr marL="285750" indent="-285750">
              <a:lnSpc>
                <a:spcPct val="150000"/>
              </a:lnSpc>
              <a:buFont typeface="Wingdings" panose="05000000000000000000" pitchFamily="2" charset="2"/>
              <a:buChar char="ü"/>
            </a:pPr>
            <a:r>
              <a:rPr lang="en-US" sz="2000" dirty="0">
                <a:solidFill>
                  <a:schemeClr val="tx2"/>
                </a:solidFill>
              </a:rPr>
              <a:t>Blending of Hydrogen in existing NG networks is possible </a:t>
            </a:r>
          </a:p>
          <a:p>
            <a:pPr marL="285750" indent="-285750">
              <a:lnSpc>
                <a:spcPct val="150000"/>
              </a:lnSpc>
              <a:buFont typeface="Wingdings" panose="05000000000000000000" pitchFamily="2" charset="2"/>
              <a:buChar char="ü"/>
            </a:pPr>
            <a:r>
              <a:rPr lang="en-US" sz="2000" dirty="0">
                <a:solidFill>
                  <a:schemeClr val="tx2"/>
                </a:solidFill>
              </a:rPr>
              <a:t>It could significantly reduce environmental impact caused by the use </a:t>
            </a:r>
          </a:p>
          <a:p>
            <a:pPr>
              <a:lnSpc>
                <a:spcPct val="150000"/>
              </a:lnSpc>
            </a:pPr>
            <a:r>
              <a:rPr lang="en-US" sz="2000" dirty="0">
                <a:solidFill>
                  <a:schemeClr val="tx2"/>
                </a:solidFill>
              </a:rPr>
              <a:t>of fossil fuels </a:t>
            </a:r>
          </a:p>
          <a:p>
            <a:pPr marL="285750" indent="-285750">
              <a:lnSpc>
                <a:spcPct val="150000"/>
              </a:lnSpc>
              <a:buFont typeface="Wingdings" panose="05000000000000000000" pitchFamily="2" charset="2"/>
              <a:buChar char="ü"/>
            </a:pPr>
            <a:r>
              <a:rPr lang="en-US" sz="2000" dirty="0">
                <a:solidFill>
                  <a:schemeClr val="tx2"/>
                </a:solidFill>
              </a:rPr>
              <a:t> 20 % blending of Hydrogen in existing network has been made in UK </a:t>
            </a:r>
          </a:p>
          <a:p>
            <a:pPr marL="285750" indent="-285750">
              <a:lnSpc>
                <a:spcPct val="150000"/>
              </a:lnSpc>
              <a:buFont typeface="Wingdings" panose="05000000000000000000" pitchFamily="2" charset="2"/>
              <a:buChar char="ü"/>
            </a:pPr>
            <a:r>
              <a:rPr lang="en-US" sz="2000" dirty="0">
                <a:solidFill>
                  <a:schemeClr val="tx2"/>
                </a:solidFill>
              </a:rPr>
              <a:t> For the sake of simplicity, if we blend 5% of hydrogen in 49 the city gas </a:t>
            </a:r>
          </a:p>
          <a:p>
            <a:pPr>
              <a:lnSpc>
                <a:spcPct val="150000"/>
              </a:lnSpc>
            </a:pPr>
            <a:r>
              <a:rPr lang="en-US" sz="2000" dirty="0">
                <a:solidFill>
                  <a:schemeClr val="tx2"/>
                </a:solidFill>
              </a:rPr>
              <a:t>network in India that used about 4.27 MT of natural gas during 2018- </a:t>
            </a:r>
          </a:p>
          <a:p>
            <a:pPr>
              <a:lnSpc>
                <a:spcPct val="150000"/>
              </a:lnSpc>
            </a:pPr>
            <a:r>
              <a:rPr lang="en-US" sz="2000" dirty="0">
                <a:solidFill>
                  <a:schemeClr val="tx2"/>
                </a:solidFill>
              </a:rPr>
              <a:t>19, about 0.21 MT of hydrogen would be needed </a:t>
            </a:r>
            <a:endParaRPr lang="en-IN" sz="2000" dirty="0">
              <a:solidFill>
                <a:schemeClr val="tx2"/>
              </a:solidFill>
            </a:endParaRPr>
          </a:p>
        </p:txBody>
      </p:sp>
    </p:spTree>
    <p:extLst>
      <p:ext uri="{BB962C8B-B14F-4D97-AF65-F5344CB8AC3E}">
        <p14:creationId xmlns:p14="http://schemas.microsoft.com/office/powerpoint/2010/main" val="12208794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9B708A9-15F0-06C8-9156-17DA4534A917}"/>
              </a:ext>
            </a:extLst>
          </p:cNvPr>
          <p:cNvSpPr txBox="1"/>
          <p:nvPr/>
        </p:nvSpPr>
        <p:spPr>
          <a:xfrm>
            <a:off x="993719" y="1119627"/>
            <a:ext cx="8637301" cy="1881990"/>
          </a:xfrm>
          <a:prstGeom prst="rect">
            <a:avLst/>
          </a:prstGeom>
          <a:noFill/>
        </p:spPr>
        <p:txBody>
          <a:bodyPr wrap="none" rtlCol="0">
            <a:spAutoFit/>
          </a:bodyPr>
          <a:lstStyle/>
          <a:p>
            <a:pPr marL="342900" indent="-342900">
              <a:lnSpc>
                <a:spcPct val="150000"/>
              </a:lnSpc>
              <a:buFont typeface="Wingdings" panose="05000000000000000000" pitchFamily="2" charset="2"/>
              <a:buChar char="ü"/>
            </a:pPr>
            <a:r>
              <a:rPr lang="en-US" sz="2000" dirty="0">
                <a:solidFill>
                  <a:schemeClr val="tx2"/>
                </a:solidFill>
              </a:rPr>
              <a:t>Local district networks could also use hydrogen for cooling and heating </a:t>
            </a:r>
          </a:p>
          <a:p>
            <a:pPr>
              <a:lnSpc>
                <a:spcPct val="150000"/>
              </a:lnSpc>
            </a:pPr>
            <a:r>
              <a:rPr lang="en-US" sz="2000" dirty="0">
                <a:solidFill>
                  <a:schemeClr val="tx2"/>
                </a:solidFill>
              </a:rPr>
              <a:t>their building networks </a:t>
            </a:r>
          </a:p>
          <a:p>
            <a:pPr marL="342900" indent="-342900">
              <a:lnSpc>
                <a:spcPct val="150000"/>
              </a:lnSpc>
              <a:buFont typeface="Wingdings" panose="05000000000000000000" pitchFamily="2" charset="2"/>
              <a:buChar char="ü"/>
            </a:pPr>
            <a:r>
              <a:rPr lang="en-US" sz="2000" dirty="0">
                <a:solidFill>
                  <a:schemeClr val="tx2"/>
                </a:solidFill>
              </a:rPr>
              <a:t>In household applications, use of hydrogen will replace/ reduce LPG or </a:t>
            </a:r>
          </a:p>
          <a:p>
            <a:pPr>
              <a:lnSpc>
                <a:spcPct val="150000"/>
              </a:lnSpc>
            </a:pPr>
            <a:r>
              <a:rPr lang="en-US" sz="2000" dirty="0">
                <a:solidFill>
                  <a:schemeClr val="tx2"/>
                </a:solidFill>
              </a:rPr>
              <a:t>natural gas dependency for cooking, cooling and heating.</a:t>
            </a:r>
            <a:endParaRPr lang="en-IN" sz="2000" dirty="0">
              <a:solidFill>
                <a:schemeClr val="tx2"/>
              </a:solidFill>
            </a:endParaRPr>
          </a:p>
        </p:txBody>
      </p:sp>
      <p:sp>
        <p:nvSpPr>
          <p:cNvPr id="4" name="TextBox 3">
            <a:extLst>
              <a:ext uri="{FF2B5EF4-FFF2-40B4-BE49-F238E27FC236}">
                <a16:creationId xmlns:a16="http://schemas.microsoft.com/office/drawing/2014/main" id="{9855E8BC-F258-18EB-EAAA-650226F24AA4}"/>
              </a:ext>
            </a:extLst>
          </p:cNvPr>
          <p:cNvSpPr txBox="1"/>
          <p:nvPr/>
        </p:nvSpPr>
        <p:spPr>
          <a:xfrm>
            <a:off x="606287" y="238539"/>
            <a:ext cx="864339" cy="369332"/>
          </a:xfrm>
          <a:prstGeom prst="rect">
            <a:avLst/>
          </a:prstGeom>
          <a:noFill/>
        </p:spPr>
        <p:txBody>
          <a:bodyPr wrap="none" rtlCol="0">
            <a:spAutoFit/>
          </a:bodyPr>
          <a:lstStyle/>
          <a:p>
            <a:r>
              <a:rPr lang="en-IN" dirty="0"/>
              <a:t>Contd.</a:t>
            </a:r>
          </a:p>
        </p:txBody>
      </p:sp>
    </p:spTree>
    <p:extLst>
      <p:ext uri="{BB962C8B-B14F-4D97-AF65-F5344CB8AC3E}">
        <p14:creationId xmlns:p14="http://schemas.microsoft.com/office/powerpoint/2010/main" val="11957131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4ED32-361D-DA28-3679-21A56578C2F6}"/>
              </a:ext>
            </a:extLst>
          </p:cNvPr>
          <p:cNvSpPr>
            <a:spLocks noGrp="1"/>
          </p:cNvSpPr>
          <p:nvPr>
            <p:ph type="title"/>
          </p:nvPr>
        </p:nvSpPr>
        <p:spPr>
          <a:xfrm>
            <a:off x="761967" y="362217"/>
            <a:ext cx="10152379" cy="492443"/>
          </a:xfrm>
        </p:spPr>
        <p:txBody>
          <a:bodyPr/>
          <a:lstStyle/>
          <a:p>
            <a:r>
              <a:rPr lang="en-IN" sz="3200" b="1" dirty="0">
                <a:solidFill>
                  <a:srgbClr val="FF5900"/>
                </a:solidFill>
              </a:rPr>
              <a:t>APPLICATION IN POWER </a:t>
            </a:r>
          </a:p>
        </p:txBody>
      </p:sp>
      <p:sp>
        <p:nvSpPr>
          <p:cNvPr id="3" name="TextBox 2">
            <a:extLst>
              <a:ext uri="{FF2B5EF4-FFF2-40B4-BE49-F238E27FC236}">
                <a16:creationId xmlns:a16="http://schemas.microsoft.com/office/drawing/2014/main" id="{FFE4BDCD-3C3C-FDB0-BD3E-FA6CB01BB69C}"/>
              </a:ext>
            </a:extLst>
          </p:cNvPr>
          <p:cNvSpPr txBox="1"/>
          <p:nvPr/>
        </p:nvSpPr>
        <p:spPr>
          <a:xfrm>
            <a:off x="761967" y="969759"/>
            <a:ext cx="9713876" cy="4611519"/>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sz="2000" dirty="0">
                <a:solidFill>
                  <a:schemeClr val="tx2"/>
                </a:solidFill>
              </a:rPr>
              <a:t>Huge potential for use of hydrogen in power sector for electricity </a:t>
            </a:r>
          </a:p>
          <a:p>
            <a:pPr>
              <a:lnSpc>
                <a:spcPct val="150000"/>
              </a:lnSpc>
            </a:pPr>
            <a:r>
              <a:rPr lang="en-US" sz="2000" dirty="0">
                <a:solidFill>
                  <a:schemeClr val="tx2"/>
                </a:solidFill>
              </a:rPr>
              <a:t>generation using fuel cells, conventional ICE, hydrogen-fired gas </a:t>
            </a:r>
          </a:p>
          <a:p>
            <a:pPr>
              <a:lnSpc>
                <a:spcPct val="150000"/>
              </a:lnSpc>
            </a:pPr>
            <a:r>
              <a:rPr lang="en-US" sz="2000" dirty="0">
                <a:solidFill>
                  <a:schemeClr val="tx2"/>
                </a:solidFill>
              </a:rPr>
              <a:t>turbines and combined-cycle gas turbines </a:t>
            </a:r>
          </a:p>
          <a:p>
            <a:pPr marL="285750" indent="-285750">
              <a:lnSpc>
                <a:spcPct val="150000"/>
              </a:lnSpc>
              <a:buFont typeface="Wingdings" panose="05000000000000000000" pitchFamily="2" charset="2"/>
              <a:buChar char="Ø"/>
            </a:pPr>
            <a:r>
              <a:rPr lang="en-US" sz="2000" dirty="0">
                <a:solidFill>
                  <a:schemeClr val="tx2"/>
                </a:solidFill>
              </a:rPr>
              <a:t>Power industry is highly confident that gas turbines entirely run- </a:t>
            </a:r>
          </a:p>
          <a:p>
            <a:pPr>
              <a:lnSpc>
                <a:spcPct val="150000"/>
              </a:lnSpc>
            </a:pPr>
            <a:r>
              <a:rPr lang="en-US" sz="2000" dirty="0">
                <a:solidFill>
                  <a:schemeClr val="tx2"/>
                </a:solidFill>
              </a:rPr>
              <a:t>on hydrogen could be developed by 2030 </a:t>
            </a:r>
          </a:p>
          <a:p>
            <a:pPr marL="285750" indent="-285750">
              <a:lnSpc>
                <a:spcPct val="150000"/>
              </a:lnSpc>
              <a:buFont typeface="Wingdings" panose="05000000000000000000" pitchFamily="2" charset="2"/>
              <a:buChar char="Ø"/>
            </a:pPr>
            <a:r>
              <a:rPr lang="en-US" sz="2000" dirty="0">
                <a:solidFill>
                  <a:schemeClr val="tx2"/>
                </a:solidFill>
              </a:rPr>
              <a:t>Gas mixture containing 3-5% hydrogen could be used, in the </a:t>
            </a:r>
          </a:p>
          <a:p>
            <a:pPr>
              <a:lnSpc>
                <a:spcPct val="150000"/>
              </a:lnSpc>
            </a:pPr>
            <a:r>
              <a:rPr lang="en-US" sz="2000" dirty="0">
                <a:solidFill>
                  <a:schemeClr val="tx2"/>
                </a:solidFill>
              </a:rPr>
              <a:t>current gas turbine technology, </a:t>
            </a:r>
          </a:p>
          <a:p>
            <a:pPr marL="285750" indent="-285750">
              <a:lnSpc>
                <a:spcPct val="150000"/>
              </a:lnSpc>
              <a:buFont typeface="Wingdings" panose="05000000000000000000" pitchFamily="2" charset="2"/>
              <a:buChar char="Ø"/>
            </a:pPr>
            <a:r>
              <a:rPr lang="en-US" sz="2000" dirty="0">
                <a:solidFill>
                  <a:schemeClr val="tx2"/>
                </a:solidFill>
              </a:rPr>
              <a:t>Successful demonstration</a:t>
            </a:r>
            <a:r>
              <a:rPr lang="en-US" sz="2000" i="1" dirty="0">
                <a:solidFill>
                  <a:schemeClr val="tx2"/>
                </a:solidFill>
              </a:rPr>
              <a:t> by </a:t>
            </a:r>
            <a:r>
              <a:rPr lang="en-US" sz="2000" i="1" dirty="0">
                <a:solidFill>
                  <a:srgbClr val="C00000"/>
                </a:solidFill>
              </a:rPr>
              <a:t>Mitsubishi Hitachi Power Systems: </a:t>
            </a:r>
          </a:p>
          <a:p>
            <a:pPr>
              <a:lnSpc>
                <a:spcPct val="150000"/>
              </a:lnSpc>
            </a:pPr>
            <a:r>
              <a:rPr lang="en-US" sz="2000" dirty="0">
                <a:solidFill>
                  <a:schemeClr val="tx2"/>
                </a:solidFill>
              </a:rPr>
              <a:t>maximum of 30% hydrogen gas mixture in a modified gas turbine </a:t>
            </a:r>
          </a:p>
          <a:p>
            <a:pPr>
              <a:lnSpc>
                <a:spcPct val="150000"/>
              </a:lnSpc>
            </a:pPr>
            <a:r>
              <a:rPr lang="en-US" sz="2000" dirty="0">
                <a:solidFill>
                  <a:schemeClr val="tx2"/>
                </a:solidFill>
              </a:rPr>
              <a:t>was performed </a:t>
            </a:r>
            <a:endParaRPr lang="en-IN" sz="2000" dirty="0">
              <a:solidFill>
                <a:schemeClr val="tx2"/>
              </a:solidFill>
            </a:endParaRPr>
          </a:p>
        </p:txBody>
      </p:sp>
    </p:spTree>
    <p:extLst>
      <p:ext uri="{BB962C8B-B14F-4D97-AF65-F5344CB8AC3E}">
        <p14:creationId xmlns:p14="http://schemas.microsoft.com/office/powerpoint/2010/main" val="10845690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9218DE3-987B-DA8A-86DE-4E589043077B}"/>
              </a:ext>
            </a:extLst>
          </p:cNvPr>
          <p:cNvSpPr txBox="1"/>
          <p:nvPr/>
        </p:nvSpPr>
        <p:spPr>
          <a:xfrm>
            <a:off x="487015" y="616226"/>
            <a:ext cx="10436089" cy="4651979"/>
          </a:xfrm>
          <a:prstGeom prst="rect">
            <a:avLst/>
          </a:prstGeom>
          <a:noFill/>
        </p:spPr>
        <p:txBody>
          <a:bodyPr wrap="square" rtlCol="0">
            <a:spAutoFit/>
          </a:bodyPr>
          <a:lstStyle/>
          <a:p>
            <a:pPr>
              <a:lnSpc>
                <a:spcPct val="150000"/>
              </a:lnSpc>
            </a:pPr>
            <a:endParaRPr lang="en-US" sz="2000" dirty="0">
              <a:solidFill>
                <a:schemeClr val="tx2"/>
              </a:solidFill>
            </a:endParaRPr>
          </a:p>
          <a:p>
            <a:pPr marL="285750" indent="-285750">
              <a:lnSpc>
                <a:spcPct val="150000"/>
              </a:lnSpc>
              <a:buFont typeface="Wingdings" panose="05000000000000000000" pitchFamily="2" charset="2"/>
              <a:buChar char="Ø"/>
            </a:pPr>
            <a:r>
              <a:rPr lang="en-US" sz="2000" dirty="0">
                <a:solidFill>
                  <a:schemeClr val="tx2"/>
                </a:solidFill>
              </a:rPr>
              <a:t>Hydrogen is an excellent energy storage medium with variable renewable power generation systems based on solar and wind and FC using stored hydrogen could be used for power generation, depending on needs </a:t>
            </a:r>
          </a:p>
          <a:p>
            <a:pPr marL="285750" indent="-285750">
              <a:lnSpc>
                <a:spcPct val="150000"/>
              </a:lnSpc>
              <a:buFont typeface="Wingdings" panose="05000000000000000000" pitchFamily="2" charset="2"/>
              <a:buChar char="Ø"/>
            </a:pPr>
            <a:r>
              <a:rPr lang="en-US" sz="2000" dirty="0">
                <a:solidFill>
                  <a:schemeClr val="tx2"/>
                </a:solidFill>
              </a:rPr>
              <a:t> FC technology having efficiencies of about 50%, an aggregate capacity of 1 MW operating with 70% capacity </a:t>
            </a:r>
            <a:r>
              <a:rPr lang="en-US" sz="2000" dirty="0" err="1">
                <a:solidFill>
                  <a:schemeClr val="tx2"/>
                </a:solidFill>
              </a:rPr>
              <a:t>utilisation</a:t>
            </a:r>
            <a:r>
              <a:rPr lang="en-US" sz="2000" dirty="0">
                <a:solidFill>
                  <a:schemeClr val="tx2"/>
                </a:solidFill>
              </a:rPr>
              <a:t> would need about 372 </a:t>
            </a:r>
            <a:r>
              <a:rPr lang="en-US" sz="2000" dirty="0" err="1">
                <a:solidFill>
                  <a:schemeClr val="tx2"/>
                </a:solidFill>
              </a:rPr>
              <a:t>tonnes</a:t>
            </a:r>
            <a:r>
              <a:rPr lang="en-US" sz="2000" dirty="0">
                <a:solidFill>
                  <a:schemeClr val="tx2"/>
                </a:solidFill>
              </a:rPr>
              <a:t> of hydrogen per annum </a:t>
            </a:r>
          </a:p>
          <a:p>
            <a:pPr marL="285750" indent="-285750">
              <a:lnSpc>
                <a:spcPct val="150000"/>
              </a:lnSpc>
              <a:buFont typeface="Wingdings" panose="05000000000000000000" pitchFamily="2" charset="2"/>
              <a:buChar char="Ø"/>
            </a:pPr>
            <a:r>
              <a:rPr lang="en-US" sz="2000" dirty="0">
                <a:solidFill>
                  <a:schemeClr val="tx2"/>
                </a:solidFill>
              </a:rPr>
              <a:t> FC </a:t>
            </a:r>
            <a:r>
              <a:rPr lang="en-US" sz="2000" dirty="0" err="1">
                <a:solidFill>
                  <a:schemeClr val="tx2"/>
                </a:solidFill>
              </a:rPr>
              <a:t>uhits</a:t>
            </a:r>
            <a:r>
              <a:rPr lang="en-US" sz="2000" dirty="0">
                <a:solidFill>
                  <a:schemeClr val="tx2"/>
                </a:solidFill>
              </a:rPr>
              <a:t> have been mostly installed in Japan, Germany, Korea and the United States </a:t>
            </a:r>
          </a:p>
          <a:p>
            <a:pPr marL="285750" indent="-285750">
              <a:lnSpc>
                <a:spcPct val="150000"/>
              </a:lnSpc>
              <a:buFont typeface="Wingdings" panose="05000000000000000000" pitchFamily="2" charset="2"/>
              <a:buChar char="Ø"/>
            </a:pPr>
            <a:r>
              <a:rPr lang="en-US" sz="2000" dirty="0">
                <a:solidFill>
                  <a:schemeClr val="tx2"/>
                </a:solidFill>
              </a:rPr>
              <a:t>Current global installed capacity using FC for power Generation stands 1.6 GW </a:t>
            </a:r>
          </a:p>
          <a:p>
            <a:pPr marL="285750" indent="-285750">
              <a:lnSpc>
                <a:spcPct val="150000"/>
              </a:lnSpc>
              <a:buFont typeface="Wingdings" panose="05000000000000000000" pitchFamily="2" charset="2"/>
              <a:buChar char="Ø"/>
            </a:pPr>
            <a:r>
              <a:rPr lang="en-US" sz="2000" dirty="0">
                <a:solidFill>
                  <a:schemeClr val="tx2"/>
                </a:solidFill>
              </a:rPr>
              <a:t> Japan aims to reach 1 GW of power generating capacity based on hydrogen by 2030 </a:t>
            </a:r>
            <a:endParaRPr lang="en-IN" sz="2000" dirty="0">
              <a:solidFill>
                <a:schemeClr val="tx2"/>
              </a:solidFill>
            </a:endParaRPr>
          </a:p>
        </p:txBody>
      </p:sp>
      <p:sp>
        <p:nvSpPr>
          <p:cNvPr id="4" name="TextBox 3">
            <a:extLst>
              <a:ext uri="{FF2B5EF4-FFF2-40B4-BE49-F238E27FC236}">
                <a16:creationId xmlns:a16="http://schemas.microsoft.com/office/drawing/2014/main" id="{7730FF33-ADDA-B9B7-651D-DC31797F4706}"/>
              </a:ext>
            </a:extLst>
          </p:cNvPr>
          <p:cNvSpPr txBox="1"/>
          <p:nvPr/>
        </p:nvSpPr>
        <p:spPr>
          <a:xfrm>
            <a:off x="606287" y="238539"/>
            <a:ext cx="864339" cy="369332"/>
          </a:xfrm>
          <a:prstGeom prst="rect">
            <a:avLst/>
          </a:prstGeom>
          <a:noFill/>
        </p:spPr>
        <p:txBody>
          <a:bodyPr wrap="none" rtlCol="0">
            <a:spAutoFit/>
          </a:bodyPr>
          <a:lstStyle/>
          <a:p>
            <a:r>
              <a:rPr lang="en-IN" dirty="0"/>
              <a:t>Contd.</a:t>
            </a:r>
          </a:p>
        </p:txBody>
      </p:sp>
    </p:spTree>
    <p:extLst>
      <p:ext uri="{BB962C8B-B14F-4D97-AF65-F5344CB8AC3E}">
        <p14:creationId xmlns:p14="http://schemas.microsoft.com/office/powerpoint/2010/main" val="22208092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758CF61-773C-AA19-5FF9-0D7363517EC1}"/>
              </a:ext>
            </a:extLst>
          </p:cNvPr>
          <p:cNvSpPr txBox="1"/>
          <p:nvPr/>
        </p:nvSpPr>
        <p:spPr>
          <a:xfrm>
            <a:off x="1278061" y="493202"/>
            <a:ext cx="10121459" cy="5673348"/>
          </a:xfrm>
          <a:prstGeom prst="rect">
            <a:avLst/>
          </a:prstGeom>
          <a:noFill/>
        </p:spPr>
        <p:txBody>
          <a:bodyPr wrap="square" rtlCol="0">
            <a:spAutoFit/>
          </a:bodyPr>
          <a:lstStyle/>
          <a:p>
            <a:pPr>
              <a:lnSpc>
                <a:spcPct val="150000"/>
              </a:lnSpc>
            </a:pPr>
            <a:r>
              <a:rPr lang="en-US" dirty="0">
                <a:solidFill>
                  <a:schemeClr val="tx2"/>
                </a:solidFill>
              </a:rPr>
              <a:t>• Korea has a goal of 1.5 GW installed FC capacity in the power sector by </a:t>
            </a:r>
          </a:p>
          <a:p>
            <a:pPr>
              <a:lnSpc>
                <a:spcPct val="150000"/>
              </a:lnSpc>
            </a:pPr>
            <a:r>
              <a:rPr lang="en-US" dirty="0">
                <a:solidFill>
                  <a:schemeClr val="tx2"/>
                </a:solidFill>
              </a:rPr>
              <a:t> 2022 and 15 GW by 2040 </a:t>
            </a:r>
          </a:p>
          <a:p>
            <a:pPr>
              <a:lnSpc>
                <a:spcPct val="150000"/>
              </a:lnSpc>
            </a:pPr>
            <a:endParaRPr lang="en-US" dirty="0">
              <a:solidFill>
                <a:schemeClr val="tx2"/>
              </a:solidFill>
            </a:endParaRPr>
          </a:p>
          <a:p>
            <a:pPr>
              <a:lnSpc>
                <a:spcPct val="150000"/>
              </a:lnSpc>
            </a:pPr>
            <a:r>
              <a:rPr lang="en-US" sz="2000" i="1" dirty="0">
                <a:solidFill>
                  <a:srgbClr val="C00000"/>
                </a:solidFill>
              </a:rPr>
              <a:t>• Thermal power plant's generator cooling </a:t>
            </a:r>
          </a:p>
          <a:p>
            <a:pPr marL="285750" indent="-285750">
              <a:lnSpc>
                <a:spcPct val="150000"/>
              </a:lnSpc>
              <a:buFont typeface="Wingdings" panose="05000000000000000000" pitchFamily="2" charset="2"/>
              <a:buChar char="Ø"/>
            </a:pPr>
            <a:r>
              <a:rPr lang="en-US" dirty="0">
                <a:solidFill>
                  <a:schemeClr val="tx2"/>
                </a:solidFill>
              </a:rPr>
              <a:t>Hydrogen as coolant has several advantages such as, low density; high thermal conductivity; high specific heat capacity; and cleaner than the air </a:t>
            </a:r>
          </a:p>
          <a:p>
            <a:pPr marL="285750" indent="-285750">
              <a:lnSpc>
                <a:spcPct val="150000"/>
              </a:lnSpc>
              <a:buFont typeface="Wingdings" panose="05000000000000000000" pitchFamily="2" charset="2"/>
              <a:buChar char="Ø"/>
            </a:pPr>
            <a:r>
              <a:rPr lang="en-US" dirty="0">
                <a:solidFill>
                  <a:schemeClr val="tx2"/>
                </a:solidFill>
              </a:rPr>
              <a:t>Hydrogen used for power plant cooling is at a pressure of around 4 bar </a:t>
            </a:r>
          </a:p>
          <a:p>
            <a:pPr marL="285750" indent="-285750">
              <a:lnSpc>
                <a:spcPct val="150000"/>
              </a:lnSpc>
              <a:buFont typeface="Wingdings" panose="05000000000000000000" pitchFamily="2" charset="2"/>
              <a:buChar char="Ø"/>
            </a:pPr>
            <a:r>
              <a:rPr lang="en-US" dirty="0">
                <a:solidFill>
                  <a:schemeClr val="tx2"/>
                </a:solidFill>
              </a:rPr>
              <a:t>Hydrogen absorbs heat from power generating winding enclosure </a:t>
            </a:r>
          </a:p>
          <a:p>
            <a:pPr marL="285750" indent="-285750">
              <a:lnSpc>
                <a:spcPct val="150000"/>
              </a:lnSpc>
              <a:buFont typeface="Wingdings" panose="05000000000000000000" pitchFamily="2" charset="2"/>
              <a:buChar char="Ø"/>
            </a:pPr>
            <a:r>
              <a:rPr lang="en-US" dirty="0">
                <a:solidFill>
                  <a:schemeClr val="tx2"/>
                </a:solidFill>
              </a:rPr>
              <a:t>The amount of hydrogen used per day is a function of capacity of </a:t>
            </a:r>
          </a:p>
          <a:p>
            <a:pPr>
              <a:lnSpc>
                <a:spcPct val="150000"/>
              </a:lnSpc>
            </a:pPr>
            <a:r>
              <a:rPr lang="en-US" dirty="0">
                <a:solidFill>
                  <a:schemeClr val="tx2"/>
                </a:solidFill>
              </a:rPr>
              <a:t>the power generator and condition of hydrogen seal </a:t>
            </a:r>
          </a:p>
          <a:p>
            <a:pPr marL="285750" indent="-285750">
              <a:lnSpc>
                <a:spcPct val="150000"/>
              </a:lnSpc>
              <a:buFont typeface="Wingdings" panose="05000000000000000000" pitchFamily="2" charset="2"/>
              <a:buChar char="Ø"/>
            </a:pPr>
            <a:r>
              <a:rPr lang="en-US" sz="2000" dirty="0">
                <a:solidFill>
                  <a:srgbClr val="C00000"/>
                </a:solidFill>
              </a:rPr>
              <a:t>Requirement of Hydrogen for cooling:                       </a:t>
            </a:r>
            <a:r>
              <a:rPr lang="en-US" dirty="0">
                <a:solidFill>
                  <a:schemeClr val="tx2"/>
                </a:solidFill>
              </a:rPr>
              <a:t>1. brought in cylinders </a:t>
            </a:r>
          </a:p>
          <a:p>
            <a:pPr>
              <a:lnSpc>
                <a:spcPct val="150000"/>
              </a:lnSpc>
            </a:pPr>
            <a:r>
              <a:rPr lang="en-US" dirty="0">
                <a:solidFill>
                  <a:schemeClr val="tx2"/>
                </a:solidFill>
              </a:rPr>
              <a:t>                                                                                                 2. on-site production </a:t>
            </a:r>
          </a:p>
          <a:p>
            <a:pPr>
              <a:lnSpc>
                <a:spcPct val="150000"/>
              </a:lnSpc>
            </a:pPr>
            <a:r>
              <a:rPr lang="en-US" dirty="0">
                <a:solidFill>
                  <a:schemeClr val="tx2"/>
                </a:solidFill>
              </a:rPr>
              <a:t>                                                                                                 using </a:t>
            </a:r>
            <a:r>
              <a:rPr lang="en-US" dirty="0" err="1">
                <a:solidFill>
                  <a:schemeClr val="tx2"/>
                </a:solidFill>
              </a:rPr>
              <a:t>electrolysers</a:t>
            </a:r>
            <a:r>
              <a:rPr lang="en-US" dirty="0">
                <a:solidFill>
                  <a:schemeClr val="tx2"/>
                </a:solidFill>
              </a:rPr>
              <a:t>  </a:t>
            </a:r>
            <a:endParaRPr lang="en-IN" dirty="0">
              <a:solidFill>
                <a:schemeClr val="tx2"/>
              </a:solidFill>
            </a:endParaRPr>
          </a:p>
        </p:txBody>
      </p:sp>
    </p:spTree>
    <p:extLst>
      <p:ext uri="{BB962C8B-B14F-4D97-AF65-F5344CB8AC3E}">
        <p14:creationId xmlns:p14="http://schemas.microsoft.com/office/powerpoint/2010/main" val="41097395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F6C7187-1474-4159-EDC7-BCA6207F4E3E}"/>
              </a:ext>
            </a:extLst>
          </p:cNvPr>
          <p:cNvSpPr txBox="1"/>
          <p:nvPr/>
        </p:nvSpPr>
        <p:spPr>
          <a:xfrm>
            <a:off x="787400" y="670560"/>
            <a:ext cx="10617200" cy="5016758"/>
          </a:xfrm>
          <a:prstGeom prst="rect">
            <a:avLst/>
          </a:prstGeom>
          <a:noFill/>
        </p:spPr>
        <p:txBody>
          <a:bodyPr wrap="square" rtlCol="0">
            <a:spAutoFit/>
          </a:bodyPr>
          <a:lstStyle/>
          <a:p>
            <a:endParaRPr lang="en-US" sz="2000" dirty="0">
              <a:solidFill>
                <a:schemeClr val="tx2"/>
              </a:solidFill>
            </a:endParaRPr>
          </a:p>
          <a:p>
            <a:pPr marL="285750" indent="-285750">
              <a:buFont typeface="Wingdings" panose="05000000000000000000" pitchFamily="2" charset="2"/>
              <a:buChar char="Ø"/>
            </a:pPr>
            <a:r>
              <a:rPr lang="en-US" sz="2000" dirty="0">
                <a:solidFill>
                  <a:srgbClr val="C00000"/>
                </a:solidFill>
              </a:rPr>
              <a:t>Issues:         </a:t>
            </a:r>
            <a:r>
              <a:rPr lang="en-US" sz="2000" dirty="0">
                <a:solidFill>
                  <a:schemeClr val="tx2"/>
                </a:solidFill>
              </a:rPr>
              <a:t>1. replenishment of more hydrogen to maintain the pressure </a:t>
            </a:r>
          </a:p>
          <a:p>
            <a:r>
              <a:rPr lang="en-US" sz="2000" dirty="0">
                <a:solidFill>
                  <a:schemeClr val="tx2"/>
                </a:solidFill>
              </a:rPr>
              <a:t>                          for optimal heat transfer due to leakage at high pressure </a:t>
            </a:r>
          </a:p>
          <a:p>
            <a:r>
              <a:rPr lang="en-US" sz="2000" dirty="0">
                <a:solidFill>
                  <a:schemeClr val="tx2"/>
                </a:solidFill>
              </a:rPr>
              <a:t>                          2. maintaining purity of hydrogen above a particular level</a:t>
            </a:r>
          </a:p>
          <a:p>
            <a:r>
              <a:rPr lang="en-US" sz="2000" dirty="0">
                <a:solidFill>
                  <a:schemeClr val="tx2"/>
                </a:solidFill>
              </a:rPr>
              <a:t>                          from safety consideration </a:t>
            </a:r>
          </a:p>
          <a:p>
            <a:pPr marL="285750" indent="-285750">
              <a:buFont typeface="Wingdings" panose="05000000000000000000" pitchFamily="2" charset="2"/>
              <a:buChar char="Ø"/>
            </a:pPr>
            <a:r>
              <a:rPr lang="en-US" sz="2000" dirty="0">
                <a:solidFill>
                  <a:schemeClr val="tx2"/>
                </a:solidFill>
              </a:rPr>
              <a:t>Around 135 coal based thermal power plants are operating in India </a:t>
            </a:r>
          </a:p>
          <a:p>
            <a:pPr marL="285750" indent="-285750">
              <a:buFont typeface="Wingdings" panose="05000000000000000000" pitchFamily="2" charset="2"/>
              <a:buChar char="Ø"/>
            </a:pPr>
            <a:r>
              <a:rPr lang="en-US" sz="2000" dirty="0">
                <a:solidFill>
                  <a:schemeClr val="tx2"/>
                </a:solidFill>
              </a:rPr>
              <a:t>Capacity of thermal power plant could be found in the range of 55 MW to 4760 MW </a:t>
            </a:r>
          </a:p>
          <a:p>
            <a:pPr marL="285750" indent="-285750">
              <a:buFont typeface="Wingdings" panose="05000000000000000000" pitchFamily="2" charset="2"/>
              <a:buChar char="Ø"/>
            </a:pPr>
            <a:r>
              <a:rPr lang="en-US" sz="2000" dirty="0">
                <a:solidFill>
                  <a:schemeClr val="tx2"/>
                </a:solidFill>
              </a:rPr>
              <a:t>The power plants consisting of several small units and their capacity varies between 50 MW to 800 MW. </a:t>
            </a:r>
          </a:p>
          <a:p>
            <a:pPr marL="285750" indent="-285750">
              <a:buFont typeface="Wingdings" panose="05000000000000000000" pitchFamily="2" charset="2"/>
              <a:buChar char="Ø"/>
            </a:pPr>
            <a:r>
              <a:rPr lang="en-US" sz="2000" dirty="0">
                <a:solidFill>
                  <a:schemeClr val="tx2"/>
                </a:solidFill>
              </a:rPr>
              <a:t>Total number of such thermal power generating units in the country was 531 as on 01.04.2020 </a:t>
            </a:r>
          </a:p>
          <a:p>
            <a:pPr marL="285750" indent="-285750">
              <a:buFont typeface="Wingdings" panose="05000000000000000000" pitchFamily="2" charset="2"/>
              <a:buChar char="Ø"/>
            </a:pPr>
            <a:r>
              <a:rPr lang="en-US" sz="2000" dirty="0">
                <a:solidFill>
                  <a:schemeClr val="tx2"/>
                </a:solidFill>
              </a:rPr>
              <a:t>They can be </a:t>
            </a:r>
            <a:r>
              <a:rPr lang="en-US" sz="2000" dirty="0" err="1">
                <a:solidFill>
                  <a:schemeClr val="tx2"/>
                </a:solidFill>
              </a:rPr>
              <a:t>categorised</a:t>
            </a:r>
            <a:r>
              <a:rPr lang="en-US" sz="2000" dirty="0">
                <a:solidFill>
                  <a:schemeClr val="tx2"/>
                </a:solidFill>
              </a:rPr>
              <a:t> in four ranges as per their hydrogen consumption for generator cooling: </a:t>
            </a:r>
          </a:p>
          <a:p>
            <a:endParaRPr lang="en-US" sz="2000" dirty="0">
              <a:solidFill>
                <a:schemeClr val="tx2"/>
              </a:solidFill>
            </a:endParaRPr>
          </a:p>
          <a:p>
            <a:r>
              <a:rPr lang="pl-PL" sz="2000" b="1" i="1" dirty="0">
                <a:solidFill>
                  <a:srgbClr val="C00000"/>
                </a:solidFill>
              </a:rPr>
              <a:t>a. &lt;150 MW </a:t>
            </a:r>
            <a:r>
              <a:rPr lang="en-IN" sz="2000" b="1" i="1" dirty="0">
                <a:solidFill>
                  <a:srgbClr val="C00000"/>
                </a:solidFill>
              </a:rPr>
              <a:t>                                                     </a:t>
            </a:r>
            <a:r>
              <a:rPr lang="pl-PL" sz="2000" b="1" i="1" dirty="0">
                <a:solidFill>
                  <a:srgbClr val="C00000"/>
                </a:solidFill>
              </a:rPr>
              <a:t>b. 150-250 MW </a:t>
            </a:r>
          </a:p>
          <a:p>
            <a:r>
              <a:rPr lang="pl-PL" sz="2000" b="1" i="1" dirty="0">
                <a:solidFill>
                  <a:srgbClr val="C00000"/>
                </a:solidFill>
              </a:rPr>
              <a:t>d. 400 - 800 MW </a:t>
            </a:r>
            <a:r>
              <a:rPr lang="en-IN" sz="2000" b="1" i="1" dirty="0">
                <a:solidFill>
                  <a:srgbClr val="C00000"/>
                </a:solidFill>
              </a:rPr>
              <a:t>                                              </a:t>
            </a:r>
            <a:r>
              <a:rPr lang="pl-PL" sz="2000" b="1" i="1" dirty="0">
                <a:solidFill>
                  <a:srgbClr val="C00000"/>
                </a:solidFill>
              </a:rPr>
              <a:t>c. 250-400 MW </a:t>
            </a:r>
            <a:endParaRPr lang="en-IN" sz="2000" b="1" i="1" dirty="0">
              <a:solidFill>
                <a:srgbClr val="C00000"/>
              </a:solidFill>
            </a:endParaRPr>
          </a:p>
        </p:txBody>
      </p:sp>
    </p:spTree>
    <p:extLst>
      <p:ext uri="{BB962C8B-B14F-4D97-AF65-F5344CB8AC3E}">
        <p14:creationId xmlns:p14="http://schemas.microsoft.com/office/powerpoint/2010/main" val="24934529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9" name="Straight Connector 28">
            <a:extLst>
              <a:ext uri="{FF2B5EF4-FFF2-40B4-BE49-F238E27FC236}">
                <a16:creationId xmlns:a16="http://schemas.microsoft.com/office/drawing/2014/main" id="{7255F095-1B4C-C1A1-7116-6AFBC32E7F64}"/>
              </a:ext>
            </a:extLst>
          </p:cNvPr>
          <p:cNvCxnSpPr/>
          <p:nvPr/>
        </p:nvCxnSpPr>
        <p:spPr>
          <a:xfrm>
            <a:off x="9872870" y="2445025"/>
            <a:ext cx="0" cy="287500"/>
          </a:xfrm>
          <a:prstGeom prst="line">
            <a:avLst/>
          </a:prstGeom>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A2DF0CC8-3EEB-C132-085D-C9062FF35AC5}"/>
              </a:ext>
            </a:extLst>
          </p:cNvPr>
          <p:cNvCxnSpPr/>
          <p:nvPr/>
        </p:nvCxnSpPr>
        <p:spPr>
          <a:xfrm>
            <a:off x="3130826" y="2445025"/>
            <a:ext cx="0" cy="287500"/>
          </a:xfrm>
          <a:prstGeom prst="line">
            <a:avLst/>
          </a:prstGeom>
        </p:spPr>
        <p:style>
          <a:lnRef idx="1">
            <a:schemeClr val="dk1"/>
          </a:lnRef>
          <a:fillRef idx="0">
            <a:schemeClr val="dk1"/>
          </a:fillRef>
          <a:effectRef idx="0">
            <a:schemeClr val="dk1"/>
          </a:effectRef>
          <a:fontRef idx="minor">
            <a:schemeClr val="tx1"/>
          </a:fontRef>
        </p:style>
      </p:cxnSp>
      <p:sp>
        <p:nvSpPr>
          <p:cNvPr id="2" name="Title 1">
            <a:extLst>
              <a:ext uri="{FF2B5EF4-FFF2-40B4-BE49-F238E27FC236}">
                <a16:creationId xmlns:a16="http://schemas.microsoft.com/office/drawing/2014/main" id="{976F08B7-6939-28B0-8455-F57F6B63B618}"/>
              </a:ext>
            </a:extLst>
          </p:cNvPr>
          <p:cNvSpPr>
            <a:spLocks noGrp="1"/>
          </p:cNvSpPr>
          <p:nvPr>
            <p:ph type="title"/>
          </p:nvPr>
        </p:nvSpPr>
        <p:spPr/>
        <p:txBody>
          <a:bodyPr/>
          <a:lstStyle/>
          <a:p>
            <a:r>
              <a:rPr lang="en-IN" sz="3600" b="1" dirty="0">
                <a:solidFill>
                  <a:srgbClr val="FF5900"/>
                </a:solidFill>
              </a:rPr>
              <a:t>APPLICATION IN TRANSPORT</a:t>
            </a:r>
          </a:p>
        </p:txBody>
      </p:sp>
      <p:sp>
        <p:nvSpPr>
          <p:cNvPr id="6" name="Rectangle 5">
            <a:extLst>
              <a:ext uri="{FF2B5EF4-FFF2-40B4-BE49-F238E27FC236}">
                <a16:creationId xmlns:a16="http://schemas.microsoft.com/office/drawing/2014/main" id="{6F09833F-32B3-3B0D-5D90-5556AFC32163}"/>
              </a:ext>
            </a:extLst>
          </p:cNvPr>
          <p:cNvSpPr/>
          <p:nvPr/>
        </p:nvSpPr>
        <p:spPr>
          <a:xfrm>
            <a:off x="4260658" y="1222512"/>
            <a:ext cx="4502426" cy="86470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b="1" dirty="0">
                <a:solidFill>
                  <a:schemeClr val="tx2"/>
                </a:solidFill>
                <a:latin typeface="Arial" panose="020B0604020202020204" pitchFamily="34" charset="0"/>
                <a:cs typeface="Arial" panose="020B0604020202020204" pitchFamily="34" charset="0"/>
              </a:rPr>
              <a:t>Hydrogen </a:t>
            </a:r>
            <a:r>
              <a:rPr lang="en-IN" b="1" dirty="0" err="1">
                <a:solidFill>
                  <a:schemeClr val="tx2"/>
                </a:solidFill>
                <a:latin typeface="Arial" panose="020B0604020202020204" pitchFamily="34" charset="0"/>
                <a:cs typeface="Arial" panose="020B0604020202020204" pitchFamily="34" charset="0"/>
              </a:rPr>
              <a:t>Fueled</a:t>
            </a:r>
            <a:r>
              <a:rPr lang="en-IN" b="1" dirty="0">
                <a:solidFill>
                  <a:schemeClr val="tx2"/>
                </a:solidFill>
                <a:latin typeface="Arial" panose="020B0604020202020204" pitchFamily="34" charset="0"/>
                <a:cs typeface="Arial" panose="020B0604020202020204" pitchFamily="34" charset="0"/>
              </a:rPr>
              <a:t> Vehicle </a:t>
            </a:r>
          </a:p>
        </p:txBody>
      </p:sp>
      <p:sp>
        <p:nvSpPr>
          <p:cNvPr id="7" name="Rectangle 6">
            <a:extLst>
              <a:ext uri="{FF2B5EF4-FFF2-40B4-BE49-F238E27FC236}">
                <a16:creationId xmlns:a16="http://schemas.microsoft.com/office/drawing/2014/main" id="{BF32F4C7-474F-C46E-4830-F44CAFACE5C7}"/>
              </a:ext>
            </a:extLst>
          </p:cNvPr>
          <p:cNvSpPr/>
          <p:nvPr/>
        </p:nvSpPr>
        <p:spPr>
          <a:xfrm>
            <a:off x="8343509" y="2684300"/>
            <a:ext cx="3150705" cy="86470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b="1" dirty="0">
                <a:solidFill>
                  <a:schemeClr val="tx2"/>
                </a:solidFill>
                <a:latin typeface="Arial" panose="020B0604020202020204" pitchFamily="34" charset="0"/>
                <a:cs typeface="Arial" panose="020B0604020202020204" pitchFamily="34" charset="0"/>
              </a:rPr>
              <a:t>Fuel Cell Vehicles</a:t>
            </a:r>
          </a:p>
        </p:txBody>
      </p:sp>
      <p:sp>
        <p:nvSpPr>
          <p:cNvPr id="8" name="Rectangle 7">
            <a:extLst>
              <a:ext uri="{FF2B5EF4-FFF2-40B4-BE49-F238E27FC236}">
                <a16:creationId xmlns:a16="http://schemas.microsoft.com/office/drawing/2014/main" id="{5AFB8854-2DED-EDB3-45EE-0CE7958A596B}"/>
              </a:ext>
            </a:extLst>
          </p:cNvPr>
          <p:cNvSpPr/>
          <p:nvPr/>
        </p:nvSpPr>
        <p:spPr>
          <a:xfrm>
            <a:off x="1509175" y="2671601"/>
            <a:ext cx="3150705" cy="86470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b="1" dirty="0">
                <a:solidFill>
                  <a:schemeClr val="tx2"/>
                </a:solidFill>
                <a:latin typeface="Arial" panose="020B0604020202020204" pitchFamily="34" charset="0"/>
                <a:cs typeface="Arial" panose="020B0604020202020204" pitchFamily="34" charset="0"/>
              </a:rPr>
              <a:t>Internal Combustion</a:t>
            </a:r>
          </a:p>
          <a:p>
            <a:pPr algn="ctr"/>
            <a:r>
              <a:rPr lang="en-IN" b="1" dirty="0">
                <a:solidFill>
                  <a:schemeClr val="tx2"/>
                </a:solidFill>
                <a:latin typeface="Arial" panose="020B0604020202020204" pitchFamily="34" charset="0"/>
                <a:cs typeface="Arial" panose="020B0604020202020204" pitchFamily="34" charset="0"/>
              </a:rPr>
              <a:t>Engine (ICE) Vehicles</a:t>
            </a:r>
          </a:p>
        </p:txBody>
      </p:sp>
      <p:sp>
        <p:nvSpPr>
          <p:cNvPr id="9" name="Rectangle 8">
            <a:extLst>
              <a:ext uri="{FF2B5EF4-FFF2-40B4-BE49-F238E27FC236}">
                <a16:creationId xmlns:a16="http://schemas.microsoft.com/office/drawing/2014/main" id="{3B2E60F0-F30B-A9F3-B6B5-4710FDB42A40}"/>
              </a:ext>
            </a:extLst>
          </p:cNvPr>
          <p:cNvSpPr/>
          <p:nvPr/>
        </p:nvSpPr>
        <p:spPr>
          <a:xfrm>
            <a:off x="723876" y="3899867"/>
            <a:ext cx="2169544" cy="72555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b="1" dirty="0">
                <a:solidFill>
                  <a:schemeClr val="tx2"/>
                </a:solidFill>
                <a:latin typeface="Arial" panose="020B0604020202020204" pitchFamily="34" charset="0"/>
                <a:cs typeface="Arial" panose="020B0604020202020204" pitchFamily="34" charset="0"/>
              </a:rPr>
              <a:t>Dual Fuel ICE Vehicles</a:t>
            </a:r>
          </a:p>
        </p:txBody>
      </p:sp>
      <p:sp>
        <p:nvSpPr>
          <p:cNvPr id="10" name="Rectangle 9">
            <a:extLst>
              <a:ext uri="{FF2B5EF4-FFF2-40B4-BE49-F238E27FC236}">
                <a16:creationId xmlns:a16="http://schemas.microsoft.com/office/drawing/2014/main" id="{E2C120FC-4D8C-D876-2D4F-C67D14744802}"/>
              </a:ext>
            </a:extLst>
          </p:cNvPr>
          <p:cNvSpPr/>
          <p:nvPr/>
        </p:nvSpPr>
        <p:spPr>
          <a:xfrm>
            <a:off x="3947247" y="3936818"/>
            <a:ext cx="2039510" cy="72555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b="1" dirty="0">
                <a:solidFill>
                  <a:schemeClr val="tx2"/>
                </a:solidFill>
                <a:latin typeface="Arial" panose="020B0604020202020204" pitchFamily="34" charset="0"/>
                <a:cs typeface="Arial" panose="020B0604020202020204" pitchFamily="34" charset="0"/>
              </a:rPr>
              <a:t>100% Hydrogen ICE Vehicles</a:t>
            </a:r>
          </a:p>
        </p:txBody>
      </p:sp>
      <p:sp>
        <p:nvSpPr>
          <p:cNvPr id="11" name="Rectangle 10">
            <a:extLst>
              <a:ext uri="{FF2B5EF4-FFF2-40B4-BE49-F238E27FC236}">
                <a16:creationId xmlns:a16="http://schemas.microsoft.com/office/drawing/2014/main" id="{8316C8B4-06CC-B88F-7A34-293EBBBBDF23}"/>
              </a:ext>
            </a:extLst>
          </p:cNvPr>
          <p:cNvSpPr/>
          <p:nvPr/>
        </p:nvSpPr>
        <p:spPr>
          <a:xfrm>
            <a:off x="2330101" y="5065061"/>
            <a:ext cx="2226365" cy="86470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b="1" dirty="0">
                <a:solidFill>
                  <a:schemeClr val="tx2"/>
                </a:solidFill>
                <a:latin typeface="Arial" panose="020B0604020202020204" pitchFamily="34" charset="0"/>
                <a:cs typeface="Arial" panose="020B0604020202020204" pitchFamily="34" charset="0"/>
              </a:rPr>
              <a:t>Hydrogen – CNG </a:t>
            </a:r>
          </a:p>
          <a:p>
            <a:pPr algn="ctr"/>
            <a:r>
              <a:rPr lang="en-IN" b="1" dirty="0">
                <a:solidFill>
                  <a:schemeClr val="tx2"/>
                </a:solidFill>
                <a:latin typeface="Arial" panose="020B0604020202020204" pitchFamily="34" charset="0"/>
                <a:cs typeface="Arial" panose="020B0604020202020204" pitchFamily="34" charset="0"/>
              </a:rPr>
              <a:t>Vehicles</a:t>
            </a:r>
          </a:p>
        </p:txBody>
      </p:sp>
      <p:sp>
        <p:nvSpPr>
          <p:cNvPr id="12" name="Rectangle 11">
            <a:extLst>
              <a:ext uri="{FF2B5EF4-FFF2-40B4-BE49-F238E27FC236}">
                <a16:creationId xmlns:a16="http://schemas.microsoft.com/office/drawing/2014/main" id="{DCFA9B74-47E0-8B85-D46B-07FA44189216}"/>
              </a:ext>
            </a:extLst>
          </p:cNvPr>
          <p:cNvSpPr/>
          <p:nvPr/>
        </p:nvSpPr>
        <p:spPr>
          <a:xfrm>
            <a:off x="5867646" y="5065060"/>
            <a:ext cx="2226365" cy="86470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b="1" dirty="0">
                <a:solidFill>
                  <a:schemeClr val="tx2"/>
                </a:solidFill>
                <a:latin typeface="Arial" panose="020B0604020202020204" pitchFamily="34" charset="0"/>
                <a:cs typeface="Arial" panose="020B0604020202020204" pitchFamily="34" charset="0"/>
              </a:rPr>
              <a:t>Hydrogen – Diesel</a:t>
            </a:r>
          </a:p>
          <a:p>
            <a:pPr algn="ctr"/>
            <a:r>
              <a:rPr lang="en-IN" b="1" dirty="0">
                <a:solidFill>
                  <a:schemeClr val="tx2"/>
                </a:solidFill>
                <a:latin typeface="Arial" panose="020B0604020202020204" pitchFamily="34" charset="0"/>
                <a:cs typeface="Arial" panose="020B0604020202020204" pitchFamily="34" charset="0"/>
              </a:rPr>
              <a:t>Dual Fuel</a:t>
            </a:r>
          </a:p>
          <a:p>
            <a:pPr algn="ctr"/>
            <a:r>
              <a:rPr lang="en-IN" b="1" dirty="0">
                <a:solidFill>
                  <a:schemeClr val="tx2"/>
                </a:solidFill>
                <a:latin typeface="Arial" panose="020B0604020202020204" pitchFamily="34" charset="0"/>
                <a:cs typeface="Arial" panose="020B0604020202020204" pitchFamily="34" charset="0"/>
              </a:rPr>
              <a:t>Vehicles</a:t>
            </a:r>
          </a:p>
        </p:txBody>
      </p:sp>
      <p:grpSp>
        <p:nvGrpSpPr>
          <p:cNvPr id="31" name="Group 30">
            <a:extLst>
              <a:ext uri="{FF2B5EF4-FFF2-40B4-BE49-F238E27FC236}">
                <a16:creationId xmlns:a16="http://schemas.microsoft.com/office/drawing/2014/main" id="{4DDF202E-0B0A-C64E-891F-4DDB4F382E4C}"/>
              </a:ext>
            </a:extLst>
          </p:cNvPr>
          <p:cNvGrpSpPr/>
          <p:nvPr/>
        </p:nvGrpSpPr>
        <p:grpSpPr>
          <a:xfrm>
            <a:off x="1591061" y="3536304"/>
            <a:ext cx="3417168" cy="376262"/>
            <a:chOff x="2504659" y="2087216"/>
            <a:chExt cx="6834335" cy="597084"/>
          </a:xfrm>
        </p:grpSpPr>
        <p:cxnSp>
          <p:nvCxnSpPr>
            <p:cNvPr id="32" name="Straight Connector 31">
              <a:extLst>
                <a:ext uri="{FF2B5EF4-FFF2-40B4-BE49-F238E27FC236}">
                  <a16:creationId xmlns:a16="http://schemas.microsoft.com/office/drawing/2014/main" id="{9B2F5AA6-5BF2-405A-39BA-2D4E01EC9168}"/>
                </a:ext>
              </a:extLst>
            </p:cNvPr>
            <p:cNvCxnSpPr>
              <a:cxnSpLocks/>
            </p:cNvCxnSpPr>
            <p:nvPr/>
          </p:nvCxnSpPr>
          <p:spPr>
            <a:xfrm>
              <a:off x="5932003" y="2087216"/>
              <a:ext cx="0" cy="311242"/>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4CB2404A-00F6-F576-88BD-48E678BA948A}"/>
                </a:ext>
              </a:extLst>
            </p:cNvPr>
            <p:cNvCxnSpPr>
              <a:cxnSpLocks/>
            </p:cNvCxnSpPr>
            <p:nvPr/>
          </p:nvCxnSpPr>
          <p:spPr>
            <a:xfrm flipV="1">
              <a:off x="2504659" y="2385758"/>
              <a:ext cx="6834334" cy="12700"/>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71060F74-1156-3381-396A-0FB2ED755E76}"/>
                </a:ext>
              </a:extLst>
            </p:cNvPr>
            <p:cNvCxnSpPr/>
            <p:nvPr/>
          </p:nvCxnSpPr>
          <p:spPr>
            <a:xfrm flipH="1" flipV="1">
              <a:off x="2504659" y="2398458"/>
              <a:ext cx="1" cy="273143"/>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9E2913D8-9791-5276-6A44-E0BC4C0446A3}"/>
                </a:ext>
              </a:extLst>
            </p:cNvPr>
            <p:cNvCxnSpPr/>
            <p:nvPr/>
          </p:nvCxnSpPr>
          <p:spPr>
            <a:xfrm flipH="1" flipV="1">
              <a:off x="9338993" y="2385758"/>
              <a:ext cx="1" cy="298542"/>
            </a:xfrm>
            <a:prstGeom prst="line">
              <a:avLst/>
            </a:prstGeom>
          </p:spPr>
          <p:style>
            <a:lnRef idx="1">
              <a:schemeClr val="dk1"/>
            </a:lnRef>
            <a:fillRef idx="0">
              <a:schemeClr val="dk1"/>
            </a:fillRef>
            <a:effectRef idx="0">
              <a:schemeClr val="dk1"/>
            </a:effectRef>
            <a:fontRef idx="minor">
              <a:schemeClr val="tx1"/>
            </a:fontRef>
          </p:style>
        </p:cxnSp>
      </p:grpSp>
      <p:grpSp>
        <p:nvGrpSpPr>
          <p:cNvPr id="36" name="Group 35">
            <a:extLst>
              <a:ext uri="{FF2B5EF4-FFF2-40B4-BE49-F238E27FC236}">
                <a16:creationId xmlns:a16="http://schemas.microsoft.com/office/drawing/2014/main" id="{D9382D82-62B0-17A2-782D-7050FBCECD11}"/>
              </a:ext>
            </a:extLst>
          </p:cNvPr>
          <p:cNvGrpSpPr/>
          <p:nvPr/>
        </p:nvGrpSpPr>
        <p:grpSpPr>
          <a:xfrm>
            <a:off x="3443284" y="4688799"/>
            <a:ext cx="3417168" cy="376262"/>
            <a:chOff x="2504659" y="2087216"/>
            <a:chExt cx="6834335" cy="597084"/>
          </a:xfrm>
        </p:grpSpPr>
        <p:cxnSp>
          <p:nvCxnSpPr>
            <p:cNvPr id="37" name="Straight Connector 36">
              <a:extLst>
                <a:ext uri="{FF2B5EF4-FFF2-40B4-BE49-F238E27FC236}">
                  <a16:creationId xmlns:a16="http://schemas.microsoft.com/office/drawing/2014/main" id="{44A73C2A-59A3-0C39-2F3B-B826B33081C9}"/>
                </a:ext>
              </a:extLst>
            </p:cNvPr>
            <p:cNvCxnSpPr>
              <a:cxnSpLocks/>
            </p:cNvCxnSpPr>
            <p:nvPr/>
          </p:nvCxnSpPr>
          <p:spPr>
            <a:xfrm>
              <a:off x="5932003" y="2087216"/>
              <a:ext cx="0" cy="311242"/>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F6F7CC22-D441-1A70-707C-7D2FF8AA4E9A}"/>
                </a:ext>
              </a:extLst>
            </p:cNvPr>
            <p:cNvCxnSpPr>
              <a:cxnSpLocks/>
            </p:cNvCxnSpPr>
            <p:nvPr/>
          </p:nvCxnSpPr>
          <p:spPr>
            <a:xfrm flipV="1">
              <a:off x="2504659" y="2385758"/>
              <a:ext cx="6834334" cy="12700"/>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0A083BE1-77BD-1FD9-88AE-060ED06A9D85}"/>
                </a:ext>
              </a:extLst>
            </p:cNvPr>
            <p:cNvCxnSpPr/>
            <p:nvPr/>
          </p:nvCxnSpPr>
          <p:spPr>
            <a:xfrm flipH="1" flipV="1">
              <a:off x="2504659" y="2398458"/>
              <a:ext cx="1" cy="273143"/>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2106B063-568B-EF79-4DFF-E28A634F5302}"/>
                </a:ext>
              </a:extLst>
            </p:cNvPr>
            <p:cNvCxnSpPr/>
            <p:nvPr/>
          </p:nvCxnSpPr>
          <p:spPr>
            <a:xfrm flipH="1" flipV="1">
              <a:off x="9338993" y="2385758"/>
              <a:ext cx="1" cy="298542"/>
            </a:xfrm>
            <a:prstGeom prst="line">
              <a:avLst/>
            </a:prstGeom>
          </p:spPr>
          <p:style>
            <a:lnRef idx="1">
              <a:schemeClr val="dk1"/>
            </a:lnRef>
            <a:fillRef idx="0">
              <a:schemeClr val="dk1"/>
            </a:fillRef>
            <a:effectRef idx="0">
              <a:schemeClr val="dk1"/>
            </a:effectRef>
            <a:fontRef idx="minor">
              <a:schemeClr val="tx1"/>
            </a:fontRef>
          </p:style>
        </p:cxnSp>
      </p:grpSp>
      <p:sp>
        <p:nvSpPr>
          <p:cNvPr id="41" name="TextBox 40">
            <a:extLst>
              <a:ext uri="{FF2B5EF4-FFF2-40B4-BE49-F238E27FC236}">
                <a16:creationId xmlns:a16="http://schemas.microsoft.com/office/drawing/2014/main" id="{397D1302-8DA6-4B05-35C6-B5348C4AB04D}"/>
              </a:ext>
            </a:extLst>
          </p:cNvPr>
          <p:cNvSpPr txBox="1"/>
          <p:nvPr/>
        </p:nvSpPr>
        <p:spPr>
          <a:xfrm>
            <a:off x="7058722" y="6378498"/>
            <a:ext cx="4955203" cy="369332"/>
          </a:xfrm>
          <a:prstGeom prst="rect">
            <a:avLst/>
          </a:prstGeom>
          <a:noFill/>
        </p:spPr>
        <p:txBody>
          <a:bodyPr wrap="none" rtlCol="0">
            <a:spAutoFit/>
          </a:bodyPr>
          <a:lstStyle/>
          <a:p>
            <a:r>
              <a:rPr lang="en-IN" b="1" dirty="0">
                <a:solidFill>
                  <a:schemeClr val="tx2">
                    <a:lumMod val="60000"/>
                    <a:lumOff val="40000"/>
                  </a:schemeClr>
                </a:solidFill>
                <a:latin typeface="Arial" panose="020B0604020202020204" pitchFamily="34" charset="0"/>
                <a:cs typeface="Arial" panose="020B0604020202020204" pitchFamily="34" charset="0"/>
              </a:rPr>
              <a:t>Classification of hydrogen Fuelled Vehicles</a:t>
            </a:r>
          </a:p>
        </p:txBody>
      </p:sp>
      <p:cxnSp>
        <p:nvCxnSpPr>
          <p:cNvPr id="13" name="Straight Connector 12">
            <a:extLst>
              <a:ext uri="{FF2B5EF4-FFF2-40B4-BE49-F238E27FC236}">
                <a16:creationId xmlns:a16="http://schemas.microsoft.com/office/drawing/2014/main" id="{C7C9AC9B-B456-BA53-A526-1D370998B163}"/>
              </a:ext>
            </a:extLst>
          </p:cNvPr>
          <p:cNvCxnSpPr/>
          <p:nvPr/>
        </p:nvCxnSpPr>
        <p:spPr>
          <a:xfrm>
            <a:off x="3130826" y="2445026"/>
            <a:ext cx="6738731" cy="0"/>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D3643DBE-7E2F-F75C-6DEB-35DE4609A73F}"/>
              </a:ext>
            </a:extLst>
          </p:cNvPr>
          <p:cNvCxnSpPr>
            <a:cxnSpLocks/>
            <a:endCxn id="6" idx="2"/>
          </p:cNvCxnSpPr>
          <p:nvPr/>
        </p:nvCxnSpPr>
        <p:spPr>
          <a:xfrm flipV="1">
            <a:off x="6511871" y="2087216"/>
            <a:ext cx="0" cy="357809"/>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815904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98AE6-6DD6-48D9-21E8-9AF5380F4736}"/>
              </a:ext>
            </a:extLst>
          </p:cNvPr>
          <p:cNvSpPr>
            <a:spLocks noGrp="1"/>
          </p:cNvSpPr>
          <p:nvPr>
            <p:ph type="title"/>
          </p:nvPr>
        </p:nvSpPr>
        <p:spPr>
          <a:xfrm>
            <a:off x="4486475" y="2571750"/>
            <a:ext cx="2772970" cy="615553"/>
          </a:xfrm>
        </p:spPr>
        <p:txBody>
          <a:bodyPr/>
          <a:lstStyle/>
          <a:p>
            <a:r>
              <a:rPr lang="en-IN" sz="4000" b="1" dirty="0">
                <a:latin typeface="Arial" panose="020B0604020202020204" pitchFamily="34" charset="0"/>
                <a:cs typeface="Arial" panose="020B0604020202020204" pitchFamily="34" charset="0"/>
              </a:rPr>
              <a:t>Thank You </a:t>
            </a:r>
          </a:p>
        </p:txBody>
      </p:sp>
    </p:spTree>
    <p:extLst>
      <p:ext uri="{BB962C8B-B14F-4D97-AF65-F5344CB8AC3E}">
        <p14:creationId xmlns:p14="http://schemas.microsoft.com/office/powerpoint/2010/main" val="39976760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3F1B4-C9AB-6B27-8AF6-CBD4BF83D46B}"/>
              </a:ext>
            </a:extLst>
          </p:cNvPr>
          <p:cNvSpPr>
            <a:spLocks noGrp="1"/>
          </p:cNvSpPr>
          <p:nvPr>
            <p:ph type="title"/>
          </p:nvPr>
        </p:nvSpPr>
        <p:spPr>
          <a:xfrm>
            <a:off x="3057906" y="2571750"/>
            <a:ext cx="6344511" cy="574453"/>
          </a:xfrm>
        </p:spPr>
        <p:txBody>
          <a:bodyPr/>
          <a:lstStyle/>
          <a:p>
            <a:r>
              <a:rPr lang="en-IN" sz="3600" b="1" dirty="0">
                <a:solidFill>
                  <a:srgbClr val="FF5900"/>
                </a:solidFill>
              </a:rPr>
              <a:t>HYDROGEN APPLICATION</a:t>
            </a:r>
          </a:p>
        </p:txBody>
      </p:sp>
      <p:cxnSp>
        <p:nvCxnSpPr>
          <p:cNvPr id="10" name="Straight Connector 9">
            <a:extLst>
              <a:ext uri="{FF2B5EF4-FFF2-40B4-BE49-F238E27FC236}">
                <a16:creationId xmlns:a16="http://schemas.microsoft.com/office/drawing/2014/main" id="{CE7E2831-A013-3D75-48D5-010DE6CF41BA}"/>
              </a:ext>
            </a:extLst>
          </p:cNvPr>
          <p:cNvCxnSpPr/>
          <p:nvPr/>
        </p:nvCxnSpPr>
        <p:spPr>
          <a:xfrm>
            <a:off x="2365513" y="3289852"/>
            <a:ext cx="7464287" cy="0"/>
          </a:xfrm>
          <a:prstGeom prst="line">
            <a:avLst/>
          </a:prstGeom>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41990034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146049C-5C94-8C58-897F-6A43321148F5}"/>
              </a:ext>
            </a:extLst>
          </p:cNvPr>
          <p:cNvSpPr>
            <a:spLocks noGrp="1"/>
          </p:cNvSpPr>
          <p:nvPr>
            <p:ph type="body" idx="1"/>
          </p:nvPr>
        </p:nvSpPr>
        <p:spPr>
          <a:xfrm>
            <a:off x="652637" y="1186304"/>
            <a:ext cx="11105355" cy="3636316"/>
          </a:xfrm>
        </p:spPr>
        <p:txBody>
          <a:bodyPr/>
          <a:lstStyle/>
          <a:p>
            <a:pPr marL="342900" indent="-342900">
              <a:lnSpc>
                <a:spcPct val="150000"/>
              </a:lnSpc>
              <a:buFont typeface="Wingdings" panose="05000000000000000000" pitchFamily="2" charset="2"/>
              <a:buChar char="Ø"/>
            </a:pPr>
            <a:endParaRPr lang="en-US" sz="2000" dirty="0">
              <a:solidFill>
                <a:schemeClr val="tx2">
                  <a:lumMod val="75000"/>
                </a:schemeClr>
              </a:solidFill>
            </a:endParaRPr>
          </a:p>
          <a:p>
            <a:pPr marL="342900" indent="-342900">
              <a:lnSpc>
                <a:spcPct val="150000"/>
              </a:lnSpc>
              <a:buFont typeface="Wingdings" panose="05000000000000000000" pitchFamily="2" charset="2"/>
              <a:buChar char="Ø"/>
            </a:pPr>
            <a:r>
              <a:rPr lang="en-US" sz="2000" dirty="0">
                <a:solidFill>
                  <a:schemeClr val="tx2">
                    <a:lumMod val="75000"/>
                  </a:schemeClr>
                </a:solidFill>
              </a:rPr>
              <a:t> </a:t>
            </a:r>
            <a:r>
              <a:rPr lang="en-US" sz="2000" i="1" dirty="0">
                <a:solidFill>
                  <a:schemeClr val="accent2">
                    <a:lumMod val="75000"/>
                  </a:schemeClr>
                </a:solidFill>
              </a:rPr>
              <a:t>First reported use of hydrogen</a:t>
            </a:r>
            <a:r>
              <a:rPr lang="en-US" sz="2000" dirty="0">
                <a:solidFill>
                  <a:schemeClr val="tx2">
                    <a:lumMod val="75000"/>
                  </a:schemeClr>
                </a:solidFill>
              </a:rPr>
              <a:t>: Balloon powered by Jaques Charles (1783) which was used to carry him along with his colleague over a distance of 36 km at a height of up to 550 m. </a:t>
            </a:r>
          </a:p>
          <a:p>
            <a:pPr marL="342900" indent="-342900">
              <a:lnSpc>
                <a:spcPct val="150000"/>
              </a:lnSpc>
              <a:buFont typeface="Wingdings" panose="05000000000000000000" pitchFamily="2" charset="2"/>
              <a:buChar char="Ø"/>
            </a:pPr>
            <a:r>
              <a:rPr lang="en-US" sz="2000" dirty="0">
                <a:solidFill>
                  <a:schemeClr val="tx2">
                    <a:lumMod val="75000"/>
                  </a:schemeClr>
                </a:solidFill>
              </a:rPr>
              <a:t>Hydrogen plays a critical role in </a:t>
            </a:r>
            <a:r>
              <a:rPr lang="en-US" sz="2000" dirty="0" err="1">
                <a:solidFill>
                  <a:schemeClr val="tx2">
                    <a:lumMod val="75000"/>
                  </a:schemeClr>
                </a:solidFill>
              </a:rPr>
              <a:t>fertiliser</a:t>
            </a:r>
            <a:r>
              <a:rPr lang="en-US" sz="2000" dirty="0">
                <a:solidFill>
                  <a:schemeClr val="tx2">
                    <a:lumMod val="75000"/>
                  </a:schemeClr>
                </a:solidFill>
              </a:rPr>
              <a:t>, petroleum refining, caustic soda, chemical , semiconductor, vegetable oil and other industries. </a:t>
            </a:r>
          </a:p>
          <a:p>
            <a:pPr marL="342900" indent="-342900">
              <a:lnSpc>
                <a:spcPct val="150000"/>
              </a:lnSpc>
              <a:buFont typeface="Wingdings" panose="05000000000000000000" pitchFamily="2" charset="2"/>
              <a:buChar char="Ø"/>
            </a:pPr>
            <a:r>
              <a:rPr lang="en-US" sz="2000" dirty="0">
                <a:solidFill>
                  <a:schemeClr val="tx2">
                    <a:lumMod val="75000"/>
                  </a:schemeClr>
                </a:solidFill>
              </a:rPr>
              <a:t>Other industrial applications include metal production and fabrication, methanol production, food processing and electronics industry </a:t>
            </a:r>
          </a:p>
          <a:p>
            <a:pPr marL="342900" indent="-342900">
              <a:lnSpc>
                <a:spcPct val="150000"/>
              </a:lnSpc>
              <a:buFont typeface="Wingdings" panose="05000000000000000000" pitchFamily="2" charset="2"/>
              <a:buChar char="Ø"/>
            </a:pPr>
            <a:endParaRPr lang="en-IN" sz="2000" dirty="0">
              <a:solidFill>
                <a:schemeClr val="tx2">
                  <a:lumMod val="75000"/>
                </a:schemeClr>
              </a:solidFill>
            </a:endParaRPr>
          </a:p>
        </p:txBody>
      </p:sp>
      <p:pic>
        <p:nvPicPr>
          <p:cNvPr id="5" name="Content Placeholder 4">
            <a:extLst>
              <a:ext uri="{FF2B5EF4-FFF2-40B4-BE49-F238E27FC236}">
                <a16:creationId xmlns:a16="http://schemas.microsoft.com/office/drawing/2014/main" id="{AE7B9D8C-3256-0056-2F2F-20A105497154}"/>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7573618" y="3912137"/>
            <a:ext cx="4829175" cy="2717800"/>
          </a:xfrm>
        </p:spPr>
      </p:pic>
      <p:sp>
        <p:nvSpPr>
          <p:cNvPr id="8" name="Title 1">
            <a:extLst>
              <a:ext uri="{FF2B5EF4-FFF2-40B4-BE49-F238E27FC236}">
                <a16:creationId xmlns:a16="http://schemas.microsoft.com/office/drawing/2014/main" id="{36632EF5-CD2D-B596-F173-D6430698F223}"/>
              </a:ext>
            </a:extLst>
          </p:cNvPr>
          <p:cNvSpPr txBox="1">
            <a:spLocks/>
          </p:cNvSpPr>
          <p:nvPr/>
        </p:nvSpPr>
        <p:spPr>
          <a:xfrm>
            <a:off x="675861" y="619737"/>
            <a:ext cx="10152379" cy="492443"/>
          </a:xfrm>
          <a:prstGeom prst="rect">
            <a:avLst/>
          </a:prstGeom>
        </p:spPr>
        <p:txBody>
          <a:bodyPr wrap="square" lIns="0" tIns="0" rIns="0" bIns="0">
            <a:spAutoFit/>
          </a:bodyPr>
          <a:lstStyle>
            <a:lvl1pPr eaLnBrk="1" hangingPunct="1">
              <a:defRPr sz="3733" b="0" i="0">
                <a:solidFill>
                  <a:srgbClr val="FF0000"/>
                </a:solidFill>
                <a:latin typeface="Arial"/>
                <a:ea typeface="+mj-ea"/>
                <a:cs typeface="Arial"/>
              </a:defRPr>
            </a:lvl1pPr>
          </a:lstStyle>
          <a:p>
            <a:r>
              <a:rPr lang="en-IN" sz="3200" b="1">
                <a:solidFill>
                  <a:srgbClr val="FF5900"/>
                </a:solidFill>
              </a:rPr>
              <a:t>APPLICATIONS FOR HYDROGEN </a:t>
            </a:r>
            <a:endParaRPr lang="en-IN" sz="3200" b="1" dirty="0">
              <a:solidFill>
                <a:srgbClr val="FF5900"/>
              </a:solidFill>
            </a:endParaRPr>
          </a:p>
        </p:txBody>
      </p:sp>
    </p:spTree>
    <p:extLst>
      <p:ext uri="{BB962C8B-B14F-4D97-AF65-F5344CB8AC3E}">
        <p14:creationId xmlns:p14="http://schemas.microsoft.com/office/powerpoint/2010/main" val="10391326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1F15D-9B53-0BD3-9D28-0B94B754C978}"/>
              </a:ext>
            </a:extLst>
          </p:cNvPr>
          <p:cNvSpPr>
            <a:spLocks noGrp="1"/>
          </p:cNvSpPr>
          <p:nvPr>
            <p:ph type="title"/>
          </p:nvPr>
        </p:nvSpPr>
        <p:spPr>
          <a:xfrm>
            <a:off x="675861" y="619737"/>
            <a:ext cx="10152379" cy="492443"/>
          </a:xfrm>
        </p:spPr>
        <p:txBody>
          <a:bodyPr/>
          <a:lstStyle/>
          <a:p>
            <a:r>
              <a:rPr lang="en-IN" sz="3200" b="1" dirty="0">
                <a:solidFill>
                  <a:srgbClr val="FF5900"/>
                </a:solidFill>
              </a:rPr>
              <a:t>APPLICATIONS FOR HYDROGEN </a:t>
            </a:r>
          </a:p>
        </p:txBody>
      </p:sp>
      <p:sp>
        <p:nvSpPr>
          <p:cNvPr id="3" name="TextBox 2">
            <a:extLst>
              <a:ext uri="{FF2B5EF4-FFF2-40B4-BE49-F238E27FC236}">
                <a16:creationId xmlns:a16="http://schemas.microsoft.com/office/drawing/2014/main" id="{2556D93C-A68D-F8AD-666E-DE710373C063}"/>
              </a:ext>
            </a:extLst>
          </p:cNvPr>
          <p:cNvSpPr txBox="1"/>
          <p:nvPr/>
        </p:nvSpPr>
        <p:spPr>
          <a:xfrm>
            <a:off x="675861" y="1878496"/>
            <a:ext cx="6194504" cy="2118529"/>
          </a:xfrm>
          <a:prstGeom prst="rect">
            <a:avLst/>
          </a:prstGeom>
          <a:noFill/>
        </p:spPr>
        <p:txBody>
          <a:bodyPr wrap="square" rtlCol="0">
            <a:spAutoFit/>
          </a:bodyPr>
          <a:lstStyle/>
          <a:p>
            <a:pPr>
              <a:lnSpc>
                <a:spcPct val="150000"/>
              </a:lnSpc>
            </a:pPr>
            <a:r>
              <a:rPr lang="en-US" dirty="0">
                <a:solidFill>
                  <a:srgbClr val="002060"/>
                </a:solidFill>
                <a:latin typeface="Arial" panose="020B0604020202020204" pitchFamily="34" charset="0"/>
                <a:cs typeface="Arial" panose="020B0604020202020204" pitchFamily="34" charset="0"/>
              </a:rPr>
              <a:t>• Hydrogen is going to be used in the following sectors in the near future: </a:t>
            </a:r>
          </a:p>
          <a:p>
            <a:pPr marL="285750" indent="-285750">
              <a:lnSpc>
                <a:spcPct val="150000"/>
              </a:lnSpc>
              <a:buFont typeface="Wingdings" panose="05000000000000000000" pitchFamily="2" charset="2"/>
              <a:buChar char="Ø"/>
            </a:pPr>
            <a:r>
              <a:rPr lang="en-US" dirty="0">
                <a:solidFill>
                  <a:srgbClr val="002060"/>
                </a:solidFill>
                <a:latin typeface="Arial" panose="020B0604020202020204" pitchFamily="34" charset="0"/>
                <a:cs typeface="Arial" panose="020B0604020202020204" pitchFamily="34" charset="0"/>
              </a:rPr>
              <a:t>Stationery Power Generation </a:t>
            </a:r>
          </a:p>
          <a:p>
            <a:pPr marL="285750" indent="-285750">
              <a:lnSpc>
                <a:spcPct val="150000"/>
              </a:lnSpc>
              <a:buFont typeface="Wingdings" panose="05000000000000000000" pitchFamily="2" charset="2"/>
              <a:buChar char="Ø"/>
            </a:pPr>
            <a:r>
              <a:rPr lang="en-US" dirty="0">
                <a:solidFill>
                  <a:srgbClr val="002060"/>
                </a:solidFill>
                <a:latin typeface="Arial" panose="020B0604020202020204" pitchFamily="34" charset="0"/>
                <a:cs typeface="Arial" panose="020B0604020202020204" pitchFamily="34" charset="0"/>
              </a:rPr>
              <a:t>Gas grid interaction </a:t>
            </a:r>
          </a:p>
          <a:p>
            <a:pPr marL="285750" indent="-285750">
              <a:lnSpc>
                <a:spcPct val="150000"/>
              </a:lnSpc>
              <a:buFont typeface="Wingdings" panose="05000000000000000000" pitchFamily="2" charset="2"/>
              <a:buChar char="Ø"/>
            </a:pPr>
            <a:r>
              <a:rPr lang="en-US" dirty="0">
                <a:solidFill>
                  <a:srgbClr val="002060"/>
                </a:solidFill>
                <a:latin typeface="Arial" panose="020B0604020202020204" pitchFamily="34" charset="0"/>
                <a:cs typeface="Arial" panose="020B0604020202020204" pitchFamily="34" charset="0"/>
              </a:rPr>
              <a:t>As energy storage medium with variable solar and wind</a:t>
            </a:r>
            <a:endParaRPr lang="en-IN" dirty="0">
              <a:solidFill>
                <a:srgbClr val="002060"/>
              </a:solidFill>
              <a:latin typeface="Arial" panose="020B0604020202020204" pitchFamily="34" charset="0"/>
              <a:cs typeface="Arial" panose="020B0604020202020204" pitchFamily="34" charset="0"/>
            </a:endParaRPr>
          </a:p>
        </p:txBody>
      </p:sp>
      <p:pic>
        <p:nvPicPr>
          <p:cNvPr id="10" name="Picture 9">
            <a:extLst>
              <a:ext uri="{FF2B5EF4-FFF2-40B4-BE49-F238E27FC236}">
                <a16:creationId xmlns:a16="http://schemas.microsoft.com/office/drawing/2014/main" id="{2195ADC1-C906-6BAC-FB5B-324A70CE67A0}"/>
              </a:ext>
            </a:extLst>
          </p:cNvPr>
          <p:cNvPicPr>
            <a:picLocks noChangeAspect="1"/>
          </p:cNvPicPr>
          <p:nvPr/>
        </p:nvPicPr>
        <p:blipFill>
          <a:blip r:embed="rId2"/>
          <a:stretch>
            <a:fillRect/>
          </a:stretch>
        </p:blipFill>
        <p:spPr>
          <a:xfrm>
            <a:off x="6870364" y="2003766"/>
            <a:ext cx="4645775" cy="2677565"/>
          </a:xfrm>
          <a:prstGeom prst="rect">
            <a:avLst/>
          </a:prstGeom>
        </p:spPr>
      </p:pic>
      <p:sp>
        <p:nvSpPr>
          <p:cNvPr id="11" name="TextBox 10">
            <a:extLst>
              <a:ext uri="{FF2B5EF4-FFF2-40B4-BE49-F238E27FC236}">
                <a16:creationId xmlns:a16="http://schemas.microsoft.com/office/drawing/2014/main" id="{E2FEE019-75B3-DA3F-7EFE-0E4064A61C98}"/>
              </a:ext>
            </a:extLst>
          </p:cNvPr>
          <p:cNvSpPr txBox="1"/>
          <p:nvPr/>
        </p:nvSpPr>
        <p:spPr>
          <a:xfrm>
            <a:off x="606287" y="238539"/>
            <a:ext cx="864339" cy="369332"/>
          </a:xfrm>
          <a:prstGeom prst="rect">
            <a:avLst/>
          </a:prstGeom>
          <a:noFill/>
        </p:spPr>
        <p:txBody>
          <a:bodyPr wrap="none" rtlCol="0">
            <a:spAutoFit/>
          </a:bodyPr>
          <a:lstStyle/>
          <a:p>
            <a:r>
              <a:rPr lang="en-IN" dirty="0"/>
              <a:t>Contd.</a:t>
            </a:r>
          </a:p>
        </p:txBody>
      </p:sp>
    </p:spTree>
    <p:extLst>
      <p:ext uri="{BB962C8B-B14F-4D97-AF65-F5344CB8AC3E}">
        <p14:creationId xmlns:p14="http://schemas.microsoft.com/office/powerpoint/2010/main" val="23956311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1550A531-1B84-422F-E871-CABFCFDC58C6}"/>
              </a:ext>
            </a:extLst>
          </p:cNvPr>
          <p:cNvGraphicFramePr/>
          <p:nvPr>
            <p:extLst>
              <p:ext uri="{D42A27DB-BD31-4B8C-83A1-F6EECF244321}">
                <p14:modId xmlns:p14="http://schemas.microsoft.com/office/powerpoint/2010/main" val="2932165937"/>
              </p:ext>
            </p:extLst>
          </p:nvPr>
        </p:nvGraphicFramePr>
        <p:xfrm>
          <a:off x="2202069" y="739546"/>
          <a:ext cx="7787861" cy="48871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8A11A71F-94CE-A4CF-24F2-6FAEB2ABB8F0}"/>
              </a:ext>
            </a:extLst>
          </p:cNvPr>
          <p:cNvSpPr txBox="1"/>
          <p:nvPr/>
        </p:nvSpPr>
        <p:spPr>
          <a:xfrm>
            <a:off x="606287" y="238539"/>
            <a:ext cx="864339" cy="369332"/>
          </a:xfrm>
          <a:prstGeom prst="rect">
            <a:avLst/>
          </a:prstGeom>
          <a:noFill/>
        </p:spPr>
        <p:txBody>
          <a:bodyPr wrap="none" rtlCol="0">
            <a:spAutoFit/>
          </a:bodyPr>
          <a:lstStyle/>
          <a:p>
            <a:r>
              <a:rPr lang="en-IN" dirty="0"/>
              <a:t>Contd.</a:t>
            </a:r>
          </a:p>
        </p:txBody>
      </p:sp>
    </p:spTree>
    <p:extLst>
      <p:ext uri="{BB962C8B-B14F-4D97-AF65-F5344CB8AC3E}">
        <p14:creationId xmlns:p14="http://schemas.microsoft.com/office/powerpoint/2010/main" val="15429312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4D251-E9E3-EA1A-CCCB-22D4388E89B9}"/>
              </a:ext>
            </a:extLst>
          </p:cNvPr>
          <p:cNvSpPr>
            <a:spLocks noGrp="1"/>
          </p:cNvSpPr>
          <p:nvPr>
            <p:ph type="title"/>
          </p:nvPr>
        </p:nvSpPr>
        <p:spPr/>
        <p:txBody>
          <a:bodyPr/>
          <a:lstStyle/>
          <a:p>
            <a:r>
              <a:rPr lang="en-IN" sz="3600" b="1" dirty="0">
                <a:solidFill>
                  <a:srgbClr val="FF5900"/>
                </a:solidFill>
              </a:rPr>
              <a:t>APPLICATION IN INDUSTRY</a:t>
            </a:r>
          </a:p>
        </p:txBody>
      </p:sp>
      <p:sp>
        <p:nvSpPr>
          <p:cNvPr id="3" name="TextBox 2">
            <a:extLst>
              <a:ext uri="{FF2B5EF4-FFF2-40B4-BE49-F238E27FC236}">
                <a16:creationId xmlns:a16="http://schemas.microsoft.com/office/drawing/2014/main" id="{7C27023E-2AE1-C290-94DE-20088411A958}"/>
              </a:ext>
            </a:extLst>
          </p:cNvPr>
          <p:cNvSpPr txBox="1"/>
          <p:nvPr/>
        </p:nvSpPr>
        <p:spPr>
          <a:xfrm>
            <a:off x="761967" y="936670"/>
            <a:ext cx="10152379" cy="4611519"/>
          </a:xfrm>
          <a:prstGeom prst="rect">
            <a:avLst/>
          </a:prstGeom>
          <a:noFill/>
        </p:spPr>
        <p:txBody>
          <a:bodyPr wrap="square" rtlCol="0">
            <a:spAutoFit/>
          </a:bodyPr>
          <a:lstStyle/>
          <a:p>
            <a:pPr>
              <a:lnSpc>
                <a:spcPct val="150000"/>
              </a:lnSpc>
            </a:pPr>
            <a:r>
              <a:rPr lang="en-IN" dirty="0">
                <a:solidFill>
                  <a:schemeClr val="tx2"/>
                </a:solidFill>
              </a:rPr>
              <a:t> </a:t>
            </a:r>
          </a:p>
          <a:p>
            <a:pPr marL="285750" indent="-285750">
              <a:lnSpc>
                <a:spcPct val="150000"/>
              </a:lnSpc>
              <a:buFont typeface="Wingdings" panose="05000000000000000000" pitchFamily="2" charset="2"/>
              <a:buChar char="Ø"/>
            </a:pPr>
            <a:r>
              <a:rPr lang="en-IN" dirty="0">
                <a:solidFill>
                  <a:schemeClr val="tx2"/>
                </a:solidFill>
              </a:rPr>
              <a:t>It is used widely in the following industries: </a:t>
            </a:r>
          </a:p>
          <a:p>
            <a:pPr marL="285750" indent="-285750">
              <a:lnSpc>
                <a:spcPct val="150000"/>
              </a:lnSpc>
              <a:buFont typeface="Wingdings" panose="05000000000000000000" pitchFamily="2" charset="2"/>
              <a:buChar char="ü"/>
            </a:pPr>
            <a:r>
              <a:rPr lang="en-IN" i="1" dirty="0">
                <a:solidFill>
                  <a:schemeClr val="tx2"/>
                </a:solidFill>
              </a:rPr>
              <a:t>Petroleum refinery and petrochemical industry</a:t>
            </a:r>
          </a:p>
          <a:p>
            <a:pPr>
              <a:lnSpc>
                <a:spcPct val="150000"/>
              </a:lnSpc>
            </a:pPr>
            <a:r>
              <a:rPr lang="en-IN" i="1" dirty="0">
                <a:solidFill>
                  <a:schemeClr val="tx2"/>
                </a:solidFill>
              </a:rPr>
              <a:t> </a:t>
            </a:r>
          </a:p>
          <a:p>
            <a:pPr marL="285750" indent="-285750" algn="l">
              <a:lnSpc>
                <a:spcPct val="150000"/>
              </a:lnSpc>
              <a:buFont typeface="Wingdings" panose="05000000000000000000" pitchFamily="2" charset="2"/>
              <a:buChar char="§"/>
            </a:pPr>
            <a:r>
              <a:rPr lang="en-IN" dirty="0">
                <a:solidFill>
                  <a:schemeClr val="tx2"/>
                </a:solidFill>
              </a:rPr>
              <a:t>Petroleum refineries carry out many industrial processes that transform crude oils into valuable products such as gasoline, jet fuel, </a:t>
            </a:r>
            <a:r>
              <a:rPr lang="en-IN" dirty="0" err="1">
                <a:solidFill>
                  <a:schemeClr val="tx2"/>
                </a:solidFill>
              </a:rPr>
              <a:t>diesel,kerosene</a:t>
            </a:r>
            <a:r>
              <a:rPr lang="en-IN" dirty="0">
                <a:solidFill>
                  <a:schemeClr val="tx2"/>
                </a:solidFill>
              </a:rPr>
              <a:t>, liquified petroleum gas, naphtha etc      </a:t>
            </a:r>
          </a:p>
          <a:p>
            <a:pPr marL="285750" indent="-285750" algn="l">
              <a:lnSpc>
                <a:spcPct val="150000"/>
              </a:lnSpc>
              <a:buFont typeface="Wingdings" panose="05000000000000000000" pitchFamily="2" charset="2"/>
              <a:buChar char="§"/>
            </a:pPr>
            <a:r>
              <a:rPr lang="en-IN" dirty="0">
                <a:solidFill>
                  <a:schemeClr val="tx2"/>
                </a:solidFill>
              </a:rPr>
              <a:t>In Petrochemical industry, hydrogen is extensively used for production of many chemicals such as: acetic acid, butanediol, tetrahydrofuran, butyraldehyde, hexamethylene diamine, cyclohexane etc. </a:t>
            </a:r>
          </a:p>
          <a:p>
            <a:pPr marL="285750" indent="-285750" algn="l">
              <a:lnSpc>
                <a:spcPct val="150000"/>
              </a:lnSpc>
              <a:buFont typeface="Wingdings" panose="05000000000000000000" pitchFamily="2" charset="2"/>
              <a:buChar char="§"/>
            </a:pPr>
            <a:r>
              <a:rPr lang="en-IN" dirty="0">
                <a:solidFill>
                  <a:schemeClr val="tx2"/>
                </a:solidFill>
              </a:rPr>
              <a:t>Hydrogen is also used in polymer synthesis to control molecular weight of polymer such as polypropylene</a:t>
            </a:r>
          </a:p>
        </p:txBody>
      </p:sp>
    </p:spTree>
    <p:extLst>
      <p:ext uri="{BB962C8B-B14F-4D97-AF65-F5344CB8AC3E}">
        <p14:creationId xmlns:p14="http://schemas.microsoft.com/office/powerpoint/2010/main" val="36074714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AE0F377-E260-85BF-6387-530E2C84EEE5}"/>
              </a:ext>
            </a:extLst>
          </p:cNvPr>
          <p:cNvSpPr txBox="1"/>
          <p:nvPr/>
        </p:nvSpPr>
        <p:spPr>
          <a:xfrm>
            <a:off x="606287" y="238539"/>
            <a:ext cx="864339" cy="369332"/>
          </a:xfrm>
          <a:prstGeom prst="rect">
            <a:avLst/>
          </a:prstGeom>
          <a:noFill/>
        </p:spPr>
        <p:txBody>
          <a:bodyPr wrap="none" rtlCol="0">
            <a:spAutoFit/>
          </a:bodyPr>
          <a:lstStyle/>
          <a:p>
            <a:r>
              <a:rPr lang="en-IN" dirty="0"/>
              <a:t>Contd.</a:t>
            </a:r>
          </a:p>
        </p:txBody>
      </p:sp>
      <p:sp>
        <p:nvSpPr>
          <p:cNvPr id="7" name="TextBox 6">
            <a:extLst>
              <a:ext uri="{FF2B5EF4-FFF2-40B4-BE49-F238E27FC236}">
                <a16:creationId xmlns:a16="http://schemas.microsoft.com/office/drawing/2014/main" id="{F15B6C1A-1F48-3EE8-687B-7BFA35C9E423}"/>
              </a:ext>
            </a:extLst>
          </p:cNvPr>
          <p:cNvSpPr txBox="1"/>
          <p:nvPr/>
        </p:nvSpPr>
        <p:spPr>
          <a:xfrm>
            <a:off x="982317" y="424789"/>
            <a:ext cx="10227365" cy="5575309"/>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IN" sz="2000" i="1" dirty="0">
                <a:solidFill>
                  <a:srgbClr val="C00000"/>
                </a:solidFill>
              </a:rPr>
              <a:t>Fertilizer Industry</a:t>
            </a:r>
          </a:p>
          <a:p>
            <a:pPr marL="285750" indent="-285750">
              <a:lnSpc>
                <a:spcPct val="150000"/>
              </a:lnSpc>
              <a:buFont typeface="Wingdings" panose="05000000000000000000" pitchFamily="2" charset="2"/>
              <a:buChar char="ü"/>
            </a:pPr>
            <a:r>
              <a:rPr lang="en-US" sz="2000" dirty="0">
                <a:solidFill>
                  <a:schemeClr val="tx2"/>
                </a:solidFill>
              </a:rPr>
              <a:t>This industry mainly dependent on Ammonia which is produced by </a:t>
            </a:r>
          </a:p>
          <a:p>
            <a:pPr>
              <a:lnSpc>
                <a:spcPct val="150000"/>
              </a:lnSpc>
            </a:pPr>
            <a:r>
              <a:rPr lang="en-US" sz="2000" dirty="0">
                <a:solidFill>
                  <a:schemeClr val="tx2"/>
                </a:solidFill>
              </a:rPr>
              <a:t>reaction between nitrogen and hydrogen by Haber-Bosch process. </a:t>
            </a:r>
          </a:p>
          <a:p>
            <a:pPr>
              <a:lnSpc>
                <a:spcPct val="150000"/>
              </a:lnSpc>
            </a:pPr>
            <a:r>
              <a:rPr lang="en-US" sz="2000" i="1" dirty="0">
                <a:solidFill>
                  <a:srgbClr val="0070C0"/>
                </a:solidFill>
              </a:rPr>
              <a:t>N2(g) + 3H2(g) 2NH3(g) ;                                     p=150-250 bar, </a:t>
            </a:r>
          </a:p>
          <a:p>
            <a:pPr>
              <a:lnSpc>
                <a:spcPct val="150000"/>
              </a:lnSpc>
            </a:pPr>
            <a:r>
              <a:rPr lang="en-US" sz="2000" i="1" dirty="0">
                <a:solidFill>
                  <a:srgbClr val="0070C0"/>
                </a:solidFill>
              </a:rPr>
              <a:t>                                                                             T: 450-500 </a:t>
            </a:r>
            <a:r>
              <a:rPr lang="en-US" sz="2000" i="1" dirty="0" err="1">
                <a:solidFill>
                  <a:srgbClr val="0070C0"/>
                </a:solidFill>
              </a:rPr>
              <a:t>oc</a:t>
            </a:r>
            <a:r>
              <a:rPr lang="en-US" sz="2000" i="1" dirty="0">
                <a:solidFill>
                  <a:srgbClr val="0070C0"/>
                </a:solidFill>
              </a:rPr>
              <a:t> </a:t>
            </a:r>
          </a:p>
          <a:p>
            <a:pPr>
              <a:lnSpc>
                <a:spcPct val="150000"/>
              </a:lnSpc>
            </a:pPr>
            <a:endParaRPr lang="en-US" sz="2000" i="1" dirty="0">
              <a:solidFill>
                <a:srgbClr val="0070C0"/>
              </a:solidFill>
            </a:endParaRPr>
          </a:p>
          <a:p>
            <a:pPr marL="285750" indent="-285750">
              <a:lnSpc>
                <a:spcPct val="150000"/>
              </a:lnSpc>
              <a:buFont typeface="Wingdings" panose="05000000000000000000" pitchFamily="2" charset="2"/>
              <a:buChar char="ü"/>
            </a:pPr>
            <a:r>
              <a:rPr lang="en-US" sz="2000" dirty="0">
                <a:solidFill>
                  <a:schemeClr val="tx2"/>
                </a:solidFill>
              </a:rPr>
              <a:t>Ammonia generated by this process is used to produce nitrogen </a:t>
            </a:r>
          </a:p>
          <a:p>
            <a:pPr>
              <a:lnSpc>
                <a:spcPct val="150000"/>
              </a:lnSpc>
            </a:pPr>
            <a:r>
              <a:rPr lang="en-US" sz="2000" dirty="0">
                <a:solidFill>
                  <a:schemeClr val="tx2"/>
                </a:solidFill>
              </a:rPr>
              <a:t>based single nutrient </a:t>
            </a:r>
            <a:r>
              <a:rPr lang="en-US" sz="2000" dirty="0" err="1">
                <a:solidFill>
                  <a:schemeClr val="tx2"/>
                </a:solidFill>
              </a:rPr>
              <a:t>fertilisers</a:t>
            </a:r>
            <a:r>
              <a:rPr lang="en-US" sz="2000" dirty="0">
                <a:solidFill>
                  <a:schemeClr val="tx2"/>
                </a:solidFill>
              </a:rPr>
              <a:t> such as ammonium nitrate </a:t>
            </a:r>
          </a:p>
          <a:p>
            <a:pPr>
              <a:lnSpc>
                <a:spcPct val="150000"/>
              </a:lnSpc>
            </a:pPr>
            <a:r>
              <a:rPr lang="en-US" sz="2000" dirty="0">
                <a:solidFill>
                  <a:schemeClr val="tx2"/>
                </a:solidFill>
              </a:rPr>
              <a:t>(NH4N03), urea [CO(NH2)2] and other ammonium nitrate salts.</a:t>
            </a:r>
          </a:p>
          <a:p>
            <a:pPr marL="285750" indent="-285750">
              <a:lnSpc>
                <a:spcPct val="150000"/>
              </a:lnSpc>
              <a:buFont typeface="Wingdings" panose="05000000000000000000" pitchFamily="2" charset="2"/>
              <a:buChar char="ü"/>
            </a:pPr>
            <a:r>
              <a:rPr lang="en-US" sz="2000" dirty="0">
                <a:solidFill>
                  <a:schemeClr val="tx2"/>
                </a:solidFill>
              </a:rPr>
              <a:t> These </a:t>
            </a:r>
            <a:r>
              <a:rPr lang="en-US" sz="2000" dirty="0" err="1">
                <a:solidFill>
                  <a:schemeClr val="tx2"/>
                </a:solidFill>
              </a:rPr>
              <a:t>fertilisers</a:t>
            </a:r>
            <a:r>
              <a:rPr lang="en-US" sz="2000" dirty="0">
                <a:solidFill>
                  <a:schemeClr val="tx2"/>
                </a:solidFill>
              </a:rPr>
              <a:t> are further mixed with phosphorus (P) and/or </a:t>
            </a:r>
          </a:p>
          <a:p>
            <a:pPr>
              <a:lnSpc>
                <a:spcPct val="150000"/>
              </a:lnSpc>
            </a:pPr>
            <a:r>
              <a:rPr lang="en-US" sz="2000" dirty="0">
                <a:solidFill>
                  <a:schemeClr val="tx2"/>
                </a:solidFill>
              </a:rPr>
              <a:t>potassium (K) based </a:t>
            </a:r>
            <a:r>
              <a:rPr lang="en-US" sz="2000" dirty="0" err="1">
                <a:solidFill>
                  <a:schemeClr val="tx2"/>
                </a:solidFill>
              </a:rPr>
              <a:t>fertilisers</a:t>
            </a:r>
            <a:r>
              <a:rPr lang="en-US" sz="2000" dirty="0">
                <a:solidFill>
                  <a:schemeClr val="tx2"/>
                </a:solidFill>
              </a:rPr>
              <a:t> to obtain binary (NP/NK) and ternary </a:t>
            </a:r>
          </a:p>
          <a:p>
            <a:pPr>
              <a:lnSpc>
                <a:spcPct val="150000"/>
              </a:lnSpc>
            </a:pPr>
            <a:r>
              <a:rPr lang="en-US" sz="2000" dirty="0">
                <a:solidFill>
                  <a:schemeClr val="tx2"/>
                </a:solidFill>
              </a:rPr>
              <a:t>(NPK) </a:t>
            </a:r>
            <a:r>
              <a:rPr lang="en-US" sz="2000" dirty="0" err="1">
                <a:solidFill>
                  <a:schemeClr val="tx2"/>
                </a:solidFill>
              </a:rPr>
              <a:t>fertilisers</a:t>
            </a:r>
            <a:r>
              <a:rPr lang="en-US" sz="2000" dirty="0">
                <a:solidFill>
                  <a:schemeClr val="tx2"/>
                </a:solidFill>
              </a:rPr>
              <a:t> </a:t>
            </a:r>
            <a:endParaRPr lang="en-IN" sz="2000" dirty="0">
              <a:solidFill>
                <a:schemeClr val="tx2"/>
              </a:solidFill>
            </a:endParaRPr>
          </a:p>
        </p:txBody>
      </p:sp>
    </p:spTree>
    <p:extLst>
      <p:ext uri="{BB962C8B-B14F-4D97-AF65-F5344CB8AC3E}">
        <p14:creationId xmlns:p14="http://schemas.microsoft.com/office/powerpoint/2010/main" val="17541786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7B180CA-244C-6697-4E4C-CA331948A1A5}"/>
              </a:ext>
            </a:extLst>
          </p:cNvPr>
          <p:cNvSpPr txBox="1"/>
          <p:nvPr/>
        </p:nvSpPr>
        <p:spPr>
          <a:xfrm>
            <a:off x="912743" y="981380"/>
            <a:ext cx="10227365" cy="4005648"/>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IN" sz="2000" i="1" dirty="0">
                <a:solidFill>
                  <a:srgbClr val="C00000"/>
                </a:solidFill>
              </a:rPr>
              <a:t>Metal Industry </a:t>
            </a:r>
          </a:p>
          <a:p>
            <a:pPr marL="285750" indent="-285750">
              <a:lnSpc>
                <a:spcPct val="150000"/>
              </a:lnSpc>
              <a:buFont typeface="Wingdings" panose="05000000000000000000" pitchFamily="2" charset="2"/>
              <a:buChar char="Ø"/>
            </a:pPr>
            <a:r>
              <a:rPr lang="en-US" sz="2000" dirty="0">
                <a:solidFill>
                  <a:schemeClr val="tx2"/>
                </a:solidFill>
              </a:rPr>
              <a:t>Tungsten is extracted from its ore (W03) using hydrogen </a:t>
            </a:r>
          </a:p>
          <a:p>
            <a:pPr>
              <a:lnSpc>
                <a:spcPct val="150000"/>
              </a:lnSpc>
            </a:pPr>
            <a:r>
              <a:rPr lang="en-US" sz="2000" dirty="0">
                <a:solidFill>
                  <a:schemeClr val="tx2"/>
                </a:solidFill>
              </a:rPr>
              <a:t>     reduction method </a:t>
            </a:r>
          </a:p>
          <a:p>
            <a:pPr marL="285750" indent="-285750">
              <a:lnSpc>
                <a:spcPct val="150000"/>
              </a:lnSpc>
              <a:buFont typeface="Wingdings" panose="05000000000000000000" pitchFamily="2" charset="2"/>
              <a:buChar char="Ø"/>
            </a:pPr>
            <a:r>
              <a:rPr lang="pt-BR" sz="2400" i="1" dirty="0">
                <a:solidFill>
                  <a:srgbClr val="0070C0"/>
                </a:solidFill>
              </a:rPr>
              <a:t>WO</a:t>
            </a:r>
            <a:r>
              <a:rPr lang="pt-BR" sz="1200" i="1" dirty="0">
                <a:solidFill>
                  <a:srgbClr val="0070C0"/>
                </a:solidFill>
              </a:rPr>
              <a:t>3</a:t>
            </a:r>
            <a:r>
              <a:rPr lang="pt-BR" sz="2800" i="1" dirty="0">
                <a:solidFill>
                  <a:srgbClr val="0070C0"/>
                </a:solidFill>
              </a:rPr>
              <a:t> </a:t>
            </a:r>
            <a:r>
              <a:rPr lang="pt-BR" sz="2400" i="1" dirty="0">
                <a:solidFill>
                  <a:srgbClr val="0070C0"/>
                </a:solidFill>
              </a:rPr>
              <a:t>+ 3H</a:t>
            </a:r>
            <a:r>
              <a:rPr lang="pt-BR" sz="1200" i="1" dirty="0">
                <a:solidFill>
                  <a:srgbClr val="0070C0"/>
                </a:solidFill>
              </a:rPr>
              <a:t>2</a:t>
            </a:r>
            <a:r>
              <a:rPr lang="pt-BR" sz="2400" i="1" dirty="0">
                <a:solidFill>
                  <a:srgbClr val="0070C0"/>
                </a:solidFill>
              </a:rPr>
              <a:t>(g) W + 3H</a:t>
            </a:r>
            <a:r>
              <a:rPr lang="pt-BR" sz="1200" i="1" dirty="0">
                <a:solidFill>
                  <a:srgbClr val="0070C0"/>
                </a:solidFill>
              </a:rPr>
              <a:t>2</a:t>
            </a:r>
            <a:r>
              <a:rPr lang="pt-BR" sz="2400" i="1" dirty="0">
                <a:solidFill>
                  <a:srgbClr val="0070C0"/>
                </a:solidFill>
              </a:rPr>
              <a:t>0 (g)                                 T: 550-850 oc </a:t>
            </a:r>
          </a:p>
          <a:p>
            <a:pPr marL="342900" indent="-342900">
              <a:lnSpc>
                <a:spcPct val="150000"/>
              </a:lnSpc>
              <a:buFont typeface="Wingdings" panose="05000000000000000000" pitchFamily="2" charset="2"/>
              <a:buChar char="ü"/>
            </a:pPr>
            <a:r>
              <a:rPr lang="en-US" sz="2000" dirty="0">
                <a:solidFill>
                  <a:schemeClr val="tx2"/>
                </a:solidFill>
              </a:rPr>
              <a:t>Direct reduction of iron and other metals such as copper is </a:t>
            </a:r>
          </a:p>
          <a:p>
            <a:pPr>
              <a:lnSpc>
                <a:spcPct val="150000"/>
              </a:lnSpc>
            </a:pPr>
            <a:r>
              <a:rPr lang="en-US" sz="2000" dirty="0">
                <a:solidFill>
                  <a:schemeClr val="tx2"/>
                </a:solidFill>
              </a:rPr>
              <a:t>possible using hydrogen as reducing agent instead of carbon. </a:t>
            </a:r>
          </a:p>
          <a:p>
            <a:pPr marL="342900" indent="-342900">
              <a:lnSpc>
                <a:spcPct val="150000"/>
              </a:lnSpc>
              <a:buFont typeface="Wingdings" panose="05000000000000000000" pitchFamily="2" charset="2"/>
              <a:buChar char="ü"/>
            </a:pPr>
            <a:r>
              <a:rPr lang="en-US" sz="2000" dirty="0">
                <a:solidFill>
                  <a:schemeClr val="tx2"/>
                </a:solidFill>
              </a:rPr>
              <a:t>Trials of iron production by to implementing hydrogen </a:t>
            </a:r>
          </a:p>
          <a:p>
            <a:pPr>
              <a:lnSpc>
                <a:spcPct val="150000"/>
              </a:lnSpc>
            </a:pPr>
            <a:r>
              <a:rPr lang="en-US" sz="2000" dirty="0">
                <a:solidFill>
                  <a:schemeClr val="tx2"/>
                </a:solidFill>
              </a:rPr>
              <a:t>reduction method are likely to be completed by 2024 by </a:t>
            </a:r>
            <a:r>
              <a:rPr lang="en-US" sz="2000" dirty="0" err="1">
                <a:solidFill>
                  <a:schemeClr val="tx2"/>
                </a:solidFill>
              </a:rPr>
              <a:t>Luleå</a:t>
            </a:r>
            <a:r>
              <a:rPr lang="en-US" sz="2000" dirty="0">
                <a:solidFill>
                  <a:schemeClr val="tx2"/>
                </a:solidFill>
              </a:rPr>
              <a:t> Steel, Swedish plant</a:t>
            </a:r>
            <a:r>
              <a:rPr lang="en-US" sz="2000" i="1" dirty="0">
                <a:solidFill>
                  <a:schemeClr val="tx2"/>
                </a:solidFill>
              </a:rPr>
              <a:t>.</a:t>
            </a:r>
          </a:p>
        </p:txBody>
      </p:sp>
      <p:sp>
        <p:nvSpPr>
          <p:cNvPr id="4" name="TextBox 3">
            <a:extLst>
              <a:ext uri="{FF2B5EF4-FFF2-40B4-BE49-F238E27FC236}">
                <a16:creationId xmlns:a16="http://schemas.microsoft.com/office/drawing/2014/main" id="{4B7A8C4E-8D75-E887-F33F-B37A1FB2C53A}"/>
              </a:ext>
            </a:extLst>
          </p:cNvPr>
          <p:cNvSpPr txBox="1"/>
          <p:nvPr/>
        </p:nvSpPr>
        <p:spPr>
          <a:xfrm>
            <a:off x="606287" y="238539"/>
            <a:ext cx="864339" cy="369332"/>
          </a:xfrm>
          <a:prstGeom prst="rect">
            <a:avLst/>
          </a:prstGeom>
          <a:noFill/>
        </p:spPr>
        <p:txBody>
          <a:bodyPr wrap="none" rtlCol="0">
            <a:spAutoFit/>
          </a:bodyPr>
          <a:lstStyle/>
          <a:p>
            <a:r>
              <a:rPr lang="en-IN" dirty="0"/>
              <a:t>Contd.</a:t>
            </a:r>
          </a:p>
        </p:txBody>
      </p:sp>
    </p:spTree>
    <p:extLst>
      <p:ext uri="{BB962C8B-B14F-4D97-AF65-F5344CB8AC3E}">
        <p14:creationId xmlns:p14="http://schemas.microsoft.com/office/powerpoint/2010/main" val="3951314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AB900-25A1-AE09-D421-BC1D1EDDBD9B}"/>
              </a:ext>
            </a:extLst>
          </p:cNvPr>
          <p:cNvSpPr>
            <a:spLocks noGrp="1"/>
          </p:cNvSpPr>
          <p:nvPr>
            <p:ph type="title"/>
          </p:nvPr>
        </p:nvSpPr>
        <p:spPr>
          <a:xfrm>
            <a:off x="761967" y="511302"/>
            <a:ext cx="10152379" cy="492443"/>
          </a:xfrm>
        </p:spPr>
        <p:txBody>
          <a:bodyPr/>
          <a:lstStyle/>
          <a:p>
            <a:pPr marL="571500" indent="-571500">
              <a:buFont typeface="Wingdings" panose="05000000000000000000" pitchFamily="2" charset="2"/>
              <a:buChar char="Ø"/>
            </a:pPr>
            <a:r>
              <a:rPr lang="en-IN" sz="3200" b="1" dirty="0">
                <a:solidFill>
                  <a:srgbClr val="FF5900"/>
                </a:solidFill>
              </a:rPr>
              <a:t>Hydrogenation process in Vanaspati production </a:t>
            </a:r>
          </a:p>
        </p:txBody>
      </p:sp>
      <p:sp>
        <p:nvSpPr>
          <p:cNvPr id="3" name="TextBox 2">
            <a:extLst>
              <a:ext uri="{FF2B5EF4-FFF2-40B4-BE49-F238E27FC236}">
                <a16:creationId xmlns:a16="http://schemas.microsoft.com/office/drawing/2014/main" id="{EB023B58-B296-4903-525E-4FDBE2EBBB67}"/>
              </a:ext>
            </a:extLst>
          </p:cNvPr>
          <p:cNvSpPr txBox="1"/>
          <p:nvPr/>
        </p:nvSpPr>
        <p:spPr>
          <a:xfrm>
            <a:off x="761967" y="1264270"/>
            <a:ext cx="9701695" cy="2805320"/>
          </a:xfrm>
          <a:prstGeom prst="rect">
            <a:avLst/>
          </a:prstGeom>
          <a:noFill/>
        </p:spPr>
        <p:txBody>
          <a:bodyPr wrap="square" rtlCol="0">
            <a:spAutoFit/>
          </a:bodyPr>
          <a:lstStyle/>
          <a:p>
            <a:pPr marL="285750" indent="-285750">
              <a:lnSpc>
                <a:spcPct val="150000"/>
              </a:lnSpc>
              <a:buFont typeface="Wingdings" panose="05000000000000000000" pitchFamily="2" charset="2"/>
              <a:buChar char="ü"/>
            </a:pPr>
            <a:r>
              <a:rPr lang="en-US" sz="2000" dirty="0">
                <a:solidFill>
                  <a:schemeClr val="tx2"/>
                </a:solidFill>
              </a:rPr>
              <a:t>Hydrogen has been used extensively to decrease the degree of unsaturation in fats and oils and to turn unsaturated fats to fully or partially saturated oils and fats. </a:t>
            </a:r>
          </a:p>
          <a:p>
            <a:pPr marL="285750" indent="-285750">
              <a:lnSpc>
                <a:spcPct val="150000"/>
              </a:lnSpc>
              <a:buFont typeface="Wingdings" panose="05000000000000000000" pitchFamily="2" charset="2"/>
              <a:buChar char="ü"/>
            </a:pPr>
            <a:r>
              <a:rPr lang="en-US" sz="2000" dirty="0">
                <a:solidFill>
                  <a:schemeClr val="tx2"/>
                </a:solidFill>
              </a:rPr>
              <a:t>Hydrogenation process is performed in a heated tank under vacuum at around 140 — 2500C under a catalyst (mostly nickel based solid catalyst) and the hydrogen gas (at 2.7 — 4 bar pressure) </a:t>
            </a:r>
          </a:p>
          <a:p>
            <a:pPr marL="285750" indent="-285750">
              <a:lnSpc>
                <a:spcPct val="150000"/>
              </a:lnSpc>
              <a:buFont typeface="Wingdings" panose="05000000000000000000" pitchFamily="2" charset="2"/>
              <a:buChar char="ü"/>
            </a:pPr>
            <a:r>
              <a:rPr lang="en-US" sz="2000" dirty="0">
                <a:solidFill>
                  <a:schemeClr val="tx2"/>
                </a:solidFill>
              </a:rPr>
              <a:t>Palm oil, sunflower seed or olive oil is used as oil feed for this process </a:t>
            </a:r>
            <a:endParaRPr lang="en-IN" sz="2000" dirty="0">
              <a:solidFill>
                <a:schemeClr val="tx2"/>
              </a:solidFill>
            </a:endParaRPr>
          </a:p>
        </p:txBody>
      </p:sp>
      <p:sp>
        <p:nvSpPr>
          <p:cNvPr id="4" name="TextBox 3">
            <a:extLst>
              <a:ext uri="{FF2B5EF4-FFF2-40B4-BE49-F238E27FC236}">
                <a16:creationId xmlns:a16="http://schemas.microsoft.com/office/drawing/2014/main" id="{E58BD458-E572-E2E7-6408-6D3BF484830F}"/>
              </a:ext>
            </a:extLst>
          </p:cNvPr>
          <p:cNvSpPr txBox="1"/>
          <p:nvPr/>
        </p:nvSpPr>
        <p:spPr>
          <a:xfrm>
            <a:off x="606287" y="238539"/>
            <a:ext cx="864339" cy="369332"/>
          </a:xfrm>
          <a:prstGeom prst="rect">
            <a:avLst/>
          </a:prstGeom>
          <a:noFill/>
        </p:spPr>
        <p:txBody>
          <a:bodyPr wrap="none" rtlCol="0">
            <a:spAutoFit/>
          </a:bodyPr>
          <a:lstStyle/>
          <a:p>
            <a:r>
              <a:rPr lang="en-IN" dirty="0"/>
              <a:t>Contd.</a:t>
            </a:r>
          </a:p>
        </p:txBody>
      </p:sp>
    </p:spTree>
    <p:extLst>
      <p:ext uri="{BB962C8B-B14F-4D97-AF65-F5344CB8AC3E}">
        <p14:creationId xmlns:p14="http://schemas.microsoft.com/office/powerpoint/2010/main" val="293234526"/>
      </p:ext>
    </p:extLst>
  </p:cSld>
  <p:clrMapOvr>
    <a:masterClrMapping/>
  </p:clrMapOvr>
</p:sld>
</file>

<file path=ppt/theme/theme1.xml><?xml version="1.0" encoding="utf-8"?>
<a:theme xmlns:a="http://schemas.openxmlformats.org/drawingml/2006/main" name="GenAITheme3-whiteBG">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enAITheme3-whiteBG" id="{3A503187-3BE1-4271-B7A9-C20FF7140878}" vid="{C44A3ACA-3E00-429F-8353-F3C9B94657A2}"/>
    </a:ext>
  </a:extLst>
</a:theme>
</file>

<file path=docProps/app.xml><?xml version="1.0" encoding="utf-8"?>
<Properties xmlns="http://schemas.openxmlformats.org/officeDocument/2006/extended-properties" xmlns:vt="http://schemas.openxmlformats.org/officeDocument/2006/docPropsVTypes">
  <Template>3GenAITheme3-whiteBG</Template>
  <TotalTime>159</TotalTime>
  <Words>1267</Words>
  <Application>Microsoft Office PowerPoint</Application>
  <PresentationFormat>Widescreen</PresentationFormat>
  <Paragraphs>145</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Wingdings</vt:lpstr>
      <vt:lpstr>GenAITheme3-whiteBG</vt:lpstr>
      <vt:lpstr>Lecture 15 Hydrogen Applications </vt:lpstr>
      <vt:lpstr>HYDROGEN APPLICATION</vt:lpstr>
      <vt:lpstr>PowerPoint Presentation</vt:lpstr>
      <vt:lpstr>APPLICATIONS FOR HYDROGEN </vt:lpstr>
      <vt:lpstr>PowerPoint Presentation</vt:lpstr>
      <vt:lpstr>APPLICATION IN INDUSTRY</vt:lpstr>
      <vt:lpstr>PowerPoint Presentation</vt:lpstr>
      <vt:lpstr>PowerPoint Presentation</vt:lpstr>
      <vt:lpstr>Hydrogenation process in Vanaspati production </vt:lpstr>
      <vt:lpstr>Float glass industry </vt:lpstr>
      <vt:lpstr>APPLICATION IN HOUSEHOLD </vt:lpstr>
      <vt:lpstr>PowerPoint Presentation</vt:lpstr>
      <vt:lpstr>APPLICATION IN POWER </vt:lpstr>
      <vt:lpstr>PowerPoint Presentation</vt:lpstr>
      <vt:lpstr>PowerPoint Presentation</vt:lpstr>
      <vt:lpstr>PowerPoint Presentation</vt:lpstr>
      <vt:lpstr>APPLICATION IN TRANSPORT</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Admin</dc:creator>
  <cp:lastModifiedBy>dell</cp:lastModifiedBy>
  <cp:revision>10</cp:revision>
  <dcterms:created xsi:type="dcterms:W3CDTF">2025-02-04T03:45:09Z</dcterms:created>
  <dcterms:modified xsi:type="dcterms:W3CDTF">2025-02-04T11:03:44Z</dcterms:modified>
</cp:coreProperties>
</file>