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8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25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43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3056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5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97CE-4AAD-0BAA-3F87-4E3ECE4E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4D79-B4EC-3F24-4CF1-3B3F02B2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41FD-9B1F-665B-BB77-BFBD4B3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64A7-0B50-453E-8734-CB5B0DC49F41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DE72-A43A-2EB0-9799-18D3E28D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573D-BD52-1766-C0EB-A4098047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E057-9E56-4161-94EC-FBA872BBE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7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51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EB68-EEAC-6CA5-F4D9-313D3572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50"/>
            <a:ext cx="9144000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Lecture 16 Hydrogen comparison</a:t>
            </a:r>
          </a:p>
        </p:txBody>
      </p:sp>
    </p:spTree>
    <p:extLst>
      <p:ext uri="{BB962C8B-B14F-4D97-AF65-F5344CB8AC3E}">
        <p14:creationId xmlns:p14="http://schemas.microsoft.com/office/powerpoint/2010/main" val="9355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9D9-49E5-3006-9A4D-0993F271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29" y="261033"/>
            <a:ext cx="12327868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ALTERNATIVE FUELS AND COMPARISON WITH FOSSIL OILS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D1A943-4B40-EB94-1352-3783AD56B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6579"/>
              </p:ext>
            </p:extLst>
          </p:nvPr>
        </p:nvGraphicFramePr>
        <p:xfrm>
          <a:off x="506061" y="820329"/>
          <a:ext cx="11304136" cy="503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87">
                  <a:extLst>
                    <a:ext uri="{9D8B030D-6E8A-4147-A177-3AD203B41FA5}">
                      <a16:colId xmlns:a16="http://schemas.microsoft.com/office/drawing/2014/main" val="3590071177"/>
                    </a:ext>
                  </a:extLst>
                </a:gridCol>
                <a:gridCol w="1801939">
                  <a:extLst>
                    <a:ext uri="{9D8B030D-6E8A-4147-A177-3AD203B41FA5}">
                      <a16:colId xmlns:a16="http://schemas.microsoft.com/office/drawing/2014/main" val="4033703328"/>
                    </a:ext>
                  </a:extLst>
                </a:gridCol>
                <a:gridCol w="1798629">
                  <a:extLst>
                    <a:ext uri="{9D8B030D-6E8A-4147-A177-3AD203B41FA5}">
                      <a16:colId xmlns:a16="http://schemas.microsoft.com/office/drawing/2014/main" val="1212530172"/>
                    </a:ext>
                  </a:extLst>
                </a:gridCol>
                <a:gridCol w="1825599">
                  <a:extLst>
                    <a:ext uri="{9D8B030D-6E8A-4147-A177-3AD203B41FA5}">
                      <a16:colId xmlns:a16="http://schemas.microsoft.com/office/drawing/2014/main" val="4023726671"/>
                    </a:ext>
                  </a:extLst>
                </a:gridCol>
                <a:gridCol w="1763732">
                  <a:extLst>
                    <a:ext uri="{9D8B030D-6E8A-4147-A177-3AD203B41FA5}">
                      <a16:colId xmlns:a16="http://schemas.microsoft.com/office/drawing/2014/main" val="360867238"/>
                    </a:ext>
                  </a:extLst>
                </a:gridCol>
                <a:gridCol w="1530423">
                  <a:extLst>
                    <a:ext uri="{9D8B030D-6E8A-4147-A177-3AD203B41FA5}">
                      <a16:colId xmlns:a16="http://schemas.microsoft.com/office/drawing/2014/main" val="3212031459"/>
                    </a:ext>
                  </a:extLst>
                </a:gridCol>
                <a:gridCol w="1405427">
                  <a:extLst>
                    <a:ext uri="{9D8B030D-6E8A-4147-A177-3AD203B41FA5}">
                      <a16:colId xmlns:a16="http://schemas.microsoft.com/office/drawing/2014/main" val="1168080023"/>
                    </a:ext>
                  </a:extLst>
                </a:gridCol>
              </a:tblGrid>
              <a:tr h="563426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Fuel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vehicles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competitiveness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 potential in coming decades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Environmental availability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 availability</a:t>
                      </a:r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11058"/>
                  </a:ext>
                </a:extLst>
              </a:tr>
              <a:tr h="892091">
                <a:tc>
                  <a:txBody>
                    <a:bodyPr/>
                    <a:lstStyle/>
                    <a:p>
                      <a:r>
                        <a:rPr lang="en-US" sz="1050" dirty="0"/>
                        <a:t>Petrol and diesel(fossil oils)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Both for light and </a:t>
                      </a:r>
                    </a:p>
                    <a:p>
                      <a:r>
                        <a:rPr lang="en-US" sz="1050" dirty="0"/>
                        <a:t>heavy duty vehicles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LOW cost Of vehicles </a:t>
                      </a:r>
                    </a:p>
                    <a:p>
                      <a:r>
                        <a:rPr lang="en-US" sz="1050" dirty="0"/>
                        <a:t>and running cost </a:t>
                      </a:r>
                    </a:p>
                    <a:p>
                      <a:r>
                        <a:rPr lang="en-US" sz="1050" dirty="0"/>
                        <a:t>increase with rise in </a:t>
                      </a:r>
                    </a:p>
                    <a:p>
                      <a:r>
                        <a:rPr lang="en-US" sz="1050" dirty="0"/>
                        <a:t>Oil prices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Mature  fuel and vehicles and can be </a:t>
                      </a:r>
                    </a:p>
                    <a:p>
                      <a:r>
                        <a:rPr lang="en-US" sz="1050" dirty="0"/>
                        <a:t>Used in hybrid </a:t>
                      </a:r>
                    </a:p>
                    <a:p>
                      <a:r>
                        <a:rPr lang="en-US" sz="1050" dirty="0"/>
                        <a:t>Vehicles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Vehicle fuel efficiency </a:t>
                      </a:r>
                    </a:p>
                    <a:p>
                      <a:r>
                        <a:rPr lang="en-IN" sz="1050" dirty="0"/>
                        <a:t>Could increase (40 to 50%)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 emissions are high but likely to reduce with improvements in vehicles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Widely existing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46319"/>
                  </a:ext>
                </a:extLst>
              </a:tr>
              <a:tr h="1056424">
                <a:tc>
                  <a:txBody>
                    <a:bodyPr/>
                    <a:lstStyle/>
                    <a:p>
                      <a:r>
                        <a:rPr lang="en-US" sz="1050" dirty="0"/>
                        <a:t>Biofuels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Both for light and </a:t>
                      </a:r>
                    </a:p>
                    <a:p>
                      <a:r>
                        <a:rPr lang="en-US" sz="1050" dirty="0"/>
                        <a:t>heavy duty vehicles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Low cost Of vehicle </a:t>
                      </a:r>
                    </a:p>
                    <a:p>
                      <a:r>
                        <a:rPr lang="en-US" sz="1050" dirty="0"/>
                        <a:t>but cost of fuel </a:t>
                      </a:r>
                    </a:p>
                    <a:p>
                      <a:r>
                        <a:rPr lang="en-US" sz="1050" dirty="0"/>
                        <a:t>depends on biomass feedstock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Vehicles and conventional biofuels </a:t>
                      </a:r>
                    </a:p>
                    <a:p>
                      <a:r>
                        <a:rPr lang="en-IN" sz="1050" dirty="0"/>
                        <a:t>Proven  but </a:t>
                      </a:r>
                    </a:p>
                    <a:p>
                      <a:r>
                        <a:rPr lang="en-IN" sz="1050" dirty="0"/>
                        <a:t>Technology  for 2nd </a:t>
                      </a:r>
                    </a:p>
                    <a:p>
                      <a:r>
                        <a:rPr lang="en-IN" sz="1050" dirty="0"/>
                        <a:t>generation biofuels evolving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dirty="0"/>
                        <a:t> generation biofuels to reduce </a:t>
                      </a:r>
                    </a:p>
                    <a:p>
                      <a:r>
                        <a:rPr lang="en-US" sz="1050" dirty="0"/>
                        <a:t>supply constraints </a:t>
                      </a:r>
                    </a:p>
                    <a:p>
                      <a:r>
                        <a:rPr lang="en-US" sz="1050" dirty="0"/>
                        <a:t>And vehicle efficiency </a:t>
                      </a:r>
                    </a:p>
                    <a:p>
                      <a:r>
                        <a:rPr lang="en-US" sz="1050" dirty="0"/>
                        <a:t>to fossil Oils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Varies with fuels and region and co2</a:t>
                      </a:r>
                    </a:p>
                    <a:p>
                      <a:r>
                        <a:rPr lang="en-IN" sz="1050" dirty="0"/>
                        <a:t>may not always reduce vs. fossil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Can be blended </a:t>
                      </a:r>
                    </a:p>
                    <a:p>
                      <a:r>
                        <a:rPr lang="en-US" sz="1050" dirty="0"/>
                        <a:t>with fossil oils </a:t>
                      </a:r>
                    </a:p>
                    <a:p>
                      <a:r>
                        <a:rPr lang="en-US" sz="1050" dirty="0"/>
                        <a:t>the existing infrastructure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97276"/>
                  </a:ext>
                </a:extLst>
              </a:tr>
              <a:tr h="892091">
                <a:tc>
                  <a:txBody>
                    <a:bodyPr/>
                    <a:lstStyle/>
                    <a:p>
                      <a:r>
                        <a:rPr lang="en-US" sz="1050" dirty="0"/>
                        <a:t>CNG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Both for light and </a:t>
                      </a:r>
                    </a:p>
                    <a:p>
                      <a:r>
                        <a:rPr lang="en-US" sz="1050" dirty="0"/>
                        <a:t>heavy duty vehicles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Higher vehicle cost and fuel price linked</a:t>
                      </a:r>
                    </a:p>
                    <a:p>
                      <a:r>
                        <a:rPr lang="en-US" sz="1050" dirty="0"/>
                        <a:t>somewhat to fossil </a:t>
                      </a:r>
                    </a:p>
                    <a:p>
                      <a:r>
                        <a:rPr lang="en-US" sz="1050" dirty="0"/>
                        <a:t>Oil prices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CNG vehicle available </a:t>
                      </a:r>
                    </a:p>
                    <a:p>
                      <a:r>
                        <a:rPr lang="en-US" sz="1050" dirty="0"/>
                        <a:t>and proven except for </a:t>
                      </a:r>
                    </a:p>
                    <a:p>
                      <a:r>
                        <a:rPr lang="en-US" sz="1050" dirty="0"/>
                        <a:t>2 wheelers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Vehicles efficiency similar to fossil oils 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</a:t>
                      </a:r>
                    </a:p>
                    <a:p>
                      <a:r>
                        <a:rPr lang="en-US" sz="1050" dirty="0"/>
                        <a:t>Lower CO2, and </a:t>
                      </a:r>
                    </a:p>
                    <a:p>
                      <a:r>
                        <a:rPr lang="en-US" sz="1050" dirty="0"/>
                        <a:t>other emissions compared </a:t>
                      </a:r>
                      <a:r>
                        <a:rPr lang="en-IN" sz="1050" dirty="0"/>
                        <a:t>to fossil oils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Developing in some countries but not widely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92837"/>
                  </a:ext>
                </a:extLst>
              </a:tr>
              <a:tr h="892091">
                <a:tc>
                  <a:txBody>
                    <a:bodyPr/>
                    <a:lstStyle/>
                    <a:p>
                      <a:r>
                        <a:rPr lang="en-US" sz="1050" dirty="0"/>
                        <a:t>Electricity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Battery size and </a:t>
                      </a:r>
                    </a:p>
                    <a:p>
                      <a:r>
                        <a:rPr lang="en-US" sz="1050" dirty="0"/>
                        <a:t>weight limit its use </a:t>
                      </a:r>
                    </a:p>
                    <a:p>
                      <a:r>
                        <a:rPr lang="en-US" sz="1050" dirty="0"/>
                        <a:t>in heavy vehicles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Vehicle costs high </a:t>
                      </a:r>
                    </a:p>
                    <a:p>
                      <a:r>
                        <a:rPr lang="en-US" sz="1050" dirty="0"/>
                        <a:t>but running costs </a:t>
                      </a:r>
                    </a:p>
                    <a:p>
                      <a:r>
                        <a:rPr lang="en-US" sz="1050" dirty="0"/>
                        <a:t>low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Efficient use Of </a:t>
                      </a:r>
                    </a:p>
                    <a:p>
                      <a:r>
                        <a:rPr lang="en-US" sz="1050" dirty="0"/>
                        <a:t>energy. Some vehicles </a:t>
                      </a:r>
                    </a:p>
                    <a:p>
                      <a:r>
                        <a:rPr lang="en-US" sz="1050" dirty="0"/>
                        <a:t>Available but limited production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Larger scale deployment depends on reduction in battery cost and user response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tail pipe </a:t>
                      </a:r>
                    </a:p>
                    <a:p>
                      <a:r>
                        <a:rPr lang="en-US" sz="1050" dirty="0"/>
                        <a:t>emissions depend on source of hydrogen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Required for recharging with augmentation in power generation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39666"/>
                  </a:ext>
                </a:extLst>
              </a:tr>
              <a:tr h="727758">
                <a:tc>
                  <a:txBody>
                    <a:bodyPr/>
                    <a:lstStyle/>
                    <a:p>
                      <a:r>
                        <a:rPr lang="en-US" sz="1050" dirty="0"/>
                        <a:t>Hydrogen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Feasible for all</a:t>
                      </a:r>
                    </a:p>
                    <a:p>
                      <a:r>
                        <a:rPr lang="en-US" sz="1050" dirty="0"/>
                        <a:t>vehicles but most practical for light </a:t>
                      </a:r>
                    </a:p>
                    <a:p>
                      <a:r>
                        <a:rPr lang="en-US" sz="1050" dirty="0"/>
                        <a:t>duty vehicles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Vehicle cost and fuel </a:t>
                      </a:r>
                    </a:p>
                    <a:p>
                      <a:r>
                        <a:rPr lang="en-US" sz="1050" dirty="0"/>
                        <a:t>cost high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Vehicles in RD&amp;D </a:t>
                      </a:r>
                    </a:p>
                    <a:p>
                      <a:r>
                        <a:rPr lang="en-US" sz="1050" dirty="0"/>
                        <a:t>with introduction of some Commercial models 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Depends on fuel cells and on-board hydrogen storages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Clean but WTW </a:t>
                      </a:r>
                    </a:p>
                    <a:p>
                      <a:r>
                        <a:rPr lang="en-US" sz="1050" dirty="0"/>
                        <a:t>emissions depend </a:t>
                      </a:r>
                    </a:p>
                    <a:p>
                      <a:r>
                        <a:rPr lang="en-US" sz="1050" dirty="0"/>
                        <a:t>on source of hydrogen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Required to be developed for production and refueling 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1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4D4-EB19-E962-5AEC-E48EC273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1145111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FUELLED VEHICLES - GLOBAL STATUS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9EBE6-9F4A-9E17-411A-A4E75AB2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5" y="4414060"/>
            <a:ext cx="1689531" cy="116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9D41-81F9-396E-AE6B-383CE6D3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7" y="4429715"/>
            <a:ext cx="1556191" cy="1197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C8F11-5C9D-9E55-D12D-8AD8646C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51" y="2411977"/>
            <a:ext cx="1967507" cy="1519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019D0-E4A0-D135-211A-A27C78385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2" y="2470398"/>
            <a:ext cx="1899685" cy="151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BE124B-C262-4837-F393-B191D259E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2" y="854660"/>
            <a:ext cx="2305787" cy="1210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BA1789-0DBE-EAE3-1054-15D4877AB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50" y="1059064"/>
            <a:ext cx="1221281" cy="9159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A31120-F0B9-2B34-9176-EF3F6463DCBA}"/>
              </a:ext>
            </a:extLst>
          </p:cNvPr>
          <p:cNvSpPr/>
          <p:nvPr/>
        </p:nvSpPr>
        <p:spPr>
          <a:xfrm>
            <a:off x="702932" y="2046358"/>
            <a:ext cx="1346559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/>
              <a:t>toyoto mira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AEFF8-6405-2B2D-AAE1-AF816B050CA3}"/>
              </a:ext>
            </a:extLst>
          </p:cNvPr>
          <p:cNvSpPr/>
          <p:nvPr/>
        </p:nvSpPr>
        <p:spPr>
          <a:xfrm>
            <a:off x="2667511" y="2038019"/>
            <a:ext cx="1346559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/>
              <a:t>honda clarity</a:t>
            </a:r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FF6A14-DDA2-3E9C-B0DF-3ADF1C3785DC}"/>
              </a:ext>
            </a:extLst>
          </p:cNvPr>
          <p:cNvSpPr/>
          <p:nvPr/>
        </p:nvSpPr>
        <p:spPr>
          <a:xfrm>
            <a:off x="691024" y="4077441"/>
            <a:ext cx="1346559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fuel cell bus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20C83-58CE-1FAD-FC0D-26452D65F07D}"/>
              </a:ext>
            </a:extLst>
          </p:cNvPr>
          <p:cNvSpPr/>
          <p:nvPr/>
        </p:nvSpPr>
        <p:spPr>
          <a:xfrm>
            <a:off x="2381077" y="4044766"/>
            <a:ext cx="2300532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coradia</a:t>
            </a:r>
            <a:r>
              <a:rPr lang="fr-FR" sz="1600" dirty="0"/>
              <a:t> </a:t>
            </a:r>
            <a:r>
              <a:rPr lang="fr-FR" sz="1600" dirty="0" err="1"/>
              <a:t>ilint</a:t>
            </a:r>
            <a:r>
              <a:rPr lang="fr-FR" sz="1600" dirty="0"/>
              <a:t> fuel </a:t>
            </a:r>
            <a:r>
              <a:rPr lang="fr-FR" sz="1600" dirty="0" err="1"/>
              <a:t>cell</a:t>
            </a:r>
            <a:r>
              <a:rPr lang="fr-FR" sz="1600" dirty="0"/>
              <a:t> train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A281AB-5E0F-90E4-8832-D21F8CC11E14}"/>
              </a:ext>
            </a:extLst>
          </p:cNvPr>
          <p:cNvSpPr/>
          <p:nvPr/>
        </p:nvSpPr>
        <p:spPr>
          <a:xfrm>
            <a:off x="673115" y="5653840"/>
            <a:ext cx="1552959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fuel </a:t>
            </a:r>
            <a:r>
              <a:rPr lang="fr-FR" sz="1600" dirty="0" err="1"/>
              <a:t>cell</a:t>
            </a:r>
            <a:r>
              <a:rPr lang="fr-FR" sz="1600" dirty="0"/>
              <a:t> </a:t>
            </a:r>
            <a:r>
              <a:rPr lang="fr-FR" sz="1600" dirty="0" err="1"/>
              <a:t>forklift</a:t>
            </a:r>
            <a:endParaRPr lang="en-IN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EF49C6-BF8A-0FFE-ADE2-FA769485F098}"/>
              </a:ext>
            </a:extLst>
          </p:cNvPr>
          <p:cNvSpPr/>
          <p:nvPr/>
        </p:nvSpPr>
        <p:spPr>
          <a:xfrm>
            <a:off x="2577412" y="5645398"/>
            <a:ext cx="1994588" cy="307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HY4 Fuel </a:t>
            </a:r>
            <a:r>
              <a:rPr lang="fr-FR" sz="1600" dirty="0" err="1"/>
              <a:t>cell</a:t>
            </a:r>
            <a:r>
              <a:rPr lang="fr-FR" sz="1600" dirty="0"/>
              <a:t> </a:t>
            </a:r>
            <a:r>
              <a:rPr lang="fr-FR" sz="1600" dirty="0" err="1"/>
              <a:t>aircraft</a:t>
            </a:r>
            <a:endParaRPr lang="en-IN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E915E3-C438-C45A-6CF8-2D0BD239A22F}"/>
              </a:ext>
            </a:extLst>
          </p:cNvPr>
          <p:cNvSpPr/>
          <p:nvPr/>
        </p:nvSpPr>
        <p:spPr>
          <a:xfrm>
            <a:off x="5446076" y="950158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Estimated no. of hydrogen </a:t>
            </a:r>
            <a:r>
              <a:rPr lang="en-US" dirty="0" err="1"/>
              <a:t>fuelled</a:t>
            </a:r>
            <a:r>
              <a:rPr lang="en-US" dirty="0"/>
              <a:t> vehicles in </a:t>
            </a:r>
          </a:p>
          <a:p>
            <a:pPr algn="ctr"/>
            <a:r>
              <a:rPr lang="en-US" dirty="0"/>
              <a:t>thousands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4445FE-5944-E29D-44D5-83980E283FF5}"/>
              </a:ext>
            </a:extLst>
          </p:cNvPr>
          <p:cNvSpPr/>
          <p:nvPr/>
        </p:nvSpPr>
        <p:spPr>
          <a:xfrm>
            <a:off x="5474520" y="3222716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BMW and Ford Motors have demonstrated </a:t>
            </a:r>
          </a:p>
          <a:p>
            <a:pPr algn="ctr"/>
            <a:r>
              <a:rPr lang="en-US" dirty="0"/>
              <a:t>hydrogen </a:t>
            </a:r>
            <a:r>
              <a:rPr lang="en-US" dirty="0" err="1"/>
              <a:t>fuelled</a:t>
            </a:r>
            <a:r>
              <a:rPr lang="en-US" dirty="0"/>
              <a:t> cars and buses using IC engine </a:t>
            </a:r>
          </a:p>
          <a:p>
            <a:pPr algn="ctr"/>
            <a:r>
              <a:rPr lang="en-US" dirty="0"/>
              <a:t>technology 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2BA301-FDD7-18F9-4ED4-51D6888D68D8}"/>
              </a:ext>
            </a:extLst>
          </p:cNvPr>
          <p:cNvSpPr/>
          <p:nvPr/>
        </p:nvSpPr>
        <p:spPr>
          <a:xfrm>
            <a:off x="5502964" y="4358995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Vehicles using H-CNG blends also being </a:t>
            </a:r>
          </a:p>
          <a:p>
            <a:pPr algn="ctr"/>
            <a:r>
              <a:rPr lang="en-US" dirty="0"/>
              <a:t>demonstrated 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B27E3A-C0B5-2443-CD41-CEC24C83CD86}"/>
              </a:ext>
            </a:extLst>
          </p:cNvPr>
          <p:cNvSpPr/>
          <p:nvPr/>
        </p:nvSpPr>
        <p:spPr>
          <a:xfrm>
            <a:off x="5488742" y="5495273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 Cell based buses demonstrated in Europe, </a:t>
            </a:r>
          </a:p>
          <a:p>
            <a:pPr algn="ctr"/>
            <a:r>
              <a:rPr lang="en-US" dirty="0"/>
              <a:t>Iceland, China, Australia, USA, Canada, Brazil, </a:t>
            </a:r>
          </a:p>
          <a:p>
            <a:pPr algn="ctr"/>
            <a:r>
              <a:rPr lang="en-US" dirty="0"/>
              <a:t>China etc. 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600AC7-D1EF-96DE-645C-7519F5BD079E}"/>
              </a:ext>
            </a:extLst>
          </p:cNvPr>
          <p:cNvSpPr/>
          <p:nvPr/>
        </p:nvSpPr>
        <p:spPr>
          <a:xfrm>
            <a:off x="5460298" y="2086437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vehicles are fuel cell based with on-board </a:t>
            </a:r>
          </a:p>
          <a:p>
            <a:pPr algn="ctr"/>
            <a:r>
              <a:rPr lang="en-US" dirty="0"/>
              <a:t>storage of gaseous hydrogen at 350 bar / 700 </a:t>
            </a:r>
          </a:p>
          <a:p>
            <a:pPr algn="ctr"/>
            <a:r>
              <a:rPr lang="en-US" dirty="0"/>
              <a:t>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2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145B-92DC-C5D4-0ACA-8C2B0C28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MOTORCYCLES &amp; THREE WHEELERS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1BC5B-4E5D-3828-B11F-2863FE39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234250"/>
            <a:ext cx="3109229" cy="43895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B6169F-2537-644E-2C69-361A7CF1C855}"/>
              </a:ext>
            </a:extLst>
          </p:cNvPr>
          <p:cNvSpPr/>
          <p:nvPr/>
        </p:nvSpPr>
        <p:spPr>
          <a:xfrm>
            <a:off x="5446076" y="950158"/>
            <a:ext cx="6042991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Petrol driven motorcycle (100 cc, a stroke IC engine) </a:t>
            </a:r>
          </a:p>
          <a:p>
            <a:pPr algn="ctr"/>
            <a:r>
              <a:rPr lang="en-US" dirty="0"/>
              <a:t>and 3 wheeler (175 cc, 4 stroke IC engine) converted </a:t>
            </a:r>
          </a:p>
          <a:p>
            <a:pPr algn="ctr"/>
            <a:r>
              <a:rPr lang="en-US" dirty="0"/>
              <a:t>to operate with hydrogen as a fuel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D868BC-E2F3-8BCA-EA3F-D25113D8467C}"/>
              </a:ext>
            </a:extLst>
          </p:cNvPr>
          <p:cNvSpPr/>
          <p:nvPr/>
        </p:nvSpPr>
        <p:spPr>
          <a:xfrm>
            <a:off x="5460298" y="2894412"/>
            <a:ext cx="6042991" cy="7362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hydrogen is released on moderate heating </a:t>
            </a:r>
          </a:p>
          <a:p>
            <a:pPr algn="ctr"/>
            <a:r>
              <a:rPr lang="en-US" dirty="0"/>
              <a:t>hydride using exhaust gases 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9B57EA-4963-9303-E78A-7AAE0E1ED291}"/>
              </a:ext>
            </a:extLst>
          </p:cNvPr>
          <p:cNvSpPr/>
          <p:nvPr/>
        </p:nvSpPr>
        <p:spPr>
          <a:xfrm>
            <a:off x="5488742" y="3777477"/>
            <a:ext cx="6042991" cy="734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 motorcycles are being demonstrated in BHU campus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D22D6B-BF0E-0734-0F08-3BA2CE4EF097}"/>
              </a:ext>
            </a:extLst>
          </p:cNvPr>
          <p:cNvSpPr/>
          <p:nvPr/>
        </p:nvSpPr>
        <p:spPr>
          <a:xfrm>
            <a:off x="5500435" y="4658981"/>
            <a:ext cx="6042991" cy="734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Range: —50 km/charge of H, &amp; top speed: —50 kmph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ACCD47-8E88-A74F-05E6-8091060ABB18}"/>
              </a:ext>
            </a:extLst>
          </p:cNvPr>
          <p:cNvSpPr/>
          <p:nvPr/>
        </p:nvSpPr>
        <p:spPr>
          <a:xfrm>
            <a:off x="5460298" y="2011347"/>
            <a:ext cx="6042991" cy="7362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hydrogen stored In metal hydride heat exchanger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71117-F749-522F-742C-B61B5E4F1EE7}"/>
              </a:ext>
            </a:extLst>
          </p:cNvPr>
          <p:cNvSpPr txBox="1"/>
          <p:nvPr/>
        </p:nvSpPr>
        <p:spPr>
          <a:xfrm>
            <a:off x="1200150" y="807402"/>
            <a:ext cx="215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BHtJ</a:t>
            </a:r>
            <a:r>
              <a:rPr lang="en-IN" dirty="0"/>
              <a:t>. VARANA.SI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CB37A4-8CC8-253E-A3AE-A72CA354047C}"/>
              </a:ext>
            </a:extLst>
          </p:cNvPr>
          <p:cNvSpPr/>
          <p:nvPr/>
        </p:nvSpPr>
        <p:spPr>
          <a:xfrm>
            <a:off x="5500435" y="5540484"/>
            <a:ext cx="6042991" cy="7347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Eight 3-Wheelers being developed to improve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A50A-73EE-C360-7716-CAE2FA3B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683152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THREE WHEELERS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C5DE1-F634-D7DC-C998-1CAEBD3F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32" y="1444159"/>
            <a:ext cx="7369908" cy="396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23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61C5-5243-CD65-BB83-7998D508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25" y="24807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HYDROGEN-DIESEL SUV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4B064B-928F-4F55-DB8C-EBB19E702734}"/>
              </a:ext>
            </a:extLst>
          </p:cNvPr>
          <p:cNvSpPr/>
          <p:nvPr/>
        </p:nvSpPr>
        <p:spPr>
          <a:xfrm>
            <a:off x="473734" y="1035470"/>
            <a:ext cx="5827675" cy="111138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M&amp;M implemented a project on development &amp; </a:t>
            </a:r>
          </a:p>
          <a:p>
            <a:pPr algn="ctr"/>
            <a:r>
              <a:rPr lang="en-US" dirty="0"/>
              <a:t>Demonstration of hydrogen-diesel dual fuel SUV </a:t>
            </a:r>
          </a:p>
          <a:p>
            <a:pPr algn="ctr"/>
            <a:r>
              <a:rPr lang="en-US" dirty="0"/>
              <a:t>And developed 5 vehicles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9CEB1A-DD8A-97E0-9D97-E1E3BDB28ED5}"/>
              </a:ext>
            </a:extLst>
          </p:cNvPr>
          <p:cNvSpPr/>
          <p:nvPr/>
        </p:nvSpPr>
        <p:spPr>
          <a:xfrm>
            <a:off x="473731" y="2299348"/>
            <a:ext cx="5827675" cy="111138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Saskatchewan Research Council (SRC), Canada </a:t>
            </a:r>
          </a:p>
          <a:p>
            <a:pPr algn="ctr"/>
            <a:r>
              <a:rPr lang="en-US" dirty="0"/>
              <a:t>collaborated in designing dual fuel controller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B121-73AA-CFC8-7C82-FED690449D77}"/>
              </a:ext>
            </a:extLst>
          </p:cNvPr>
          <p:cNvSpPr/>
          <p:nvPr/>
        </p:nvSpPr>
        <p:spPr>
          <a:xfrm>
            <a:off x="473731" y="3563226"/>
            <a:ext cx="5827675" cy="11113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Diesel engine modified to run on hydrogen-diesel </a:t>
            </a:r>
          </a:p>
          <a:p>
            <a:pPr algn="ctr"/>
            <a:r>
              <a:rPr lang="en-US" dirty="0"/>
              <a:t>Dual fuel mode, collect the data for the pollution &amp; </a:t>
            </a:r>
          </a:p>
          <a:p>
            <a:pPr algn="ctr"/>
            <a:r>
              <a:rPr lang="en-US" dirty="0"/>
              <a:t>Performance; </a:t>
            </a:r>
            <a:r>
              <a:rPr lang="en-US" dirty="0" err="1"/>
              <a:t>optimise</a:t>
            </a:r>
            <a:r>
              <a:rPr lang="en-US" dirty="0"/>
              <a:t> it and undertake </a:t>
            </a:r>
            <a:r>
              <a:rPr lang="en-US" dirty="0" err="1"/>
              <a:t>field:trials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57D5E-C916-3339-BE57-1B7D7160655A}"/>
              </a:ext>
            </a:extLst>
          </p:cNvPr>
          <p:cNvSpPr/>
          <p:nvPr/>
        </p:nvSpPr>
        <p:spPr>
          <a:xfrm>
            <a:off x="473732" y="4827105"/>
            <a:ext cx="5827675" cy="11113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Presently two vehicles undergoing field trials using </a:t>
            </a:r>
          </a:p>
          <a:p>
            <a:pPr algn="ctr"/>
            <a:r>
              <a:rPr lang="en-US" dirty="0"/>
              <a:t>solar hydrogen refueling facility set up at NISE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75983-F059-B831-F66C-E2CC3B28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27" y="1035470"/>
            <a:ext cx="3269422" cy="24914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2EFC1-E806-4B41-0AD7-16768CEA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27" y="3571169"/>
            <a:ext cx="3269422" cy="25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DD17-1DBF-EB25-A218-6B547534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90" y="162718"/>
            <a:ext cx="5559320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H-CNG FUELLED VEHICLES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AC6249-8B21-2513-4947-75A0E89D373E}"/>
              </a:ext>
            </a:extLst>
          </p:cNvPr>
          <p:cNvSpPr/>
          <p:nvPr/>
        </p:nvSpPr>
        <p:spPr>
          <a:xfrm>
            <a:off x="742093" y="5290927"/>
            <a:ext cx="6987206" cy="72142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helped in optimization of engine performance and blend ratio of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Hydrogen with CNG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75BDCB-31A0-D14B-6048-191B95471579}"/>
              </a:ext>
            </a:extLst>
          </p:cNvPr>
          <p:cNvSpPr/>
          <p:nvPr/>
        </p:nvSpPr>
        <p:spPr>
          <a:xfrm>
            <a:off x="742093" y="4399719"/>
            <a:ext cx="6987206" cy="72142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Field trials up to 30,000 km for 3-wheelers and 50,000 km for other vehicles were planned / undertaken</a:t>
            </a:r>
            <a:endParaRPr lang="en-I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D2335A-F23D-465A-973A-5EDC47AFF988}"/>
              </a:ext>
            </a:extLst>
          </p:cNvPr>
          <p:cNvSpPr/>
          <p:nvPr/>
        </p:nvSpPr>
        <p:spPr>
          <a:xfrm>
            <a:off x="742094" y="3508511"/>
            <a:ext cx="6987206" cy="72142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based on performance and emissions tests undertaken, it was decided to blend 18% hydrogen by volume with CNG </a:t>
            </a:r>
            <a:endParaRPr lang="en-I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26F66A-7A9A-C421-6713-991E7BA6467D}"/>
              </a:ext>
            </a:extLst>
          </p:cNvPr>
          <p:cNvSpPr/>
          <p:nvPr/>
        </p:nvSpPr>
        <p:spPr>
          <a:xfrm>
            <a:off x="742092" y="2617303"/>
            <a:ext cx="6987206" cy="7214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latin typeface="Arial" panose="020B0604020202020204" pitchFamily="34" charset="0"/>
                <a:cs typeface="Arial" panose="020B0604020202020204" pitchFamily="34" charset="0"/>
              </a:rPr>
              <a:t>SIAM, IOCL and 5 Auto companies i.e. Tata Motors, Ashok Leyland, Volvo-Eicher M&amp;M and Bajaj Auto participated in project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1CA091-B8C2-8E1F-DA7C-85AA9D2F6839}"/>
              </a:ext>
            </a:extLst>
          </p:cNvPr>
          <p:cNvSpPr/>
          <p:nvPr/>
        </p:nvSpPr>
        <p:spPr>
          <a:xfrm>
            <a:off x="742090" y="1726095"/>
            <a:ext cx="6987206" cy="7214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First project to be sanctioned with participation Of industry based on recommendations Of Hydrogen Road Map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948596-60ED-CA8F-1126-118AC33C02E0}"/>
              </a:ext>
            </a:extLst>
          </p:cNvPr>
          <p:cNvSpPr/>
          <p:nvPr/>
        </p:nvSpPr>
        <p:spPr>
          <a:xfrm>
            <a:off x="742091" y="834887"/>
            <a:ext cx="6987206" cy="7214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sanctioned demonstrating hydrogen (up to 30%)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blending with CNG in 3 buses, 2 cars and 2 three wheelers to SIAM in September 2007.Project is likely to be completed by end 2013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E2F908-4654-FDD7-F8FF-D38F5E66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82" y="930348"/>
            <a:ext cx="3206794" cy="23129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8DEAFC-918A-B5FB-4DEE-CF8237A6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982" y="3508511"/>
            <a:ext cx="3154917" cy="24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FEC-3B48-9113-CF9A-E7B0AB9C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890" y="2687974"/>
            <a:ext cx="291551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1374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109</TotalTime>
  <Words>729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Lecture 16 Hydrogen comparison</vt:lpstr>
      <vt:lpstr>ALTERNATIVE FUELS AND COMPARISON WITH FOSSIL OILS</vt:lpstr>
      <vt:lpstr>HYDROGEN FUELLED VEHICLES - GLOBAL STATUS </vt:lpstr>
      <vt:lpstr>HYDROGEN MOTORCYCLES &amp; THREE WHEELERS</vt:lpstr>
      <vt:lpstr>HYDROGEN THREE WHEELERS </vt:lpstr>
      <vt:lpstr>HYDROGEN-DIESEL SUV</vt:lpstr>
      <vt:lpstr>H-CNG FUELLED VEHICLES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2025-02-04T04:04:25Z</dcterms:created>
  <dcterms:modified xsi:type="dcterms:W3CDTF">2025-02-07T09:37:35Z</dcterms:modified>
</cp:coreProperties>
</file>