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8" r:id="rId5"/>
    <p:sldId id="256" r:id="rId6"/>
    <p:sldId id="257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8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458F6-0476-49A9-9C69-A293F6F2B7F1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E1B3DC-6E94-4872-8104-C2BE77E819C5}">
      <dgm:prSet phldrT="[Text]"/>
      <dgm:spPr/>
      <dgm:t>
        <a:bodyPr/>
        <a:lstStyle/>
        <a:p>
          <a:r>
            <a:rPr lang="en-IN" dirty="0"/>
            <a:t>Supply</a:t>
          </a:r>
        </a:p>
      </dgm:t>
    </dgm:pt>
    <dgm:pt modelId="{D8BD2726-C210-491A-8082-A7E88D008FE8}" type="parTrans" cxnId="{EA6DEF81-D206-404D-903F-70F576976AEA}">
      <dgm:prSet/>
      <dgm:spPr/>
      <dgm:t>
        <a:bodyPr/>
        <a:lstStyle/>
        <a:p>
          <a:endParaRPr lang="en-IN"/>
        </a:p>
      </dgm:t>
    </dgm:pt>
    <dgm:pt modelId="{8C32A80C-0039-4540-9D51-03DC30A7C93C}" type="sibTrans" cxnId="{EA6DEF81-D206-404D-903F-70F576976AEA}">
      <dgm:prSet/>
      <dgm:spPr/>
      <dgm:t>
        <a:bodyPr/>
        <a:lstStyle/>
        <a:p>
          <a:endParaRPr lang="en-IN"/>
        </a:p>
      </dgm:t>
    </dgm:pt>
    <dgm:pt modelId="{D679BC97-DBC2-4244-B1A1-7F34E88A0F68}">
      <dgm:prSet phldrT="[Text]"/>
      <dgm:spPr/>
      <dgm:t>
        <a:bodyPr/>
        <a:lstStyle/>
        <a:p>
          <a:r>
            <a:rPr lang="en-IN" dirty="0"/>
            <a:t> Hydrogen production</a:t>
          </a:r>
        </a:p>
      </dgm:t>
    </dgm:pt>
    <dgm:pt modelId="{5A188426-C9B1-4596-AE63-5B1EEF127E77}" type="parTrans" cxnId="{A8A44426-7415-45EF-8110-4B38650E834E}">
      <dgm:prSet/>
      <dgm:spPr/>
      <dgm:t>
        <a:bodyPr/>
        <a:lstStyle/>
        <a:p>
          <a:endParaRPr lang="en-IN"/>
        </a:p>
      </dgm:t>
    </dgm:pt>
    <dgm:pt modelId="{E7B15B1A-9EBA-49F5-AC94-F745DD899872}" type="sibTrans" cxnId="{A8A44426-7415-45EF-8110-4B38650E834E}">
      <dgm:prSet/>
      <dgm:spPr/>
      <dgm:t>
        <a:bodyPr/>
        <a:lstStyle/>
        <a:p>
          <a:endParaRPr lang="en-IN"/>
        </a:p>
      </dgm:t>
    </dgm:pt>
    <dgm:pt modelId="{99E926CA-F5ED-4CD1-91D2-6D25D014B445}">
      <dgm:prSet phldrT="[Text]"/>
      <dgm:spPr/>
      <dgm:t>
        <a:bodyPr/>
        <a:lstStyle/>
        <a:p>
          <a:r>
            <a:rPr lang="en-IN" dirty="0"/>
            <a:t>Storage</a:t>
          </a:r>
        </a:p>
      </dgm:t>
    </dgm:pt>
    <dgm:pt modelId="{F0772DED-9A72-4C85-8AA5-0B6441760D4B}" type="parTrans" cxnId="{4F570ABE-3BE2-4A47-8B62-2A47EE2923EC}">
      <dgm:prSet/>
      <dgm:spPr/>
      <dgm:t>
        <a:bodyPr/>
        <a:lstStyle/>
        <a:p>
          <a:endParaRPr lang="en-IN"/>
        </a:p>
      </dgm:t>
    </dgm:pt>
    <dgm:pt modelId="{6276B9A7-D291-4E07-85C8-0D24D91003C1}" type="sibTrans" cxnId="{4F570ABE-3BE2-4A47-8B62-2A47EE2923EC}">
      <dgm:prSet/>
      <dgm:spPr/>
      <dgm:t>
        <a:bodyPr/>
        <a:lstStyle/>
        <a:p>
          <a:endParaRPr lang="en-IN"/>
        </a:p>
      </dgm:t>
    </dgm:pt>
    <dgm:pt modelId="{2F1FEBF9-4A27-4C1B-9E21-568DB8551092}">
      <dgm:prSet phldrT="[Text]"/>
      <dgm:spPr/>
      <dgm:t>
        <a:bodyPr/>
        <a:lstStyle/>
        <a:p>
          <a:r>
            <a:rPr lang="en-IN" dirty="0"/>
            <a:t> Hydrogen storage &amp; transport</a:t>
          </a:r>
        </a:p>
      </dgm:t>
    </dgm:pt>
    <dgm:pt modelId="{701660C6-6DA1-4817-A4AB-02B0FBDF1495}" type="parTrans" cxnId="{43D7B9E1-CEED-4DF1-B743-43D1216D5A4D}">
      <dgm:prSet/>
      <dgm:spPr/>
      <dgm:t>
        <a:bodyPr/>
        <a:lstStyle/>
        <a:p>
          <a:endParaRPr lang="en-IN"/>
        </a:p>
      </dgm:t>
    </dgm:pt>
    <dgm:pt modelId="{B3D6559B-33D0-4344-ADEF-EC7153554A70}" type="sibTrans" cxnId="{43D7B9E1-CEED-4DF1-B743-43D1216D5A4D}">
      <dgm:prSet/>
      <dgm:spPr/>
      <dgm:t>
        <a:bodyPr/>
        <a:lstStyle/>
        <a:p>
          <a:endParaRPr lang="en-IN"/>
        </a:p>
      </dgm:t>
    </dgm:pt>
    <dgm:pt modelId="{06B4CB04-9FC9-4A3A-9559-B2A9EFD0A31F}">
      <dgm:prSet phldrT="[Text]"/>
      <dgm:spPr/>
      <dgm:t>
        <a:bodyPr/>
        <a:lstStyle/>
        <a:p>
          <a:r>
            <a:rPr lang="en-IN" dirty="0"/>
            <a:t>Demand</a:t>
          </a:r>
        </a:p>
      </dgm:t>
    </dgm:pt>
    <dgm:pt modelId="{54D92FAD-0FB9-49E9-9245-3127DC273556}" type="parTrans" cxnId="{126C8388-CC7A-414A-926B-022F5269376C}">
      <dgm:prSet/>
      <dgm:spPr/>
      <dgm:t>
        <a:bodyPr/>
        <a:lstStyle/>
        <a:p>
          <a:endParaRPr lang="en-IN"/>
        </a:p>
      </dgm:t>
    </dgm:pt>
    <dgm:pt modelId="{26374EEB-DF04-44F5-B4BD-40A091D13A99}" type="sibTrans" cxnId="{126C8388-CC7A-414A-926B-022F5269376C}">
      <dgm:prSet/>
      <dgm:spPr/>
      <dgm:t>
        <a:bodyPr/>
        <a:lstStyle/>
        <a:p>
          <a:endParaRPr lang="en-IN"/>
        </a:p>
      </dgm:t>
    </dgm:pt>
    <dgm:pt modelId="{C68DAD67-E554-44E8-81BC-53726258DE1B}">
      <dgm:prSet phldrT="[Text]"/>
      <dgm:spPr/>
      <dgm:t>
        <a:bodyPr/>
        <a:lstStyle/>
        <a:p>
          <a:r>
            <a:rPr lang="en-IN" dirty="0"/>
            <a:t> Application of hydrogen</a:t>
          </a:r>
        </a:p>
      </dgm:t>
    </dgm:pt>
    <dgm:pt modelId="{CD103ADE-FC14-4563-AC16-C81B2A692415}" type="parTrans" cxnId="{FBE8EDAF-4E6C-4E12-BBFB-E62C840B71BD}">
      <dgm:prSet/>
      <dgm:spPr/>
      <dgm:t>
        <a:bodyPr/>
        <a:lstStyle/>
        <a:p>
          <a:endParaRPr lang="en-IN"/>
        </a:p>
      </dgm:t>
    </dgm:pt>
    <dgm:pt modelId="{45BA3209-46BA-46A0-BEE7-83FFA7386E30}" type="sibTrans" cxnId="{FBE8EDAF-4E6C-4E12-BBFB-E62C840B71BD}">
      <dgm:prSet/>
      <dgm:spPr/>
      <dgm:t>
        <a:bodyPr/>
        <a:lstStyle/>
        <a:p>
          <a:endParaRPr lang="en-IN"/>
        </a:p>
      </dgm:t>
    </dgm:pt>
    <dgm:pt modelId="{E6ABB797-4E21-4087-BB89-3D2A1102D0B0}" type="pres">
      <dgm:prSet presAssocID="{10C458F6-0476-49A9-9C69-A293F6F2B7F1}" presName="linearFlow" presStyleCnt="0">
        <dgm:presLayoutVars>
          <dgm:dir/>
          <dgm:animLvl val="lvl"/>
          <dgm:resizeHandles val="exact"/>
        </dgm:presLayoutVars>
      </dgm:prSet>
      <dgm:spPr/>
    </dgm:pt>
    <dgm:pt modelId="{C5A810C9-6C42-4B01-BC80-7A8C5A5158AE}" type="pres">
      <dgm:prSet presAssocID="{CBE1B3DC-6E94-4872-8104-C2BE77E819C5}" presName="composite" presStyleCnt="0"/>
      <dgm:spPr/>
    </dgm:pt>
    <dgm:pt modelId="{A3DC1FC7-A3E0-441A-8A39-B54EB8FDC00B}" type="pres">
      <dgm:prSet presAssocID="{CBE1B3DC-6E94-4872-8104-C2BE77E819C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211B523-C04D-45CA-899C-CFCD01FF632D}" type="pres">
      <dgm:prSet presAssocID="{CBE1B3DC-6E94-4872-8104-C2BE77E819C5}" presName="descendantText" presStyleLbl="alignAcc1" presStyleIdx="0" presStyleCnt="3">
        <dgm:presLayoutVars>
          <dgm:bulletEnabled val="1"/>
        </dgm:presLayoutVars>
      </dgm:prSet>
      <dgm:spPr/>
    </dgm:pt>
    <dgm:pt modelId="{607CF6D9-0C9C-42E4-AC27-BF98E81B594A}" type="pres">
      <dgm:prSet presAssocID="{8C32A80C-0039-4540-9D51-03DC30A7C93C}" presName="sp" presStyleCnt="0"/>
      <dgm:spPr/>
    </dgm:pt>
    <dgm:pt modelId="{1D0EB122-DB7C-43E8-BA02-F4229DA6B6A0}" type="pres">
      <dgm:prSet presAssocID="{99E926CA-F5ED-4CD1-91D2-6D25D014B445}" presName="composite" presStyleCnt="0"/>
      <dgm:spPr/>
    </dgm:pt>
    <dgm:pt modelId="{A88B00A9-AEE7-4C2D-8F46-27410FBC1838}" type="pres">
      <dgm:prSet presAssocID="{99E926CA-F5ED-4CD1-91D2-6D25D014B4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DEFA89-64F9-4CBA-B31A-FD15BA7834E5}" type="pres">
      <dgm:prSet presAssocID="{99E926CA-F5ED-4CD1-91D2-6D25D014B445}" presName="descendantText" presStyleLbl="alignAcc1" presStyleIdx="1" presStyleCnt="3">
        <dgm:presLayoutVars>
          <dgm:bulletEnabled val="1"/>
        </dgm:presLayoutVars>
      </dgm:prSet>
      <dgm:spPr/>
    </dgm:pt>
    <dgm:pt modelId="{D2B51BAA-D833-4280-9B02-D83AC30548F8}" type="pres">
      <dgm:prSet presAssocID="{6276B9A7-D291-4E07-85C8-0D24D91003C1}" presName="sp" presStyleCnt="0"/>
      <dgm:spPr/>
    </dgm:pt>
    <dgm:pt modelId="{918F897B-CAE7-4EA2-B5E9-CB8070A50090}" type="pres">
      <dgm:prSet presAssocID="{06B4CB04-9FC9-4A3A-9559-B2A9EFD0A31F}" presName="composite" presStyleCnt="0"/>
      <dgm:spPr/>
    </dgm:pt>
    <dgm:pt modelId="{52C6CC57-851D-44E1-B647-8D0CDB6945AF}" type="pres">
      <dgm:prSet presAssocID="{06B4CB04-9FC9-4A3A-9559-B2A9EFD0A3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4639D4C-E035-41F9-876B-BF778FF6F78C}" type="pres">
      <dgm:prSet presAssocID="{06B4CB04-9FC9-4A3A-9559-B2A9EFD0A3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8A44426-7415-45EF-8110-4B38650E834E}" srcId="{CBE1B3DC-6E94-4872-8104-C2BE77E819C5}" destId="{D679BC97-DBC2-4244-B1A1-7F34E88A0F68}" srcOrd="0" destOrd="0" parTransId="{5A188426-C9B1-4596-AE63-5B1EEF127E77}" sibTransId="{E7B15B1A-9EBA-49F5-AC94-F745DD899872}"/>
    <dgm:cxn modelId="{05FA2164-F56C-4EC9-9429-4C29B8F36B7F}" type="presOf" srcId="{CBE1B3DC-6E94-4872-8104-C2BE77E819C5}" destId="{A3DC1FC7-A3E0-441A-8A39-B54EB8FDC00B}" srcOrd="0" destOrd="0" presId="urn:microsoft.com/office/officeart/2005/8/layout/chevron2"/>
    <dgm:cxn modelId="{D457F665-073A-4FFC-8BD4-56B6F6FFE273}" type="presOf" srcId="{06B4CB04-9FC9-4A3A-9559-B2A9EFD0A31F}" destId="{52C6CC57-851D-44E1-B647-8D0CDB6945AF}" srcOrd="0" destOrd="0" presId="urn:microsoft.com/office/officeart/2005/8/layout/chevron2"/>
    <dgm:cxn modelId="{A4AAF946-DAB6-48AD-8B7B-4A0A655BB36F}" type="presOf" srcId="{2F1FEBF9-4A27-4C1B-9E21-568DB8551092}" destId="{EADEFA89-64F9-4CBA-B31A-FD15BA7834E5}" srcOrd="0" destOrd="0" presId="urn:microsoft.com/office/officeart/2005/8/layout/chevron2"/>
    <dgm:cxn modelId="{BECAF049-46B1-4C8F-810A-9B1F0D2D9222}" type="presOf" srcId="{D679BC97-DBC2-4244-B1A1-7F34E88A0F68}" destId="{F211B523-C04D-45CA-899C-CFCD01FF632D}" srcOrd="0" destOrd="0" presId="urn:microsoft.com/office/officeart/2005/8/layout/chevron2"/>
    <dgm:cxn modelId="{D77AEF76-B869-4C16-B85A-836086BC96C6}" type="presOf" srcId="{99E926CA-F5ED-4CD1-91D2-6D25D014B445}" destId="{A88B00A9-AEE7-4C2D-8F46-27410FBC1838}" srcOrd="0" destOrd="0" presId="urn:microsoft.com/office/officeart/2005/8/layout/chevron2"/>
    <dgm:cxn modelId="{9158B180-D01A-4C5D-89D9-E735B955EB53}" type="presOf" srcId="{C68DAD67-E554-44E8-81BC-53726258DE1B}" destId="{D4639D4C-E035-41F9-876B-BF778FF6F78C}" srcOrd="0" destOrd="0" presId="urn:microsoft.com/office/officeart/2005/8/layout/chevron2"/>
    <dgm:cxn modelId="{EA6DEF81-D206-404D-903F-70F576976AEA}" srcId="{10C458F6-0476-49A9-9C69-A293F6F2B7F1}" destId="{CBE1B3DC-6E94-4872-8104-C2BE77E819C5}" srcOrd="0" destOrd="0" parTransId="{D8BD2726-C210-491A-8082-A7E88D008FE8}" sibTransId="{8C32A80C-0039-4540-9D51-03DC30A7C93C}"/>
    <dgm:cxn modelId="{126C8388-CC7A-414A-926B-022F5269376C}" srcId="{10C458F6-0476-49A9-9C69-A293F6F2B7F1}" destId="{06B4CB04-9FC9-4A3A-9559-B2A9EFD0A31F}" srcOrd="2" destOrd="0" parTransId="{54D92FAD-0FB9-49E9-9245-3127DC273556}" sibTransId="{26374EEB-DF04-44F5-B4BD-40A091D13A99}"/>
    <dgm:cxn modelId="{6D63B8A0-F6A3-49CF-A790-A4CCCEB425FD}" type="presOf" srcId="{10C458F6-0476-49A9-9C69-A293F6F2B7F1}" destId="{E6ABB797-4E21-4087-BB89-3D2A1102D0B0}" srcOrd="0" destOrd="0" presId="urn:microsoft.com/office/officeart/2005/8/layout/chevron2"/>
    <dgm:cxn modelId="{FBE8EDAF-4E6C-4E12-BBFB-E62C840B71BD}" srcId="{06B4CB04-9FC9-4A3A-9559-B2A9EFD0A31F}" destId="{C68DAD67-E554-44E8-81BC-53726258DE1B}" srcOrd="0" destOrd="0" parTransId="{CD103ADE-FC14-4563-AC16-C81B2A692415}" sibTransId="{45BA3209-46BA-46A0-BEE7-83FFA7386E30}"/>
    <dgm:cxn modelId="{4F570ABE-3BE2-4A47-8B62-2A47EE2923EC}" srcId="{10C458F6-0476-49A9-9C69-A293F6F2B7F1}" destId="{99E926CA-F5ED-4CD1-91D2-6D25D014B445}" srcOrd="1" destOrd="0" parTransId="{F0772DED-9A72-4C85-8AA5-0B6441760D4B}" sibTransId="{6276B9A7-D291-4E07-85C8-0D24D91003C1}"/>
    <dgm:cxn modelId="{43D7B9E1-CEED-4DF1-B743-43D1216D5A4D}" srcId="{99E926CA-F5ED-4CD1-91D2-6D25D014B445}" destId="{2F1FEBF9-4A27-4C1B-9E21-568DB8551092}" srcOrd="0" destOrd="0" parTransId="{701660C6-6DA1-4817-A4AB-02B0FBDF1495}" sibTransId="{B3D6559B-33D0-4344-ADEF-EC7153554A70}"/>
    <dgm:cxn modelId="{E3F781AB-CFC7-4632-8365-EBE32029BDEC}" type="presParOf" srcId="{E6ABB797-4E21-4087-BB89-3D2A1102D0B0}" destId="{C5A810C9-6C42-4B01-BC80-7A8C5A5158AE}" srcOrd="0" destOrd="0" presId="urn:microsoft.com/office/officeart/2005/8/layout/chevron2"/>
    <dgm:cxn modelId="{A349DAC3-FBF0-41C5-93B0-3D43E76690D0}" type="presParOf" srcId="{C5A810C9-6C42-4B01-BC80-7A8C5A5158AE}" destId="{A3DC1FC7-A3E0-441A-8A39-B54EB8FDC00B}" srcOrd="0" destOrd="0" presId="urn:microsoft.com/office/officeart/2005/8/layout/chevron2"/>
    <dgm:cxn modelId="{D3DE3B92-239E-47A6-85BB-D146F71C16DF}" type="presParOf" srcId="{C5A810C9-6C42-4B01-BC80-7A8C5A5158AE}" destId="{F211B523-C04D-45CA-899C-CFCD01FF632D}" srcOrd="1" destOrd="0" presId="urn:microsoft.com/office/officeart/2005/8/layout/chevron2"/>
    <dgm:cxn modelId="{36702368-8CC9-4F15-B73F-D9DBFDD9CE16}" type="presParOf" srcId="{E6ABB797-4E21-4087-BB89-3D2A1102D0B0}" destId="{607CF6D9-0C9C-42E4-AC27-BF98E81B594A}" srcOrd="1" destOrd="0" presId="urn:microsoft.com/office/officeart/2005/8/layout/chevron2"/>
    <dgm:cxn modelId="{476DD426-1CAC-4CD8-AFF6-692DAFA98AAD}" type="presParOf" srcId="{E6ABB797-4E21-4087-BB89-3D2A1102D0B0}" destId="{1D0EB122-DB7C-43E8-BA02-F4229DA6B6A0}" srcOrd="2" destOrd="0" presId="urn:microsoft.com/office/officeart/2005/8/layout/chevron2"/>
    <dgm:cxn modelId="{AAEE0D59-CC95-4F99-BAC7-2427D4A07B18}" type="presParOf" srcId="{1D0EB122-DB7C-43E8-BA02-F4229DA6B6A0}" destId="{A88B00A9-AEE7-4C2D-8F46-27410FBC1838}" srcOrd="0" destOrd="0" presId="urn:microsoft.com/office/officeart/2005/8/layout/chevron2"/>
    <dgm:cxn modelId="{A123DDE2-9EC6-4A1F-8D2A-3BEAEDC80B45}" type="presParOf" srcId="{1D0EB122-DB7C-43E8-BA02-F4229DA6B6A0}" destId="{EADEFA89-64F9-4CBA-B31A-FD15BA7834E5}" srcOrd="1" destOrd="0" presId="urn:microsoft.com/office/officeart/2005/8/layout/chevron2"/>
    <dgm:cxn modelId="{F4CE209F-6797-4A4C-BC06-E65965ACAA69}" type="presParOf" srcId="{E6ABB797-4E21-4087-BB89-3D2A1102D0B0}" destId="{D2B51BAA-D833-4280-9B02-D83AC30548F8}" srcOrd="3" destOrd="0" presId="urn:microsoft.com/office/officeart/2005/8/layout/chevron2"/>
    <dgm:cxn modelId="{50BD6CCB-1A68-47B5-89AE-AC8FC6F4680A}" type="presParOf" srcId="{E6ABB797-4E21-4087-BB89-3D2A1102D0B0}" destId="{918F897B-CAE7-4EA2-B5E9-CB8070A50090}" srcOrd="4" destOrd="0" presId="urn:microsoft.com/office/officeart/2005/8/layout/chevron2"/>
    <dgm:cxn modelId="{C1F8D76C-2210-4288-8BF8-BA0746093F6B}" type="presParOf" srcId="{918F897B-CAE7-4EA2-B5E9-CB8070A50090}" destId="{52C6CC57-851D-44E1-B647-8D0CDB6945AF}" srcOrd="0" destOrd="0" presId="urn:microsoft.com/office/officeart/2005/8/layout/chevron2"/>
    <dgm:cxn modelId="{600AA9D7-22BC-47F5-BCE8-AAFFC2B9913A}" type="presParOf" srcId="{918F897B-CAE7-4EA2-B5E9-CB8070A50090}" destId="{D4639D4C-E035-41F9-876B-BF778FF6F7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C1FC7-A3E0-441A-8A39-B54EB8FDC00B}">
      <dsp:nvSpPr>
        <dsp:cNvPr id="0" name=""/>
        <dsp:cNvSpPr/>
      </dsp:nvSpPr>
      <dsp:spPr>
        <a:xfrm rot="5400000">
          <a:off x="-149083" y="150365"/>
          <a:ext cx="993889" cy="6957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Supply</a:t>
          </a:r>
        </a:p>
      </dsp:txBody>
      <dsp:txXfrm rot="-5400000">
        <a:off x="1" y="349142"/>
        <a:ext cx="695722" cy="298167"/>
      </dsp:txXfrm>
    </dsp:sp>
    <dsp:sp modelId="{F211B523-C04D-45CA-899C-CFCD01FF632D}">
      <dsp:nvSpPr>
        <dsp:cNvPr id="0" name=""/>
        <dsp:cNvSpPr/>
      </dsp:nvSpPr>
      <dsp:spPr>
        <a:xfrm rot="5400000">
          <a:off x="1994671" y="-1297666"/>
          <a:ext cx="646028" cy="3243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 Hydrogen production</a:t>
          </a:r>
        </a:p>
      </dsp:txBody>
      <dsp:txXfrm rot="-5400000">
        <a:off x="695722" y="32819"/>
        <a:ext cx="3212390" cy="582956"/>
      </dsp:txXfrm>
    </dsp:sp>
    <dsp:sp modelId="{A88B00A9-AEE7-4C2D-8F46-27410FBC1838}">
      <dsp:nvSpPr>
        <dsp:cNvPr id="0" name=""/>
        <dsp:cNvSpPr/>
      </dsp:nvSpPr>
      <dsp:spPr>
        <a:xfrm rot="5400000">
          <a:off x="-149083" y="965355"/>
          <a:ext cx="993889" cy="6957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Storage</a:t>
          </a:r>
        </a:p>
      </dsp:txBody>
      <dsp:txXfrm rot="-5400000">
        <a:off x="1" y="1164132"/>
        <a:ext cx="695722" cy="298167"/>
      </dsp:txXfrm>
    </dsp:sp>
    <dsp:sp modelId="{EADEFA89-64F9-4CBA-B31A-FD15BA7834E5}">
      <dsp:nvSpPr>
        <dsp:cNvPr id="0" name=""/>
        <dsp:cNvSpPr/>
      </dsp:nvSpPr>
      <dsp:spPr>
        <a:xfrm rot="5400000">
          <a:off x="1994671" y="-482677"/>
          <a:ext cx="646028" cy="3243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 Hydrogen storage &amp; transport</a:t>
          </a:r>
        </a:p>
      </dsp:txBody>
      <dsp:txXfrm rot="-5400000">
        <a:off x="695722" y="847808"/>
        <a:ext cx="3212390" cy="582956"/>
      </dsp:txXfrm>
    </dsp:sp>
    <dsp:sp modelId="{52C6CC57-851D-44E1-B647-8D0CDB6945AF}">
      <dsp:nvSpPr>
        <dsp:cNvPr id="0" name=""/>
        <dsp:cNvSpPr/>
      </dsp:nvSpPr>
      <dsp:spPr>
        <a:xfrm rot="5400000">
          <a:off x="-149083" y="1780344"/>
          <a:ext cx="993889" cy="6957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Demand</a:t>
          </a:r>
        </a:p>
      </dsp:txBody>
      <dsp:txXfrm rot="-5400000">
        <a:off x="1" y="1979121"/>
        <a:ext cx="695722" cy="298167"/>
      </dsp:txXfrm>
    </dsp:sp>
    <dsp:sp modelId="{D4639D4C-E035-41F9-876B-BF778FF6F78C}">
      <dsp:nvSpPr>
        <dsp:cNvPr id="0" name=""/>
        <dsp:cNvSpPr/>
      </dsp:nvSpPr>
      <dsp:spPr>
        <a:xfrm rot="5400000">
          <a:off x="1994671" y="332312"/>
          <a:ext cx="646028" cy="3243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 Application of hydrogen</a:t>
          </a:r>
        </a:p>
      </dsp:txBody>
      <dsp:txXfrm rot="-5400000">
        <a:off x="695722" y="1662797"/>
        <a:ext cx="3212390" cy="582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21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21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7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0180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8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2F58-715F-DF95-B665-60389EB9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8C3E7-8409-84C1-7167-C61791C4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D9C4-0AA8-EA1B-DBAE-D800031C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3856-0318-45EB-9DD3-0634EB57AC8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D769-86F9-4AED-2FCE-C6266AD7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CB28-949E-B8FB-B669-A308864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D8F-BD0F-4F10-8022-0A8EFB69D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5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1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09DD-EA06-E604-AA4B-4D6CB050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513" y="1991294"/>
            <a:ext cx="9144000" cy="1846659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MODULE 2: </a:t>
            </a:r>
            <a:br>
              <a:rPr lang="en-IN" sz="4000" b="1" dirty="0">
                <a:solidFill>
                  <a:srgbClr val="FF5900"/>
                </a:solidFill>
              </a:rPr>
            </a:br>
            <a:r>
              <a:rPr lang="en-IN" sz="4000" b="1" dirty="0">
                <a:solidFill>
                  <a:srgbClr val="FF5900"/>
                </a:solidFill>
              </a:rPr>
              <a:t>HYDROGEN ENERGY </a:t>
            </a:r>
            <a:br>
              <a:rPr lang="en-IN" sz="4000" b="1" dirty="0">
                <a:solidFill>
                  <a:srgbClr val="FF5900"/>
                </a:solidFill>
              </a:rPr>
            </a:br>
            <a:r>
              <a:rPr lang="en-IN" sz="4000" b="1" dirty="0">
                <a:solidFill>
                  <a:srgbClr val="FF5900"/>
                </a:solidFill>
              </a:rPr>
              <a:t>FUEL CELLS </a:t>
            </a:r>
          </a:p>
        </p:txBody>
      </p:sp>
    </p:spTree>
    <p:extLst>
      <p:ext uri="{BB962C8B-B14F-4D97-AF65-F5344CB8AC3E}">
        <p14:creationId xmlns:p14="http://schemas.microsoft.com/office/powerpoint/2010/main" val="27722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61C4-412D-0A37-C2BA-7AC75370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2408616" cy="492443"/>
          </a:xfrm>
        </p:spPr>
        <p:txBody>
          <a:bodyPr/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97DF2-2850-4F20-B6EF-ACA628749329}"/>
              </a:ext>
            </a:extLst>
          </p:cNvPr>
          <p:cNvSpPr txBox="1"/>
          <p:nvPr/>
        </p:nvSpPr>
        <p:spPr>
          <a:xfrm>
            <a:off x="684166" y="854660"/>
            <a:ext cx="4972836" cy="326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Hydrogen: Introduction &amp; its properties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Hydrogen Production Methods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Hydrogen Accidents &amp; Safety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Hydrogen Storage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Fuel cells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Hydrogen Refuelling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507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31CE-3865-CA7E-4744-D405C183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4903335" cy="1107996"/>
          </a:xfrm>
        </p:spPr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HYDROGEN:BASICS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76FC2-52AD-0E43-5BF3-2E34EF737325}"/>
              </a:ext>
            </a:extLst>
          </p:cNvPr>
          <p:cNvSpPr txBox="1"/>
          <p:nvPr/>
        </p:nvSpPr>
        <p:spPr>
          <a:xfrm>
            <a:off x="636105" y="1103010"/>
            <a:ext cx="909430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Hydrogen is a colorless, odorless, tasteless, and nonpoisonous gas at STP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 typically exists as a diatomic molecule (H2)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Most abundant element in the Universe making up 75% of the normal matter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Available on earth in bound form only in water, all fossil fuels and organic matters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Its concentrations in air is about 100 ppm (0.01%)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Releases energy and forms water on reaction with air - making it ultimate green fuel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Flammable and burns with a pale-blue color 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DA64-C4FF-6A94-EEC0-FF6C99F5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53998"/>
          </a:xfrm>
        </p:spPr>
        <p:txBody>
          <a:bodyPr/>
          <a:lstStyle/>
          <a:p>
            <a:r>
              <a:rPr lang="en-US" sz="3600" b="1" dirty="0">
                <a:solidFill>
                  <a:srgbClr val="FF5900"/>
                </a:solidFill>
              </a:rPr>
              <a:t>HYDROGEN: FUEL OR AN ENERGY CARRIER </a:t>
            </a:r>
            <a:endParaRPr lang="en-IN" sz="3600" b="1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9E7CB-8235-7F68-9726-032F30903B6D}"/>
              </a:ext>
            </a:extLst>
          </p:cNvPr>
          <p:cNvSpPr txBox="1"/>
          <p:nvPr/>
        </p:nvSpPr>
        <p:spPr>
          <a:xfrm>
            <a:off x="934279" y="799097"/>
            <a:ext cx="1093304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most abundant element in universe — in combined form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hydrogen is not readily available in nature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produced from hydrogen containing compounds by applying external source of energy in the form of heat, light or electricity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highest energy content by mass — 2.7 times of petrol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lightest of all elements (density of about 0.0898 kg/m3) and needs to be stored on-board at high pressure for providing enough driving range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electricity, hydrogen is an energy carrier that can be used for a wide range of applications in all sectors of economy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6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0C722-5B87-D142-2835-44747B3F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PROPERTIES OF HYDROGEN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0C564A-CACA-95A7-C3E2-E48270846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3836"/>
              </p:ext>
            </p:extLst>
          </p:nvPr>
        </p:nvGraphicFramePr>
        <p:xfrm>
          <a:off x="1129352" y="1052406"/>
          <a:ext cx="9933296" cy="496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911">
                  <a:extLst>
                    <a:ext uri="{9D8B030D-6E8A-4147-A177-3AD203B41FA5}">
                      <a16:colId xmlns:a16="http://schemas.microsoft.com/office/drawing/2014/main" val="2563117408"/>
                    </a:ext>
                  </a:extLst>
                </a:gridCol>
                <a:gridCol w="3309141">
                  <a:extLst>
                    <a:ext uri="{9D8B030D-6E8A-4147-A177-3AD203B41FA5}">
                      <a16:colId xmlns:a16="http://schemas.microsoft.com/office/drawing/2014/main" val="3812006569"/>
                    </a:ext>
                  </a:extLst>
                </a:gridCol>
                <a:gridCol w="2772244">
                  <a:extLst>
                    <a:ext uri="{9D8B030D-6E8A-4147-A177-3AD203B41FA5}">
                      <a16:colId xmlns:a16="http://schemas.microsoft.com/office/drawing/2014/main" val="854601869"/>
                    </a:ext>
                  </a:extLst>
                </a:gridCol>
              </a:tblGrid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Hydrogen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1651374815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 (gaseous)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0.089 kg/m3 (OOC, 1 bar) 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1/10 of natural gas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296122035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Density (liquid)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70.79 kg/m3 (-2530C, 1 bar)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 of natural gas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4073934918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Boiling point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-252.760C (1 bar)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900C below LNG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2270172109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 per unit of mass (LHV)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120.1 MJ/kg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 that of gasoline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2881177099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Energy density (ambient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.,LHV) 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 MJ/L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 of natural gas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4233338405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energy (liquefied, LHV)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 MJ/L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 of LNG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241317728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Flame velocity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 cm/s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8x methane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586819594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Ignition range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4—77% in air by volume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6x wider than methane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1656428442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Auto-ignition temperature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5850C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2200C for gasoline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1958568285"/>
                  </a:ext>
                </a:extLst>
              </a:tr>
              <a:tr h="43210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Ignition energy 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 MJ</a:t>
                      </a:r>
                    </a:p>
                  </a:txBody>
                  <a:tcPr marL="96648" marR="96648" marT="48324" marB="48324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1/10 of methane </a:t>
                      </a:r>
                    </a:p>
                  </a:txBody>
                  <a:tcPr marL="96648" marR="96648" marT="48324" marB="48324"/>
                </a:tc>
                <a:extLst>
                  <a:ext uri="{0D108BD9-81ED-4DB2-BD59-A6C34878D82A}">
                    <a16:rowId xmlns:a16="http://schemas.microsoft.com/office/drawing/2014/main" val="267578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0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3DA4-D72A-5865-9D18-F78EF4B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80" y="171953"/>
            <a:ext cx="11274320" cy="1148904"/>
          </a:xfrm>
        </p:spPr>
        <p:txBody>
          <a:bodyPr/>
          <a:lstStyle/>
          <a:p>
            <a:r>
              <a:rPr lang="en-US" sz="3600" b="1" dirty="0">
                <a:solidFill>
                  <a:srgbClr val="FF5900"/>
                </a:solidFill>
              </a:rPr>
              <a:t>COMPARISON OF PROPERTIES OF </a:t>
            </a:r>
            <a:br>
              <a:rPr lang="en-US" sz="3600" b="1" dirty="0">
                <a:solidFill>
                  <a:srgbClr val="FF5900"/>
                </a:solidFill>
              </a:rPr>
            </a:br>
            <a:r>
              <a:rPr lang="en-US" sz="3600" b="1" dirty="0">
                <a:solidFill>
                  <a:srgbClr val="FF5900"/>
                </a:solidFill>
              </a:rPr>
              <a:t>HYDROGEN WITH OTHER FUELS </a:t>
            </a:r>
            <a:endParaRPr lang="en-IN" sz="3600" b="1" dirty="0">
              <a:solidFill>
                <a:srgbClr val="FF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424AE1-57AD-B821-376B-446DDE611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03957"/>
                  </p:ext>
                </p:extLst>
              </p:nvPr>
            </p:nvGraphicFramePr>
            <p:xfrm>
              <a:off x="753557" y="1451486"/>
              <a:ext cx="9855199" cy="4398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3276">
                      <a:extLst>
                        <a:ext uri="{9D8B030D-6E8A-4147-A177-3AD203B41FA5}">
                          <a16:colId xmlns:a16="http://schemas.microsoft.com/office/drawing/2014/main" val="2007037482"/>
                        </a:ext>
                      </a:extLst>
                    </a:gridCol>
                    <a:gridCol w="1653702">
                      <a:extLst>
                        <a:ext uri="{9D8B030D-6E8A-4147-A177-3AD203B41FA5}">
                          <a16:colId xmlns:a16="http://schemas.microsoft.com/office/drawing/2014/main" val="1261734983"/>
                        </a:ext>
                      </a:extLst>
                    </a:gridCol>
                    <a:gridCol w="1712069">
                      <a:extLst>
                        <a:ext uri="{9D8B030D-6E8A-4147-A177-3AD203B41FA5}">
                          <a16:colId xmlns:a16="http://schemas.microsoft.com/office/drawing/2014/main" val="1801552028"/>
                        </a:ext>
                      </a:extLst>
                    </a:gridCol>
                    <a:gridCol w="1566152">
                      <a:extLst>
                        <a:ext uri="{9D8B030D-6E8A-4147-A177-3AD203B41FA5}">
                          <a16:colId xmlns:a16="http://schemas.microsoft.com/office/drawing/2014/main" val="16325441"/>
                        </a:ext>
                      </a:extLst>
                    </a:gridCol>
                  </a:tblGrid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Property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/>
                            <a:t>Hydrogen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Methane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Gasoline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515746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Molecular weight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2.016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16.043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582021"/>
                      </a:ext>
                    </a:extLst>
                  </a:tr>
                  <a:tr h="441298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Liquefaction temperature (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 at I bar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- 253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51072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Density (g/L) at STP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0.08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97707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LHV (</a:t>
                          </a:r>
                          <a:r>
                            <a:rPr lang="en-IN" sz="1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</a:t>
                          </a:r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/kg)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119.93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626893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HHV (</a:t>
                          </a:r>
                          <a:r>
                            <a:rPr lang="en-IN" sz="1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</a:t>
                          </a:r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/kg)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141.86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55.53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567882"/>
                      </a:ext>
                    </a:extLst>
                  </a:tr>
                  <a:tr h="444113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Flammability limits in air ( VOI%)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4.0 – 75.0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5.3 - 15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1.0 - 7.6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851314"/>
                      </a:ext>
                    </a:extLst>
                  </a:tr>
                  <a:tr h="544749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Minimum ignition energy (ml)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0.017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4466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Auto ignition temperature (</a:t>
                          </a:r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585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2806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Burning velocity (cm/s)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345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E424AE1-57AD-B821-376B-446DDE611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703957"/>
                  </p:ext>
                </p:extLst>
              </p:nvPr>
            </p:nvGraphicFramePr>
            <p:xfrm>
              <a:off x="753557" y="1451486"/>
              <a:ext cx="9855199" cy="43988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23276">
                      <a:extLst>
                        <a:ext uri="{9D8B030D-6E8A-4147-A177-3AD203B41FA5}">
                          <a16:colId xmlns:a16="http://schemas.microsoft.com/office/drawing/2014/main" val="2007037482"/>
                        </a:ext>
                      </a:extLst>
                    </a:gridCol>
                    <a:gridCol w="1653702">
                      <a:extLst>
                        <a:ext uri="{9D8B030D-6E8A-4147-A177-3AD203B41FA5}">
                          <a16:colId xmlns:a16="http://schemas.microsoft.com/office/drawing/2014/main" val="1261734983"/>
                        </a:ext>
                      </a:extLst>
                    </a:gridCol>
                    <a:gridCol w="1712069">
                      <a:extLst>
                        <a:ext uri="{9D8B030D-6E8A-4147-A177-3AD203B41FA5}">
                          <a16:colId xmlns:a16="http://schemas.microsoft.com/office/drawing/2014/main" val="1801552028"/>
                        </a:ext>
                      </a:extLst>
                    </a:gridCol>
                    <a:gridCol w="1566152">
                      <a:extLst>
                        <a:ext uri="{9D8B030D-6E8A-4147-A177-3AD203B41FA5}">
                          <a16:colId xmlns:a16="http://schemas.microsoft.com/office/drawing/2014/main" val="16325441"/>
                        </a:ext>
                      </a:extLst>
                    </a:gridCol>
                  </a:tblGrid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Property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/>
                            <a:t>Hydrogen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Methane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Gasoline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515746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Molecular weight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2.016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16.043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107.0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582021"/>
                      </a:ext>
                    </a:extLst>
                  </a:tr>
                  <a:tr h="4412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8299" marR="108299" marT="54150" marB="54150">
                        <a:blipFill>
                          <a:blip r:embed="rId2"/>
                          <a:stretch>
                            <a:fillRect l="-124" t="-202778" r="-100743" b="-7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- 253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-161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551072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Density (g/L) at STP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0.08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97707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LHV (</a:t>
                          </a:r>
                          <a:r>
                            <a:rPr lang="en-IN" sz="1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</a:t>
                          </a:r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/kg)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119.93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626893"/>
                      </a:ext>
                    </a:extLst>
                  </a:tr>
                  <a:tr h="429137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HHV (</a:t>
                          </a:r>
                          <a:r>
                            <a:rPr lang="en-IN" sz="18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Ml</a:t>
                          </a:r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/kg)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141.86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55.53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567882"/>
                      </a:ext>
                    </a:extLst>
                  </a:tr>
                  <a:tr h="444113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Flammability limits in air ( VOI%)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4.0 – 75.0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5.3 - 15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1.0 - 7.6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851314"/>
                      </a:ext>
                    </a:extLst>
                  </a:tr>
                  <a:tr h="544749"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Minimum ignition energy (ml) 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0.017</a:t>
                          </a:r>
                        </a:p>
                      </a:txBody>
                      <a:tcPr marL="108299" marR="108299" marT="54150" marB="54150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4466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4" t="-789333" r="-100743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585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501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2806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Burning velocity (cm/s)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346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3451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599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70EC-3FF0-4984-E9D0-123EB05D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HYDROGEN ECONOMY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4BC27B2-F260-C675-3228-AA0F767FA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52808"/>
              </p:ext>
            </p:extLst>
          </p:nvPr>
        </p:nvGraphicFramePr>
        <p:xfrm>
          <a:off x="997020" y="2115783"/>
          <a:ext cx="3939649" cy="262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85A61E3-B339-4AA8-A7AC-30B471307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544" y="1990415"/>
            <a:ext cx="4683836" cy="35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1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DD6-6FFF-ED1B-B592-2CAD00D7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61" y="2571122"/>
            <a:ext cx="3036309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170860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94</TotalTime>
  <Words>496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GenAITheme3-whiteBG</vt:lpstr>
      <vt:lpstr>MODULE 2:  HYDROGEN ENERGY  FUEL CELLS </vt:lpstr>
      <vt:lpstr>OUTLINE</vt:lpstr>
      <vt:lpstr>HYDROGEN:BASICS </vt:lpstr>
      <vt:lpstr>HYDROGEN: FUEL OR AN ENERGY CARRIER </vt:lpstr>
      <vt:lpstr>PROPERTIES OF HYDROGEN </vt:lpstr>
      <vt:lpstr>COMPARISON OF PROPERTIES OF  HYDROGEN WITH OTHER FUELS </vt:lpstr>
      <vt:lpstr>HYDROGEN ECONOMY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 HYDROGEN ENERGY  FUEL CELLS </dc:title>
  <dc:creator>Admin</dc:creator>
  <cp:lastModifiedBy>dell</cp:lastModifiedBy>
  <cp:revision>5</cp:revision>
  <dcterms:created xsi:type="dcterms:W3CDTF">2025-02-03T10:57:03Z</dcterms:created>
  <dcterms:modified xsi:type="dcterms:W3CDTF">2025-02-04T08:22:11Z</dcterms:modified>
</cp:coreProperties>
</file>