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4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2" orient="horz" pos="414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  <a:srgbClr val="00CC99"/>
    <a:srgbClr val="149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196" autoAdjust="0"/>
  </p:normalViewPr>
  <p:slideViewPr>
    <p:cSldViewPr snapToGrid="0">
      <p:cViewPr>
        <p:scale>
          <a:sx n="74" d="100"/>
          <a:sy n="74" d="100"/>
        </p:scale>
        <p:origin x="922" y="149"/>
      </p:cViewPr>
      <p:guideLst>
        <p:guide orient="horz" pos="414"/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3298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13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090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8152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8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CEA2-BCA5-EAF3-40F4-AAC6611F0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4A689F-04C5-4CE2-C96E-2883D298D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5B1F-56AD-3F03-95D2-9E0C65B02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886D7-99B9-4496-B453-EE35C0B055EC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818B9-7CFF-5F92-C303-AF7389AC4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9152B-3938-8F99-1FAD-054E5736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3E90EE-C8DA-4D6F-BDFA-D5ED61423D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038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4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8408-570D-7B51-B72D-E985AF94B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3877" y="2491875"/>
            <a:ext cx="9647583" cy="615553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HYDROGEN PRODUCTION METHODS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3CE7C8-57D9-8183-6A0E-C47489D466C9}"/>
              </a:ext>
            </a:extLst>
          </p:cNvPr>
          <p:cNvCxnSpPr/>
          <p:nvPr/>
        </p:nvCxnSpPr>
        <p:spPr>
          <a:xfrm>
            <a:off x="1868557" y="3329609"/>
            <a:ext cx="898497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49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F6CB3-F4E4-60B9-71EB-A49E91AA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91" y="258445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HYDROGEN PRODUCTION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640F42-B820-7615-D5DC-D934B3A76531}"/>
              </a:ext>
            </a:extLst>
          </p:cNvPr>
          <p:cNvSpPr/>
          <p:nvPr/>
        </p:nvSpPr>
        <p:spPr>
          <a:xfrm>
            <a:off x="4426756" y="2209800"/>
            <a:ext cx="2255520" cy="225552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Hydrogen</a:t>
            </a:r>
          </a:p>
          <a:p>
            <a:pPr algn="ctr"/>
            <a:r>
              <a:rPr lang="en-IN" dirty="0"/>
              <a:t>Clean energy</a:t>
            </a:r>
          </a:p>
          <a:p>
            <a:pPr algn="ctr"/>
            <a:r>
              <a:rPr lang="en-IN" dirty="0"/>
              <a:t>carrier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52A85A-C648-AE58-6A02-915896B2DF52}"/>
              </a:ext>
            </a:extLst>
          </p:cNvPr>
          <p:cNvCxnSpPr>
            <a:stCxn id="8" idx="6"/>
          </p:cNvCxnSpPr>
          <p:nvPr/>
        </p:nvCxnSpPr>
        <p:spPr>
          <a:xfrm flipV="1">
            <a:off x="6682276" y="3332480"/>
            <a:ext cx="792480" cy="5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40CA39-29A1-864B-2991-2A9755CB84B9}"/>
              </a:ext>
            </a:extLst>
          </p:cNvPr>
          <p:cNvCxnSpPr>
            <a:endCxn id="8" idx="2"/>
          </p:cNvCxnSpPr>
          <p:nvPr/>
        </p:nvCxnSpPr>
        <p:spPr>
          <a:xfrm>
            <a:off x="3735876" y="3332480"/>
            <a:ext cx="690880" cy="5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66A4614E-58CC-00D7-3B17-6228B1B40E60}"/>
              </a:ext>
            </a:extLst>
          </p:cNvPr>
          <p:cNvSpPr/>
          <p:nvPr/>
        </p:nvSpPr>
        <p:spPr>
          <a:xfrm>
            <a:off x="5016036" y="2029505"/>
            <a:ext cx="2458720" cy="2575560"/>
          </a:xfrm>
          <a:prstGeom prst="arc">
            <a:avLst>
              <a:gd name="adj1" fmla="val 16200000"/>
              <a:gd name="adj2" fmla="val 5941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>
            <a:normAutofit/>
          </a:bodyPr>
          <a:lstStyle/>
          <a:p>
            <a:pPr algn="ctr"/>
            <a:endParaRPr lang="en-IN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108C38E-3B67-C83C-4605-C39077EA96B0}"/>
              </a:ext>
            </a:extLst>
          </p:cNvPr>
          <p:cNvSpPr/>
          <p:nvPr/>
        </p:nvSpPr>
        <p:spPr>
          <a:xfrm flipH="1">
            <a:off x="3735876" y="2051095"/>
            <a:ext cx="2560320" cy="2575560"/>
          </a:xfrm>
          <a:prstGeom prst="arc">
            <a:avLst>
              <a:gd name="adj1" fmla="val 16200000"/>
              <a:gd name="adj2" fmla="val 594115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FD3C4ED-DC4C-AC57-ED9F-EEF074EB7E9E}"/>
              </a:ext>
            </a:extLst>
          </p:cNvPr>
          <p:cNvCxnSpPr>
            <a:cxnSpLocks/>
          </p:cNvCxnSpPr>
          <p:nvPr/>
        </p:nvCxnSpPr>
        <p:spPr>
          <a:xfrm>
            <a:off x="4213396" y="1950720"/>
            <a:ext cx="213360" cy="2590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FBECD1-AFF6-2B4C-279E-C9E0E59560D4}"/>
              </a:ext>
            </a:extLst>
          </p:cNvPr>
          <p:cNvCxnSpPr>
            <a:cxnSpLocks/>
          </p:cNvCxnSpPr>
          <p:nvPr/>
        </p:nvCxnSpPr>
        <p:spPr>
          <a:xfrm>
            <a:off x="3359957" y="2645135"/>
            <a:ext cx="538479" cy="87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D6FB6A-CFBA-F67A-84B5-C3346209298B}"/>
              </a:ext>
            </a:extLst>
          </p:cNvPr>
          <p:cNvCxnSpPr>
            <a:cxnSpLocks/>
          </p:cNvCxnSpPr>
          <p:nvPr/>
        </p:nvCxnSpPr>
        <p:spPr>
          <a:xfrm flipV="1">
            <a:off x="3349796" y="3812992"/>
            <a:ext cx="476328" cy="1240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FC5664-CB9C-DC62-B111-C000AB11B4D3}"/>
              </a:ext>
            </a:extLst>
          </p:cNvPr>
          <p:cNvCxnSpPr>
            <a:cxnSpLocks/>
          </p:cNvCxnSpPr>
          <p:nvPr/>
        </p:nvCxnSpPr>
        <p:spPr>
          <a:xfrm flipV="1">
            <a:off x="3898436" y="4302760"/>
            <a:ext cx="264161" cy="3137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724B7A4-C3A5-7CB3-9E2E-6D4225388416}"/>
              </a:ext>
            </a:extLst>
          </p:cNvPr>
          <p:cNvGrpSpPr/>
          <p:nvPr/>
        </p:nvGrpSpPr>
        <p:grpSpPr>
          <a:xfrm>
            <a:off x="6160459" y="1438414"/>
            <a:ext cx="1757680" cy="1414100"/>
            <a:chOff x="7863840" y="1427525"/>
            <a:chExt cx="1757680" cy="1414100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8CEE6C7-FA8E-1A79-2EE2-3974E191639D}"/>
                </a:ext>
              </a:extLst>
            </p:cNvPr>
            <p:cNvSpPr/>
            <p:nvPr/>
          </p:nvSpPr>
          <p:spPr>
            <a:xfrm>
              <a:off x="7863840" y="1637665"/>
              <a:ext cx="1442720" cy="1203960"/>
            </a:xfrm>
            <a:prstGeom prst="arc">
              <a:avLst>
                <a:gd name="adj1" fmla="val 15942422"/>
                <a:gd name="adj2" fmla="val 852406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4F2CEB-DB14-DDE9-2E8E-032572BC8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98560" y="1427525"/>
              <a:ext cx="30480" cy="220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0B2512B-398F-14FB-F393-75D5AAB772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44000" y="1618660"/>
              <a:ext cx="223520" cy="220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C3A628-2645-36E0-BF8F-2975EB2ED7EE}"/>
                </a:ext>
              </a:extLst>
            </p:cNvPr>
            <p:cNvCxnSpPr/>
            <p:nvPr/>
          </p:nvCxnSpPr>
          <p:spPr>
            <a:xfrm>
              <a:off x="9306560" y="2209800"/>
              <a:ext cx="3149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4944656-88B8-ED0F-696E-DA552E370139}"/>
              </a:ext>
            </a:extLst>
          </p:cNvPr>
          <p:cNvGrpSpPr/>
          <p:nvPr/>
        </p:nvGrpSpPr>
        <p:grpSpPr>
          <a:xfrm>
            <a:off x="4196045" y="2149025"/>
            <a:ext cx="4047555" cy="3400177"/>
            <a:chOff x="5713900" y="2321425"/>
            <a:chExt cx="4047555" cy="3400177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23AA87A9-0BE4-84C7-9E7B-7470B37E81E0}"/>
                </a:ext>
              </a:extLst>
            </p:cNvPr>
            <p:cNvSpPr/>
            <p:nvPr/>
          </p:nvSpPr>
          <p:spPr>
            <a:xfrm rot="4934209">
              <a:off x="5987342" y="2047983"/>
              <a:ext cx="3164043" cy="3710927"/>
            </a:xfrm>
            <a:prstGeom prst="arc">
              <a:avLst>
                <a:gd name="adj1" fmla="val 16054607"/>
                <a:gd name="adj2" fmla="val 119553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F5E5F08-80C0-E202-7589-5C10CDF18E2A}"/>
                </a:ext>
              </a:extLst>
            </p:cNvPr>
            <p:cNvCxnSpPr/>
            <p:nvPr/>
          </p:nvCxnSpPr>
          <p:spPr>
            <a:xfrm>
              <a:off x="7528560" y="5486400"/>
              <a:ext cx="0" cy="2352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32D82D1-84CF-D066-404C-9649F1D7E04E}"/>
                </a:ext>
              </a:extLst>
            </p:cNvPr>
            <p:cNvCxnSpPr>
              <a:cxnSpLocks/>
            </p:cNvCxnSpPr>
            <p:nvPr/>
          </p:nvCxnSpPr>
          <p:spPr>
            <a:xfrm>
              <a:off x="8006080" y="5429679"/>
              <a:ext cx="57752" cy="2361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2FA6AEC-D817-72F9-2EF2-8E68CE145589}"/>
                </a:ext>
              </a:extLst>
            </p:cNvPr>
            <p:cNvCxnSpPr>
              <a:cxnSpLocks/>
            </p:cNvCxnSpPr>
            <p:nvPr/>
          </p:nvCxnSpPr>
          <p:spPr>
            <a:xfrm>
              <a:off x="8596371" y="5186501"/>
              <a:ext cx="182700" cy="2069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153C113-6B80-6685-1CBC-42701238DE48}"/>
                </a:ext>
              </a:extLst>
            </p:cNvPr>
            <p:cNvCxnSpPr>
              <a:cxnSpLocks/>
            </p:cNvCxnSpPr>
            <p:nvPr/>
          </p:nvCxnSpPr>
          <p:spPr>
            <a:xfrm>
              <a:off x="9010360" y="4830658"/>
              <a:ext cx="243277" cy="1936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2AC9EB-4EEE-2761-6DEE-7AE3D15E21D0}"/>
                </a:ext>
              </a:extLst>
            </p:cNvPr>
            <p:cNvCxnSpPr>
              <a:cxnSpLocks/>
            </p:cNvCxnSpPr>
            <p:nvPr/>
          </p:nvCxnSpPr>
          <p:spPr>
            <a:xfrm>
              <a:off x="9212305" y="4571734"/>
              <a:ext cx="217905" cy="175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ECAE15-9F4A-28AD-1A34-3A96FA77E7D8}"/>
                </a:ext>
              </a:extLst>
            </p:cNvPr>
            <p:cNvCxnSpPr>
              <a:cxnSpLocks/>
            </p:cNvCxnSpPr>
            <p:nvPr/>
          </p:nvCxnSpPr>
          <p:spPr>
            <a:xfrm>
              <a:off x="9344656" y="4236099"/>
              <a:ext cx="389166" cy="1551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84360DE-A7A5-6131-D9B8-86A56E199066}"/>
                </a:ext>
              </a:extLst>
            </p:cNvPr>
            <p:cNvCxnSpPr>
              <a:cxnSpLocks/>
            </p:cNvCxnSpPr>
            <p:nvPr/>
          </p:nvCxnSpPr>
          <p:spPr>
            <a:xfrm>
              <a:off x="9429411" y="3756792"/>
              <a:ext cx="33204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03EABFB-51F2-854C-DD89-654BFF59D2C9}"/>
              </a:ext>
            </a:extLst>
          </p:cNvPr>
          <p:cNvSpPr txBox="1"/>
          <p:nvPr/>
        </p:nvSpPr>
        <p:spPr>
          <a:xfrm>
            <a:off x="2364431" y="967056"/>
            <a:ext cx="26276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Natural Gas</a:t>
            </a:r>
          </a:p>
          <a:p>
            <a:r>
              <a:rPr lang="en-US" sz="1600" i="1" dirty="0"/>
              <a:t>(Steam methane reforming</a:t>
            </a:r>
          </a:p>
          <a:p>
            <a:r>
              <a:rPr lang="en-US" sz="1600" i="1" dirty="0"/>
              <a:t>Current process today)</a:t>
            </a:r>
            <a:endParaRPr lang="en-IN" sz="16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E24066-23F2-0761-9C53-86EBA71CE284}"/>
              </a:ext>
            </a:extLst>
          </p:cNvPr>
          <p:cNvSpPr txBox="1"/>
          <p:nvPr/>
        </p:nvSpPr>
        <p:spPr>
          <a:xfrm>
            <a:off x="1012679" y="1950720"/>
            <a:ext cx="213391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Renewable </a:t>
            </a:r>
          </a:p>
          <a:p>
            <a:r>
              <a:rPr lang="en-US" b="1" dirty="0"/>
              <a:t>        Sources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Wind,Solar,biomass</a:t>
            </a:r>
            <a:r>
              <a:rPr lang="en-US" sz="1600" i="1" dirty="0"/>
              <a:t>,</a:t>
            </a:r>
          </a:p>
          <a:p>
            <a:r>
              <a:rPr lang="en-US" sz="1600" i="1" dirty="0" err="1"/>
              <a:t>Hydro,geothermal</a:t>
            </a:r>
            <a:r>
              <a:rPr lang="en-US" sz="1600" i="1" dirty="0"/>
              <a:t>)</a:t>
            </a:r>
            <a:endParaRPr lang="en-IN" sz="1600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93ED83-6A8A-6AAC-5C01-DC2E0085CBA6}"/>
              </a:ext>
            </a:extLst>
          </p:cNvPr>
          <p:cNvSpPr txBox="1"/>
          <p:nvPr/>
        </p:nvSpPr>
        <p:spPr>
          <a:xfrm>
            <a:off x="1775725" y="3815682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Nuclear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6C566-6D36-FFD2-5F37-35C2DDBC980E}"/>
              </a:ext>
            </a:extLst>
          </p:cNvPr>
          <p:cNvSpPr txBox="1"/>
          <p:nvPr/>
        </p:nvSpPr>
        <p:spPr>
          <a:xfrm>
            <a:off x="2450180" y="4527224"/>
            <a:ext cx="1518364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      Coal</a:t>
            </a:r>
          </a:p>
          <a:p>
            <a:r>
              <a:rPr lang="en-US" sz="1600" i="1" dirty="0"/>
              <a:t>(with Carbon</a:t>
            </a:r>
          </a:p>
          <a:p>
            <a:r>
              <a:rPr lang="en-US" sz="1600" i="1" dirty="0"/>
              <a:t>Sequestration)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228EA4-448D-E470-CE1A-758205203B41}"/>
              </a:ext>
            </a:extLst>
          </p:cNvPr>
          <p:cNvSpPr txBox="1"/>
          <p:nvPr/>
        </p:nvSpPr>
        <p:spPr>
          <a:xfrm rot="3102412">
            <a:off x="6898928" y="2061786"/>
            <a:ext cx="673110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/>
              <a:t>Fuel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C9A321-4009-C7C5-7867-8E0ABBD583A9}"/>
              </a:ext>
            </a:extLst>
          </p:cNvPr>
          <p:cNvSpPr txBox="1"/>
          <p:nvPr/>
        </p:nvSpPr>
        <p:spPr>
          <a:xfrm rot="18585110">
            <a:off x="6755162" y="4210775"/>
            <a:ext cx="1083508" cy="369332"/>
          </a:xfrm>
          <a:prstGeom prst="rect">
            <a:avLst/>
          </a:prstGeom>
          <a:noFill/>
        </p:spPr>
        <p:txBody>
          <a:bodyPr wrap="square" rtlCol="0">
            <a:normAutofit fontScale="92500"/>
          </a:bodyPr>
          <a:lstStyle/>
          <a:p>
            <a:r>
              <a:rPr lang="en-US" dirty="0"/>
              <a:t>Chemical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A6B3DE-C20D-A48F-71B3-C941103636CA}"/>
              </a:ext>
            </a:extLst>
          </p:cNvPr>
          <p:cNvSpPr txBox="1"/>
          <p:nvPr/>
        </p:nvSpPr>
        <p:spPr>
          <a:xfrm>
            <a:off x="7742751" y="1395560"/>
            <a:ext cx="18934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Engines / Turbines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4628CD-8CFD-8156-DBFD-964DAC4C5A4E}"/>
              </a:ext>
            </a:extLst>
          </p:cNvPr>
          <p:cNvSpPr txBox="1"/>
          <p:nvPr/>
        </p:nvSpPr>
        <p:spPr>
          <a:xfrm>
            <a:off x="6616569" y="100440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Fuel cells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49A632-3DD9-419C-B75B-93474A37E148}"/>
              </a:ext>
            </a:extLst>
          </p:cNvPr>
          <p:cNvSpPr txBox="1"/>
          <p:nvPr/>
        </p:nvSpPr>
        <p:spPr>
          <a:xfrm>
            <a:off x="7941191" y="1978702"/>
            <a:ext cx="27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Recovery &amp;Refining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E4A1AEF-69B1-F679-721E-0527B31E79C4}"/>
              </a:ext>
            </a:extLst>
          </p:cNvPr>
          <p:cNvSpPr txBox="1"/>
          <p:nvPr/>
        </p:nvSpPr>
        <p:spPr>
          <a:xfrm>
            <a:off x="8297636" y="3354017"/>
            <a:ext cx="270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Petroleum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Recovery &amp;Refining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41AA19-210B-B31A-C827-1422219CA069}"/>
              </a:ext>
            </a:extLst>
          </p:cNvPr>
          <p:cNvSpPr txBox="1"/>
          <p:nvPr/>
        </p:nvSpPr>
        <p:spPr>
          <a:xfrm>
            <a:off x="8250182" y="4155522"/>
            <a:ext cx="24351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Methanal Production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75D63D-764B-6845-7F82-F487ECDB77E8}"/>
              </a:ext>
            </a:extLst>
          </p:cNvPr>
          <p:cNvSpPr txBox="1"/>
          <p:nvPr/>
        </p:nvSpPr>
        <p:spPr>
          <a:xfrm>
            <a:off x="7941191" y="4495219"/>
            <a:ext cx="14597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Electronics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67043E-65C7-60FA-E5E9-4D5EB7516BE5}"/>
              </a:ext>
            </a:extLst>
          </p:cNvPr>
          <p:cNvSpPr txBox="1"/>
          <p:nvPr/>
        </p:nvSpPr>
        <p:spPr>
          <a:xfrm>
            <a:off x="7658794" y="4834916"/>
            <a:ext cx="2787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Ammonia production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1DE5F3-2F4B-BC0A-7B6A-B2A2416A4671}"/>
              </a:ext>
            </a:extLst>
          </p:cNvPr>
          <p:cNvSpPr txBox="1"/>
          <p:nvPr/>
        </p:nvSpPr>
        <p:spPr>
          <a:xfrm>
            <a:off x="6389920" y="5546029"/>
            <a:ext cx="1440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Food processing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11519E-846B-9C35-900D-02A909DE91B7}"/>
              </a:ext>
            </a:extLst>
          </p:cNvPr>
          <p:cNvSpPr txBox="1"/>
          <p:nvPr/>
        </p:nvSpPr>
        <p:spPr>
          <a:xfrm>
            <a:off x="5146145" y="5741080"/>
            <a:ext cx="1624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cosmetics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CDFE9-E7DD-87EB-54A7-334B3927FA35}"/>
              </a:ext>
            </a:extLst>
          </p:cNvPr>
          <p:cNvSpPr txBox="1"/>
          <p:nvPr/>
        </p:nvSpPr>
        <p:spPr>
          <a:xfrm>
            <a:off x="7220356" y="5179430"/>
            <a:ext cx="2435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Methanal Production &amp; Fabrication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29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9930707C-4C32-8A53-3242-70D348C0B7FE}"/>
              </a:ext>
            </a:extLst>
          </p:cNvPr>
          <p:cNvGrpSpPr/>
          <p:nvPr/>
        </p:nvGrpSpPr>
        <p:grpSpPr>
          <a:xfrm>
            <a:off x="1532938" y="4861628"/>
            <a:ext cx="3443975" cy="738765"/>
            <a:chOff x="1532938" y="4861628"/>
            <a:chExt cx="3443975" cy="738765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799E6BB-0BD0-2359-2D1C-652DBDD611F9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4861628"/>
              <a:ext cx="0" cy="545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9C96DA2F-6AB1-03E5-20E4-3523FE3F9728}"/>
                </a:ext>
              </a:extLst>
            </p:cNvPr>
            <p:cNvCxnSpPr>
              <a:cxnSpLocks/>
            </p:cNvCxnSpPr>
            <p:nvPr/>
          </p:nvCxnSpPr>
          <p:spPr>
            <a:xfrm>
              <a:off x="1532938" y="5408526"/>
              <a:ext cx="3443065" cy="3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B462DBE-C113-7FCE-2E7D-E1AA130CB570}"/>
                </a:ext>
              </a:extLst>
            </p:cNvPr>
            <p:cNvCxnSpPr/>
            <p:nvPr/>
          </p:nvCxnSpPr>
          <p:spPr>
            <a:xfrm flipH="1" flipV="1">
              <a:off x="4976911" y="5408526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48D1966-80B2-F85F-1B30-1C8951172E3F}"/>
                </a:ext>
              </a:extLst>
            </p:cNvPr>
            <p:cNvCxnSpPr/>
            <p:nvPr/>
          </p:nvCxnSpPr>
          <p:spPr>
            <a:xfrm flipH="1" flipV="1">
              <a:off x="1532938" y="5407406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21456DB-28BD-524A-3E43-3A7356FDF9D0}"/>
                </a:ext>
              </a:extLst>
            </p:cNvPr>
            <p:cNvCxnSpPr/>
            <p:nvPr/>
          </p:nvCxnSpPr>
          <p:spPr>
            <a:xfrm>
              <a:off x="3212998" y="5417835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C02B11F0-5ED1-2A4E-ACF4-6E256DA55B84}"/>
              </a:ext>
            </a:extLst>
          </p:cNvPr>
          <p:cNvGrpSpPr/>
          <p:nvPr/>
        </p:nvGrpSpPr>
        <p:grpSpPr>
          <a:xfrm>
            <a:off x="6720038" y="4825226"/>
            <a:ext cx="4678170" cy="736218"/>
            <a:chOff x="6720038" y="4825226"/>
            <a:chExt cx="4678170" cy="736218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66182DF-30E1-9E4A-DADA-A37AF7FA166B}"/>
                </a:ext>
              </a:extLst>
            </p:cNvPr>
            <p:cNvCxnSpPr>
              <a:cxnSpLocks/>
            </p:cNvCxnSpPr>
            <p:nvPr/>
          </p:nvCxnSpPr>
          <p:spPr>
            <a:xfrm>
              <a:off x="7031140" y="4825226"/>
              <a:ext cx="0" cy="545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C9E1BF2-4278-EB3D-EED1-BC2DC85779FB}"/>
                </a:ext>
              </a:extLst>
            </p:cNvPr>
            <p:cNvCxnSpPr>
              <a:cxnSpLocks/>
            </p:cNvCxnSpPr>
            <p:nvPr/>
          </p:nvCxnSpPr>
          <p:spPr>
            <a:xfrm>
              <a:off x="6720038" y="5361695"/>
              <a:ext cx="4678170" cy="93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28C34FE-C7E8-6BA3-9C6C-4A635DE28171}"/>
                </a:ext>
              </a:extLst>
            </p:cNvPr>
            <p:cNvCxnSpPr/>
            <p:nvPr/>
          </p:nvCxnSpPr>
          <p:spPr>
            <a:xfrm flipH="1" flipV="1">
              <a:off x="10164011" y="5361695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771EBA3-4CF2-1372-A8C6-DFEEBEB2D542}"/>
                </a:ext>
              </a:extLst>
            </p:cNvPr>
            <p:cNvCxnSpPr/>
            <p:nvPr/>
          </p:nvCxnSpPr>
          <p:spPr>
            <a:xfrm flipH="1" flipV="1">
              <a:off x="6720038" y="5360575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0A83C0A-3B25-70EB-1306-AF0A99C497E1}"/>
                </a:ext>
              </a:extLst>
            </p:cNvPr>
            <p:cNvCxnSpPr/>
            <p:nvPr/>
          </p:nvCxnSpPr>
          <p:spPr>
            <a:xfrm>
              <a:off x="8400098" y="5371004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D64A85A-C9CD-D259-16A4-C8DB9D74E9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398206" y="5369577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A082D11-492C-D9BD-050A-717ED2961567}"/>
              </a:ext>
            </a:extLst>
          </p:cNvPr>
          <p:cNvGrpSpPr/>
          <p:nvPr/>
        </p:nvGrpSpPr>
        <p:grpSpPr>
          <a:xfrm>
            <a:off x="8500191" y="2950266"/>
            <a:ext cx="2264761" cy="361206"/>
            <a:chOff x="8304900" y="2989336"/>
            <a:chExt cx="2264761" cy="36120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3295711-8C18-B447-2A75-79612E8BD2DF}"/>
                </a:ext>
              </a:extLst>
            </p:cNvPr>
            <p:cNvGrpSpPr/>
            <p:nvPr/>
          </p:nvGrpSpPr>
          <p:grpSpPr>
            <a:xfrm>
              <a:off x="8304900" y="2989336"/>
              <a:ext cx="2264761" cy="361206"/>
              <a:chOff x="7622669" y="2180369"/>
              <a:chExt cx="2264761" cy="361206"/>
            </a:xfrm>
          </p:grpSpPr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4BA32FEA-F472-C022-2B06-E45123D58F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94395" y="2180369"/>
                <a:ext cx="0" cy="1693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B1850DF-EBD3-B429-402F-511CE44FFF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2669" y="2349708"/>
                <a:ext cx="2259651" cy="374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36A44E7-6EA7-EB96-B19A-BA47B338F713}"/>
                  </a:ext>
                </a:extLst>
              </p:cNvPr>
              <p:cNvCxnSpPr/>
              <p:nvPr/>
            </p:nvCxnSpPr>
            <p:spPr>
              <a:xfrm flipH="1" flipV="1">
                <a:off x="9887429" y="2349708"/>
                <a:ext cx="1" cy="191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D1984D3-63C6-80A6-26D1-9C3CEA56E801}"/>
                  </a:ext>
                </a:extLst>
              </p:cNvPr>
              <p:cNvCxnSpPr/>
              <p:nvPr/>
            </p:nvCxnSpPr>
            <p:spPr>
              <a:xfrm flipH="1" flipV="1">
                <a:off x="7622669" y="2348588"/>
                <a:ext cx="1" cy="191867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65F8CA4-5663-B3B2-B1B1-BC8F61E78ED2}"/>
                </a:ext>
              </a:extLst>
            </p:cNvPr>
            <p:cNvCxnSpPr/>
            <p:nvPr/>
          </p:nvCxnSpPr>
          <p:spPr>
            <a:xfrm>
              <a:off x="9276815" y="3157555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66B4BBF-BC37-AFD3-72F3-BE72D4181261}"/>
              </a:ext>
            </a:extLst>
          </p:cNvPr>
          <p:cNvGrpSpPr/>
          <p:nvPr/>
        </p:nvGrpSpPr>
        <p:grpSpPr>
          <a:xfrm>
            <a:off x="8395884" y="3739203"/>
            <a:ext cx="3003118" cy="362326"/>
            <a:chOff x="8395884" y="3739203"/>
            <a:chExt cx="3003118" cy="362326"/>
          </a:xfrm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5F3A218-593E-4F9B-C948-78ABDE70A89A}"/>
                </a:ext>
              </a:extLst>
            </p:cNvPr>
            <p:cNvCxnSpPr>
              <a:cxnSpLocks/>
            </p:cNvCxnSpPr>
            <p:nvPr/>
          </p:nvCxnSpPr>
          <p:spPr>
            <a:xfrm>
              <a:off x="10892698" y="3739203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F8B932E-7D9C-633D-7BFB-32D2D1F97EA1}"/>
                </a:ext>
              </a:extLst>
            </p:cNvPr>
            <p:cNvCxnSpPr>
              <a:cxnSpLocks/>
            </p:cNvCxnSpPr>
            <p:nvPr/>
          </p:nvCxnSpPr>
          <p:spPr>
            <a:xfrm>
              <a:off x="8395884" y="3909662"/>
              <a:ext cx="3002324" cy="3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F944152-FBDA-6961-2DE2-321C493CF0B9}"/>
                </a:ext>
              </a:extLst>
            </p:cNvPr>
            <p:cNvCxnSpPr/>
            <p:nvPr/>
          </p:nvCxnSpPr>
          <p:spPr>
            <a:xfrm flipH="1" flipV="1">
              <a:off x="11399000" y="3909662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AA49727-C827-DB59-7923-CF006E3A747C}"/>
                </a:ext>
              </a:extLst>
            </p:cNvPr>
            <p:cNvCxnSpPr/>
            <p:nvPr/>
          </p:nvCxnSpPr>
          <p:spPr>
            <a:xfrm flipH="1" flipV="1">
              <a:off x="8395884" y="3908542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D4B1DEA-9808-521A-70AD-38910E9F4EC3}"/>
                </a:ext>
              </a:extLst>
            </p:cNvPr>
            <p:cNvCxnSpPr/>
            <p:nvPr/>
          </p:nvCxnSpPr>
          <p:spPr>
            <a:xfrm>
              <a:off x="9860883" y="3918971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39C428F-FB77-444A-6B99-DD2A9F5369AC}"/>
              </a:ext>
            </a:extLst>
          </p:cNvPr>
          <p:cNvGrpSpPr/>
          <p:nvPr/>
        </p:nvGrpSpPr>
        <p:grpSpPr>
          <a:xfrm>
            <a:off x="1354904" y="2972397"/>
            <a:ext cx="3443975" cy="369494"/>
            <a:chOff x="1354904" y="2972397"/>
            <a:chExt cx="3443975" cy="369494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AA79DC3-08D1-B1D3-2E55-18B5F216A74A}"/>
                </a:ext>
              </a:extLst>
            </p:cNvPr>
            <p:cNvCxnSpPr>
              <a:cxnSpLocks/>
            </p:cNvCxnSpPr>
            <p:nvPr/>
          </p:nvCxnSpPr>
          <p:spPr>
            <a:xfrm>
              <a:off x="2680846" y="2972397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BD0E560-2DC3-5190-6ED7-87A5C31802D3}"/>
                </a:ext>
              </a:extLst>
            </p:cNvPr>
            <p:cNvCxnSpPr>
              <a:cxnSpLocks/>
            </p:cNvCxnSpPr>
            <p:nvPr/>
          </p:nvCxnSpPr>
          <p:spPr>
            <a:xfrm>
              <a:off x="1354904" y="3150024"/>
              <a:ext cx="3443065" cy="3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8274458-2636-F00D-4E5B-75F530876365}"/>
                </a:ext>
              </a:extLst>
            </p:cNvPr>
            <p:cNvCxnSpPr/>
            <p:nvPr/>
          </p:nvCxnSpPr>
          <p:spPr>
            <a:xfrm flipH="1" flipV="1">
              <a:off x="4798877" y="3150024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5FF30A9-5B99-E510-18BF-2F78ED1D7EFD}"/>
                </a:ext>
              </a:extLst>
            </p:cNvPr>
            <p:cNvCxnSpPr/>
            <p:nvPr/>
          </p:nvCxnSpPr>
          <p:spPr>
            <a:xfrm flipH="1" flipV="1">
              <a:off x="1354904" y="3148904"/>
              <a:ext cx="2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DC757E3-F5EE-F6B6-85A1-E5374DA54DAF}"/>
                </a:ext>
              </a:extLst>
            </p:cNvPr>
            <p:cNvCxnSpPr/>
            <p:nvPr/>
          </p:nvCxnSpPr>
          <p:spPr>
            <a:xfrm>
              <a:off x="3034964" y="3159333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D07E56C-05D9-B430-C3E5-04E0DEEB201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655683" y="1414249"/>
            <a:ext cx="0" cy="5573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09F5417-B0B3-229D-1AF2-26EBC4559576}"/>
              </a:ext>
            </a:extLst>
          </p:cNvPr>
          <p:cNvCxnSpPr>
            <a:stCxn id="4" idx="3"/>
            <a:endCxn id="3" idx="1"/>
          </p:cNvCxnSpPr>
          <p:nvPr/>
        </p:nvCxnSpPr>
        <p:spPr>
          <a:xfrm>
            <a:off x="3522923" y="1971575"/>
            <a:ext cx="393193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A6FA2A-0C6F-7D04-5842-419A38DCE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05" y="264092"/>
            <a:ext cx="10152379" cy="492443"/>
          </a:xfrm>
        </p:spPr>
        <p:txBody>
          <a:bodyPr/>
          <a:lstStyle/>
          <a:p>
            <a:r>
              <a:rPr lang="en-US" sz="3200" b="1" dirty="0">
                <a:solidFill>
                  <a:srgbClr val="FF5900"/>
                </a:solidFill>
              </a:rPr>
              <a:t>HYDROGEN PRODUCTION METHODS</a:t>
            </a:r>
            <a:endParaRPr lang="en-IN" sz="3200" b="1" dirty="0">
              <a:solidFill>
                <a:srgbClr val="FF59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9B12EE-E83D-45A8-A0D3-85B2A796403A}"/>
              </a:ext>
            </a:extLst>
          </p:cNvPr>
          <p:cNvSpPr/>
          <p:nvPr/>
        </p:nvSpPr>
        <p:spPr>
          <a:xfrm>
            <a:off x="1700970" y="1762781"/>
            <a:ext cx="1821953" cy="417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Fossil Fuel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0C6E7C-A750-9FB5-E762-55F433CA1752}"/>
              </a:ext>
            </a:extLst>
          </p:cNvPr>
          <p:cNvSpPr/>
          <p:nvPr/>
        </p:nvSpPr>
        <p:spPr>
          <a:xfrm>
            <a:off x="4060910" y="979741"/>
            <a:ext cx="3189546" cy="43450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Hydrogen Production Methods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CC6512-BC43-4AA0-E221-28C5127FDCA6}"/>
              </a:ext>
            </a:extLst>
          </p:cNvPr>
          <p:cNvSpPr/>
          <p:nvPr/>
        </p:nvSpPr>
        <p:spPr>
          <a:xfrm>
            <a:off x="7454859" y="1762782"/>
            <a:ext cx="2279071" cy="4175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Renewable Sources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B9A7A-E2CC-096F-D564-C7F537FE7E12}"/>
              </a:ext>
            </a:extLst>
          </p:cNvPr>
          <p:cNvSpPr/>
          <p:nvPr/>
        </p:nvSpPr>
        <p:spPr>
          <a:xfrm>
            <a:off x="515817" y="2571750"/>
            <a:ext cx="2370307" cy="41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Hydrocarbon Reforming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4FD9DB-F5A0-3BD4-019E-02276BA35E05}"/>
              </a:ext>
            </a:extLst>
          </p:cNvPr>
          <p:cNvSpPr/>
          <p:nvPr/>
        </p:nvSpPr>
        <p:spPr>
          <a:xfrm>
            <a:off x="3140582" y="2571749"/>
            <a:ext cx="2370307" cy="41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Hydrocarbon Pyrolysis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CD661E-6620-AD45-715D-02199491E473}"/>
              </a:ext>
            </a:extLst>
          </p:cNvPr>
          <p:cNvSpPr/>
          <p:nvPr/>
        </p:nvSpPr>
        <p:spPr>
          <a:xfrm>
            <a:off x="6711692" y="2543214"/>
            <a:ext cx="1821955" cy="41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Biomass Process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0B983A-08C8-E98C-BCD3-AEBF88B66814}"/>
              </a:ext>
            </a:extLst>
          </p:cNvPr>
          <p:cNvSpPr/>
          <p:nvPr/>
        </p:nvSpPr>
        <p:spPr>
          <a:xfrm>
            <a:off x="8976452" y="2541575"/>
            <a:ext cx="1821955" cy="41758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Water Splitting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95E662-948B-DC37-EC5F-210815682808}"/>
              </a:ext>
            </a:extLst>
          </p:cNvPr>
          <p:cNvSpPr/>
          <p:nvPr/>
        </p:nvSpPr>
        <p:spPr>
          <a:xfrm>
            <a:off x="7250456" y="3357290"/>
            <a:ext cx="1405924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Thermolysis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02D0B-CA8C-143D-4BE8-6EFD0C04E908}"/>
              </a:ext>
            </a:extLst>
          </p:cNvPr>
          <p:cNvSpPr/>
          <p:nvPr/>
        </p:nvSpPr>
        <p:spPr>
          <a:xfrm>
            <a:off x="8808647" y="3330055"/>
            <a:ext cx="1405924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Photolysis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E0778D9-177D-0A71-3FEB-3677E126C646}"/>
              </a:ext>
            </a:extLst>
          </p:cNvPr>
          <p:cNvSpPr/>
          <p:nvPr/>
        </p:nvSpPr>
        <p:spPr>
          <a:xfrm>
            <a:off x="10370168" y="3330055"/>
            <a:ext cx="1405924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Electrolysis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938C81-BEE6-A0FF-94C6-E322FFCE8D74}"/>
              </a:ext>
            </a:extLst>
          </p:cNvPr>
          <p:cNvSpPr/>
          <p:nvPr/>
        </p:nvSpPr>
        <p:spPr>
          <a:xfrm>
            <a:off x="5518838" y="4444041"/>
            <a:ext cx="1821954" cy="4175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Thermochemical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BD03B4D-6625-3988-7AA6-5D63A2C36B43}"/>
              </a:ext>
            </a:extLst>
          </p:cNvPr>
          <p:cNvSpPr/>
          <p:nvPr/>
        </p:nvSpPr>
        <p:spPr>
          <a:xfrm>
            <a:off x="7744625" y="4065362"/>
            <a:ext cx="1405924" cy="417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Alkaline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1B1C2F-B972-71AD-FC63-516E4DF4FEEA}"/>
              </a:ext>
            </a:extLst>
          </p:cNvPr>
          <p:cNvSpPr/>
          <p:nvPr/>
        </p:nvSpPr>
        <p:spPr>
          <a:xfrm>
            <a:off x="127199" y="5578890"/>
            <a:ext cx="1667345" cy="417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Bio-photolysis</a:t>
            </a:r>
            <a:endParaRPr lang="en-IN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2A35910-7579-53CE-917A-24FA73ED7AE0}"/>
              </a:ext>
            </a:extLst>
          </p:cNvPr>
          <p:cNvSpPr/>
          <p:nvPr/>
        </p:nvSpPr>
        <p:spPr>
          <a:xfrm>
            <a:off x="232132" y="3328672"/>
            <a:ext cx="1821955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Steam Reforming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CB9272-EC05-579B-65E9-F5D86B264A77}"/>
              </a:ext>
            </a:extLst>
          </p:cNvPr>
          <p:cNvSpPr/>
          <p:nvPr/>
        </p:nvSpPr>
        <p:spPr>
          <a:xfrm>
            <a:off x="2171988" y="3333241"/>
            <a:ext cx="1821953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Partial Oxidation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1DFCD4C-B235-4B38-DD22-66873A94CC0F}"/>
              </a:ext>
            </a:extLst>
          </p:cNvPr>
          <p:cNvSpPr/>
          <p:nvPr/>
        </p:nvSpPr>
        <p:spPr>
          <a:xfrm>
            <a:off x="4059508" y="3333241"/>
            <a:ext cx="2370307" cy="41758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Autothermal Reforming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A8B20A-72A7-63B2-7422-4A45A0CFFFE3}"/>
              </a:ext>
            </a:extLst>
          </p:cNvPr>
          <p:cNvSpPr/>
          <p:nvPr/>
        </p:nvSpPr>
        <p:spPr>
          <a:xfrm>
            <a:off x="3880543" y="5578891"/>
            <a:ext cx="2088236" cy="417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Photo Fermentation</a:t>
            </a:r>
            <a:endParaRPr lang="en-IN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941AAD-0516-47E5-B617-F076C8B4BE18}"/>
              </a:ext>
            </a:extLst>
          </p:cNvPr>
          <p:cNvSpPr/>
          <p:nvPr/>
        </p:nvSpPr>
        <p:spPr>
          <a:xfrm>
            <a:off x="1832023" y="5580081"/>
            <a:ext cx="2018795" cy="4175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Dark Fermentation</a:t>
            </a:r>
            <a:endParaRPr lang="en-IN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01EBF5C-F134-C636-EF28-24F75A3A2CA3}"/>
              </a:ext>
            </a:extLst>
          </p:cNvPr>
          <p:cNvSpPr/>
          <p:nvPr/>
        </p:nvSpPr>
        <p:spPr>
          <a:xfrm>
            <a:off x="7598213" y="5578890"/>
            <a:ext cx="1378239" cy="4175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Pyrolysis</a:t>
            </a:r>
            <a:endParaRPr lang="en-I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6AEC03-F506-5829-C3B2-FF14B513A1ED}"/>
              </a:ext>
            </a:extLst>
          </p:cNvPr>
          <p:cNvSpPr/>
          <p:nvPr/>
        </p:nvSpPr>
        <p:spPr>
          <a:xfrm>
            <a:off x="6151615" y="5578891"/>
            <a:ext cx="1378239" cy="4175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Gasification</a:t>
            </a:r>
            <a:endParaRPr lang="en-IN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4E870-C174-7147-F6F3-10E5873AF5F2}"/>
              </a:ext>
            </a:extLst>
          </p:cNvPr>
          <p:cNvSpPr/>
          <p:nvPr/>
        </p:nvSpPr>
        <p:spPr>
          <a:xfrm>
            <a:off x="9044811" y="5572132"/>
            <a:ext cx="1378239" cy="4175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Combustion</a:t>
            </a:r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6FFED1A-D265-A9A6-069E-2561AE16DF97}"/>
              </a:ext>
            </a:extLst>
          </p:cNvPr>
          <p:cNvSpPr/>
          <p:nvPr/>
        </p:nvSpPr>
        <p:spPr>
          <a:xfrm>
            <a:off x="10491409" y="5572131"/>
            <a:ext cx="1378239" cy="41758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Liquefaction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0273E7-6EA4-1938-8C7C-7CC861E6FCC7}"/>
              </a:ext>
            </a:extLst>
          </p:cNvPr>
          <p:cNvSpPr/>
          <p:nvPr/>
        </p:nvSpPr>
        <p:spPr>
          <a:xfrm>
            <a:off x="10764952" y="4049330"/>
            <a:ext cx="883705" cy="417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PEM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C788E-02B8-68AC-4320-E505ADD420AC}"/>
              </a:ext>
            </a:extLst>
          </p:cNvPr>
          <p:cNvSpPr/>
          <p:nvPr/>
        </p:nvSpPr>
        <p:spPr>
          <a:xfrm>
            <a:off x="9258803" y="4049330"/>
            <a:ext cx="1405924" cy="4175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Solid Oxide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6057AF-3B67-1BAB-20E0-D52EAB66B7DC}"/>
              </a:ext>
            </a:extLst>
          </p:cNvPr>
          <p:cNvSpPr/>
          <p:nvPr/>
        </p:nvSpPr>
        <p:spPr>
          <a:xfrm>
            <a:off x="3993941" y="4444872"/>
            <a:ext cx="1405924" cy="41758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Biological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1F15E5C-FDF7-0882-F7EC-8231DCEB4AE6}"/>
              </a:ext>
            </a:extLst>
          </p:cNvPr>
          <p:cNvGrpSpPr/>
          <p:nvPr/>
        </p:nvGrpSpPr>
        <p:grpSpPr>
          <a:xfrm>
            <a:off x="7622669" y="2180369"/>
            <a:ext cx="2264761" cy="361206"/>
            <a:chOff x="7622669" y="2180369"/>
            <a:chExt cx="2264761" cy="361206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44774BF-B7E5-09A5-1EDF-6FA45AEAEC96}"/>
                </a:ext>
              </a:extLst>
            </p:cNvPr>
            <p:cNvCxnSpPr>
              <a:cxnSpLocks/>
              <a:stCxn id="3" idx="2"/>
            </p:cNvCxnSpPr>
            <p:nvPr/>
          </p:nvCxnSpPr>
          <p:spPr>
            <a:xfrm>
              <a:off x="8594395" y="2180369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45F67C-751E-E864-CFF7-092924697B48}"/>
                </a:ext>
              </a:extLst>
            </p:cNvPr>
            <p:cNvCxnSpPr>
              <a:cxnSpLocks/>
            </p:cNvCxnSpPr>
            <p:nvPr/>
          </p:nvCxnSpPr>
          <p:spPr>
            <a:xfrm>
              <a:off x="7622669" y="2349708"/>
              <a:ext cx="2259651" cy="3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475F72A-2002-3583-E4FB-58879D29716F}"/>
                </a:ext>
              </a:extLst>
            </p:cNvPr>
            <p:cNvCxnSpPr>
              <a:stCxn id="25" idx="0"/>
            </p:cNvCxnSpPr>
            <p:nvPr/>
          </p:nvCxnSpPr>
          <p:spPr>
            <a:xfrm flipH="1" flipV="1">
              <a:off x="9887429" y="2349708"/>
              <a:ext cx="1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4A73C7A-BAC7-0EC7-6498-0ECE4470DC6F}"/>
                </a:ext>
              </a:extLst>
            </p:cNvPr>
            <p:cNvCxnSpPr/>
            <p:nvPr/>
          </p:nvCxnSpPr>
          <p:spPr>
            <a:xfrm flipH="1" flipV="1">
              <a:off x="7622669" y="2348588"/>
              <a:ext cx="1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3A3C412-AEEA-3AB0-9DE3-0167F9C61D35}"/>
              </a:ext>
            </a:extLst>
          </p:cNvPr>
          <p:cNvGrpSpPr/>
          <p:nvPr/>
        </p:nvGrpSpPr>
        <p:grpSpPr>
          <a:xfrm>
            <a:off x="1794544" y="2203669"/>
            <a:ext cx="2264761" cy="361206"/>
            <a:chOff x="7622669" y="2180369"/>
            <a:chExt cx="2264761" cy="361206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E59D237-A714-D035-9BB6-F4380E40329F}"/>
                </a:ext>
              </a:extLst>
            </p:cNvPr>
            <p:cNvCxnSpPr>
              <a:cxnSpLocks/>
            </p:cNvCxnSpPr>
            <p:nvPr/>
          </p:nvCxnSpPr>
          <p:spPr>
            <a:xfrm>
              <a:off x="8594395" y="2180369"/>
              <a:ext cx="0" cy="1693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8AC5D31-6434-B9BF-30BE-0D236F1C0E79}"/>
                </a:ext>
              </a:extLst>
            </p:cNvPr>
            <p:cNvCxnSpPr>
              <a:cxnSpLocks/>
            </p:cNvCxnSpPr>
            <p:nvPr/>
          </p:nvCxnSpPr>
          <p:spPr>
            <a:xfrm>
              <a:off x="7622669" y="2349708"/>
              <a:ext cx="2259651" cy="374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C97D36B-5EF3-F9BA-3E1C-40BC227A152C}"/>
                </a:ext>
              </a:extLst>
            </p:cNvPr>
            <p:cNvCxnSpPr/>
            <p:nvPr/>
          </p:nvCxnSpPr>
          <p:spPr>
            <a:xfrm flipH="1" flipV="1">
              <a:off x="9887429" y="2349708"/>
              <a:ext cx="1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1AB90050-11F6-30C5-337D-941B1E31612C}"/>
                </a:ext>
              </a:extLst>
            </p:cNvPr>
            <p:cNvCxnSpPr/>
            <p:nvPr/>
          </p:nvCxnSpPr>
          <p:spPr>
            <a:xfrm flipH="1" flipV="1">
              <a:off x="7622669" y="2348588"/>
              <a:ext cx="1" cy="19186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78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F21B8-F25F-0E72-05CE-55B5DB6C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888" y="258308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</a:rPr>
              <a:t>COLOURS OF HYDROGEN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36C904F-A3C5-0A74-180C-67E509CC7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155911"/>
                  </p:ext>
                </p:extLst>
              </p:nvPr>
            </p:nvGraphicFramePr>
            <p:xfrm>
              <a:off x="259768" y="1166760"/>
              <a:ext cx="11620502" cy="4748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6286">
                      <a:extLst>
                        <a:ext uri="{9D8B030D-6E8A-4147-A177-3AD203B41FA5}">
                          <a16:colId xmlns:a16="http://schemas.microsoft.com/office/drawing/2014/main" val="232182010"/>
                        </a:ext>
                      </a:extLst>
                    </a:gridCol>
                    <a:gridCol w="5390716">
                      <a:extLst>
                        <a:ext uri="{9D8B030D-6E8A-4147-A177-3AD203B41FA5}">
                          <a16:colId xmlns:a16="http://schemas.microsoft.com/office/drawing/2014/main" val="2411738865"/>
                        </a:ext>
                      </a:extLst>
                    </a:gridCol>
                    <a:gridCol w="3873500">
                      <a:extLst>
                        <a:ext uri="{9D8B030D-6E8A-4147-A177-3AD203B41FA5}">
                          <a16:colId xmlns:a16="http://schemas.microsoft.com/office/drawing/2014/main" val="3732793551"/>
                        </a:ext>
                      </a:extLst>
                    </a:gridCol>
                  </a:tblGrid>
                  <a:tr h="626896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Hydrogen Hues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Production method involved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How clean is it?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075146"/>
                      </a:ext>
                    </a:extLst>
                  </a:tr>
                  <a:tr h="79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149C24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Green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is produced from splitting water molecule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through electrolysis, using 100% renewables</a:t>
                          </a:r>
                          <a:endParaRPr lang="en-IN" b="1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Zero-C02 emissions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69021"/>
                      </a:ext>
                    </a:extLst>
                  </a:tr>
                  <a:tr h="1264118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Grey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is produced from fossil fuels - usually by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converting natural gas molecule into hydrogen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and C0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dirty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under heat </a:t>
                          </a:r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Process emits 10 tons of C02 for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every ton of hydrogen extracted,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usually into atmosphere </a:t>
                          </a:r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362225"/>
                      </a:ext>
                    </a:extLst>
                  </a:tr>
                  <a:tr h="1027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is extracted in same way as grey hydrogen,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but emitted carbon is sequestered in CCS vaults </a:t>
                          </a:r>
                          <a:endParaRPr lang="en-IN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Low C0</a:t>
                          </a:r>
                          <a14:m>
                            <m:oMath xmlns:m="http://schemas.openxmlformats.org/officeDocument/2006/math">
                              <m:r>
                                <a:rPr lang="en-US" sz="1200" b="1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oMath>
                          </a14:m>
                          <a:r>
                            <a:rPr lang="en-IN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emissions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4598303"/>
                      </a:ext>
                    </a:extLst>
                  </a:tr>
                  <a:tr h="1027096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Turquoise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gained through methane pyrolysis </a:t>
                          </a:r>
                          <a:endParaRPr lang="en-IN" b="1" dirty="0">
                            <a:solidFill>
                              <a:srgbClr val="00CC99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Yields solid carbon residue; C02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neutrality comes if carbon can be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bound permanently </a:t>
                          </a:r>
                          <a:endParaRPr lang="en-IN" b="1" dirty="0">
                            <a:solidFill>
                              <a:srgbClr val="00CC99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0233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36C904F-A3C5-0A74-180C-67E509CC7A4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3155911"/>
                  </p:ext>
                </p:extLst>
              </p:nvPr>
            </p:nvGraphicFramePr>
            <p:xfrm>
              <a:off x="259768" y="1166760"/>
              <a:ext cx="11620502" cy="474846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356286">
                      <a:extLst>
                        <a:ext uri="{9D8B030D-6E8A-4147-A177-3AD203B41FA5}">
                          <a16:colId xmlns:a16="http://schemas.microsoft.com/office/drawing/2014/main" val="232182010"/>
                        </a:ext>
                      </a:extLst>
                    </a:gridCol>
                    <a:gridCol w="5390716">
                      <a:extLst>
                        <a:ext uri="{9D8B030D-6E8A-4147-A177-3AD203B41FA5}">
                          <a16:colId xmlns:a16="http://schemas.microsoft.com/office/drawing/2014/main" val="2411738865"/>
                        </a:ext>
                      </a:extLst>
                    </a:gridCol>
                    <a:gridCol w="3873500">
                      <a:extLst>
                        <a:ext uri="{9D8B030D-6E8A-4147-A177-3AD203B41FA5}">
                          <a16:colId xmlns:a16="http://schemas.microsoft.com/office/drawing/2014/main" val="373279355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Hydrogen Hues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Production method involved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How clean is it?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7075146"/>
                      </a:ext>
                    </a:extLst>
                  </a:tr>
                  <a:tr h="7900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149C24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Green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is produced from splitting water molecule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through electrolysis, using 100% renewables</a:t>
                          </a:r>
                          <a:endParaRPr lang="en-IN" b="1" dirty="0">
                            <a:solidFill>
                              <a:srgbClr val="00B05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rgbClr val="00B05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Zero-C02 emissions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569021"/>
                      </a:ext>
                    </a:extLst>
                  </a:tr>
                  <a:tr h="1264118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Grey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3891" t="-113462" r="-72172" b="-162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Process emits 10 tons of C02 for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every ton of hydrogen extracted, </a:t>
                          </a:r>
                        </a:p>
                        <a:p>
                          <a:pPr algn="ctr"/>
                          <a:r>
                            <a:rPr lang="en-US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usually into atmosphere </a:t>
                          </a:r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74362225"/>
                      </a:ext>
                    </a:extLst>
                  </a:tr>
                  <a:tr h="102709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Blue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is extracted in same way as grey hydrogen,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70C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but emitted carbon is sequestered in CCS vaults </a:t>
                          </a:r>
                          <a:endParaRPr lang="en-IN" b="1" dirty="0">
                            <a:solidFill>
                              <a:srgbClr val="0070C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64286" r="-314" b="-1017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598303"/>
                      </a:ext>
                    </a:extLst>
                  </a:tr>
                  <a:tr h="1027096">
                    <a:tc>
                      <a:txBody>
                        <a:bodyPr/>
                        <a:lstStyle/>
                        <a:p>
                          <a:pPr algn="ctr"/>
                          <a:endParaRPr lang="en-IN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  <a:p>
                          <a:pPr algn="ctr"/>
                          <a:r>
                            <a:rPr lang="en-IN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Turquoise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Gas gained through methane pyrolysis </a:t>
                          </a:r>
                          <a:endParaRPr lang="en-IN" b="1" dirty="0">
                            <a:solidFill>
                              <a:srgbClr val="00CC99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Yields solid carbon residue; C02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neutrality comes if carbon can be </a:t>
                          </a:r>
                        </a:p>
                        <a:p>
                          <a:pPr algn="ctr"/>
                          <a:r>
                            <a:rPr lang="en-US" b="1" dirty="0">
                              <a:solidFill>
                                <a:srgbClr val="00CC99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bound permanently </a:t>
                          </a:r>
                          <a:endParaRPr lang="en-IN" b="1" dirty="0">
                            <a:solidFill>
                              <a:srgbClr val="00CC99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702331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1468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8FD3-93E6-C2AE-5663-DDFE5665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514" y="271282"/>
            <a:ext cx="10152379" cy="492443"/>
          </a:xfrm>
        </p:spPr>
        <p:txBody>
          <a:bodyPr/>
          <a:lstStyle/>
          <a:p>
            <a:r>
              <a:rPr lang="en-IN" sz="3200" b="1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HYDROGEN PRODUCTION FROM FOSSIL FUELS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EDB578-DB6D-8B82-1AC3-F2FC93FBCD40}"/>
              </a:ext>
            </a:extLst>
          </p:cNvPr>
          <p:cNvGrpSpPr/>
          <p:nvPr/>
        </p:nvGrpSpPr>
        <p:grpSpPr>
          <a:xfrm>
            <a:off x="5517572" y="1690255"/>
            <a:ext cx="6255327" cy="436418"/>
            <a:chOff x="955964" y="1537855"/>
            <a:chExt cx="4831772" cy="43641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7B3FF8D-080C-1686-CC00-AEDD8B6CE304}"/>
                </a:ext>
              </a:extLst>
            </p:cNvPr>
            <p:cNvCxnSpPr/>
            <p:nvPr/>
          </p:nvCxnSpPr>
          <p:spPr>
            <a:xfrm>
              <a:off x="955964" y="1537855"/>
              <a:ext cx="483177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585FBEF-83BF-87B2-8EE6-088B1ABC0D9D}"/>
                </a:ext>
              </a:extLst>
            </p:cNvPr>
            <p:cNvCxnSpPr/>
            <p:nvPr/>
          </p:nvCxnSpPr>
          <p:spPr>
            <a:xfrm flipV="1">
              <a:off x="955964" y="1537855"/>
              <a:ext cx="0" cy="4364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32563F-435A-9463-78C7-3D56267DF8B6}"/>
                </a:ext>
              </a:extLst>
            </p:cNvPr>
            <p:cNvCxnSpPr/>
            <p:nvPr/>
          </p:nvCxnSpPr>
          <p:spPr>
            <a:xfrm flipV="1">
              <a:off x="5787736" y="1537855"/>
              <a:ext cx="0" cy="4364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DC797B-E8F6-8A1C-44DF-10E2ECED1479}"/>
              </a:ext>
            </a:extLst>
          </p:cNvPr>
          <p:cNvGrpSpPr/>
          <p:nvPr/>
        </p:nvGrpSpPr>
        <p:grpSpPr>
          <a:xfrm>
            <a:off x="1465888" y="1690255"/>
            <a:ext cx="2399528" cy="436418"/>
            <a:chOff x="955964" y="1537855"/>
            <a:chExt cx="4831772" cy="4364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6EFCB36-728B-87CD-F635-F5407D27CA7E}"/>
                </a:ext>
              </a:extLst>
            </p:cNvPr>
            <p:cNvCxnSpPr/>
            <p:nvPr/>
          </p:nvCxnSpPr>
          <p:spPr>
            <a:xfrm>
              <a:off x="955964" y="1537855"/>
              <a:ext cx="4831772" cy="0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BE6BBA4-DA74-D0B4-AA11-A41B991CE90E}"/>
                </a:ext>
              </a:extLst>
            </p:cNvPr>
            <p:cNvCxnSpPr/>
            <p:nvPr/>
          </p:nvCxnSpPr>
          <p:spPr>
            <a:xfrm flipV="1">
              <a:off x="955964" y="1537855"/>
              <a:ext cx="0" cy="4364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1B32434-6110-FC1E-6E72-AC9057D5FB8B}"/>
                </a:ext>
              </a:extLst>
            </p:cNvPr>
            <p:cNvCxnSpPr/>
            <p:nvPr/>
          </p:nvCxnSpPr>
          <p:spPr>
            <a:xfrm flipV="1">
              <a:off x="5787736" y="1537855"/>
              <a:ext cx="0" cy="436418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B1E58-F3DB-1F57-AA66-231A2D6E29A6}"/>
              </a:ext>
            </a:extLst>
          </p:cNvPr>
          <p:cNvSpPr/>
          <p:nvPr/>
        </p:nvSpPr>
        <p:spPr>
          <a:xfrm>
            <a:off x="2372593" y="2702484"/>
            <a:ext cx="1413163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Coal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E1F0C-BACA-4D39-83F2-8D8814277E31}"/>
              </a:ext>
            </a:extLst>
          </p:cNvPr>
          <p:cNvSpPr/>
          <p:nvPr/>
        </p:nvSpPr>
        <p:spPr>
          <a:xfrm>
            <a:off x="7893632" y="2463489"/>
            <a:ext cx="2912918" cy="102870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Gas Cleansing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24716F-9DA6-FE84-E86F-4F001C78F638}"/>
              </a:ext>
            </a:extLst>
          </p:cNvPr>
          <p:cNvSpPr/>
          <p:nvPr/>
        </p:nvSpPr>
        <p:spPr>
          <a:xfrm>
            <a:off x="5017279" y="2686900"/>
            <a:ext cx="1413163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Gasification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F50B86-A6A3-8B8C-4184-0F6FE2A1406F}"/>
              </a:ext>
            </a:extLst>
          </p:cNvPr>
          <p:cNvSpPr/>
          <p:nvPr/>
        </p:nvSpPr>
        <p:spPr>
          <a:xfrm>
            <a:off x="2372592" y="3644593"/>
            <a:ext cx="1413163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Liquid HC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41FE5D-08A4-456B-13CB-DD3183C1C578}"/>
              </a:ext>
            </a:extLst>
          </p:cNvPr>
          <p:cNvSpPr/>
          <p:nvPr/>
        </p:nvSpPr>
        <p:spPr>
          <a:xfrm>
            <a:off x="5017278" y="3683544"/>
            <a:ext cx="2557699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Desulphurization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5D55B8-F910-6589-263B-644987828247}"/>
              </a:ext>
            </a:extLst>
          </p:cNvPr>
          <p:cNvSpPr/>
          <p:nvPr/>
        </p:nvSpPr>
        <p:spPr>
          <a:xfrm>
            <a:off x="5017277" y="4955557"/>
            <a:ext cx="2557699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Desulphurization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40F074-65C3-3636-385C-79F3C688ED57}"/>
              </a:ext>
            </a:extLst>
          </p:cNvPr>
          <p:cNvSpPr/>
          <p:nvPr/>
        </p:nvSpPr>
        <p:spPr>
          <a:xfrm>
            <a:off x="2372592" y="4955557"/>
            <a:ext cx="1413163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Gas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61050E7-5320-3732-B7BE-34F84FDF0653}"/>
              </a:ext>
            </a:extLst>
          </p:cNvPr>
          <p:cNvSpPr/>
          <p:nvPr/>
        </p:nvSpPr>
        <p:spPr>
          <a:xfrm>
            <a:off x="8806500" y="4265430"/>
            <a:ext cx="1413163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Reforming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999652-7668-F6A7-35E9-20D286642688}"/>
              </a:ext>
            </a:extLst>
          </p:cNvPr>
          <p:cNvSpPr/>
          <p:nvPr/>
        </p:nvSpPr>
        <p:spPr>
          <a:xfrm>
            <a:off x="8886164" y="5620548"/>
            <a:ext cx="1743740" cy="581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Water gas Shift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E5E7B9-4AA6-A440-0CA3-5A0A67FC180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 flipV="1">
            <a:off x="3785756" y="2977843"/>
            <a:ext cx="1231523" cy="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06B42F7-A8AA-80F0-6CC3-93E2F395191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430442" y="2977844"/>
            <a:ext cx="1463190" cy="13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4BAFDF-DD64-C3EC-68E4-AAC7AAE677BF}"/>
              </a:ext>
            </a:extLst>
          </p:cNvPr>
          <p:cNvCxnSpPr/>
          <p:nvPr/>
        </p:nvCxnSpPr>
        <p:spPr>
          <a:xfrm flipV="1">
            <a:off x="3779594" y="3972741"/>
            <a:ext cx="1231523" cy="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F6259A-54B8-B20B-8DE6-A01D0ACAA77E}"/>
              </a:ext>
            </a:extLst>
          </p:cNvPr>
          <p:cNvCxnSpPr/>
          <p:nvPr/>
        </p:nvCxnSpPr>
        <p:spPr>
          <a:xfrm flipV="1">
            <a:off x="3785754" y="5236952"/>
            <a:ext cx="1231523" cy="15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AACCF7-792F-0AC3-C0C1-58046308B96C}"/>
              </a:ext>
            </a:extLst>
          </p:cNvPr>
          <p:cNvCxnSpPr>
            <a:stCxn id="17" idx="2"/>
          </p:cNvCxnSpPr>
          <p:nvPr/>
        </p:nvCxnSpPr>
        <p:spPr>
          <a:xfrm>
            <a:off x="9350091" y="3492198"/>
            <a:ext cx="0" cy="7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F332A01-4109-BB3F-E4C0-A1D2E536E2AB}"/>
              </a:ext>
            </a:extLst>
          </p:cNvPr>
          <p:cNvCxnSpPr/>
          <p:nvPr/>
        </p:nvCxnSpPr>
        <p:spPr>
          <a:xfrm>
            <a:off x="9350091" y="4849877"/>
            <a:ext cx="0" cy="734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2852AE1-0C15-896F-D52E-C565D5B6341D}"/>
              </a:ext>
            </a:extLst>
          </p:cNvPr>
          <p:cNvCxnSpPr>
            <a:cxnSpLocks/>
          </p:cNvCxnSpPr>
          <p:nvPr/>
        </p:nvCxnSpPr>
        <p:spPr>
          <a:xfrm>
            <a:off x="8146477" y="3988325"/>
            <a:ext cx="0" cy="12780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7D6BB5-0613-41CD-09B7-7888AD0C4D8B}"/>
              </a:ext>
            </a:extLst>
          </p:cNvPr>
          <p:cNvCxnSpPr>
            <a:stCxn id="20" idx="3"/>
          </p:cNvCxnSpPr>
          <p:nvPr/>
        </p:nvCxnSpPr>
        <p:spPr>
          <a:xfrm>
            <a:off x="7574977" y="3974487"/>
            <a:ext cx="581891" cy="13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86962B9-B3DB-255A-D235-AEE24D06B474}"/>
              </a:ext>
            </a:extLst>
          </p:cNvPr>
          <p:cNvCxnSpPr/>
          <p:nvPr/>
        </p:nvCxnSpPr>
        <p:spPr>
          <a:xfrm>
            <a:off x="7574977" y="5252536"/>
            <a:ext cx="581891" cy="138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5C88014-4AAB-A00C-BE85-4325AC20505F}"/>
              </a:ext>
            </a:extLst>
          </p:cNvPr>
          <p:cNvCxnSpPr>
            <a:cxnSpLocks/>
          </p:cNvCxnSpPr>
          <p:nvPr/>
        </p:nvCxnSpPr>
        <p:spPr>
          <a:xfrm>
            <a:off x="8176785" y="4612182"/>
            <a:ext cx="541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B5941074-D25E-C1A4-931C-DB74F1302C53}"/>
              </a:ext>
            </a:extLst>
          </p:cNvPr>
          <p:cNvSpPr/>
          <p:nvPr/>
        </p:nvSpPr>
        <p:spPr>
          <a:xfrm rot="16200000">
            <a:off x="396052" y="3353650"/>
            <a:ext cx="1557786" cy="58188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Hydrocarbon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B9E95F6-2440-3474-62D1-42E7DC87DDF2}"/>
              </a:ext>
            </a:extLst>
          </p:cNvPr>
          <p:cNvSpPr txBox="1"/>
          <p:nvPr/>
        </p:nvSpPr>
        <p:spPr>
          <a:xfrm>
            <a:off x="1849533" y="128913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Source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45A0023-5333-3061-683D-25D686E57F03}"/>
              </a:ext>
            </a:extLst>
          </p:cNvPr>
          <p:cNvSpPr txBox="1"/>
          <p:nvPr/>
        </p:nvSpPr>
        <p:spPr>
          <a:xfrm>
            <a:off x="8120451" y="12282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01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F06D-DF1B-AC73-1E47-BFFDBACC7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6832" y="2813447"/>
            <a:ext cx="3009932" cy="812980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21504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157</TotalTime>
  <Words>248</Words>
  <Application>Microsoft Office PowerPoint</Application>
  <PresentationFormat>Widescreen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GenAITheme3-whiteBG</vt:lpstr>
      <vt:lpstr>HYDROGEN PRODUCTION METHODS</vt:lpstr>
      <vt:lpstr>HYDROGEN PRODUCTION</vt:lpstr>
      <vt:lpstr>HYDROGEN PRODUCTION METHODS</vt:lpstr>
      <vt:lpstr>COLOURS OF HYDROGEN </vt:lpstr>
      <vt:lpstr>HYDROGEN PRODUCTION FROM FOSSIL FUELS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8</cp:revision>
  <dcterms:created xsi:type="dcterms:W3CDTF">2025-02-03T11:14:49Z</dcterms:created>
  <dcterms:modified xsi:type="dcterms:W3CDTF">2025-02-06T08:05:55Z</dcterms:modified>
</cp:coreProperties>
</file>