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532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60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54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1584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31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3D53-FDE3-1831-6AEA-075A3E347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49A87-D23B-885B-5344-C04863D50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8147-EA8E-9C35-49B5-FF09EA1F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1C82-A639-4910-BA20-2FC1349F043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9BE9B-0004-A7E1-08B8-53E4CD77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1FA7D-4504-6B52-A0AC-B51761ED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1EEF-5D7C-4C34-BFA5-D35AEED72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6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33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BFA6-0D54-9A8A-F1F4-A1E3E4FE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417" y="2763751"/>
            <a:ext cx="9144000" cy="615553"/>
          </a:xfrm>
        </p:spPr>
        <p:txBody>
          <a:bodyPr/>
          <a:lstStyle/>
          <a:p>
            <a:r>
              <a:rPr lang="en-IN" sz="4000" b="1" dirty="0">
                <a:solidFill>
                  <a:srgbClr val="FF5900"/>
                </a:solidFill>
              </a:rPr>
              <a:t>Lecture 13 Hydrogen storage</a:t>
            </a:r>
          </a:p>
        </p:txBody>
      </p:sp>
    </p:spTree>
    <p:extLst>
      <p:ext uri="{BB962C8B-B14F-4D97-AF65-F5344CB8AC3E}">
        <p14:creationId xmlns:p14="http://schemas.microsoft.com/office/powerpoint/2010/main" val="376915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2581-7A93-B142-12CA-8D40185D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– IV TANK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9EF87-D3B9-1C18-6C47-9A001903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40" y="1317034"/>
            <a:ext cx="4996716" cy="3226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2F2FE-0D8F-86EE-3B17-F1A97AF94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688" y="1323720"/>
            <a:ext cx="3329895" cy="3243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D33B60-266F-1D91-598B-5016D610BAEF}"/>
              </a:ext>
            </a:extLst>
          </p:cNvPr>
          <p:cNvSpPr txBox="1"/>
          <p:nvPr/>
        </p:nvSpPr>
        <p:spPr>
          <a:xfrm>
            <a:off x="1522634" y="4567681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Cross- section of type- IV cylinder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949EE-6AE2-2FAB-A53A-6AD9CC6D1558}"/>
              </a:ext>
            </a:extLst>
          </p:cNvPr>
          <p:cNvSpPr txBox="1"/>
          <p:nvPr/>
        </p:nvSpPr>
        <p:spPr>
          <a:xfrm>
            <a:off x="6215270" y="4752347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set of type – IV cylinder used in h2 FC vehicles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74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B31F-E008-9504-6989-24EA7236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LIQUID STORAGE OF HYDROGEN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5E2EE1-D6EA-0FE3-C0B9-47A210258268}"/>
                  </a:ext>
                </a:extLst>
              </p:cNvPr>
              <p:cNvSpPr txBox="1"/>
              <p:nvPr/>
            </p:nvSpPr>
            <p:spPr>
              <a:xfrm>
                <a:off x="761967" y="707742"/>
                <a:ext cx="7035900" cy="5442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• The basic requirement for liquid hydrogen storage is to reduce its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temperature to — 253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• A liquid hydrogen tank is typically not designed to withstand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internal pressure, but rather to hold a cryogenic liquid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• The vessel must be properly insulated to reduce heat transfer to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a minimum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• Heat transfer from the environment to the liquid increases the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pressure inside the tank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• Since the tank is not designed to hold high pressure, hydrogen is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allowed to escape through a relief valve, which is sometimes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referred to as "boil-off"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IN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5E2EE1-D6EA-0FE3-C0B9-47A210258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67" y="707742"/>
                <a:ext cx="7035900" cy="5442516"/>
              </a:xfrm>
              <a:prstGeom prst="rect">
                <a:avLst/>
              </a:prstGeo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03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40F1-8EB2-41D6-FBFC-39C51674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LIQUID HYDROGEN TANK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108ED-633D-F487-088A-2676A0A68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22" y="1546469"/>
            <a:ext cx="4668696" cy="34365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67732B-ACB8-677E-6041-180E4835D640}"/>
              </a:ext>
            </a:extLst>
          </p:cNvPr>
          <p:cNvSpPr/>
          <p:nvPr/>
        </p:nvSpPr>
        <p:spPr>
          <a:xfrm>
            <a:off x="7603434" y="5271774"/>
            <a:ext cx="3310912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Issue of LH2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Energy intensive process</a:t>
            </a:r>
          </a:p>
          <a:p>
            <a:pPr algn="l"/>
            <a:r>
              <a:rPr lang="en-US" dirty="0"/>
              <a:t>-    Hydrogen loss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C6890-7C39-F502-6216-398BF18ED9F3}"/>
              </a:ext>
            </a:extLst>
          </p:cNvPr>
          <p:cNvSpPr txBox="1"/>
          <p:nvPr/>
        </p:nvSpPr>
        <p:spPr>
          <a:xfrm>
            <a:off x="8050696" y="4089421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A LH2 tank to supply hydrogen for marine 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                    application</a:t>
            </a:r>
            <a:endParaRPr lang="en-IN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DF1E70-4E44-CE5B-B2D3-8D9357ED0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33" y="976696"/>
            <a:ext cx="4085714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1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E210-ABC2-003E-4DED-5DE4EB93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984885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HYDROGEN STORAGE IN CONDENSED </a:t>
            </a:r>
            <a:br>
              <a:rPr lang="en-US" sz="3200" b="1" dirty="0">
                <a:solidFill>
                  <a:srgbClr val="FF5900"/>
                </a:solidFill>
              </a:rPr>
            </a:br>
            <a:r>
              <a:rPr lang="en-US" sz="3200" b="1" dirty="0">
                <a:solidFill>
                  <a:srgbClr val="FF5900"/>
                </a:solidFill>
              </a:rPr>
              <a:t>STATES: TWO TYPES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52FBE-E5D4-8C8D-72C5-006FE991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738" y="1876925"/>
            <a:ext cx="5273497" cy="1851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B45D4B-7358-DF2C-02F3-0B5FABAD7FF7}"/>
              </a:ext>
            </a:extLst>
          </p:cNvPr>
          <p:cNvSpPr txBox="1"/>
          <p:nvPr/>
        </p:nvSpPr>
        <p:spPr>
          <a:xfrm>
            <a:off x="2902226" y="4244009"/>
            <a:ext cx="24160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Physisorption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Surface storage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Example: absorbents </a:t>
            </a:r>
          </a:p>
          <a:p>
            <a:r>
              <a:rPr lang="en-US" dirty="0">
                <a:solidFill>
                  <a:srgbClr val="002060"/>
                </a:solidFill>
              </a:rPr>
              <a:t>(carbon, MOF </a:t>
            </a:r>
            <a:r>
              <a:rPr lang="en-US" dirty="0" err="1">
                <a:solidFill>
                  <a:srgbClr val="002060"/>
                </a:solidFill>
              </a:rPr>
              <a:t>ect</a:t>
            </a:r>
            <a:r>
              <a:rPr lang="en-US" dirty="0">
                <a:solidFill>
                  <a:srgbClr val="002060"/>
                </a:solidFill>
              </a:rPr>
              <a:t>.)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25A65-4521-6A34-BD9E-110193CF012E}"/>
              </a:ext>
            </a:extLst>
          </p:cNvPr>
          <p:cNvSpPr txBox="1"/>
          <p:nvPr/>
        </p:nvSpPr>
        <p:spPr>
          <a:xfrm>
            <a:off x="6652591" y="4244009"/>
            <a:ext cx="38651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Chemisorption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Storage into matter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Example: metal hydrides, chemicals</a:t>
            </a:r>
          </a:p>
        </p:txBody>
      </p:sp>
    </p:spTree>
    <p:extLst>
      <p:ext uri="{BB962C8B-B14F-4D97-AF65-F5344CB8AC3E}">
        <p14:creationId xmlns:p14="http://schemas.microsoft.com/office/powerpoint/2010/main" val="97176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484914-B8A9-FC29-1DB4-6AAB00B2D869}"/>
              </a:ext>
            </a:extLst>
          </p:cNvPr>
          <p:cNvCxnSpPr>
            <a:cxnSpLocks/>
          </p:cNvCxnSpPr>
          <p:nvPr/>
        </p:nvCxnSpPr>
        <p:spPr>
          <a:xfrm>
            <a:off x="5966280" y="4406488"/>
            <a:ext cx="0" cy="382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69D70B-8637-072C-CE37-34551AF140FA}"/>
              </a:ext>
            </a:extLst>
          </p:cNvPr>
          <p:cNvGrpSpPr/>
          <p:nvPr/>
        </p:nvGrpSpPr>
        <p:grpSpPr>
          <a:xfrm>
            <a:off x="3284552" y="4043751"/>
            <a:ext cx="4935110" cy="755078"/>
            <a:chOff x="2192724" y="1786675"/>
            <a:chExt cx="6841946" cy="75507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3E3D0A-2B9F-1F2A-5505-F0DD8102E350}"/>
                </a:ext>
              </a:extLst>
            </p:cNvPr>
            <p:cNvCxnSpPr>
              <a:cxnSpLocks/>
            </p:cNvCxnSpPr>
            <p:nvPr/>
          </p:nvCxnSpPr>
          <p:spPr>
            <a:xfrm>
              <a:off x="2192724" y="2149412"/>
              <a:ext cx="6841946" cy="197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71ED2B-0EAF-1EF5-C0D8-674C958FED0F}"/>
                </a:ext>
              </a:extLst>
            </p:cNvPr>
            <p:cNvCxnSpPr/>
            <p:nvPr/>
          </p:nvCxnSpPr>
          <p:spPr>
            <a:xfrm>
              <a:off x="5751067" y="1786675"/>
              <a:ext cx="0" cy="3627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444430C-F435-F758-8ED1-303DFFEE1B51}"/>
                </a:ext>
              </a:extLst>
            </p:cNvPr>
            <p:cNvCxnSpPr>
              <a:cxnSpLocks/>
            </p:cNvCxnSpPr>
            <p:nvPr/>
          </p:nvCxnSpPr>
          <p:spPr>
            <a:xfrm>
              <a:off x="2192724" y="2149412"/>
              <a:ext cx="0" cy="382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BA3ACE-87D0-FCBA-8807-40315ABBD040}"/>
                </a:ext>
              </a:extLst>
            </p:cNvPr>
            <p:cNvCxnSpPr>
              <a:cxnSpLocks/>
            </p:cNvCxnSpPr>
            <p:nvPr/>
          </p:nvCxnSpPr>
          <p:spPr>
            <a:xfrm>
              <a:off x="9034670" y="2159280"/>
              <a:ext cx="0" cy="382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CCC733B-F1DE-A733-39BF-475310394C98}"/>
              </a:ext>
            </a:extLst>
          </p:cNvPr>
          <p:cNvGrpSpPr/>
          <p:nvPr/>
        </p:nvGrpSpPr>
        <p:grpSpPr>
          <a:xfrm>
            <a:off x="8561481" y="3099461"/>
            <a:ext cx="2435087" cy="459969"/>
            <a:chOff x="2192724" y="1786675"/>
            <a:chExt cx="6841946" cy="75507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DA9B48-F1D7-5112-4402-36440FA2BD34}"/>
                </a:ext>
              </a:extLst>
            </p:cNvPr>
            <p:cNvCxnSpPr>
              <a:cxnSpLocks/>
            </p:cNvCxnSpPr>
            <p:nvPr/>
          </p:nvCxnSpPr>
          <p:spPr>
            <a:xfrm>
              <a:off x="2192724" y="2149412"/>
              <a:ext cx="6841946" cy="197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3E65A6-F646-5FDB-926C-D8A638BE12BF}"/>
                </a:ext>
              </a:extLst>
            </p:cNvPr>
            <p:cNvCxnSpPr/>
            <p:nvPr/>
          </p:nvCxnSpPr>
          <p:spPr>
            <a:xfrm>
              <a:off x="5751067" y="1786675"/>
              <a:ext cx="0" cy="3627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6B798C-9DCC-6A07-7AC3-494E0699BD3E}"/>
                </a:ext>
              </a:extLst>
            </p:cNvPr>
            <p:cNvCxnSpPr>
              <a:cxnSpLocks/>
            </p:cNvCxnSpPr>
            <p:nvPr/>
          </p:nvCxnSpPr>
          <p:spPr>
            <a:xfrm>
              <a:off x="2192724" y="2149412"/>
              <a:ext cx="0" cy="382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92D928-5126-1B6A-6169-A561C494EAE8}"/>
                </a:ext>
              </a:extLst>
            </p:cNvPr>
            <p:cNvCxnSpPr>
              <a:cxnSpLocks/>
            </p:cNvCxnSpPr>
            <p:nvPr/>
          </p:nvCxnSpPr>
          <p:spPr>
            <a:xfrm>
              <a:off x="9034670" y="2159280"/>
              <a:ext cx="0" cy="382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B71818-C4A4-6323-A87C-02C0E28D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 STORAGE IN CONDENSED STATES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084F7-2569-C08A-6957-483D9F68553E}"/>
              </a:ext>
            </a:extLst>
          </p:cNvPr>
          <p:cNvSpPr/>
          <p:nvPr/>
        </p:nvSpPr>
        <p:spPr>
          <a:xfrm>
            <a:off x="4245289" y="1212222"/>
            <a:ext cx="3011556" cy="5744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Hydrogen storage materials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9AC42-506A-95CB-A3EB-08F019A08374}"/>
              </a:ext>
            </a:extLst>
          </p:cNvPr>
          <p:cNvSpPr/>
          <p:nvPr/>
        </p:nvSpPr>
        <p:spPr>
          <a:xfrm>
            <a:off x="1110442" y="2531994"/>
            <a:ext cx="1586374" cy="5744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Adsorbent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9226F-5CDB-3AEC-608C-323557F50BB7}"/>
              </a:ext>
            </a:extLst>
          </p:cNvPr>
          <p:cNvSpPr/>
          <p:nvPr/>
        </p:nvSpPr>
        <p:spPr>
          <a:xfrm>
            <a:off x="4860809" y="2519570"/>
            <a:ext cx="1586374" cy="5744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Metal hydrides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A74CF-3E9F-7FC8-B79F-6DF9443C39AE}"/>
              </a:ext>
            </a:extLst>
          </p:cNvPr>
          <p:cNvSpPr/>
          <p:nvPr/>
        </p:nvSpPr>
        <p:spPr>
          <a:xfrm>
            <a:off x="8611176" y="2539448"/>
            <a:ext cx="1586374" cy="5744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Chemicals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B691C-C5AE-5DAB-5E9B-910A9A027875}"/>
              </a:ext>
            </a:extLst>
          </p:cNvPr>
          <p:cNvSpPr/>
          <p:nvPr/>
        </p:nvSpPr>
        <p:spPr>
          <a:xfrm>
            <a:off x="5577579" y="3511650"/>
            <a:ext cx="4283190" cy="5744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Liquid organic hydrogen carrier (LOHC)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D4272F-9F90-D425-62EA-47DD112290ED}"/>
              </a:ext>
            </a:extLst>
          </p:cNvPr>
          <p:cNvSpPr/>
          <p:nvPr/>
        </p:nvSpPr>
        <p:spPr>
          <a:xfrm>
            <a:off x="1834057" y="4688853"/>
            <a:ext cx="4613126" cy="5744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 metal hydrides intermetallic hydrides 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366DA-F835-3F00-C7EB-9A17E12D8ABB}"/>
              </a:ext>
            </a:extLst>
          </p:cNvPr>
          <p:cNvSpPr/>
          <p:nvPr/>
        </p:nvSpPr>
        <p:spPr>
          <a:xfrm>
            <a:off x="6523957" y="4688852"/>
            <a:ext cx="1993878" cy="5744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Complex hydrides 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71FEF-9ED1-717D-59B2-D8819A2D87CC}"/>
              </a:ext>
            </a:extLst>
          </p:cNvPr>
          <p:cNvSpPr/>
          <p:nvPr/>
        </p:nvSpPr>
        <p:spPr>
          <a:xfrm>
            <a:off x="10346446" y="3540252"/>
            <a:ext cx="1135800" cy="5744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2DBED-55AE-C008-AF0A-6E893BCF6AE1}"/>
              </a:ext>
            </a:extLst>
          </p:cNvPr>
          <p:cNvSpPr/>
          <p:nvPr/>
        </p:nvSpPr>
        <p:spPr>
          <a:xfrm>
            <a:off x="1135863" y="3383914"/>
            <a:ext cx="1586374" cy="8350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MOF</a:t>
            </a:r>
          </a:p>
          <a:p>
            <a:pPr algn="ctr"/>
            <a:r>
              <a:rPr lang="en-US" dirty="0"/>
              <a:t>Carbon</a:t>
            </a:r>
          </a:p>
          <a:p>
            <a:pPr algn="ctr"/>
            <a:r>
              <a:rPr lang="en-US" dirty="0"/>
              <a:t>zeolites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BE9151-59F5-9680-9909-1FEA537E9C2F}"/>
              </a:ext>
            </a:extLst>
          </p:cNvPr>
          <p:cNvSpPr/>
          <p:nvPr/>
        </p:nvSpPr>
        <p:spPr>
          <a:xfrm>
            <a:off x="1929050" y="5376070"/>
            <a:ext cx="1586374" cy="4027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AIH</a:t>
            </a:r>
            <a:r>
              <a:rPr lang="en-US" sz="1200" dirty="0"/>
              <a:t>3</a:t>
            </a:r>
            <a:r>
              <a:rPr lang="en-US" dirty="0"/>
              <a:t>,MgH</a:t>
            </a:r>
            <a:r>
              <a:rPr lang="en-US" sz="1100" dirty="0"/>
              <a:t>2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96CD68-E317-DC76-0916-223F0929A6EE}"/>
              </a:ext>
            </a:extLst>
          </p:cNvPr>
          <p:cNvSpPr/>
          <p:nvPr/>
        </p:nvSpPr>
        <p:spPr>
          <a:xfrm>
            <a:off x="4067622" y="5382727"/>
            <a:ext cx="1586374" cy="4027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laNishx</a:t>
            </a:r>
            <a:r>
              <a:rPr lang="en-US" dirty="0"/>
              <a:t>, </a:t>
            </a:r>
            <a:r>
              <a:rPr lang="en-US" dirty="0" err="1"/>
              <a:t>TiFeHx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B2199-1B8E-5463-D919-5FAC237E4171}"/>
              </a:ext>
            </a:extLst>
          </p:cNvPr>
          <p:cNvSpPr/>
          <p:nvPr/>
        </p:nvSpPr>
        <p:spPr>
          <a:xfrm>
            <a:off x="10203381" y="4235023"/>
            <a:ext cx="1586374" cy="8350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NH3</a:t>
            </a:r>
          </a:p>
          <a:p>
            <a:pPr algn="ctr"/>
            <a:r>
              <a:rPr lang="en-US" dirty="0"/>
              <a:t>Methanol</a:t>
            </a:r>
          </a:p>
          <a:p>
            <a:pPr algn="ctr"/>
            <a:r>
              <a:rPr lang="en-US" dirty="0"/>
              <a:t>Formic acid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C802E6-9144-86CA-5BA6-B4BD84CCB30E}"/>
              </a:ext>
            </a:extLst>
          </p:cNvPr>
          <p:cNvSpPr/>
          <p:nvPr/>
        </p:nvSpPr>
        <p:spPr>
          <a:xfrm>
            <a:off x="6206194" y="5376069"/>
            <a:ext cx="2202909" cy="4027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NaAIH</a:t>
            </a:r>
            <a:r>
              <a:rPr lang="en-US" sz="1200" dirty="0"/>
              <a:t>4</a:t>
            </a:r>
            <a:r>
              <a:rPr lang="en-US" dirty="0"/>
              <a:t>,LiNH</a:t>
            </a:r>
            <a:r>
              <a:rPr lang="en-US" sz="1100" dirty="0"/>
              <a:t>2,</a:t>
            </a:r>
            <a:r>
              <a:rPr lang="en-US" dirty="0"/>
              <a:t> LiNH</a:t>
            </a:r>
            <a:r>
              <a:rPr lang="en-US" sz="1100" dirty="0"/>
              <a:t>4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84AEDD-94DB-527D-A076-4ADCF432BA19}"/>
              </a:ext>
            </a:extLst>
          </p:cNvPr>
          <p:cNvGrpSpPr/>
          <p:nvPr/>
        </p:nvGrpSpPr>
        <p:grpSpPr>
          <a:xfrm>
            <a:off x="2192724" y="1786675"/>
            <a:ext cx="6841946" cy="755078"/>
            <a:chOff x="2192724" y="1786675"/>
            <a:chExt cx="6841946" cy="75507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2754B0-4C8D-DCCD-6318-8D2028B70028}"/>
                </a:ext>
              </a:extLst>
            </p:cNvPr>
            <p:cNvCxnSpPr>
              <a:cxnSpLocks/>
            </p:cNvCxnSpPr>
            <p:nvPr/>
          </p:nvCxnSpPr>
          <p:spPr>
            <a:xfrm>
              <a:off x="2192724" y="2149412"/>
              <a:ext cx="6841946" cy="197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CA9CCF-04BB-EC81-6562-7E968838337A}"/>
                </a:ext>
              </a:extLst>
            </p:cNvPr>
            <p:cNvCxnSpPr>
              <a:stCxn id="3" idx="2"/>
            </p:cNvCxnSpPr>
            <p:nvPr/>
          </p:nvCxnSpPr>
          <p:spPr>
            <a:xfrm>
              <a:off x="5751067" y="1786675"/>
              <a:ext cx="0" cy="3627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5145E5C-9EAB-4AEF-0005-0C44B7A5E347}"/>
                </a:ext>
              </a:extLst>
            </p:cNvPr>
            <p:cNvCxnSpPr>
              <a:cxnSpLocks/>
            </p:cNvCxnSpPr>
            <p:nvPr/>
          </p:nvCxnSpPr>
          <p:spPr>
            <a:xfrm>
              <a:off x="2192724" y="2149412"/>
              <a:ext cx="0" cy="382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E515B5-1770-FA87-2E58-F9C6AF6D3420}"/>
                </a:ext>
              </a:extLst>
            </p:cNvPr>
            <p:cNvCxnSpPr>
              <a:cxnSpLocks/>
            </p:cNvCxnSpPr>
            <p:nvPr/>
          </p:nvCxnSpPr>
          <p:spPr>
            <a:xfrm>
              <a:off x="9034670" y="2159280"/>
              <a:ext cx="0" cy="382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4C1717-8AC4-05A8-79F2-DB3899C4AF3C}"/>
              </a:ext>
            </a:extLst>
          </p:cNvPr>
          <p:cNvCxnSpPr>
            <a:cxnSpLocks/>
          </p:cNvCxnSpPr>
          <p:nvPr/>
        </p:nvCxnSpPr>
        <p:spPr>
          <a:xfrm>
            <a:off x="5376558" y="2149412"/>
            <a:ext cx="0" cy="382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39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418D-4E96-20EE-2178-AA2A0945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84" y="2571750"/>
            <a:ext cx="3303137" cy="1231106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4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7C6E-0F76-B8F7-BBBE-79547868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PREVENTIVE MEASURES TO AVOID H2 ACCIDENIS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8923F-C931-2FF1-A04A-12948DD8125F}"/>
              </a:ext>
            </a:extLst>
          </p:cNvPr>
          <p:cNvSpPr txBox="1"/>
          <p:nvPr/>
        </p:nvSpPr>
        <p:spPr>
          <a:xfrm>
            <a:off x="874643" y="1023730"/>
            <a:ext cx="8956298" cy="4611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Leak prevention: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Leakage of H2 from containers and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pipelines is expected to be 1.3—2.8 times higher than gaseous methane leakage and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approximately 4 times than that of air under the same conditions: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"airproof is not hydrogen-proof.“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Hydrogen generation, storage systems should be installed at remote area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(distant from human habitation), kept away from fire hazards, &amp; electrical sparking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personnel should operate the H2 facility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case of hydrogen fire: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People/animal should immediately be evacuated from the place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 safer distance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should be allowed to burn the complete hydrogen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0279-AD3C-3810-8468-D5C73CF9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SAFETY GUIDELINES ON HYDROGEN SYSTEMS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25DFC-3161-8131-6689-E4E2C88AD978}"/>
              </a:ext>
            </a:extLst>
          </p:cNvPr>
          <p:cNvSpPr txBox="1"/>
          <p:nvPr/>
        </p:nvSpPr>
        <p:spPr>
          <a:xfrm>
            <a:off x="685801" y="920474"/>
            <a:ext cx="8269356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 of government bodies (India: PESO) after installation of H2 systems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Each building block will be properly distanced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Standard piping/fittings/storage equipment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Regular inspection of hydrogen relief valves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Proper calibration of H2 sensor and alarms H2 system should be installed outside in open air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Proper ventilation (forced + natural) in case of inside installation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Training and certification on hydrogen safety (US-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DOE) 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8639D-0F59-A5A2-3BB5-AF71B01D4556}"/>
              </a:ext>
            </a:extLst>
          </p:cNvPr>
          <p:cNvSpPr/>
          <p:nvPr/>
        </p:nvSpPr>
        <p:spPr>
          <a:xfrm>
            <a:off x="10591799" y="2571750"/>
            <a:ext cx="914400" cy="12324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588B7D-438C-E55B-08D6-DB429F176210}"/>
              </a:ext>
            </a:extLst>
          </p:cNvPr>
          <p:cNvSpPr/>
          <p:nvPr/>
        </p:nvSpPr>
        <p:spPr>
          <a:xfrm>
            <a:off x="8572499" y="2571750"/>
            <a:ext cx="914400" cy="12324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1CFF7F-EDD7-D3F1-D53A-F84347601EAB}"/>
              </a:ext>
            </a:extLst>
          </p:cNvPr>
          <p:cNvCxnSpPr>
            <a:cxnSpLocks/>
          </p:cNvCxnSpPr>
          <p:nvPr/>
        </p:nvCxnSpPr>
        <p:spPr>
          <a:xfrm>
            <a:off x="9607825" y="3088584"/>
            <a:ext cx="8746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7DA6B1-8DC7-1F1A-3C83-892EBC97A237}"/>
              </a:ext>
            </a:extLst>
          </p:cNvPr>
          <p:cNvSpPr txBox="1"/>
          <p:nvPr/>
        </p:nvSpPr>
        <p:spPr>
          <a:xfrm>
            <a:off x="9566834" y="220987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8-16 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608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5675-C9E5-644A-9F74-4B498F8E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BURNING OF HYDROGEN VS GAS CAR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EE935-C17C-BA58-8163-FF7A7D8A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63" y="1186924"/>
            <a:ext cx="7224386" cy="37874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D040C0-E016-23A6-F107-2A349741A2D5}"/>
              </a:ext>
            </a:extLst>
          </p:cNvPr>
          <p:cNvSpPr txBox="1"/>
          <p:nvPr/>
        </p:nvSpPr>
        <p:spPr>
          <a:xfrm>
            <a:off x="1746801" y="4974392"/>
            <a:ext cx="884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YouTube, Hydrogen vs. Gasoline Leak and Ignition Test- which is safer? </a:t>
            </a:r>
          </a:p>
        </p:txBody>
      </p:sp>
    </p:spTree>
    <p:extLst>
      <p:ext uri="{BB962C8B-B14F-4D97-AF65-F5344CB8AC3E}">
        <p14:creationId xmlns:p14="http://schemas.microsoft.com/office/powerpoint/2010/main" val="69839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403E-49A1-F53D-415B-574FB7BD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42" y="2443604"/>
            <a:ext cx="5469868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HYDROGEN STORAGE</a:t>
            </a:r>
            <a:endParaRPr lang="en-IN" sz="3200" b="1" dirty="0">
              <a:solidFill>
                <a:srgbClr val="FF59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DC366C-9F36-9D58-135E-C5946C640955}"/>
              </a:ext>
            </a:extLst>
          </p:cNvPr>
          <p:cNvCxnSpPr/>
          <p:nvPr/>
        </p:nvCxnSpPr>
        <p:spPr>
          <a:xfrm>
            <a:off x="3319670" y="3081130"/>
            <a:ext cx="60529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02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9AA7-2D29-78B8-D505-C2784D56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HYDROGEN STORAGE METHODS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75704-AB3C-B1A8-CCE8-CFB9C5931C8A}"/>
              </a:ext>
            </a:extLst>
          </p:cNvPr>
          <p:cNvSpPr/>
          <p:nvPr/>
        </p:nvSpPr>
        <p:spPr>
          <a:xfrm>
            <a:off x="1639957" y="1948070"/>
            <a:ext cx="4224130" cy="20474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48A63-AB02-1B9A-3140-5DB31F9F0C46}"/>
              </a:ext>
            </a:extLst>
          </p:cNvPr>
          <p:cNvSpPr txBox="1"/>
          <p:nvPr/>
        </p:nvSpPr>
        <p:spPr>
          <a:xfrm>
            <a:off x="1867314" y="2094637"/>
            <a:ext cx="37694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• Hydrogen storage in its purest form: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002060"/>
                </a:solidFill>
              </a:rPr>
              <a:t>Gaseous storage of hydrogen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002060"/>
                </a:solidFill>
              </a:rPr>
              <a:t>Liquid storage of hydrogen </a:t>
            </a:r>
          </a:p>
          <a:p>
            <a:r>
              <a:rPr lang="en-IN" sz="1600" dirty="0">
                <a:solidFill>
                  <a:srgbClr val="002060"/>
                </a:solidFill>
              </a:rPr>
              <a:t>• Hydrogen storage in materials </a:t>
            </a:r>
          </a:p>
          <a:p>
            <a:r>
              <a:rPr lang="en-IN" sz="1600" dirty="0">
                <a:solidFill>
                  <a:srgbClr val="002060"/>
                </a:solidFill>
              </a:rPr>
              <a:t>(condensed)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2B7983-F5F8-3CAA-00F2-517A9F032D94}"/>
              </a:ext>
            </a:extLst>
          </p:cNvPr>
          <p:cNvSpPr/>
          <p:nvPr/>
        </p:nvSpPr>
        <p:spPr>
          <a:xfrm>
            <a:off x="6453809" y="3995530"/>
            <a:ext cx="4687956" cy="20474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5B069-4577-7FFB-1CA8-9D9617F66F88}"/>
              </a:ext>
            </a:extLst>
          </p:cNvPr>
          <p:cNvSpPr txBox="1"/>
          <p:nvPr/>
        </p:nvSpPr>
        <p:spPr>
          <a:xfrm>
            <a:off x="6557340" y="4095930"/>
            <a:ext cx="477326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Key factors for hydrogen storage methods </a:t>
            </a:r>
          </a:p>
          <a:p>
            <a:r>
              <a:rPr lang="en-IN" sz="1600" dirty="0">
                <a:solidFill>
                  <a:srgbClr val="002060"/>
                </a:solidFill>
              </a:rPr>
              <a:t>1.Volumetric density (kg/L) </a:t>
            </a:r>
          </a:p>
          <a:p>
            <a:r>
              <a:rPr lang="en-IN" sz="1600" dirty="0">
                <a:solidFill>
                  <a:srgbClr val="002060"/>
                </a:solidFill>
              </a:rPr>
              <a:t>2.Gravimetric density </a:t>
            </a:r>
          </a:p>
          <a:p>
            <a:r>
              <a:rPr lang="en-IN" sz="1600" dirty="0">
                <a:solidFill>
                  <a:srgbClr val="002060"/>
                </a:solidFill>
              </a:rPr>
              <a:t>3.Kinetics (H2 uptake and release rate) </a:t>
            </a:r>
          </a:p>
          <a:p>
            <a:r>
              <a:rPr lang="en-IN" sz="1600" dirty="0">
                <a:solidFill>
                  <a:srgbClr val="002060"/>
                </a:solidFill>
              </a:rPr>
              <a:t>4.Cost </a:t>
            </a:r>
          </a:p>
          <a:p>
            <a:r>
              <a:rPr lang="en-IN" sz="1600" dirty="0">
                <a:solidFill>
                  <a:srgbClr val="002060"/>
                </a:solidFill>
              </a:rPr>
              <a:t>5.Operational temperature </a:t>
            </a:r>
          </a:p>
          <a:p>
            <a:r>
              <a:rPr lang="en-IN" sz="1600" dirty="0">
                <a:solidFill>
                  <a:srgbClr val="002060"/>
                </a:solidFill>
              </a:rPr>
              <a:t>6.Hydrogen release pressure 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53989F68-625A-F74A-58A2-94FE23D78359}"/>
              </a:ext>
            </a:extLst>
          </p:cNvPr>
          <p:cNvSpPr/>
          <p:nvPr/>
        </p:nvSpPr>
        <p:spPr>
          <a:xfrm flipV="1">
            <a:off x="5864085" y="2756355"/>
            <a:ext cx="1182757" cy="1239173"/>
          </a:xfrm>
          <a:prstGeom prst="bentUpArrow">
            <a:avLst>
              <a:gd name="adj1" fmla="val 25000"/>
              <a:gd name="adj2" fmla="val 2452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3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124E-6FCC-E28E-0167-EA16C802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8"/>
            <a:ext cx="11055659" cy="591940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ON-BOARD HYDROGEN STORAGE TARGETS: US DOE </a:t>
            </a:r>
            <a:endParaRPr lang="en-IN" sz="3200" b="1" dirty="0">
              <a:solidFill>
                <a:srgbClr val="FF59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3848005-9272-9671-7036-B66354887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849918"/>
                  </p:ext>
                </p:extLst>
              </p:nvPr>
            </p:nvGraphicFramePr>
            <p:xfrm>
              <a:off x="1067904" y="1121639"/>
              <a:ext cx="9666357" cy="4627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2119">
                      <a:extLst>
                        <a:ext uri="{9D8B030D-6E8A-4147-A177-3AD203B41FA5}">
                          <a16:colId xmlns:a16="http://schemas.microsoft.com/office/drawing/2014/main" val="2686044424"/>
                        </a:ext>
                      </a:extLst>
                    </a:gridCol>
                    <a:gridCol w="3222119">
                      <a:extLst>
                        <a:ext uri="{9D8B030D-6E8A-4147-A177-3AD203B41FA5}">
                          <a16:colId xmlns:a16="http://schemas.microsoft.com/office/drawing/2014/main" val="3521444010"/>
                        </a:ext>
                      </a:extLst>
                    </a:gridCol>
                    <a:gridCol w="3222119">
                      <a:extLst>
                        <a:ext uri="{9D8B030D-6E8A-4147-A177-3AD203B41FA5}">
                          <a16:colId xmlns:a16="http://schemas.microsoft.com/office/drawing/2014/main" val="3661288980"/>
                        </a:ext>
                      </a:extLst>
                    </a:gridCol>
                  </a:tblGrid>
                  <a:tr h="48958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Parameter (Unit)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2025 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Ultimate target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676180"/>
                      </a:ext>
                    </a:extLst>
                  </a:tr>
                  <a:tr h="48958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Gravimetric capacity (</a:t>
                          </a:r>
                          <a:r>
                            <a:rPr lang="en-IN" dirty="0" err="1"/>
                            <a:t>wt</a:t>
                          </a:r>
                          <a:r>
                            <a:rPr lang="en-IN" dirty="0"/>
                            <a:t>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6.5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9763427"/>
                      </a:ext>
                    </a:extLst>
                  </a:tr>
                  <a:tr h="48958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Volumetric density (kg/L)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0.05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778700"/>
                      </a:ext>
                    </a:extLst>
                  </a:tr>
                  <a:tr h="48958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System cost ($/kg/H</a:t>
                          </a:r>
                          <a:r>
                            <a:rPr lang="en-IN" sz="1200" dirty="0"/>
                            <a:t>2</a:t>
                          </a:r>
                          <a:r>
                            <a:rPr lang="en-IN" dirty="0"/>
                            <a:t>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266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016631"/>
                      </a:ext>
                    </a:extLst>
                  </a:tr>
                  <a:tr h="84503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Operating temperature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-40/60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-40/60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2309650"/>
                      </a:ext>
                    </a:extLst>
                  </a:tr>
                  <a:tr h="84503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Min/Max delivery pressure (bar)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5/12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5/12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665225"/>
                      </a:ext>
                    </a:extLst>
                  </a:tr>
                  <a:tr h="48958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Cycle life (no. of cycles)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1500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619299"/>
                      </a:ext>
                    </a:extLst>
                  </a:tr>
                  <a:tr h="48958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Start time to full flow (s)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87950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3848005-9272-9671-7036-B66354887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849918"/>
                  </p:ext>
                </p:extLst>
              </p:nvPr>
            </p:nvGraphicFramePr>
            <p:xfrm>
              <a:off x="1067904" y="1121639"/>
              <a:ext cx="9666357" cy="4627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2119">
                      <a:extLst>
                        <a:ext uri="{9D8B030D-6E8A-4147-A177-3AD203B41FA5}">
                          <a16:colId xmlns:a16="http://schemas.microsoft.com/office/drawing/2014/main" val="2686044424"/>
                        </a:ext>
                      </a:extLst>
                    </a:gridCol>
                    <a:gridCol w="3222119">
                      <a:extLst>
                        <a:ext uri="{9D8B030D-6E8A-4147-A177-3AD203B41FA5}">
                          <a16:colId xmlns:a16="http://schemas.microsoft.com/office/drawing/2014/main" val="3521444010"/>
                        </a:ext>
                      </a:extLst>
                    </a:gridCol>
                    <a:gridCol w="3222119">
                      <a:extLst>
                        <a:ext uri="{9D8B030D-6E8A-4147-A177-3AD203B41FA5}">
                          <a16:colId xmlns:a16="http://schemas.microsoft.com/office/drawing/2014/main" val="3661288980"/>
                        </a:ext>
                      </a:extLst>
                    </a:gridCol>
                  </a:tblGrid>
                  <a:tr h="48958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Parameter (Unit)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2025 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Ultimate target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676180"/>
                      </a:ext>
                    </a:extLst>
                  </a:tr>
                  <a:tr h="48958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Gravimetric capacity (</a:t>
                          </a:r>
                          <a:r>
                            <a:rPr lang="en-IN" dirty="0" err="1"/>
                            <a:t>wt</a:t>
                          </a:r>
                          <a:r>
                            <a:rPr lang="en-IN" dirty="0"/>
                            <a:t>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6.5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9763427"/>
                      </a:ext>
                    </a:extLst>
                  </a:tr>
                  <a:tr h="48958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Volumetric density (kg/L)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0.05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778700"/>
                      </a:ext>
                    </a:extLst>
                  </a:tr>
                  <a:tr h="48958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System cost ($/kg/H</a:t>
                          </a:r>
                          <a:r>
                            <a:rPr lang="en-IN" sz="1200" dirty="0"/>
                            <a:t>2</a:t>
                          </a:r>
                          <a:r>
                            <a:rPr lang="en-IN" dirty="0"/>
                            <a:t>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266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016631"/>
                      </a:ext>
                    </a:extLst>
                  </a:tr>
                  <a:tr h="8450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" t="-235252" r="-200756" b="-217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-40/60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-40/60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2309650"/>
                      </a:ext>
                    </a:extLst>
                  </a:tr>
                  <a:tr h="84503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Min/Max delivery pressure (bar)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5/12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5/12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665225"/>
                      </a:ext>
                    </a:extLst>
                  </a:tr>
                  <a:tr h="48958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Cycle life (no. of cycles)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1500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619299"/>
                      </a:ext>
                    </a:extLst>
                  </a:tr>
                  <a:tr h="48958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Start time to full flow (s)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8795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985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FA6B-7145-51AA-BBB7-201B7CB0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98" y="372156"/>
            <a:ext cx="11115294" cy="1477328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HYDROGEN STORAGE FOR TRANSPORT APPLICATION: </a:t>
            </a:r>
            <a:br>
              <a:rPr lang="en-US" sz="3200" b="1" dirty="0">
                <a:solidFill>
                  <a:srgbClr val="FF5900"/>
                </a:solidFill>
              </a:rPr>
            </a:br>
            <a:r>
              <a:rPr lang="en-US" sz="3200" b="1" dirty="0">
                <a:solidFill>
                  <a:srgbClr val="FF5900"/>
                </a:solidFill>
              </a:rPr>
              <a:t>EFFECT OF VARIOUS IODS ON SIZE OF Tl IE TANK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3D9E7-5AAA-AB5C-3F91-4933D89E597E}"/>
              </a:ext>
            </a:extLst>
          </p:cNvPr>
          <p:cNvSpPr/>
          <p:nvPr/>
        </p:nvSpPr>
        <p:spPr>
          <a:xfrm>
            <a:off x="3150705" y="1739349"/>
            <a:ext cx="5365458" cy="477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Volume of 4 kg of H</a:t>
            </a:r>
            <a:r>
              <a:rPr lang="en-US" sz="1200" dirty="0"/>
              <a:t>2 </a:t>
            </a:r>
            <a:r>
              <a:rPr lang="en-US" dirty="0"/>
              <a:t>(200 mile driving range)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F2210-E122-A172-038B-5231F6F7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95" y="2571750"/>
            <a:ext cx="6015663" cy="25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2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39F4-61D7-B4E6-61D5-C2BCD448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GASEOUS HYDROGEN STORAGE IN TANKS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17CDFF-F8E3-C57D-BDAD-ED4AE3DDBED5}"/>
              </a:ext>
            </a:extLst>
          </p:cNvPr>
          <p:cNvGrpSpPr/>
          <p:nvPr/>
        </p:nvGrpSpPr>
        <p:grpSpPr>
          <a:xfrm>
            <a:off x="144510" y="2171890"/>
            <a:ext cx="1707298" cy="1854200"/>
            <a:chOff x="2335696" y="1679713"/>
            <a:chExt cx="2007704" cy="3021496"/>
          </a:xfrm>
        </p:grpSpPr>
        <p:sp>
          <p:nvSpPr>
            <p:cNvPr id="3" name="Flowchart: Extract 2">
              <a:extLst>
                <a:ext uri="{FF2B5EF4-FFF2-40B4-BE49-F238E27FC236}">
                  <a16:creationId xmlns:a16="http://schemas.microsoft.com/office/drawing/2014/main" id="{4CA1F8A0-09A9-9418-EA6E-47704AF436B2}"/>
                </a:ext>
              </a:extLst>
            </p:cNvPr>
            <p:cNvSpPr/>
            <p:nvPr/>
          </p:nvSpPr>
          <p:spPr>
            <a:xfrm>
              <a:off x="2335696" y="1679713"/>
              <a:ext cx="2007704" cy="125233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5DB85D-9985-D282-3FF7-DBBC3B34E623}"/>
                </a:ext>
              </a:extLst>
            </p:cNvPr>
            <p:cNvSpPr/>
            <p:nvPr/>
          </p:nvSpPr>
          <p:spPr>
            <a:xfrm>
              <a:off x="2504662" y="2932043"/>
              <a:ext cx="1659834" cy="1769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H2 generation</a:t>
              </a:r>
            </a:p>
            <a:p>
              <a:pPr algn="ctr"/>
              <a:r>
                <a:rPr lang="en-US" dirty="0"/>
                <a:t>plant</a:t>
              </a:r>
              <a:endParaRPr lang="en-IN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AC1B8D4-5D83-8432-BF01-390026A37A3F}"/>
              </a:ext>
            </a:extLst>
          </p:cNvPr>
          <p:cNvSpPr/>
          <p:nvPr/>
        </p:nvSpPr>
        <p:spPr>
          <a:xfrm>
            <a:off x="4238319" y="2728689"/>
            <a:ext cx="1502023" cy="1262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compressor</a:t>
            </a:r>
            <a:endParaRPr lang="en-IN" sz="1400" dirty="0"/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01FCB556-D271-D21B-03CD-DFBCB69B0CDF}"/>
              </a:ext>
            </a:extLst>
          </p:cNvPr>
          <p:cNvSpPr/>
          <p:nvPr/>
        </p:nvSpPr>
        <p:spPr>
          <a:xfrm>
            <a:off x="4083586" y="4129311"/>
            <a:ext cx="1958010" cy="59277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1DD7CEAB-973B-1270-D9CF-00C0CF56C0B6}"/>
              </a:ext>
            </a:extLst>
          </p:cNvPr>
          <p:cNvSpPr/>
          <p:nvPr/>
        </p:nvSpPr>
        <p:spPr>
          <a:xfrm>
            <a:off x="2005131" y="3175657"/>
            <a:ext cx="2055395" cy="615182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Butter Tank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4CBAB2-29C4-5E75-7458-B1973291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620699"/>
              </p:ext>
            </p:extLst>
          </p:nvPr>
        </p:nvGraphicFramePr>
        <p:xfrm>
          <a:off x="6599172" y="1282216"/>
          <a:ext cx="5322956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739">
                  <a:extLst>
                    <a:ext uri="{9D8B030D-6E8A-4147-A177-3AD203B41FA5}">
                      <a16:colId xmlns:a16="http://schemas.microsoft.com/office/drawing/2014/main" val="1637895408"/>
                    </a:ext>
                  </a:extLst>
                </a:gridCol>
                <a:gridCol w="1005367">
                  <a:extLst>
                    <a:ext uri="{9D8B030D-6E8A-4147-A177-3AD203B41FA5}">
                      <a16:colId xmlns:a16="http://schemas.microsoft.com/office/drawing/2014/main" val="56261806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1368482935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3157940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Tank type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Pressure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Wt</a:t>
                      </a:r>
                      <a:r>
                        <a:rPr lang="en-US" dirty="0"/>
                        <a:t>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5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– 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  <a:p>
                      <a:r>
                        <a:rPr lang="en-US" dirty="0"/>
                        <a:t>Bar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metal (steel)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7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– II 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  <a:p>
                      <a:r>
                        <a:rPr lang="en-US" dirty="0"/>
                        <a:t>Bar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Mostly steel </a:t>
                      </a:r>
                    </a:p>
                    <a:p>
                      <a:r>
                        <a:rPr lang="en-US" dirty="0"/>
                        <a:t>Glass – fiber </a:t>
                      </a:r>
                    </a:p>
                    <a:p>
                      <a:r>
                        <a:rPr lang="en-US" dirty="0"/>
                        <a:t>Composite </a:t>
                      </a:r>
                    </a:p>
                    <a:p>
                      <a:r>
                        <a:rPr lang="en-US" dirty="0"/>
                        <a:t>Overwrap in the hoop direction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3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– III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  <a:p>
                      <a:r>
                        <a:rPr lang="en-US" dirty="0"/>
                        <a:t>Bar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Mental liner with full carbon composite overwrap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90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– IV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  <a:p>
                      <a:r>
                        <a:rPr lang="en-US" dirty="0"/>
                        <a:t>bar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All-composite</a:t>
                      </a:r>
                    </a:p>
                    <a:p>
                      <a:r>
                        <a:rPr lang="en-US" dirty="0"/>
                        <a:t>Construction + liner with carbon fiber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3321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9A4FB1F-5FE2-A1E0-A842-C7542AB4ECF9}"/>
              </a:ext>
            </a:extLst>
          </p:cNvPr>
          <p:cNvSpPr/>
          <p:nvPr/>
        </p:nvSpPr>
        <p:spPr>
          <a:xfrm>
            <a:off x="4137990" y="5362235"/>
            <a:ext cx="1958010" cy="42513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/>
              <a:t>Type – II, III &amp; IV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95A2B4-6E69-5186-A195-69295FFFB90A}"/>
              </a:ext>
            </a:extLst>
          </p:cNvPr>
          <p:cNvSpPr txBox="1"/>
          <p:nvPr/>
        </p:nvSpPr>
        <p:spPr>
          <a:xfrm>
            <a:off x="3966680" y="485749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pressure tanks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AF6B3-650C-F461-D56C-6D0B3FE412C7}"/>
              </a:ext>
            </a:extLst>
          </p:cNvPr>
          <p:cNvSpPr txBox="1"/>
          <p:nvPr/>
        </p:nvSpPr>
        <p:spPr>
          <a:xfrm>
            <a:off x="2485242" y="389171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- II 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365BBB-AA46-7C0C-B54D-0909D9C4ED1A}"/>
              </a:ext>
            </a:extLst>
          </p:cNvPr>
          <p:cNvSpPr/>
          <p:nvPr/>
        </p:nvSpPr>
        <p:spPr>
          <a:xfrm>
            <a:off x="6323993" y="1659835"/>
            <a:ext cx="1488164" cy="51444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E139C4-B647-B221-5F75-0BF60C23962A}"/>
              </a:ext>
            </a:extLst>
          </p:cNvPr>
          <p:cNvCxnSpPr>
            <a:cxnSpLocks/>
          </p:cNvCxnSpPr>
          <p:nvPr/>
        </p:nvCxnSpPr>
        <p:spPr>
          <a:xfrm flipV="1">
            <a:off x="6171858" y="2149311"/>
            <a:ext cx="170158" cy="42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0E2470-973A-1B79-FDC5-5A0D8F97C102}"/>
              </a:ext>
            </a:extLst>
          </p:cNvPr>
          <p:cNvSpPr txBox="1"/>
          <p:nvPr/>
        </p:nvSpPr>
        <p:spPr>
          <a:xfrm>
            <a:off x="5495553" y="2590231"/>
            <a:ext cx="110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for h</a:t>
            </a:r>
            <a:r>
              <a:rPr lang="en-US" sz="1100" dirty="0"/>
              <a:t>2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2168407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115</TotalTime>
  <Words>710</Words>
  <Application>Microsoft Office PowerPoint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Wingdings</vt:lpstr>
      <vt:lpstr>GenAITheme3-whiteBG</vt:lpstr>
      <vt:lpstr>Lecture 13 Hydrogen storage</vt:lpstr>
      <vt:lpstr>PREVENTIVE MEASURES TO AVOID H2 ACCIDENIS </vt:lpstr>
      <vt:lpstr>SAFETY GUIDELINES ON HYDROGEN SYSTEMS </vt:lpstr>
      <vt:lpstr>BURNING OF HYDROGEN VS GAS CAR </vt:lpstr>
      <vt:lpstr>HYDROGEN STORAGE</vt:lpstr>
      <vt:lpstr>HYDROGEN STORAGE METHODS</vt:lpstr>
      <vt:lpstr>ON-BOARD HYDROGEN STORAGE TARGETS: US DOE </vt:lpstr>
      <vt:lpstr>HYDROGEN STORAGE FOR TRANSPORT APPLICATION:  EFFECT OF VARIOUS IODS ON SIZE OF Tl IE TANK </vt:lpstr>
      <vt:lpstr>GASEOUS HYDROGEN STORAGE IN TANKS </vt:lpstr>
      <vt:lpstr>TYPE – IV TANK</vt:lpstr>
      <vt:lpstr>LIQUID STORAGE OF HYDROGEN </vt:lpstr>
      <vt:lpstr>LIQUID HYDROGEN TANK</vt:lpstr>
      <vt:lpstr>HYDROGEN STORAGE IN CONDENSED  STATES: TWO TYPES </vt:lpstr>
      <vt:lpstr>H2 STORAGE IN CONDENSED STATES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11</cp:revision>
  <dcterms:created xsi:type="dcterms:W3CDTF">2025-02-03T13:30:11Z</dcterms:created>
  <dcterms:modified xsi:type="dcterms:W3CDTF">2025-02-07T11:35:16Z</dcterms:modified>
</cp:coreProperties>
</file>