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9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81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6795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51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64D3-9DD8-EC6F-FEBF-2526C2B05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4A674-8541-F194-6DF2-07919F23D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0475-B862-ADF2-975E-C981E2E6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07E6-C70E-4E7A-BCB9-915F8D8C54CF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7047A-309F-8D53-B7E9-618DD18D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98FB-DB96-C074-9C68-8F00C2F5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2A4BC-3621-4BF7-82D3-B8513ABB3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15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5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3113-1FCE-A4A3-1127-7FC98BCDA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913" y="2571750"/>
            <a:ext cx="9144000" cy="1846659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Module 3 Topic 3 </a:t>
            </a:r>
            <a:br>
              <a:rPr lang="en-IN" sz="4000" b="1" dirty="0">
                <a:solidFill>
                  <a:srgbClr val="FF5900"/>
                </a:solidFill>
              </a:rPr>
            </a:br>
            <a:r>
              <a:rPr lang="en-IN" sz="4000" b="1" dirty="0">
                <a:solidFill>
                  <a:srgbClr val="FF5900"/>
                </a:solidFill>
              </a:rPr>
              <a:t>Fuel cell types &amp; applications </a:t>
            </a:r>
            <a:br>
              <a:rPr lang="en-IN" sz="4000" b="1" dirty="0">
                <a:solidFill>
                  <a:srgbClr val="FF5900"/>
                </a:solidFill>
              </a:rPr>
            </a:b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9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3692-84B3-7DA5-FCE7-30AFB1B3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2" y="186214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TYPES OF FUEL CELLS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DD7E32A-3696-67D6-B946-26FCC21DA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391087"/>
                  </p:ext>
                </p:extLst>
              </p:nvPr>
            </p:nvGraphicFramePr>
            <p:xfrm>
              <a:off x="732182" y="678657"/>
              <a:ext cx="10479157" cy="5324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915">
                      <a:extLst>
                        <a:ext uri="{9D8B030D-6E8A-4147-A177-3AD203B41FA5}">
                          <a16:colId xmlns:a16="http://schemas.microsoft.com/office/drawing/2014/main" val="2181084460"/>
                        </a:ext>
                      </a:extLst>
                    </a:gridCol>
                    <a:gridCol w="2662386">
                      <a:extLst>
                        <a:ext uri="{9D8B030D-6E8A-4147-A177-3AD203B41FA5}">
                          <a16:colId xmlns:a16="http://schemas.microsoft.com/office/drawing/2014/main" val="1324128798"/>
                        </a:ext>
                      </a:extLst>
                    </a:gridCol>
                    <a:gridCol w="1543411">
                      <a:extLst>
                        <a:ext uri="{9D8B030D-6E8A-4147-A177-3AD203B41FA5}">
                          <a16:colId xmlns:a16="http://schemas.microsoft.com/office/drawing/2014/main" val="2981240826"/>
                        </a:ext>
                      </a:extLst>
                    </a:gridCol>
                    <a:gridCol w="1282961">
                      <a:extLst>
                        <a:ext uri="{9D8B030D-6E8A-4147-A177-3AD203B41FA5}">
                          <a16:colId xmlns:a16="http://schemas.microsoft.com/office/drawing/2014/main" val="837665661"/>
                        </a:ext>
                      </a:extLst>
                    </a:gridCol>
                    <a:gridCol w="1185958">
                      <a:extLst>
                        <a:ext uri="{9D8B030D-6E8A-4147-A177-3AD203B41FA5}">
                          <a16:colId xmlns:a16="http://schemas.microsoft.com/office/drawing/2014/main" val="412941481"/>
                        </a:ext>
                      </a:extLst>
                    </a:gridCol>
                    <a:gridCol w="1746526">
                      <a:extLst>
                        <a:ext uri="{9D8B030D-6E8A-4147-A177-3AD203B41FA5}">
                          <a16:colId xmlns:a16="http://schemas.microsoft.com/office/drawing/2014/main" val="2141905239"/>
                        </a:ext>
                      </a:extLst>
                    </a:gridCol>
                  </a:tblGrid>
                  <a:tr h="962075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 Fuel cell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Electrolyte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Temperature Efficiency (</a:t>
                          </a:r>
                          <a14:m>
                            <m:oMath xmlns:m="http://schemas.openxmlformats.org/officeDocument/2006/math">
                              <m:r>
                                <a:rPr lang="en-IN" sz="17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IN" sz="1700" dirty="0"/>
                            <a:t>)</a:t>
                          </a:r>
                        </a:p>
                        <a:p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Efficiency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Typical </a:t>
                          </a:r>
                        </a:p>
                        <a:p>
                          <a:r>
                            <a:rPr lang="en-US" sz="1700" dirty="0"/>
                            <a:t>Electrical </a:t>
                          </a:r>
                        </a:p>
                        <a:p>
                          <a:r>
                            <a:rPr lang="en-US" sz="1700" dirty="0"/>
                            <a:t>Power (KW)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Application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4162154200"/>
                      </a:ext>
                    </a:extLst>
                  </a:tr>
                  <a:tr h="562197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Alkaline </a:t>
                          </a:r>
                        </a:p>
                        <a:p>
                          <a:r>
                            <a:rPr lang="en-IN" sz="1700" dirty="0"/>
                            <a:t>(AFC)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Potassium hydroxide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60-90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45-60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&gt;20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Submarines,</a:t>
                          </a:r>
                        </a:p>
                        <a:p>
                          <a:r>
                            <a:rPr lang="en-US" sz="1700" dirty="0"/>
                            <a:t>Spacecrafts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3518810325"/>
                      </a:ext>
                    </a:extLst>
                  </a:tr>
                  <a:tr h="574267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Phosphoric acid </a:t>
                          </a:r>
                        </a:p>
                        <a:p>
                          <a:r>
                            <a:rPr lang="en-IN" sz="1700" dirty="0"/>
                            <a:t>(PAFC)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Immobilised liquid </a:t>
                          </a:r>
                        </a:p>
                        <a:p>
                          <a:r>
                            <a:rPr lang="en-IN" sz="1700" dirty="0"/>
                            <a:t>Phosphoric acid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sz="1700" dirty="0"/>
                            <a:t>200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35-40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&gt;50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Stationary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291924527"/>
                      </a:ext>
                    </a:extLst>
                  </a:tr>
                  <a:tr h="803068">
                    <a:tc>
                      <a:txBody>
                        <a:bodyPr/>
                        <a:lstStyle/>
                        <a:p>
                          <a:r>
                            <a:rPr lang="fr-FR" sz="1700" dirty="0" err="1"/>
                            <a:t>Polymer</a:t>
                          </a:r>
                          <a:r>
                            <a:rPr lang="fr-FR" sz="1700" dirty="0"/>
                            <a:t> </a:t>
                          </a:r>
                          <a:r>
                            <a:rPr lang="fr-FR" sz="1700" dirty="0" err="1"/>
                            <a:t>electrolyte</a:t>
                          </a:r>
                          <a:r>
                            <a:rPr lang="fr-FR" sz="1700" dirty="0"/>
                            <a:t> </a:t>
                          </a:r>
                        </a:p>
                        <a:p>
                          <a:r>
                            <a:rPr lang="fr-FR" sz="1700" dirty="0"/>
                            <a:t>membrane </a:t>
                          </a:r>
                        </a:p>
                        <a:p>
                          <a:r>
                            <a:rPr lang="fr-FR" sz="1700" dirty="0"/>
                            <a:t>(PFMFC)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Proton conducting polymer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sz="1700" dirty="0"/>
                            <a:t>80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40-60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&gt;250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 err="1"/>
                            <a:t>Vehicles,small</a:t>
                          </a:r>
                          <a:r>
                            <a:rPr lang="en-US" sz="1700" dirty="0"/>
                            <a:t> </a:t>
                          </a:r>
                        </a:p>
                        <a:p>
                          <a:r>
                            <a:rPr lang="en-US" sz="1700" dirty="0"/>
                            <a:t>Stationary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3455766680"/>
                      </a:ext>
                    </a:extLst>
                  </a:tr>
                  <a:tr h="574267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Direct methanol </a:t>
                          </a:r>
                        </a:p>
                        <a:p>
                          <a:r>
                            <a:rPr lang="en-IN" sz="1700" dirty="0"/>
                            <a:t>(DMFC)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Proton conducting polymer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60-130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-40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&lt;1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Portable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2612022851"/>
                      </a:ext>
                    </a:extLst>
                  </a:tr>
                  <a:tr h="918758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Molten carbonate </a:t>
                          </a:r>
                        </a:p>
                        <a:p>
                          <a:r>
                            <a:rPr lang="en-IN" sz="1700" dirty="0"/>
                            <a:t>(MCFC)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 err="1"/>
                            <a:t>Immobilised</a:t>
                          </a:r>
                          <a:r>
                            <a:rPr lang="en-US" sz="1700" dirty="0"/>
                            <a:t> mixture of </a:t>
                          </a:r>
                        </a:p>
                        <a:p>
                          <a:r>
                            <a:rPr lang="en-US" sz="1700" dirty="0"/>
                            <a:t>sodium and potassium </a:t>
                          </a:r>
                        </a:p>
                        <a:p>
                          <a:r>
                            <a:rPr lang="en-US" sz="1700" dirty="0"/>
                            <a:t>carbonate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650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45-60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&gt;200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/>
                            <a:t>Stationary </a:t>
                          </a:r>
                          <a:endParaRPr lang="en-IN" sz="1700" dirty="0"/>
                        </a:p>
                        <a:p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3714032268"/>
                      </a:ext>
                    </a:extLst>
                  </a:tr>
                  <a:tr h="562197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Solid oxide </a:t>
                          </a:r>
                        </a:p>
                        <a:p>
                          <a:r>
                            <a:rPr lang="en-IN" sz="1700" dirty="0"/>
                            <a:t>(SOFC)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Doped zirconia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700-1000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50-65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&lt;200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/>
                            <a:t>Stationary </a:t>
                          </a:r>
                          <a:endParaRPr lang="en-IN" sz="1700" dirty="0"/>
                        </a:p>
                        <a:p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14352046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DD7E32A-3696-67D6-B946-26FCC21DAE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391087"/>
                  </p:ext>
                </p:extLst>
              </p:nvPr>
            </p:nvGraphicFramePr>
            <p:xfrm>
              <a:off x="732182" y="678657"/>
              <a:ext cx="10479157" cy="5324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7915">
                      <a:extLst>
                        <a:ext uri="{9D8B030D-6E8A-4147-A177-3AD203B41FA5}">
                          <a16:colId xmlns:a16="http://schemas.microsoft.com/office/drawing/2014/main" val="2181084460"/>
                        </a:ext>
                      </a:extLst>
                    </a:gridCol>
                    <a:gridCol w="2662386">
                      <a:extLst>
                        <a:ext uri="{9D8B030D-6E8A-4147-A177-3AD203B41FA5}">
                          <a16:colId xmlns:a16="http://schemas.microsoft.com/office/drawing/2014/main" val="1324128798"/>
                        </a:ext>
                      </a:extLst>
                    </a:gridCol>
                    <a:gridCol w="1543411">
                      <a:extLst>
                        <a:ext uri="{9D8B030D-6E8A-4147-A177-3AD203B41FA5}">
                          <a16:colId xmlns:a16="http://schemas.microsoft.com/office/drawing/2014/main" val="2981240826"/>
                        </a:ext>
                      </a:extLst>
                    </a:gridCol>
                    <a:gridCol w="1282961">
                      <a:extLst>
                        <a:ext uri="{9D8B030D-6E8A-4147-A177-3AD203B41FA5}">
                          <a16:colId xmlns:a16="http://schemas.microsoft.com/office/drawing/2014/main" val="837665661"/>
                        </a:ext>
                      </a:extLst>
                    </a:gridCol>
                    <a:gridCol w="1185958">
                      <a:extLst>
                        <a:ext uri="{9D8B030D-6E8A-4147-A177-3AD203B41FA5}">
                          <a16:colId xmlns:a16="http://schemas.microsoft.com/office/drawing/2014/main" val="412941481"/>
                        </a:ext>
                      </a:extLst>
                    </a:gridCol>
                    <a:gridCol w="1746526">
                      <a:extLst>
                        <a:ext uri="{9D8B030D-6E8A-4147-A177-3AD203B41FA5}">
                          <a16:colId xmlns:a16="http://schemas.microsoft.com/office/drawing/2014/main" val="2141905239"/>
                        </a:ext>
                      </a:extLst>
                    </a:gridCol>
                  </a:tblGrid>
                  <a:tr h="1122856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 Fuel cell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Electrolyte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6537" marR="86537" marT="43268" marB="43268">
                        <a:blipFill>
                          <a:blip r:embed="rId2"/>
                          <a:stretch>
                            <a:fillRect l="-306719" t="-2174" r="-275099" b="-38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Efficiency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Typical </a:t>
                          </a:r>
                        </a:p>
                        <a:p>
                          <a:r>
                            <a:rPr lang="en-US" sz="1700" dirty="0"/>
                            <a:t>Electrical </a:t>
                          </a:r>
                        </a:p>
                        <a:p>
                          <a:r>
                            <a:rPr lang="en-US" sz="1700" dirty="0"/>
                            <a:t>Power (KW)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Application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4162154200"/>
                      </a:ext>
                    </a:extLst>
                  </a:tr>
                  <a:tr h="604696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Alkaline </a:t>
                          </a:r>
                        </a:p>
                        <a:p>
                          <a:r>
                            <a:rPr lang="en-IN" sz="1700" dirty="0"/>
                            <a:t>(AFC)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Potassium hydroxide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60-90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45-60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&gt;20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Submarines,</a:t>
                          </a:r>
                        </a:p>
                        <a:p>
                          <a:r>
                            <a:rPr lang="en-US" sz="1700" dirty="0"/>
                            <a:t>Spacecrafts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3518810325"/>
                      </a:ext>
                    </a:extLst>
                  </a:tr>
                  <a:tr h="604696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Phosphoric acid </a:t>
                          </a:r>
                        </a:p>
                        <a:p>
                          <a:r>
                            <a:rPr lang="en-IN" sz="1700" dirty="0"/>
                            <a:t>(PAFC)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Immobilised liquid </a:t>
                          </a:r>
                        </a:p>
                        <a:p>
                          <a:r>
                            <a:rPr lang="en-IN" sz="1700" dirty="0"/>
                            <a:t>Phosphoric acid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sz="1700" dirty="0"/>
                            <a:t>200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35-40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&gt;50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Stationary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291924527"/>
                      </a:ext>
                    </a:extLst>
                  </a:tr>
                  <a:tr h="863776">
                    <a:tc>
                      <a:txBody>
                        <a:bodyPr/>
                        <a:lstStyle/>
                        <a:p>
                          <a:r>
                            <a:rPr lang="fr-FR" sz="1700" dirty="0" err="1"/>
                            <a:t>Polymer</a:t>
                          </a:r>
                          <a:r>
                            <a:rPr lang="fr-FR" sz="1700" dirty="0"/>
                            <a:t> </a:t>
                          </a:r>
                          <a:r>
                            <a:rPr lang="fr-FR" sz="1700" dirty="0" err="1"/>
                            <a:t>electrolyte</a:t>
                          </a:r>
                          <a:r>
                            <a:rPr lang="fr-FR" sz="1700" dirty="0"/>
                            <a:t> </a:t>
                          </a:r>
                        </a:p>
                        <a:p>
                          <a:r>
                            <a:rPr lang="fr-FR" sz="1700" dirty="0"/>
                            <a:t>membrane </a:t>
                          </a:r>
                        </a:p>
                        <a:p>
                          <a:r>
                            <a:rPr lang="fr-FR" sz="1700" dirty="0"/>
                            <a:t>(PFMFC)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Proton conducting polymer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sz="1700" dirty="0"/>
                            <a:t>80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40-60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&gt;250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 err="1"/>
                            <a:t>Vehicles,small</a:t>
                          </a:r>
                          <a:r>
                            <a:rPr lang="en-US" sz="1700" dirty="0"/>
                            <a:t> </a:t>
                          </a:r>
                        </a:p>
                        <a:p>
                          <a:r>
                            <a:rPr lang="en-US" sz="1700" dirty="0"/>
                            <a:t>Stationary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3455766680"/>
                      </a:ext>
                    </a:extLst>
                  </a:tr>
                  <a:tr h="604696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Direct methanol </a:t>
                          </a:r>
                        </a:p>
                        <a:p>
                          <a:r>
                            <a:rPr lang="en-IN" sz="1700" dirty="0"/>
                            <a:t>(DMFC)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Proton conducting polymer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60-130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-40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&lt;1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Portable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2612022851"/>
                      </a:ext>
                    </a:extLst>
                  </a:tr>
                  <a:tr h="918758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Molten carbonate </a:t>
                          </a:r>
                        </a:p>
                        <a:p>
                          <a:r>
                            <a:rPr lang="en-IN" sz="1700" dirty="0"/>
                            <a:t>(MCFC)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 err="1"/>
                            <a:t>Immobilised</a:t>
                          </a:r>
                          <a:r>
                            <a:rPr lang="en-US" sz="1700" dirty="0"/>
                            <a:t> mixture of </a:t>
                          </a:r>
                        </a:p>
                        <a:p>
                          <a:r>
                            <a:rPr lang="en-US" sz="1700" dirty="0"/>
                            <a:t>sodium and potassium </a:t>
                          </a:r>
                        </a:p>
                        <a:p>
                          <a:r>
                            <a:rPr lang="en-US" sz="1700" dirty="0"/>
                            <a:t>carbonate 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650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45-60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&gt;200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/>
                            <a:t>Stationary </a:t>
                          </a:r>
                          <a:endParaRPr lang="en-IN" sz="1700" dirty="0"/>
                        </a:p>
                        <a:p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3714032268"/>
                      </a:ext>
                    </a:extLst>
                  </a:tr>
                  <a:tr h="604696"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Solid oxide </a:t>
                          </a:r>
                        </a:p>
                        <a:p>
                          <a:r>
                            <a:rPr lang="en-IN" sz="1700" dirty="0"/>
                            <a:t>(SOFC)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700" dirty="0"/>
                            <a:t>Doped zirconia </a:t>
                          </a:r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700-1000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50-65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700" dirty="0"/>
                            <a:t>&lt;200</a:t>
                          </a:r>
                          <a:endParaRPr lang="en-IN" sz="1700" dirty="0"/>
                        </a:p>
                      </a:txBody>
                      <a:tcPr marL="86537" marR="86537" marT="43268" marB="43268"/>
                    </a:tc>
                    <a:tc>
                      <a:txBody>
                        <a:bodyPr/>
                        <a:lstStyle/>
                        <a:p>
                          <a:pPr marL="0" marR="0" lvl="0" indent="0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700" dirty="0"/>
                            <a:t>Stationary </a:t>
                          </a:r>
                          <a:endParaRPr lang="en-IN" sz="1700" dirty="0"/>
                        </a:p>
                        <a:p>
                          <a:endParaRPr lang="en-IN" sz="1700" dirty="0"/>
                        </a:p>
                      </a:txBody>
                      <a:tcPr marL="86537" marR="86537" marT="43268" marB="43268"/>
                    </a:tc>
                    <a:extLst>
                      <a:ext uri="{0D108BD9-81ED-4DB2-BD59-A6C34878D82A}">
                        <a16:rowId xmlns:a16="http://schemas.microsoft.com/office/drawing/2014/main" val="14352046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639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C3C5-A786-65CE-A88C-3AB70CA1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50" y="362217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APPLICATIONS OF FUEL CELLS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E78795-B7F2-F540-11BC-7AA1DECCA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2315"/>
              </p:ext>
            </p:extLst>
          </p:nvPr>
        </p:nvGraphicFramePr>
        <p:xfrm>
          <a:off x="663150" y="1003300"/>
          <a:ext cx="1035001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448">
                  <a:extLst>
                    <a:ext uri="{9D8B030D-6E8A-4147-A177-3AD203B41FA5}">
                      <a16:colId xmlns:a16="http://schemas.microsoft.com/office/drawing/2014/main" val="1222448342"/>
                    </a:ext>
                  </a:extLst>
                </a:gridCol>
                <a:gridCol w="3503182">
                  <a:extLst>
                    <a:ext uri="{9D8B030D-6E8A-4147-A177-3AD203B41FA5}">
                      <a16:colId xmlns:a16="http://schemas.microsoft.com/office/drawing/2014/main" val="3693131043"/>
                    </a:ext>
                  </a:extLst>
                </a:gridCol>
                <a:gridCol w="2569878">
                  <a:extLst>
                    <a:ext uri="{9D8B030D-6E8A-4147-A177-3AD203B41FA5}">
                      <a16:colId xmlns:a16="http://schemas.microsoft.com/office/drawing/2014/main" val="1225204669"/>
                    </a:ext>
                  </a:extLst>
                </a:gridCol>
                <a:gridCol w="2002504">
                  <a:extLst>
                    <a:ext uri="{9D8B030D-6E8A-4147-A177-3AD203B41FA5}">
                      <a16:colId xmlns:a16="http://schemas.microsoft.com/office/drawing/2014/main" val="2173905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Application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Portable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6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Definition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that are built into, or </a:t>
                      </a:r>
                    </a:p>
                    <a:p>
                      <a:r>
                        <a:rPr lang="en-US" dirty="0"/>
                        <a:t>charge up, products that are </a:t>
                      </a:r>
                    </a:p>
                    <a:p>
                      <a:r>
                        <a:rPr lang="en-US" dirty="0"/>
                        <a:t>designed to be moved, </a:t>
                      </a:r>
                    </a:p>
                    <a:p>
                      <a:r>
                        <a:rPr lang="en-US" dirty="0"/>
                        <a:t>including auxiliary power </a:t>
                      </a:r>
                    </a:p>
                    <a:p>
                      <a:r>
                        <a:rPr lang="en-US" dirty="0"/>
                        <a:t>units (APU)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that provide electricity (and </a:t>
                      </a:r>
                    </a:p>
                    <a:p>
                      <a:r>
                        <a:rPr lang="en-US" dirty="0"/>
                        <a:t>sometimes heat) but are not </a:t>
                      </a:r>
                    </a:p>
                    <a:p>
                      <a:r>
                        <a:rPr lang="en-US" dirty="0"/>
                        <a:t>designed to be moved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that provide </a:t>
                      </a:r>
                    </a:p>
                    <a:p>
                      <a:r>
                        <a:rPr lang="en-US" dirty="0"/>
                        <a:t>propulsive power </a:t>
                      </a:r>
                    </a:p>
                    <a:p>
                      <a:r>
                        <a:rPr lang="en-US" dirty="0"/>
                        <a:t>or range extension to a </a:t>
                      </a:r>
                    </a:p>
                    <a:p>
                      <a:r>
                        <a:rPr lang="en-US" dirty="0"/>
                        <a:t>vehicle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52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Typical power</a:t>
                      </a:r>
                    </a:p>
                    <a:p>
                      <a:r>
                        <a:rPr lang="en-IN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 kW to 20 MW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 kW to MW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 kW to 100 kW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16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Typical </a:t>
                      </a:r>
                    </a:p>
                    <a:p>
                      <a:r>
                        <a:rPr lang="en-IN" dirty="0"/>
                        <a:t>technology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PEMFC </a:t>
                      </a:r>
                    </a:p>
                    <a:p>
                      <a:r>
                        <a:rPr lang="en-IN" dirty="0"/>
                        <a:t>DMFC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MCFC        PAFC </a:t>
                      </a:r>
                    </a:p>
                    <a:p>
                      <a:r>
                        <a:rPr lang="en-IN" dirty="0"/>
                        <a:t>PEMFC       SOFC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PEMFC </a:t>
                      </a:r>
                    </a:p>
                    <a:p>
                      <a:r>
                        <a:rPr lang="en-IN" dirty="0"/>
                        <a:t>DMFC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866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Non-motive APU </a:t>
                      </a:r>
                    </a:p>
                    <a:p>
                      <a:r>
                        <a:rPr lang="en-IN" dirty="0"/>
                        <a:t>- Military application </a:t>
                      </a:r>
                    </a:p>
                    <a:p>
                      <a:r>
                        <a:rPr lang="en-IN" dirty="0"/>
                        <a:t>- Portable products </a:t>
                      </a:r>
                    </a:p>
                    <a:p>
                      <a:r>
                        <a:rPr lang="en-IN" dirty="0"/>
                        <a:t>- Large personal devices </a:t>
                      </a:r>
                    </a:p>
                    <a:p>
                      <a:r>
                        <a:rPr lang="en-IN" dirty="0"/>
                        <a:t>- Education kits and toys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Large stationary CHP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Small stationary micro-CHP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IN" dirty="0"/>
                        <a:t>-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Forklifts </a:t>
                      </a:r>
                    </a:p>
                    <a:p>
                      <a:r>
                        <a:rPr lang="en-US" dirty="0"/>
                        <a:t>- Cars &amp; scooters </a:t>
                      </a:r>
                    </a:p>
                    <a:p>
                      <a:r>
                        <a:rPr lang="en-US" dirty="0"/>
                        <a:t>- Trucks and buses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975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BA3B-EDD2-86E4-2DC5-B736F106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692" y="2571750"/>
            <a:ext cx="342736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  <a:latin typeface="Arial Black" panose="020B0A04020102020204" pitchFamily="34" charset="0"/>
              </a:rPr>
              <a:t>Thank you</a:t>
            </a:r>
            <a:endParaRPr lang="en-IN" sz="4000" b="1" dirty="0">
              <a:solidFill>
                <a:srgbClr val="FF59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15597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111</TotalTime>
  <Words>248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Cambria Math</vt:lpstr>
      <vt:lpstr>GenAITheme3-whiteBG</vt:lpstr>
      <vt:lpstr>Module 3 Topic 3  Fuel cell types &amp; applications  </vt:lpstr>
      <vt:lpstr>TYPES OF FUEL CELLS</vt:lpstr>
      <vt:lpstr>APPLICATIONS OF FUEL CELLS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2025-02-05T08:05:18Z</dcterms:created>
  <dcterms:modified xsi:type="dcterms:W3CDTF">2025-02-07T17:52:06Z</dcterms:modified>
</cp:coreProperties>
</file>