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680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853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68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1850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45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3426-4CC6-AB03-E4F5-DF0F29DED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8CD8D-BA66-DFD1-CDA8-906695797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AC1E-A483-0AD3-F690-DFF3A848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A2C2-6F8C-4E37-919B-CDEF1F2343E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E2AC-C722-B624-2B6B-56DE9CFF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4857-EE7B-F4B9-8C4E-619B56DD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B6F2-D053-4204-AFFE-9F52E9F71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524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873B-E8DA-65F6-FCF8-A0C6EA1AD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278" y="2571750"/>
            <a:ext cx="9144000" cy="1231106"/>
          </a:xfrm>
        </p:spPr>
        <p:txBody>
          <a:bodyPr/>
          <a:lstStyle/>
          <a:p>
            <a:r>
              <a:rPr lang="fr-FR" sz="4000" b="1" dirty="0">
                <a:solidFill>
                  <a:srgbClr val="FF5900"/>
                </a:solidFill>
              </a:rPr>
              <a:t>Module 3 Topic I </a:t>
            </a:r>
            <a:br>
              <a:rPr lang="fr-FR" sz="4000" b="1" dirty="0">
                <a:solidFill>
                  <a:srgbClr val="FF5900"/>
                </a:solidFill>
              </a:rPr>
            </a:br>
            <a:r>
              <a:rPr lang="fr-FR" sz="4000" b="1" dirty="0" err="1">
                <a:solidFill>
                  <a:srgbClr val="FF5900"/>
                </a:solidFill>
              </a:rPr>
              <a:t>Hydrogen</a:t>
            </a:r>
            <a:r>
              <a:rPr lang="fr-FR" sz="4000" b="1" dirty="0">
                <a:solidFill>
                  <a:srgbClr val="FF5900"/>
                </a:solidFill>
              </a:rPr>
              <a:t> </a:t>
            </a:r>
            <a:r>
              <a:rPr lang="fr-FR" sz="4000" b="1" dirty="0" err="1">
                <a:solidFill>
                  <a:srgbClr val="FF5900"/>
                </a:solidFill>
              </a:rPr>
              <a:t>refuel</a:t>
            </a:r>
            <a:r>
              <a:rPr lang="fr-FR" sz="4000" b="1" dirty="0">
                <a:solidFill>
                  <a:srgbClr val="FF5900"/>
                </a:solidFill>
              </a:rPr>
              <a:t> Infrastructure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9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9BC7-4109-3698-2A95-FCF994A6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891" y="2571750"/>
            <a:ext cx="3230217" cy="1231106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0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92E4-1C2B-10EB-030A-8CC37029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219" y="2571750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HYDROGEN REFUELLING INFRASTRUCTURE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360A6E-D4CB-EDE5-991F-C653214A4248}"/>
              </a:ext>
            </a:extLst>
          </p:cNvPr>
          <p:cNvCxnSpPr/>
          <p:nvPr/>
        </p:nvCxnSpPr>
        <p:spPr>
          <a:xfrm>
            <a:off x="1331843" y="3240157"/>
            <a:ext cx="95813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97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641A-78C1-733C-5A4D-B21B922F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767424" cy="984885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TYPES OF HYDROGEN REFUELLING STATION (HRS)</a:t>
            </a:r>
            <a:endParaRPr lang="en-IN" sz="3200" b="1" dirty="0">
              <a:solidFill>
                <a:srgbClr val="FF59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40F9D9-E535-DF40-8343-25ABD4A94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37816"/>
              </p:ext>
            </p:extLst>
          </p:nvPr>
        </p:nvGraphicFramePr>
        <p:xfrm>
          <a:off x="1525105" y="1465099"/>
          <a:ext cx="9388060" cy="4170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4030">
                  <a:extLst>
                    <a:ext uri="{9D8B030D-6E8A-4147-A177-3AD203B41FA5}">
                      <a16:colId xmlns:a16="http://schemas.microsoft.com/office/drawing/2014/main" val="3697928867"/>
                    </a:ext>
                  </a:extLst>
                </a:gridCol>
                <a:gridCol w="4694030">
                  <a:extLst>
                    <a:ext uri="{9D8B030D-6E8A-4147-A177-3AD203B41FA5}">
                      <a16:colId xmlns:a16="http://schemas.microsoft.com/office/drawing/2014/main" val="2469775122"/>
                    </a:ext>
                  </a:extLst>
                </a:gridCol>
              </a:tblGrid>
              <a:tr h="455588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829806"/>
                  </a:ext>
                </a:extLst>
              </a:tr>
              <a:tr h="185739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Off-site hydrogen 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recharging 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 (Hydrogen supplied from Hydrogen produced from  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external source)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Hydrogen supplied from an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source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hydrogen produced from a 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plant is supplied via pipelines, 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tube trailers, etc. 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54440"/>
                  </a:ext>
                </a:extLst>
              </a:tr>
              <a:tr h="185739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On-site hydrogen 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recharging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 (Hydrogen produced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directly at the station)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Hydrogen produced by 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extracting (reforming) natural 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gas, electrolysis, etc. at the 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directly at the station) </a:t>
                      </a:r>
                    </a:p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recharging station 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19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31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9DB22D-F4C3-00D8-58EF-AEE5BFDC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30" y="263036"/>
            <a:ext cx="9912939" cy="568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9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CD0A-14EB-904B-098B-17BDD15B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REFUELLING STATION: SPECIFICATIONS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6668B-DEE6-61DF-3B87-38A217B7165A}"/>
              </a:ext>
            </a:extLst>
          </p:cNvPr>
          <p:cNvSpPr txBox="1"/>
          <p:nvPr/>
        </p:nvSpPr>
        <p:spPr>
          <a:xfrm>
            <a:off x="761968" y="1028991"/>
            <a:ext cx="53340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Gas detection sensors </a:t>
            </a:r>
            <a:r>
              <a:rPr lang="en-US" sz="2000" dirty="0"/>
              <a:t>for immediate </a:t>
            </a:r>
          </a:p>
          <a:p>
            <a:r>
              <a:rPr lang="en-US" sz="2000" dirty="0"/>
              <a:t>leak detection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Breakaway connectors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Reinforced polycarbonate upper door </a:t>
            </a:r>
          </a:p>
          <a:p>
            <a:r>
              <a:rPr lang="en-US" sz="2000" dirty="0"/>
              <a:t>with ergonomic design to provide </a:t>
            </a:r>
          </a:p>
          <a:p>
            <a:r>
              <a:rPr lang="en-US" sz="2000" dirty="0"/>
              <a:t>simple, </a:t>
            </a:r>
            <a:r>
              <a:rPr lang="en-US" sz="2000" dirty="0">
                <a:solidFill>
                  <a:srgbClr val="002060"/>
                </a:solidFill>
              </a:rPr>
              <a:t>customer-friendly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user interface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Energy-efficient </a:t>
            </a:r>
            <a:r>
              <a:rPr lang="en-US" sz="2000" dirty="0">
                <a:solidFill>
                  <a:srgbClr val="002060"/>
                </a:solidFill>
              </a:rPr>
              <a:t>display panel with LED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backlighting</a:t>
            </a:r>
            <a:r>
              <a:rPr lang="en-US" sz="2000" dirty="0"/>
              <a:t> for clear visibility of </a:t>
            </a:r>
          </a:p>
          <a:p>
            <a:r>
              <a:rPr lang="en-US" sz="2000" dirty="0"/>
              <a:t>display in all lighting conditions; all </a:t>
            </a:r>
          </a:p>
          <a:p>
            <a:r>
              <a:rPr lang="en-US" sz="2000" dirty="0"/>
              <a:t>displays equipped with clear, hard- </a:t>
            </a:r>
          </a:p>
          <a:p>
            <a:r>
              <a:rPr lang="en-US" sz="2000" dirty="0"/>
              <a:t>coated sacrificial lenses for increased </a:t>
            </a:r>
          </a:p>
          <a:p>
            <a:r>
              <a:rPr lang="en-US" sz="2000" dirty="0"/>
              <a:t>durability and extended life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Debit payment system</a:t>
            </a:r>
            <a:r>
              <a:rPr lang="en-US" sz="2000" dirty="0"/>
              <a:t> and LED display </a:t>
            </a:r>
          </a:p>
          <a:p>
            <a:r>
              <a:rPr lang="en-US" sz="2000" dirty="0"/>
              <a:t>with on-screen training instructions for </a:t>
            </a:r>
          </a:p>
          <a:p>
            <a:r>
              <a:rPr lang="en-US" sz="2000" dirty="0"/>
              <a:t>first-time users 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2F407-B019-8E0E-EAA9-A988F3CE8D67}"/>
              </a:ext>
            </a:extLst>
          </p:cNvPr>
          <p:cNvSpPr txBox="1"/>
          <p:nvPr/>
        </p:nvSpPr>
        <p:spPr>
          <a:xfrm>
            <a:off x="6096000" y="1028991"/>
            <a:ext cx="53340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Durable keypad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Credit card reader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Emergency stop button </a:t>
            </a:r>
            <a:r>
              <a:rPr lang="en-US" sz="2000" dirty="0"/>
              <a:t>and operating </a:t>
            </a:r>
          </a:p>
          <a:p>
            <a:r>
              <a:rPr lang="en-US" sz="2000" dirty="0"/>
              <a:t>instructions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H70 and H35 </a:t>
            </a:r>
            <a:r>
              <a:rPr lang="en-US" sz="2000" dirty="0"/>
              <a:t>unit price displays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Unique fueling pressure selection buttons </a:t>
            </a:r>
          </a:p>
          <a:p>
            <a:r>
              <a:rPr lang="en-US" sz="2000" dirty="0"/>
              <a:t>with no moving parts for unmatched </a:t>
            </a:r>
          </a:p>
          <a:p>
            <a:r>
              <a:rPr lang="en-US" sz="2000" dirty="0"/>
              <a:t>durability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Lower door assembly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RFID</a:t>
            </a:r>
            <a:r>
              <a:rPr lang="en-US" sz="2000" dirty="0"/>
              <a:t> (radio frequency identification </a:t>
            </a:r>
          </a:p>
          <a:p>
            <a:r>
              <a:rPr lang="en-US" sz="2000" dirty="0"/>
              <a:t>detector) reader for vehicle identification </a:t>
            </a:r>
          </a:p>
          <a:p>
            <a:r>
              <a:rPr lang="en-US" sz="2000" dirty="0"/>
              <a:t>and communications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Protective jackets over hoses </a:t>
            </a:r>
          </a:p>
          <a:p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497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8A6E-D2FC-2327-B568-933EEF55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HOSE SPECIFICATION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73766-4541-DF69-123F-C4765D0D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84" y="1258966"/>
            <a:ext cx="3276884" cy="36045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F6ECEF-6FED-7E02-D7DF-9D5FAEE023D0}"/>
                  </a:ext>
                </a:extLst>
              </p:cNvPr>
              <p:cNvSpPr/>
              <p:nvPr/>
            </p:nvSpPr>
            <p:spPr>
              <a:xfrm>
                <a:off x="5834268" y="1663138"/>
                <a:ext cx="3836506" cy="347539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Pressure range: 450 &amp; </a:t>
                </a:r>
              </a:p>
              <a:p>
                <a:pPr algn="l"/>
                <a:r>
                  <a:rPr lang="en-US" dirty="0">
                    <a:solidFill>
                      <a:srgbClr val="002060"/>
                    </a:solidFill>
                  </a:rPr>
                  <a:t>750 bar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Temperature: -40 to </a:t>
                </a:r>
              </a:p>
              <a:p>
                <a:pPr algn="l"/>
                <a:r>
                  <a:rPr lang="en-US" dirty="0">
                    <a:solidFill>
                      <a:srgbClr val="002060"/>
                    </a:solidFill>
                  </a:rPr>
                  <a:t>650C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Hydrogen compatible </a:t>
                </a:r>
              </a:p>
              <a:p>
                <a:pPr algn="l"/>
                <a:r>
                  <a:rPr lang="en-US" dirty="0">
                    <a:solidFill>
                      <a:srgbClr val="002060"/>
                    </a:solidFill>
                  </a:rPr>
                  <a:t>material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Standard size: 3 — 4 m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Covered with polymer </a:t>
                </a:r>
                <a:endParaRPr lang="en-IN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F6ECEF-6FED-7E02-D7DF-9D5FAEE02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268" y="1663138"/>
                <a:ext cx="3836506" cy="3475392"/>
              </a:xfrm>
              <a:prstGeom prst="rect">
                <a:avLst/>
              </a:prstGeom>
              <a:blipFill>
                <a:blip r:embed="rId3"/>
                <a:stretch>
                  <a:fillRect l="-1109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14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A7C6-CDCB-4DEF-E76A-CE272C7B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Nozzle with mounting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0A427-99AB-FEFD-D6DA-157F8ED1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02" y="1298237"/>
            <a:ext cx="9091254" cy="426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6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5463-9A45-E3B7-93C3-DDA99DF9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787303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GLOBAL HYDROGEN FUELING STATION SCENARIO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6DBD9-ABCB-D3F2-0C51-15EDEFAE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01" y="1058867"/>
            <a:ext cx="2378960" cy="1842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55644A-F6FD-B64B-7D2E-3CC68D63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67" y="3507769"/>
            <a:ext cx="2470898" cy="2127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0DE48-0F53-1D80-2831-74E673C366C2}"/>
              </a:ext>
            </a:extLst>
          </p:cNvPr>
          <p:cNvSpPr txBox="1"/>
          <p:nvPr/>
        </p:nvSpPr>
        <p:spPr>
          <a:xfrm>
            <a:off x="761967" y="2980899"/>
            <a:ext cx="2945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Electrolyser based system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7BFF6-95A3-A6CA-EA8C-7DA2747AAF3A}"/>
              </a:ext>
            </a:extLst>
          </p:cNvPr>
          <p:cNvSpPr txBox="1"/>
          <p:nvPr/>
        </p:nvSpPr>
        <p:spPr>
          <a:xfrm>
            <a:off x="811501" y="5659543"/>
            <a:ext cx="2546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SMR based system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5919B7-CE02-CE08-E7CF-1E6C0DD1D6FE}"/>
              </a:ext>
            </a:extLst>
          </p:cNvPr>
          <p:cNvSpPr/>
          <p:nvPr/>
        </p:nvSpPr>
        <p:spPr>
          <a:xfrm>
            <a:off x="4572000" y="1325609"/>
            <a:ext cx="688781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More than 100 hydrogen fueling stations in </a:t>
            </a:r>
          </a:p>
          <a:p>
            <a:pPr algn="ctr"/>
            <a:r>
              <a:rPr lang="en-US"/>
              <a:t>operation globally </a:t>
            </a:r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7F89F7-7902-1C69-A711-815585CD7D6C}"/>
              </a:ext>
            </a:extLst>
          </p:cNvPr>
          <p:cNvSpPr/>
          <p:nvPr/>
        </p:nvSpPr>
        <p:spPr>
          <a:xfrm>
            <a:off x="4581972" y="2571750"/>
            <a:ext cx="688781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US, Germany, Japan and Canada have majority </a:t>
            </a:r>
          </a:p>
          <a:p>
            <a:pPr algn="ctr"/>
            <a:r>
              <a:rPr lang="en-US"/>
              <a:t>of stations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EBF242-AD6F-9957-24E1-1BBAA124D615}"/>
              </a:ext>
            </a:extLst>
          </p:cNvPr>
          <p:cNvSpPr/>
          <p:nvPr/>
        </p:nvSpPr>
        <p:spPr>
          <a:xfrm>
            <a:off x="4594088" y="3913939"/>
            <a:ext cx="688781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Most of these dispensing stations are either </a:t>
            </a:r>
          </a:p>
          <a:p>
            <a:pPr algn="ctr"/>
            <a:r>
              <a:rPr lang="en-US"/>
              <a:t>electrolyser or SMR based </a:t>
            </a:r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3F9AC53-9554-175F-303B-59ABA4986DA2}"/>
              </a:ext>
            </a:extLst>
          </p:cNvPr>
          <p:cNvSpPr/>
          <p:nvPr/>
        </p:nvSpPr>
        <p:spPr>
          <a:xfrm>
            <a:off x="4595193" y="5208104"/>
            <a:ext cx="688781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Majority of stations dispense compressed </a:t>
            </a:r>
          </a:p>
          <a:p>
            <a:pPr algn="ctr"/>
            <a:r>
              <a:rPr lang="en-US"/>
              <a:t>gaseous hydrogen or H-CHG. Some stations </a:t>
            </a:r>
          </a:p>
          <a:p>
            <a:pPr algn="ctr"/>
            <a:r>
              <a:rPr lang="en-US"/>
              <a:t>dispense liquid hydrogen </a:t>
            </a:r>
          </a:p>
        </p:txBody>
      </p:sp>
    </p:spTree>
    <p:extLst>
      <p:ext uri="{BB962C8B-B14F-4D97-AF65-F5344CB8AC3E}">
        <p14:creationId xmlns:p14="http://schemas.microsoft.com/office/powerpoint/2010/main" val="38094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4971-510A-D30E-4FB0-018897C1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HYDROGEN DISPENSING STATIONS- INDIA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88B1D-7DFD-A6C6-8BC5-780B90C7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556" y="1196146"/>
            <a:ext cx="2720576" cy="446570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09A11B-773E-1F6D-91FB-C322ACC19337}"/>
              </a:ext>
            </a:extLst>
          </p:cNvPr>
          <p:cNvSpPr/>
          <p:nvPr/>
        </p:nvSpPr>
        <p:spPr>
          <a:xfrm>
            <a:off x="744748" y="1002941"/>
            <a:ext cx="6411425" cy="11140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 </a:t>
            </a:r>
            <a:r>
              <a:rPr lang="en-US" dirty="0" err="1"/>
              <a:t>electrolyser</a:t>
            </a:r>
            <a:r>
              <a:rPr lang="en-US" dirty="0"/>
              <a:t> based hydrogen production </a:t>
            </a:r>
          </a:p>
          <a:p>
            <a:pPr algn="ctr"/>
            <a:r>
              <a:rPr lang="en-US" dirty="0"/>
              <a:t>and H-CNG dispensing station was set up by </a:t>
            </a:r>
          </a:p>
          <a:p>
            <a:pPr algn="ctr"/>
            <a:r>
              <a:rPr lang="en-US" dirty="0"/>
              <a:t>IOCL at Faridabad in 2005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706CA4-8251-E8D1-A424-EB1CFEBD14C6}"/>
              </a:ext>
            </a:extLst>
          </p:cNvPr>
          <p:cNvSpPr/>
          <p:nvPr/>
        </p:nvSpPr>
        <p:spPr>
          <a:xfrm>
            <a:off x="761967" y="2266771"/>
            <a:ext cx="6411425" cy="11140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IOCL set up another H-CNG dispensing station </a:t>
            </a:r>
          </a:p>
          <a:p>
            <a:pPr algn="ctr"/>
            <a:r>
              <a:rPr lang="en-US"/>
              <a:t>(5 Nm3/h, i.e. 11 kg/day, 24 hrs operation) at </a:t>
            </a:r>
          </a:p>
          <a:p>
            <a:pPr algn="ctr"/>
            <a:r>
              <a:rPr lang="en-US"/>
              <a:t>Dwarka, New Delhi with partial financial </a:t>
            </a:r>
          </a:p>
          <a:p>
            <a:pPr algn="ctr"/>
            <a:r>
              <a:rPr lang="en-US"/>
              <a:t>support from MNRE in March, 2009 </a:t>
            </a:r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924379-3F1A-A6A0-5C3E-3D55A17B72A4}"/>
              </a:ext>
            </a:extLst>
          </p:cNvPr>
          <p:cNvSpPr/>
          <p:nvPr/>
        </p:nvSpPr>
        <p:spPr>
          <a:xfrm>
            <a:off x="761967" y="3530601"/>
            <a:ext cx="6411425" cy="11140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IOCL has one PEM electrolyser based hydrogen </a:t>
            </a:r>
          </a:p>
          <a:p>
            <a:pPr algn="ctr"/>
            <a:r>
              <a:rPr lang="en-IN"/>
              <a:t>production (30 Nm3/h capacity) &amp; dispensing </a:t>
            </a:r>
          </a:p>
          <a:p>
            <a:pPr algn="ctr"/>
            <a:r>
              <a:rPr lang="en-IN"/>
              <a:t>station at Faridabad for refuelling of Tata </a:t>
            </a:r>
          </a:p>
          <a:p>
            <a:pPr algn="ctr"/>
            <a:r>
              <a:rPr lang="en-IN"/>
              <a:t>Motors' 2 fuel cell buses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241C0D-9040-A48F-C577-959CB808CB9A}"/>
              </a:ext>
            </a:extLst>
          </p:cNvPr>
          <p:cNvSpPr/>
          <p:nvPr/>
        </p:nvSpPr>
        <p:spPr>
          <a:xfrm>
            <a:off x="744747" y="4794431"/>
            <a:ext cx="6411425" cy="11140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NISE has one Alkaline electrolyser based </a:t>
            </a:r>
          </a:p>
          <a:p>
            <a:pPr algn="ctr"/>
            <a:r>
              <a:rPr lang="en-IN" dirty="0"/>
              <a:t>hydrogen production (5 Nm3/h capacity) &amp; </a:t>
            </a:r>
          </a:p>
          <a:p>
            <a:pPr algn="ctr"/>
            <a:r>
              <a:rPr lang="en-IN" dirty="0"/>
              <a:t>dispensing station at Gurugram for refuelling </a:t>
            </a:r>
          </a:p>
          <a:p>
            <a:pPr algn="ctr"/>
            <a:r>
              <a:rPr lang="en-IN" dirty="0"/>
              <a:t>of M&amp;M's Hydrogen- Diesel Dual Fuel Scorpio </a:t>
            </a:r>
          </a:p>
        </p:txBody>
      </p:sp>
    </p:spTree>
    <p:extLst>
      <p:ext uri="{BB962C8B-B14F-4D97-AF65-F5344CB8AC3E}">
        <p14:creationId xmlns:p14="http://schemas.microsoft.com/office/powerpoint/2010/main" val="68103739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33</TotalTime>
  <Words>429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GenAITheme3-whiteBG</vt:lpstr>
      <vt:lpstr>Module 3 Topic I  Hydrogen refuel Infrastructure </vt:lpstr>
      <vt:lpstr>HYDROGEN REFUELLING INFRASTRUCTURE </vt:lpstr>
      <vt:lpstr>TYPES OF HYDROGEN REFUELLING STATION (HRS)</vt:lpstr>
      <vt:lpstr>PowerPoint Presentation</vt:lpstr>
      <vt:lpstr>REFUELLING STATION: SPECIFICATIONS </vt:lpstr>
      <vt:lpstr>HOSE SPECIFICATION </vt:lpstr>
      <vt:lpstr>Nozzle with mounting </vt:lpstr>
      <vt:lpstr>GLOBAL HYDROGEN FUELING STATION SCENARIO</vt:lpstr>
      <vt:lpstr>HYDROGEN DISPENSING STATIONS- INDIA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2025-02-05T07:38:01Z</dcterms:created>
  <dcterms:modified xsi:type="dcterms:W3CDTF">2025-02-07T18:54:32Z</dcterms:modified>
</cp:coreProperties>
</file>