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328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793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334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1917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72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9184-9AD0-6586-1C08-F389B1C6B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52985-3E41-D410-0D56-478868DAF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AEA42-55AC-F1B4-CB06-C4CABB67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7BDB-FCB5-4938-B280-F5B11BDBAECB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E4D20-72AF-27DB-56A8-30C96B72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18FFD-AF57-38A7-BEF0-0E8F18C4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E06E-BD8D-4C77-8413-C874389BC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49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905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0E8E-B380-B407-CF77-5716EDD4A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6633"/>
            <a:ext cx="9144000" cy="923330"/>
          </a:xfrm>
        </p:spPr>
        <p:txBody>
          <a:bodyPr/>
          <a:lstStyle/>
          <a:p>
            <a:r>
              <a:rPr lang="en-IN" sz="4000" b="1" dirty="0">
                <a:solidFill>
                  <a:srgbClr val="FF5900"/>
                </a:solidFill>
              </a:rPr>
              <a:t>Module 3 Topic 2 </a:t>
            </a:r>
            <a:br>
              <a:rPr lang="en-IN" dirty="0">
                <a:solidFill>
                  <a:srgbClr val="FF5900"/>
                </a:solidFill>
              </a:rPr>
            </a:br>
            <a:r>
              <a:rPr lang="en-IN" sz="2000" dirty="0">
                <a:solidFill>
                  <a:srgbClr val="FF5900"/>
                </a:solidFill>
              </a:rPr>
              <a:t>Hydrogen &amp; fuel cells </a:t>
            </a:r>
            <a:endParaRPr lang="en-IN" sz="28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489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9646-57FA-8974-96E0-3353A380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ELECTRODE &amp; DIFFUSION LAYER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5D9560-DCD2-03C4-4077-8E5572F13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033" y="1630524"/>
            <a:ext cx="7910245" cy="3596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9243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53F6-CC01-E6C6-55A8-18CF77F4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4018755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CATALYST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81756-7C96-23BB-7DC3-9BBAF6A3B954}"/>
              </a:ext>
            </a:extLst>
          </p:cNvPr>
          <p:cNvSpPr txBox="1"/>
          <p:nvPr/>
        </p:nvSpPr>
        <p:spPr>
          <a:xfrm>
            <a:off x="761967" y="1630017"/>
            <a:ext cx="5102087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• Carbon (electrical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conductivity)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• </a:t>
            </a:r>
            <a:r>
              <a:rPr lang="en-US" sz="2000" dirty="0" err="1">
                <a:solidFill>
                  <a:srgbClr val="002060"/>
                </a:solidFill>
              </a:rPr>
              <a:t>Nafion</a:t>
            </a:r>
            <a:r>
              <a:rPr lang="en-US" sz="2000" dirty="0">
                <a:solidFill>
                  <a:srgbClr val="002060"/>
                </a:solidFill>
              </a:rPr>
              <a:t> (protonic conductivity)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• Reaction catalytic material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(e.g. Pt, Ru) </a:t>
            </a:r>
            <a:endParaRPr lang="en-IN" sz="2000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7BE691-2859-FE3C-CD57-35251B19E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408" y="1790292"/>
            <a:ext cx="5809680" cy="2533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5140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1E76-171A-96B6-ED6C-4D4B1A4E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SINGLE CELL SCHEMATIC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8F993-6D31-0160-BA06-D52E6829F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417" y="1329946"/>
            <a:ext cx="6512874" cy="419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55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022C-3C0F-D8C5-02F4-50D290E0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2617337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FC STACKS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BC3411-5AE6-0C6D-06EA-E856CD326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627" y="1123885"/>
            <a:ext cx="5862780" cy="46102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8349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D2E8FC-A072-3A5A-9D9C-29E3AB68C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778" y="1032763"/>
            <a:ext cx="3673717" cy="4571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3BBADB-9F8C-9257-DCC7-F7FC40F39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485" y="1032763"/>
            <a:ext cx="3150705" cy="4652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2539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0831-573E-6518-C045-7ABAF35B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2508007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TOPOLOGY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92B308-8986-56F2-0CB7-83DBA8010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557" y="1324062"/>
            <a:ext cx="9125865" cy="4209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1850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3756-12EB-DBFE-663A-3E7BE1B9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148" y="2707852"/>
            <a:ext cx="2557703" cy="615553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Thank you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88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0170-2987-21FE-5A93-B9E8FFD3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6" y="223069"/>
            <a:ext cx="10152379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SOLAR- HYDROGEN FACILITY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2D072A-60C1-2E72-DB78-DAC4DA4D3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271" y="844773"/>
            <a:ext cx="7901770" cy="5168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288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80F5-4C5C-2C38-66FE-0CF4291A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70" y="183313"/>
            <a:ext cx="11330642" cy="984885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SOLAR HYDROGEN PRODUCTION CUM DISPENSING FACILITY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5D482-61B9-552A-F8D3-ADC15B31A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70" y="1168198"/>
            <a:ext cx="8978912" cy="481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9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6BB1-4E78-2336-874F-33F651F24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621" y="2571750"/>
            <a:ext cx="10152379" cy="984885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                        FUEL CELLS </a:t>
            </a:r>
            <a:br>
              <a:rPr lang="en-IN" sz="3200" b="1" dirty="0">
                <a:solidFill>
                  <a:srgbClr val="FF5900"/>
                </a:solidFill>
              </a:rPr>
            </a:br>
            <a:r>
              <a:rPr lang="en-IN" sz="3200" b="1" dirty="0">
                <a:solidFill>
                  <a:srgbClr val="FF5900"/>
                </a:solidFill>
              </a:rPr>
              <a:t>TYPES AND DIFFERENT APPLICATIONS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199E1-3A88-87A5-48C1-81A273D4ED48}"/>
              </a:ext>
            </a:extLst>
          </p:cNvPr>
          <p:cNvCxnSpPr/>
          <p:nvPr/>
        </p:nvCxnSpPr>
        <p:spPr>
          <a:xfrm>
            <a:off x="1649896" y="3747052"/>
            <a:ext cx="8885582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05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A4B8-478B-7851-5E5C-189D02806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480" y="401974"/>
            <a:ext cx="10152379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HYDROGEN &amp; FUEL CELLS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223E0F-7565-4666-0DF9-CDA4B0195A4E}"/>
              </a:ext>
            </a:extLst>
          </p:cNvPr>
          <p:cNvSpPr txBox="1"/>
          <p:nvPr/>
        </p:nvSpPr>
        <p:spPr>
          <a:xfrm>
            <a:off x="761966" y="1361661"/>
            <a:ext cx="10152379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Hydrogen energy storage systems use two separate processes for producing electricity using stored hydrogen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rgbClr val="002060"/>
                </a:solidFill>
              </a:rPr>
              <a:t>Electrolyser</a:t>
            </a:r>
            <a:r>
              <a:rPr lang="en-US" sz="2000" dirty="0">
                <a:solidFill>
                  <a:srgbClr val="002060"/>
                </a:solidFill>
              </a:rPr>
              <a:t> is a common way to produce hydrogen by splitting water and can be stored in high pressure containers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Stored hydrogen can be used for electricity generation, using the fuel cell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Fuel cells can convert chemical energy in hydrogen (or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hydrogen-rich fuel) and oxygen (from air) to electricity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Heat energy and water are also produced during the process </a:t>
            </a:r>
            <a:endParaRPr lang="en-IN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5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5416A8-15CF-4DD7-9BE0-9527DA260208}"/>
              </a:ext>
            </a:extLst>
          </p:cNvPr>
          <p:cNvSpPr txBox="1"/>
          <p:nvPr/>
        </p:nvSpPr>
        <p:spPr>
          <a:xfrm>
            <a:off x="761967" y="1689651"/>
            <a:ext cx="9084365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It is also possible to use an engine-generator set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Electricity generated by fuel cells is quieter, produces negligible pollution and is more efficient than the fossil fuel combustion approach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Fuel cell systems combined with hydrogen production and storage can provide stationary and transportation power </a:t>
            </a:r>
            <a:endParaRPr lang="en-IN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77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F8CF-738B-0BEE-10AC-F79B3629B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2647155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FUEL CELLS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4547CA-D1D9-FD59-23A8-76BE422754B8}"/>
              </a:ext>
            </a:extLst>
          </p:cNvPr>
          <p:cNvSpPr txBox="1"/>
          <p:nvPr/>
        </p:nvSpPr>
        <p:spPr>
          <a:xfrm>
            <a:off x="761967" y="1232452"/>
            <a:ext cx="7911548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Fuel Cells are electricity generating devices, like a turbine-generator in a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power plant, with a difference that fuel cells do not burn their fuel to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produce energy and have no moving parts.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Uses any hydrogen-rich fuel and air to produce electricity, heat and water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through electrochemical reactions.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Extremely versatile technology (ranging from W to MW scale) </a:t>
            </a:r>
            <a:endParaRPr lang="en-IN" sz="2000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22BAC3-04E1-97EA-917F-22860B739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989" y="1699652"/>
            <a:ext cx="3462475" cy="313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1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4A94F1-B8BB-42AC-30AD-AC5B97E04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97" y="258077"/>
            <a:ext cx="9919725" cy="563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5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33FAE-BBE5-16B2-0FAE-95A588B7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MEMBRANE ASSEMBLY OF FC ELECTRODE </a:t>
            </a:r>
            <a:endParaRPr lang="en-IN" sz="3200" b="1" dirty="0">
              <a:solidFill>
                <a:srgbClr val="FF59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F47B4D-06DE-4597-2718-322619623747}"/>
              </a:ext>
            </a:extLst>
          </p:cNvPr>
          <p:cNvSpPr txBox="1"/>
          <p:nvPr/>
        </p:nvSpPr>
        <p:spPr>
          <a:xfrm>
            <a:off x="1729409" y="1928191"/>
            <a:ext cx="3597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• Fuel            Product H+ + </a:t>
            </a:r>
          </a:p>
          <a:p>
            <a:r>
              <a:rPr lang="en-IN" dirty="0"/>
              <a:t>e- </a:t>
            </a:r>
          </a:p>
          <a:p>
            <a:endParaRPr lang="en-IN" dirty="0"/>
          </a:p>
          <a:p>
            <a:r>
              <a:rPr lang="en-IN" dirty="0"/>
              <a:t>• Oxidant + H+ e-              Product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B6A9C8-707B-142C-962B-1E888F14C037}"/>
              </a:ext>
            </a:extLst>
          </p:cNvPr>
          <p:cNvCxnSpPr>
            <a:cxnSpLocks/>
          </p:cNvCxnSpPr>
          <p:nvPr/>
        </p:nvCxnSpPr>
        <p:spPr>
          <a:xfrm>
            <a:off x="2454965" y="2395331"/>
            <a:ext cx="616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F76757-B65C-DE01-B0E6-E40D4C8E8B66}"/>
              </a:ext>
            </a:extLst>
          </p:cNvPr>
          <p:cNvCxnSpPr>
            <a:cxnSpLocks/>
          </p:cNvCxnSpPr>
          <p:nvPr/>
        </p:nvCxnSpPr>
        <p:spPr>
          <a:xfrm>
            <a:off x="3571461" y="3223592"/>
            <a:ext cx="616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6D5B55D-BC7B-2A19-1BDF-C5CD007DE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716" y="1311626"/>
            <a:ext cx="4077053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29025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29</TotalTime>
  <Words>275</Words>
  <Application>Microsoft Office PowerPoint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GenAITheme3-whiteBG</vt:lpstr>
      <vt:lpstr>Module 3 Topic 2  Hydrogen &amp; fuel cells </vt:lpstr>
      <vt:lpstr>SOLAR- HYDROGEN FACILITY </vt:lpstr>
      <vt:lpstr>SOLAR HYDROGEN PRODUCTION CUM DISPENSING FACILITY</vt:lpstr>
      <vt:lpstr>                        FUEL CELLS  TYPES AND DIFFERENT APPLICATIONS </vt:lpstr>
      <vt:lpstr>HYDROGEN &amp; FUEL CELLS</vt:lpstr>
      <vt:lpstr>PowerPoint Presentation</vt:lpstr>
      <vt:lpstr>FUEL CELLS </vt:lpstr>
      <vt:lpstr>PowerPoint Presentation</vt:lpstr>
      <vt:lpstr>MEMBRANE ASSEMBLY OF FC ELECTRODE </vt:lpstr>
      <vt:lpstr>ELECTRODE &amp; DIFFUSION LAYER </vt:lpstr>
      <vt:lpstr>CATALYST LAYER</vt:lpstr>
      <vt:lpstr>SINGLE CELL SCHEMATIC </vt:lpstr>
      <vt:lpstr>FC STACKS </vt:lpstr>
      <vt:lpstr>PowerPoint Presentation</vt:lpstr>
      <vt:lpstr>TOPOLOGY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2</cp:revision>
  <dcterms:created xsi:type="dcterms:W3CDTF">2025-02-05T07:56:50Z</dcterms:created>
  <dcterms:modified xsi:type="dcterms:W3CDTF">2025-02-07T18:21:40Z</dcterms:modified>
</cp:coreProperties>
</file>