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542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96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735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8657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00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D039A-6DB6-FD25-24B4-D88414901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2F34D-4F2F-A8E7-EFCA-9F25F096C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16A4B-BB12-4763-EF60-07B5A9EF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DF7DF-B28E-4038-8482-5EEA677E0655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E037E-2A77-3E05-CECF-8D0E3A41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3393-9CE7-2F26-74DA-1992CD9F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CFDE5-A99B-491C-919E-610E0240D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3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CA22-AF35-B872-696A-9D50F6EE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Electric motor drives for </a:t>
            </a:r>
            <a:r>
              <a:rPr lang="en-US" sz="3200" b="1" dirty="0" err="1">
                <a:solidFill>
                  <a:srgbClr val="FF5900"/>
                </a:solidFill>
              </a:rPr>
              <a:t>bev</a:t>
            </a:r>
            <a:r>
              <a:rPr lang="en-US" sz="3200" b="1" dirty="0">
                <a:solidFill>
                  <a:srgbClr val="FF5900"/>
                </a:solidFill>
              </a:rPr>
              <a:t> and </a:t>
            </a:r>
            <a:r>
              <a:rPr lang="en-US" sz="3200" b="1" dirty="0" err="1">
                <a:solidFill>
                  <a:srgbClr val="FF5900"/>
                </a:solidFill>
              </a:rPr>
              <a:t>hev</a:t>
            </a:r>
            <a:r>
              <a:rPr lang="en-US" sz="3200" b="1" dirty="0">
                <a:solidFill>
                  <a:srgbClr val="FF5900"/>
                </a:solidFill>
              </a:rPr>
              <a:t>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0F58-5655-4556-0DBC-83D27C712AAF}"/>
              </a:ext>
            </a:extLst>
          </p:cNvPr>
          <p:cNvSpPr txBox="1"/>
          <p:nvPr/>
        </p:nvSpPr>
        <p:spPr>
          <a:xfrm>
            <a:off x="1222513" y="947245"/>
            <a:ext cx="7641836" cy="128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Torque density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torque density is an important criterion of the electric motors.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reflects the volume and weight of machines at given torque demand.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66368-B234-862B-62EC-A2F2E83B61A1}"/>
              </a:ext>
            </a:extLst>
          </p:cNvPr>
          <p:cNvSpPr txBox="1"/>
          <p:nvPr/>
        </p:nvSpPr>
        <p:spPr>
          <a:xfrm>
            <a:off x="1230566" y="2327362"/>
            <a:ext cx="48654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Required Features of Electric Motor Drives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 Efficiency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Good Dynamic Performance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 Power Density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Low cost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Reliability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Overload currents capability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Maintenance Free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Temperature resistance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Fault-tolerance 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4F2916-2028-B459-5779-B23DFAB71947}"/>
              </a:ext>
            </a:extLst>
          </p:cNvPr>
          <p:cNvSpPr/>
          <p:nvPr/>
        </p:nvSpPr>
        <p:spPr>
          <a:xfrm>
            <a:off x="7156174" y="2571750"/>
            <a:ext cx="3758171" cy="28949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58F3B-B3F4-4627-D523-BAD142E35AC3}"/>
              </a:ext>
            </a:extLst>
          </p:cNvPr>
          <p:cNvCxnSpPr>
            <a:stCxn id="10" idx="0"/>
            <a:endCxn id="10" idx="2"/>
          </p:cNvCxnSpPr>
          <p:nvPr/>
        </p:nvCxnSpPr>
        <p:spPr>
          <a:xfrm>
            <a:off x="9035260" y="2571750"/>
            <a:ext cx="0" cy="2894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21B3D7-5108-A2FD-650E-070397A7E4F5}"/>
              </a:ext>
            </a:extLst>
          </p:cNvPr>
          <p:cNvCxnSpPr>
            <a:cxnSpLocks/>
          </p:cNvCxnSpPr>
          <p:nvPr/>
        </p:nvCxnSpPr>
        <p:spPr>
          <a:xfrm>
            <a:off x="7156174" y="3353295"/>
            <a:ext cx="3758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D93395-9F0A-DA8C-F803-3A9E03E3A083}"/>
              </a:ext>
            </a:extLst>
          </p:cNvPr>
          <p:cNvSpPr txBox="1"/>
          <p:nvPr/>
        </p:nvSpPr>
        <p:spPr>
          <a:xfrm>
            <a:off x="7317299" y="2782669"/>
            <a:ext cx="1556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Machine type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F3B2B0-9A49-E208-5964-9DACF154CF87}"/>
              </a:ext>
            </a:extLst>
          </p:cNvPr>
          <p:cNvSpPr txBox="1"/>
          <p:nvPr/>
        </p:nvSpPr>
        <p:spPr>
          <a:xfrm>
            <a:off x="9035262" y="2696693"/>
            <a:ext cx="1717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T/V </a:t>
            </a:r>
            <a:r>
              <a:rPr lang="fr-FR" sz="1400" dirty="0" err="1"/>
              <a:t>envelope</a:t>
            </a:r>
            <a:r>
              <a:rPr lang="fr-FR" dirty="0"/>
              <a:t> </a:t>
            </a:r>
          </a:p>
          <a:p>
            <a:pPr algn="ctr"/>
            <a:r>
              <a:rPr lang="fr-FR" dirty="0"/>
              <a:t>Nm/m</a:t>
            </a:r>
            <a:r>
              <a:rPr lang="fr-FR" sz="2000" dirty="0"/>
              <a:t>3</a:t>
            </a:r>
            <a:r>
              <a:rPr lang="fr-FR" dirty="0"/>
              <a:t> </a:t>
            </a:r>
            <a:endParaRPr lang="en-IN" dirty="0"/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FAF9F2-54A3-74E7-D5AE-052FDE4F039C}"/>
              </a:ext>
            </a:extLst>
          </p:cNvPr>
          <p:cNvSpPr txBox="1"/>
          <p:nvPr/>
        </p:nvSpPr>
        <p:spPr>
          <a:xfrm>
            <a:off x="7315527" y="3504705"/>
            <a:ext cx="154882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Permanent </a:t>
            </a:r>
          </a:p>
          <a:p>
            <a:r>
              <a:rPr lang="en-US" sz="1400" dirty="0"/>
              <a:t>magnetic (PM) </a:t>
            </a:r>
          </a:p>
          <a:p>
            <a:endParaRPr lang="en-US" sz="1400" dirty="0"/>
          </a:p>
          <a:p>
            <a:r>
              <a:rPr lang="en-US" sz="1400" dirty="0"/>
              <a:t>Induction (1M) </a:t>
            </a:r>
          </a:p>
          <a:p>
            <a:endParaRPr lang="en-US" sz="1400" dirty="0"/>
          </a:p>
          <a:p>
            <a:r>
              <a:rPr lang="en-US" sz="1400" dirty="0"/>
              <a:t>Switched </a:t>
            </a:r>
          </a:p>
          <a:p>
            <a:r>
              <a:rPr lang="en-US" sz="1400" dirty="0"/>
              <a:t>Reluctance (SR) </a:t>
            </a:r>
            <a:endParaRPr lang="en-IN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2B902-4991-04CE-8CFC-89C9FB575B87}"/>
              </a:ext>
            </a:extLst>
          </p:cNvPr>
          <p:cNvSpPr txBox="1"/>
          <p:nvPr/>
        </p:nvSpPr>
        <p:spPr>
          <a:xfrm>
            <a:off x="9194613" y="3506902"/>
            <a:ext cx="68159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28860</a:t>
            </a:r>
          </a:p>
          <a:p>
            <a:endParaRPr lang="en-IN" sz="1400" dirty="0"/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4170</a:t>
            </a:r>
          </a:p>
          <a:p>
            <a:endParaRPr lang="en-IN" sz="1400" dirty="0"/>
          </a:p>
          <a:p>
            <a:r>
              <a:rPr lang="en-IN" sz="1400" dirty="0"/>
              <a:t> </a:t>
            </a:r>
          </a:p>
          <a:p>
            <a:r>
              <a:rPr lang="en-IN" sz="1400" dirty="0"/>
              <a:t>6780 </a:t>
            </a:r>
          </a:p>
        </p:txBody>
      </p:sp>
    </p:spTree>
    <p:extLst>
      <p:ext uri="{BB962C8B-B14F-4D97-AF65-F5344CB8AC3E}">
        <p14:creationId xmlns:p14="http://schemas.microsoft.com/office/powerpoint/2010/main" val="20131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92DA-BC52-F993-E4AA-311AB5EE2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95" y="219201"/>
            <a:ext cx="5920409" cy="984885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Flowchart for designing AN EV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4F134-ABC1-B0E2-EC41-EE314826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892" y="1405392"/>
            <a:ext cx="8123624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9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909D-3CFA-4428-39D3-EF94603A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15" y="233008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Diagram depicting losses in AN EV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CCCCB-B33C-D4B2-5F38-FD425D0CE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39" y="965559"/>
            <a:ext cx="10023655" cy="492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3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D23E-7503-8909-668E-E5EE3866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50" y="139148"/>
            <a:ext cx="10152379" cy="323372"/>
          </a:xfrm>
        </p:spPr>
        <p:txBody>
          <a:bodyPr/>
          <a:lstStyle/>
          <a:p>
            <a:br>
              <a:rPr lang="en-US" sz="3200" b="1" dirty="0">
                <a:solidFill>
                  <a:srgbClr val="FF5900"/>
                </a:solidFill>
              </a:rPr>
            </a:br>
            <a:r>
              <a:rPr lang="en-US" sz="3200" b="1" dirty="0">
                <a:solidFill>
                  <a:srgbClr val="FF5900"/>
                </a:solidFill>
              </a:rPr>
              <a:t>The need for better batteries 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2548A-FF4D-7F95-C1A4-0A104E0D93F4}"/>
              </a:ext>
            </a:extLst>
          </p:cNvPr>
          <p:cNvSpPr txBox="1"/>
          <p:nvPr/>
        </p:nvSpPr>
        <p:spPr>
          <a:xfrm>
            <a:off x="844826" y="1419470"/>
            <a:ext cx="829917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Current battery tech: Lithium ion technology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Same technology as in cell phones, laptops, etc.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Li-ion battery energy density: 210Wh per kg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Current Li-ion batteries give the average electric car a range of about 160km(99.4 miles)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Why does battery technology need to be improved?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   Limits electric car range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   Limits electric car performance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   Results in electric vehicles being less viable than traditional cars 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02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1283-4141-F6DF-244B-A8E8EAC1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Top reasons to drive an electric vehicle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563A2D27-DBFF-38EF-0867-4B01AA1CA875}"/>
              </a:ext>
            </a:extLst>
          </p:cNvPr>
          <p:cNvSpPr/>
          <p:nvPr/>
        </p:nvSpPr>
        <p:spPr>
          <a:xfrm>
            <a:off x="1626702" y="1993203"/>
            <a:ext cx="2146853" cy="1928191"/>
          </a:xfrm>
          <a:prstGeom prst="hex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709421F-B557-FEAB-3AF3-6852DE999729}"/>
              </a:ext>
            </a:extLst>
          </p:cNvPr>
          <p:cNvSpPr/>
          <p:nvPr/>
        </p:nvSpPr>
        <p:spPr>
          <a:xfrm rot="18501124">
            <a:off x="3498573" y="1136304"/>
            <a:ext cx="2146853" cy="1928191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ADBB9637-1809-801E-0A3C-FC8A3BE57A56}"/>
              </a:ext>
            </a:extLst>
          </p:cNvPr>
          <p:cNvSpPr/>
          <p:nvPr/>
        </p:nvSpPr>
        <p:spPr>
          <a:xfrm rot="18220244">
            <a:off x="3344740" y="3156566"/>
            <a:ext cx="2146853" cy="1928191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D5BCBC2-C4FC-BA79-ADB1-047431DD98CA}"/>
              </a:ext>
            </a:extLst>
          </p:cNvPr>
          <p:cNvSpPr/>
          <p:nvPr/>
        </p:nvSpPr>
        <p:spPr>
          <a:xfrm rot="18307984">
            <a:off x="5233175" y="2338570"/>
            <a:ext cx="2146853" cy="1928191"/>
          </a:xfrm>
          <a:prstGeom prst="hex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03F292E-CBE9-7C41-1B35-B31FF4941A13}"/>
              </a:ext>
            </a:extLst>
          </p:cNvPr>
          <p:cNvSpPr/>
          <p:nvPr/>
        </p:nvSpPr>
        <p:spPr>
          <a:xfrm rot="18220244">
            <a:off x="5010133" y="4377704"/>
            <a:ext cx="2146853" cy="1928191"/>
          </a:xfrm>
          <a:prstGeom prst="hex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837DBD3-AC99-D288-C704-CF101E187327}"/>
              </a:ext>
            </a:extLst>
          </p:cNvPr>
          <p:cNvSpPr/>
          <p:nvPr/>
        </p:nvSpPr>
        <p:spPr>
          <a:xfrm rot="18220244">
            <a:off x="6882634" y="3585886"/>
            <a:ext cx="2146853" cy="1928191"/>
          </a:xfrm>
          <a:prstGeom prst="hex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C7308CF-570B-498F-7530-9C40379DA72F}"/>
              </a:ext>
            </a:extLst>
          </p:cNvPr>
          <p:cNvSpPr/>
          <p:nvPr/>
        </p:nvSpPr>
        <p:spPr>
          <a:xfrm rot="18220244">
            <a:off x="7195127" y="1518065"/>
            <a:ext cx="2146853" cy="1928191"/>
          </a:xfrm>
          <a:prstGeom prst="hexag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60090B-3E6D-09E8-FFDC-111EFE3EE96A}"/>
              </a:ext>
            </a:extLst>
          </p:cNvPr>
          <p:cNvSpPr txBox="1"/>
          <p:nvPr/>
        </p:nvSpPr>
        <p:spPr>
          <a:xfrm>
            <a:off x="3614466" y="1411042"/>
            <a:ext cx="18782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electricity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stable than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gasoline prices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B6CE6-4266-324F-A809-0CAE42104D2C}"/>
              </a:ext>
            </a:extLst>
          </p:cNvPr>
          <p:cNvSpPr txBox="1"/>
          <p:nvPr/>
        </p:nvSpPr>
        <p:spPr>
          <a:xfrm>
            <a:off x="5674826" y="2730773"/>
            <a:ext cx="1295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Free</a:t>
            </a:r>
          </a:p>
          <a:p>
            <a:r>
              <a:rPr lang="en-US" b="1" dirty="0">
                <a:solidFill>
                  <a:srgbClr val="FF0000"/>
                </a:solidFill>
              </a:rPr>
              <a:t>    or </a:t>
            </a:r>
          </a:p>
          <a:p>
            <a:r>
              <a:rPr lang="en-US" b="1" dirty="0">
                <a:solidFill>
                  <a:srgbClr val="FF0000"/>
                </a:solidFill>
              </a:rPr>
              <a:t>reduced</a:t>
            </a:r>
          </a:p>
          <a:p>
            <a:r>
              <a:rPr lang="en-US" b="1" dirty="0">
                <a:solidFill>
                  <a:srgbClr val="FF0000"/>
                </a:solidFill>
              </a:rPr>
              <a:t>  taxes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9DE3A-151F-100A-F5F9-D62FA88AB674}"/>
              </a:ext>
            </a:extLst>
          </p:cNvPr>
          <p:cNvSpPr txBox="1"/>
          <p:nvPr/>
        </p:nvSpPr>
        <p:spPr>
          <a:xfrm>
            <a:off x="7424813" y="1879629"/>
            <a:ext cx="1737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Grants, Rebates </a:t>
            </a:r>
          </a:p>
          <a:p>
            <a:r>
              <a:rPr lang="en-US" sz="1600" dirty="0"/>
              <a:t>and Tax Credits </a:t>
            </a:r>
          </a:p>
          <a:p>
            <a:r>
              <a:rPr lang="en-US" sz="1600" dirty="0"/>
              <a:t>for new or used </a:t>
            </a:r>
          </a:p>
          <a:p>
            <a:r>
              <a:rPr lang="en-US" sz="1600" dirty="0"/>
              <a:t>EVs &amp; chargers </a:t>
            </a:r>
            <a:endParaRPr lang="en-IN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DCEE3-C992-CA54-1D61-6A6017AA803B}"/>
              </a:ext>
            </a:extLst>
          </p:cNvPr>
          <p:cNvSpPr txBox="1"/>
          <p:nvPr/>
        </p:nvSpPr>
        <p:spPr>
          <a:xfrm>
            <a:off x="7211068" y="3893491"/>
            <a:ext cx="16097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Higher upfront </a:t>
            </a:r>
          </a:p>
          <a:p>
            <a:r>
              <a:rPr lang="en-US" sz="1600" dirty="0"/>
              <a:t>cost is typically </a:t>
            </a:r>
          </a:p>
          <a:p>
            <a:r>
              <a:rPr lang="en-US" sz="1600" dirty="0"/>
              <a:t>paid back by </a:t>
            </a:r>
          </a:p>
          <a:p>
            <a:r>
              <a:rPr lang="en-US" sz="1600" dirty="0"/>
              <a:t>50,000 miles </a:t>
            </a:r>
            <a:endParaRPr lang="en-IN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D036E-3557-B5CC-B8CB-C2D5B05052BF}"/>
              </a:ext>
            </a:extLst>
          </p:cNvPr>
          <p:cNvSpPr txBox="1"/>
          <p:nvPr/>
        </p:nvSpPr>
        <p:spPr>
          <a:xfrm>
            <a:off x="5447325" y="4648648"/>
            <a:ext cx="172515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Maintenance </a:t>
            </a:r>
          </a:p>
          <a:p>
            <a:r>
              <a:rPr lang="en-US" sz="1600" dirty="0"/>
              <a:t>Costs are lower, </a:t>
            </a:r>
          </a:p>
          <a:p>
            <a:r>
              <a:rPr lang="en-US" sz="1600" dirty="0"/>
              <a:t>especially with </a:t>
            </a:r>
          </a:p>
          <a:p>
            <a:r>
              <a:rPr lang="en-US" sz="1600" dirty="0"/>
              <a:t>long battery </a:t>
            </a:r>
          </a:p>
          <a:p>
            <a:r>
              <a:rPr lang="en-US" sz="1600" dirty="0"/>
              <a:t>warranties 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BE5563-99EF-C7F7-2613-52E3EB2B8F26}"/>
              </a:ext>
            </a:extLst>
          </p:cNvPr>
          <p:cNvSpPr txBox="1"/>
          <p:nvPr/>
        </p:nvSpPr>
        <p:spPr>
          <a:xfrm>
            <a:off x="3718451" y="3388750"/>
            <a:ext cx="12875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Cheaper to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Charge 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than to </a:t>
            </a:r>
          </a:p>
          <a:p>
            <a:r>
              <a:rPr lang="en-US" sz="1600" dirty="0">
                <a:solidFill>
                  <a:schemeClr val="bg1"/>
                </a:solidFill>
              </a:rPr>
              <a:t>fill the tank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8C9CC9-60DC-A8E2-59FC-9D6E4D4194A6}"/>
              </a:ext>
            </a:extLst>
          </p:cNvPr>
          <p:cNvSpPr txBox="1"/>
          <p:nvPr/>
        </p:nvSpPr>
        <p:spPr>
          <a:xfrm>
            <a:off x="1929204" y="2463190"/>
            <a:ext cx="17011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Many models </a:t>
            </a:r>
          </a:p>
          <a:p>
            <a:r>
              <a:rPr lang="en-US" sz="1600" dirty="0">
                <a:solidFill>
                  <a:schemeClr val="bg1"/>
                </a:solidFill>
              </a:rPr>
              <a:t>listed under </a:t>
            </a:r>
          </a:p>
          <a:p>
            <a:r>
              <a:rPr lang="en-US" sz="1600" dirty="0">
                <a:solidFill>
                  <a:schemeClr val="bg1"/>
                </a:solidFill>
              </a:rPr>
              <a:t>$35,000 now on 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 market</a:t>
            </a:r>
          </a:p>
        </p:txBody>
      </p:sp>
    </p:spTree>
    <p:extLst>
      <p:ext uri="{BB962C8B-B14F-4D97-AF65-F5344CB8AC3E}">
        <p14:creationId xmlns:p14="http://schemas.microsoft.com/office/powerpoint/2010/main" val="93881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7BA-DE68-4E06-2859-590C9390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BEV : Battery electric vehicles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6EE27-1174-0FFE-9481-E3197DA6D750}"/>
              </a:ext>
            </a:extLst>
          </p:cNvPr>
          <p:cNvSpPr txBox="1"/>
          <p:nvPr/>
        </p:nvSpPr>
        <p:spPr>
          <a:xfrm>
            <a:off x="790736" y="1526374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How does it work?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111D9-E7E8-8258-3496-8F7AB922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712" y="2525910"/>
            <a:ext cx="1943268" cy="2720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EF29D-BD1E-68DC-3FE2-E6D79957C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2525910"/>
            <a:ext cx="3891914" cy="2706277"/>
          </a:xfrm>
          <a:prstGeom prst="rect">
            <a:avLst/>
          </a:prstGeom>
        </p:spPr>
      </p:pic>
      <p:sp>
        <p:nvSpPr>
          <p:cNvPr id="9" name="Hexagon 8">
            <a:extLst>
              <a:ext uri="{FF2B5EF4-FFF2-40B4-BE49-F238E27FC236}">
                <a16:creationId xmlns:a16="http://schemas.microsoft.com/office/drawing/2014/main" id="{92880768-5A98-1FE7-FBF4-9E27FE4E47FD}"/>
              </a:ext>
            </a:extLst>
          </p:cNvPr>
          <p:cNvSpPr/>
          <p:nvPr/>
        </p:nvSpPr>
        <p:spPr>
          <a:xfrm>
            <a:off x="6937512" y="1671879"/>
            <a:ext cx="2276061" cy="196212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Battery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charged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Electricity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7197D884-B2E1-DC6C-BA42-2895DD8BAE06}"/>
              </a:ext>
            </a:extLst>
          </p:cNvPr>
          <p:cNvSpPr/>
          <p:nvPr/>
        </p:nvSpPr>
        <p:spPr>
          <a:xfrm>
            <a:off x="9300508" y="1671879"/>
            <a:ext cx="2276061" cy="196212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Battery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powers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Electric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Motor 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89903E3-E0FA-6889-5B8A-DE9431B3394B}"/>
              </a:ext>
            </a:extLst>
          </p:cNvPr>
          <p:cNvSpPr/>
          <p:nvPr/>
        </p:nvSpPr>
        <p:spPr>
          <a:xfrm>
            <a:off x="8162477" y="3643940"/>
            <a:ext cx="2276061" cy="1962122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Electricity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accessed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through 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Plug 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9AB9D05-02B3-1D51-3812-7055DABF2D9E}"/>
              </a:ext>
            </a:extLst>
          </p:cNvPr>
          <p:cNvSpPr/>
          <p:nvPr/>
        </p:nvSpPr>
        <p:spPr>
          <a:xfrm>
            <a:off x="4418688" y="960046"/>
            <a:ext cx="1060704" cy="914400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BEV</a:t>
            </a:r>
            <a:endParaRPr lang="en-IN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122985DE-FAE9-7F3F-AC94-D03AEF5BD464}"/>
              </a:ext>
            </a:extLst>
          </p:cNvPr>
          <p:cNvSpPr/>
          <p:nvPr/>
        </p:nvSpPr>
        <p:spPr>
          <a:xfrm>
            <a:off x="5367515" y="1468866"/>
            <a:ext cx="824563" cy="658108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PEV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7322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FE06-2AB7-1D78-F686-3DE4D49E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PHEV: PLUG- IN Hybrid electric vehicle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EEDBA-9D0C-1D42-6486-D07DD0AAD2BA}"/>
              </a:ext>
            </a:extLst>
          </p:cNvPr>
          <p:cNvSpPr txBox="1"/>
          <p:nvPr/>
        </p:nvSpPr>
        <p:spPr>
          <a:xfrm>
            <a:off x="790736" y="1526374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How does it work?</a:t>
            </a:r>
            <a:endParaRPr lang="en-IN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EF24E-D960-CEFC-37A0-75965B99B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3" y="1926484"/>
            <a:ext cx="3502968" cy="3715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D8F414-DF38-2239-7465-FB826546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321" y="2687213"/>
            <a:ext cx="2286172" cy="3227019"/>
          </a:xfrm>
          <a:prstGeom prst="rect">
            <a:avLst/>
          </a:prstGeom>
        </p:spPr>
      </p:pic>
      <p:sp>
        <p:nvSpPr>
          <p:cNvPr id="11" name="Hexagon 10">
            <a:extLst>
              <a:ext uri="{FF2B5EF4-FFF2-40B4-BE49-F238E27FC236}">
                <a16:creationId xmlns:a16="http://schemas.microsoft.com/office/drawing/2014/main" id="{4C8631F2-BDE0-A83E-8A3D-BA1B7FF07C89}"/>
              </a:ext>
            </a:extLst>
          </p:cNvPr>
          <p:cNvSpPr/>
          <p:nvPr/>
        </p:nvSpPr>
        <p:spPr>
          <a:xfrm>
            <a:off x="4418688" y="960046"/>
            <a:ext cx="1060704" cy="914400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BEV</a:t>
            </a:r>
            <a:endParaRPr lang="en-IN" sz="2000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05BBB30D-9E9B-7E20-6439-F528D3A9B1BD}"/>
              </a:ext>
            </a:extLst>
          </p:cNvPr>
          <p:cNvSpPr/>
          <p:nvPr/>
        </p:nvSpPr>
        <p:spPr>
          <a:xfrm>
            <a:off x="5472766" y="919128"/>
            <a:ext cx="898217" cy="658108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EREV</a:t>
            </a:r>
            <a:endParaRPr lang="en-IN" sz="1600" dirty="0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F924386-AC6B-978E-9D56-2AE3929D3DC7}"/>
              </a:ext>
            </a:extLst>
          </p:cNvPr>
          <p:cNvSpPr/>
          <p:nvPr/>
        </p:nvSpPr>
        <p:spPr>
          <a:xfrm>
            <a:off x="5271437" y="1648741"/>
            <a:ext cx="824563" cy="658108"/>
          </a:xfrm>
          <a:prstGeom prst="hex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PEV</a:t>
            </a:r>
            <a:endParaRPr lang="en-IN" sz="1600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9F70CB1B-32B4-F110-49A7-E3E099C3F829}"/>
              </a:ext>
            </a:extLst>
          </p:cNvPr>
          <p:cNvSpPr/>
          <p:nvPr/>
        </p:nvSpPr>
        <p:spPr>
          <a:xfrm>
            <a:off x="7045180" y="1485899"/>
            <a:ext cx="1808922" cy="1559416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</a:t>
            </a:r>
          </a:p>
          <a:p>
            <a:pPr algn="ctr"/>
            <a:r>
              <a:rPr lang="en-IN" dirty="0"/>
              <a:t>Charged </a:t>
            </a:r>
          </a:p>
          <a:p>
            <a:pPr algn="ctr"/>
            <a:r>
              <a:rPr lang="en-IN" dirty="0"/>
              <a:t>using </a:t>
            </a:r>
          </a:p>
          <a:p>
            <a:pPr algn="ctr"/>
            <a:r>
              <a:rPr lang="en-IN" dirty="0"/>
              <a:t>Electricity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49C055E-10BC-B72B-3F31-12AA335B9643}"/>
              </a:ext>
            </a:extLst>
          </p:cNvPr>
          <p:cNvSpPr/>
          <p:nvPr/>
        </p:nvSpPr>
        <p:spPr>
          <a:xfrm>
            <a:off x="9146965" y="1506704"/>
            <a:ext cx="1808922" cy="1559416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electricity </a:t>
            </a:r>
          </a:p>
          <a:p>
            <a:pPr algn="ctr"/>
            <a:r>
              <a:rPr lang="en-IN" dirty="0"/>
              <a:t>accessed</a:t>
            </a:r>
          </a:p>
          <a:p>
            <a:pPr algn="ctr"/>
            <a:r>
              <a:rPr lang="en-IN" dirty="0"/>
              <a:t>through</a:t>
            </a:r>
          </a:p>
          <a:p>
            <a:pPr algn="ctr"/>
            <a:r>
              <a:rPr lang="en-IN" dirty="0"/>
              <a:t>plug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FCFA0468-4916-D434-D152-3422275D2923}"/>
              </a:ext>
            </a:extLst>
          </p:cNvPr>
          <p:cNvSpPr/>
          <p:nvPr/>
        </p:nvSpPr>
        <p:spPr>
          <a:xfrm>
            <a:off x="8093416" y="3047169"/>
            <a:ext cx="1808922" cy="1559416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</a:t>
            </a:r>
          </a:p>
          <a:p>
            <a:pPr algn="ctr"/>
            <a:r>
              <a:rPr lang="en-IN" dirty="0"/>
              <a:t>Charged </a:t>
            </a:r>
          </a:p>
          <a:p>
            <a:pPr algn="ctr"/>
            <a:r>
              <a:rPr lang="en-IN" dirty="0"/>
              <a:t>using </a:t>
            </a:r>
          </a:p>
          <a:p>
            <a:pPr algn="ctr"/>
            <a:r>
              <a:rPr lang="en-IN" dirty="0"/>
              <a:t>Electricity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2B692A7E-0637-4295-36FA-3EEA67374CEF}"/>
              </a:ext>
            </a:extLst>
          </p:cNvPr>
          <p:cNvSpPr/>
          <p:nvPr/>
        </p:nvSpPr>
        <p:spPr>
          <a:xfrm>
            <a:off x="7065058" y="4612691"/>
            <a:ext cx="1808922" cy="1559416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</a:t>
            </a:r>
          </a:p>
          <a:p>
            <a:pPr algn="ctr"/>
            <a:r>
              <a:rPr lang="en-IN" dirty="0"/>
              <a:t>Charged </a:t>
            </a:r>
          </a:p>
          <a:p>
            <a:pPr algn="ctr"/>
            <a:r>
              <a:rPr lang="en-IN" dirty="0"/>
              <a:t>using </a:t>
            </a:r>
          </a:p>
          <a:p>
            <a:pPr algn="ctr"/>
            <a:r>
              <a:rPr lang="en-IN" dirty="0"/>
              <a:t>Electricity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4A4CAEBB-9F17-7F64-3371-3AD0599261B6}"/>
              </a:ext>
            </a:extLst>
          </p:cNvPr>
          <p:cNvSpPr/>
          <p:nvPr/>
        </p:nvSpPr>
        <p:spPr>
          <a:xfrm>
            <a:off x="9105424" y="4622630"/>
            <a:ext cx="1808922" cy="1559416"/>
          </a:xfrm>
          <a:prstGeom prst="hexagon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Battery </a:t>
            </a:r>
          </a:p>
          <a:p>
            <a:pPr algn="ctr"/>
            <a:r>
              <a:rPr lang="en-IN" dirty="0"/>
              <a:t>Charged </a:t>
            </a:r>
          </a:p>
          <a:p>
            <a:pPr algn="ctr"/>
            <a:r>
              <a:rPr lang="en-IN" dirty="0"/>
              <a:t>using </a:t>
            </a:r>
          </a:p>
          <a:p>
            <a:pPr algn="ctr"/>
            <a:r>
              <a:rPr lang="en-IN" dirty="0"/>
              <a:t>Electricity</a:t>
            </a:r>
          </a:p>
        </p:txBody>
      </p:sp>
    </p:spTree>
    <p:extLst>
      <p:ext uri="{BB962C8B-B14F-4D97-AF65-F5344CB8AC3E}">
        <p14:creationId xmlns:p14="http://schemas.microsoft.com/office/powerpoint/2010/main" val="45689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02C8-748B-983A-BC53-CB4A8713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571750"/>
            <a:ext cx="3313076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5087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101</TotalTime>
  <Words>310</Words>
  <Application>Microsoft Office PowerPoint</Application>
  <PresentationFormat>Widescreen</PresentationFormat>
  <Paragraphs>115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GenAITheme3-whiteBG</vt:lpstr>
      <vt:lpstr>Electric motor drives for bev and hev </vt:lpstr>
      <vt:lpstr>Flowchart for designing AN EV</vt:lpstr>
      <vt:lpstr>Diagram depicting losses in AN EV</vt:lpstr>
      <vt:lpstr> The need for better batteries  </vt:lpstr>
      <vt:lpstr>Top reasons to drive an electric vehicle </vt:lpstr>
      <vt:lpstr>BEV : Battery electric vehicles</vt:lpstr>
      <vt:lpstr>PHEV: PLUG- IN Hybrid electric vehicle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2025-02-05T10:01:43Z</dcterms:created>
  <dcterms:modified xsi:type="dcterms:W3CDTF">2025-02-08T19:17:24Z</dcterms:modified>
</cp:coreProperties>
</file>