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757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944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236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3265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5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1E26-2C00-0ED4-2A15-721F20FC3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775C0-0775-40BD-79B4-29A512E02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23B3E-0045-69FD-021B-066E4A2C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88CB-2DA3-4F32-AA1F-2E188B0945A1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B726D-4185-421F-B0DB-FFA9A43D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7ED99-6444-6956-24DF-A1DDE216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207A-3C72-45B4-B291-8CB785884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41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308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CC8B1-41D7-C495-D7FF-D74E174A6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096" y="1820747"/>
            <a:ext cx="9144000" cy="2215991"/>
          </a:xfrm>
        </p:spPr>
        <p:txBody>
          <a:bodyPr/>
          <a:lstStyle/>
          <a:p>
            <a:r>
              <a:rPr lang="en-IN" sz="3600" b="1" dirty="0">
                <a:solidFill>
                  <a:srgbClr val="FF5900"/>
                </a:solidFill>
              </a:rPr>
              <a:t>MODULE 4: </a:t>
            </a:r>
            <a:br>
              <a:rPr lang="en-IN" sz="3600" b="1" dirty="0">
                <a:solidFill>
                  <a:srgbClr val="FF5900"/>
                </a:solidFill>
              </a:rPr>
            </a:br>
            <a:r>
              <a:rPr lang="en-IN" sz="3600" b="1" dirty="0">
                <a:solidFill>
                  <a:srgbClr val="FF5900"/>
                </a:solidFill>
              </a:rPr>
              <a:t>FUEL CELLS &amp; </a:t>
            </a:r>
            <a:br>
              <a:rPr lang="en-IN" sz="3600" b="1" dirty="0">
                <a:solidFill>
                  <a:srgbClr val="FF5900"/>
                </a:solidFill>
              </a:rPr>
            </a:br>
            <a:r>
              <a:rPr lang="en-IN" sz="3600" b="1" dirty="0">
                <a:solidFill>
                  <a:srgbClr val="FF5900"/>
                </a:solidFill>
              </a:rPr>
              <a:t>ELECTRIC VEHICLE ARCHITECTURE </a:t>
            </a:r>
            <a:br>
              <a:rPr lang="en-IN" sz="3600" b="1" dirty="0">
                <a:solidFill>
                  <a:srgbClr val="FF5900"/>
                </a:solidFill>
              </a:rPr>
            </a:br>
            <a:r>
              <a:rPr lang="en-IN" sz="3600" b="1" dirty="0">
                <a:solidFill>
                  <a:srgbClr val="FF5900"/>
                </a:solidFill>
              </a:rPr>
              <a:t>TOPOLOGIES </a:t>
            </a:r>
          </a:p>
        </p:txBody>
      </p:sp>
    </p:spTree>
    <p:extLst>
      <p:ext uri="{BB962C8B-B14F-4D97-AF65-F5344CB8AC3E}">
        <p14:creationId xmlns:p14="http://schemas.microsoft.com/office/powerpoint/2010/main" val="3645116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7B44A3-A6CC-F23C-1E0E-B8353376E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584" y="394383"/>
            <a:ext cx="7931923" cy="544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79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58E1-10D1-60CE-977F-071806096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3193807" cy="492443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Clean mobility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27A18-9CB9-D4F5-DFFD-061846F3A758}"/>
              </a:ext>
            </a:extLst>
          </p:cNvPr>
          <p:cNvSpPr txBox="1"/>
          <p:nvPr/>
        </p:nvSpPr>
        <p:spPr>
          <a:xfrm>
            <a:off x="854766" y="1330990"/>
            <a:ext cx="10187404" cy="4196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• Clean mobility refers to development of zero emission vehicle technology for movement </a:t>
            </a:r>
          </a:p>
          <a:p>
            <a:pPr>
              <a:lnSpc>
                <a:spcPct val="150000"/>
              </a:lnSpc>
            </a:pPr>
            <a:r>
              <a:rPr lang="en-US" dirty="0"/>
              <a:t>of humans and goods </a:t>
            </a:r>
          </a:p>
          <a:p>
            <a:pPr>
              <a:lnSpc>
                <a:spcPct val="150000"/>
              </a:lnSpc>
            </a:pPr>
            <a:r>
              <a:rPr lang="en-US" dirty="0"/>
              <a:t>• According to European Commission, transport sector alone has a share of about 29%</a:t>
            </a:r>
          </a:p>
          <a:p>
            <a:pPr>
              <a:lnSpc>
                <a:spcPct val="150000"/>
              </a:lnSpc>
            </a:pPr>
            <a:r>
              <a:rPr lang="en-US" dirty="0"/>
              <a:t>of the total C02 emissions; However, road transport accounts for more than 70% of the emissions </a:t>
            </a:r>
          </a:p>
          <a:p>
            <a:pPr>
              <a:lnSpc>
                <a:spcPct val="150000"/>
              </a:lnSpc>
            </a:pPr>
            <a:r>
              <a:rPr lang="en-US" dirty="0"/>
              <a:t>• This can be achieved by using the following :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Electric Vehicles (EV)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Hydrogen based vehicle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Hybrid Vehicle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Vehicle using bio fuels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Improving IC engine technology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1730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14A6-4773-7740-2FE6-0D2444A6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514" y="2854547"/>
            <a:ext cx="2676972" cy="615553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Thank you 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60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FB13-EFAE-F46E-A352-264D94D2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185028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Outline</a:t>
            </a:r>
            <a:endParaRPr lang="en-IN" sz="3200" b="1" dirty="0">
              <a:solidFill>
                <a:srgbClr val="FF59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D2496F-8E44-12D8-71CE-D30A8E2FDF30}"/>
              </a:ext>
            </a:extLst>
          </p:cNvPr>
          <p:cNvSpPr txBox="1"/>
          <p:nvPr/>
        </p:nvSpPr>
        <p:spPr>
          <a:xfrm>
            <a:off x="1447439" y="1556087"/>
            <a:ext cx="32688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Fuel Cell Calculations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 Mobility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Electric Vehicles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History of Electric Vehicles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Choosing Right EVs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HEV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B286D-14B1-6554-9F73-1A4469156227}"/>
              </a:ext>
            </a:extLst>
          </p:cNvPr>
          <p:cNvSpPr txBox="1"/>
          <p:nvPr/>
        </p:nvSpPr>
        <p:spPr>
          <a:xfrm>
            <a:off x="4473667" y="3587412"/>
            <a:ext cx="40735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• Series HEV </a:t>
            </a:r>
          </a:p>
          <a:p>
            <a:r>
              <a:rPr lang="en-US" dirty="0"/>
              <a:t>• Parallel HEV </a:t>
            </a:r>
          </a:p>
          <a:p>
            <a:r>
              <a:rPr lang="en-US" dirty="0"/>
              <a:t>• Series-Parallel HEV </a:t>
            </a:r>
          </a:p>
          <a:p>
            <a:r>
              <a:rPr lang="en-US" dirty="0"/>
              <a:t>• Advantages and Challenges of HEV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F47E8-347C-E961-118E-36507848FCD9}"/>
              </a:ext>
            </a:extLst>
          </p:cNvPr>
          <p:cNvSpPr txBox="1"/>
          <p:nvPr/>
        </p:nvSpPr>
        <p:spPr>
          <a:xfrm>
            <a:off x="7281817" y="1397675"/>
            <a:ext cx="30508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Electric Motor Drive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Flowchart of EV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Losses in an EV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Reasons to go for an EV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different EV work?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Your Choice</a:t>
            </a:r>
          </a:p>
        </p:txBody>
      </p:sp>
    </p:spTree>
    <p:extLst>
      <p:ext uri="{BB962C8B-B14F-4D97-AF65-F5344CB8AC3E}">
        <p14:creationId xmlns:p14="http://schemas.microsoft.com/office/powerpoint/2010/main" val="421603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156A-58DA-6624-FEF6-62625F76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FUEL CELL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FBAB81-6D73-84C6-C416-C20E2B3A632F}"/>
                  </a:ext>
                </a:extLst>
              </p:cNvPr>
              <p:cNvSpPr txBox="1"/>
              <p:nvPr/>
            </p:nvSpPr>
            <p:spPr>
              <a:xfrm>
                <a:off x="761967" y="1123240"/>
                <a:ext cx="8885583" cy="4611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dirty="0"/>
                  <a:t>Flow Rate = (Gas Stoichiometry Constant) (Current in Amps) (No. of Cells in Stack) (Stoichiometry Ratio) </a:t>
                </a:r>
              </a:p>
              <a:p>
                <a:pPr>
                  <a:lnSpc>
                    <a:spcPct val="150000"/>
                  </a:lnSpc>
                </a:pPr>
                <a:endParaRPr lang="en-IN" dirty="0"/>
              </a:p>
              <a:p>
                <a:pPr>
                  <a:lnSpc>
                    <a:spcPct val="150000"/>
                  </a:lnSpc>
                </a:pPr>
                <a:r>
                  <a:rPr lang="en-IN" dirty="0"/>
                  <a:t>Gas </a:t>
                </a:r>
                <a:r>
                  <a:rPr lang="en-IN" dirty="0" err="1"/>
                  <a:t>Stofchiometry</a:t>
                </a:r>
                <a:r>
                  <a:rPr lang="en-IN" dirty="0"/>
                  <a:t> Constant or GSC 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dirty="0"/>
                  <a:t>• Measured in </a:t>
                </a:r>
                <a:r>
                  <a:rPr lang="en-IN" dirty="0" err="1"/>
                  <a:t>sccm</a:t>
                </a:r>
                <a:r>
                  <a:rPr lang="en-IN" dirty="0"/>
                  <a:t> or SLM 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dirty="0"/>
                  <a:t>• At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IN" dirty="0"/>
                  <a:t>C and 1 </a:t>
                </a:r>
                <a:r>
                  <a:rPr lang="en-IN" dirty="0" err="1"/>
                  <a:t>atm</a:t>
                </a:r>
                <a:r>
                  <a:rPr lang="en-IN" dirty="0"/>
                  <a:t>, GSC for H2= 7 </a:t>
                </a:r>
                <a:r>
                  <a:rPr lang="en-IN" dirty="0" err="1"/>
                  <a:t>sccm</a:t>
                </a:r>
                <a:r>
                  <a:rPr lang="en-IN" dirty="0"/>
                  <a:t>; 02= 3.5 </a:t>
                </a:r>
                <a:r>
                  <a:rPr lang="en-IN" dirty="0" err="1"/>
                  <a:t>sccm</a:t>
                </a:r>
                <a:r>
                  <a:rPr lang="en-IN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dirty="0"/>
                  <a:t>and Air= 16.7 </a:t>
                </a:r>
                <a:r>
                  <a:rPr lang="en-IN" dirty="0" err="1"/>
                  <a:t>sccm</a:t>
                </a:r>
                <a:r>
                  <a:rPr lang="en-IN" dirty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IN" dirty="0"/>
              </a:p>
              <a:p>
                <a:pPr>
                  <a:lnSpc>
                    <a:spcPct val="150000"/>
                  </a:lnSpc>
                </a:pPr>
                <a:r>
                  <a:rPr lang="en-IN" dirty="0"/>
                  <a:t>Stoichiometry Ratio (SR) 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dirty="0"/>
                  <a:t>• For 1.1 to 1.5 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dirty="0"/>
                  <a:t>• For Air= 2 or more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FBAB81-6D73-84C6-C416-C20E2B3A6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67" y="1123240"/>
                <a:ext cx="8885583" cy="4611519"/>
              </a:xfrm>
              <a:prstGeom prst="rect">
                <a:avLst/>
              </a:prstGeom>
              <a:blipFill>
                <a:blip r:embed="rId2"/>
                <a:stretch>
                  <a:fillRect l="-617" b="-11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90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31E5-4641-F053-2683-7436A9AE6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8" y="362217"/>
            <a:ext cx="2239650" cy="492443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EXERCISE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E1AFF5-1A8E-8F7F-AFFE-28D21D517338}"/>
              </a:ext>
            </a:extLst>
          </p:cNvPr>
          <p:cNvSpPr txBox="1"/>
          <p:nvPr/>
        </p:nvSpPr>
        <p:spPr>
          <a:xfrm>
            <a:off x="1003852" y="1590261"/>
            <a:ext cx="8050696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25 cm2 single cell operating on H2 &amp; Air will have a current density of 1 A/cm2. Find </a:t>
            </a:r>
          </a:p>
          <a:p>
            <a:pPr>
              <a:lnSpc>
                <a:spcPct val="150000"/>
              </a:lnSpc>
            </a:pPr>
            <a:r>
              <a:rPr lang="en-US" dirty="0"/>
              <a:t>a) Current </a:t>
            </a:r>
          </a:p>
          <a:p>
            <a:pPr>
              <a:lnSpc>
                <a:spcPct val="150000"/>
              </a:lnSpc>
            </a:pPr>
            <a:r>
              <a:rPr lang="en-US" dirty="0"/>
              <a:t>b) H2 Mass flow rate at S.R. 1 </a:t>
            </a:r>
          </a:p>
          <a:p>
            <a:pPr>
              <a:lnSpc>
                <a:spcPct val="150000"/>
              </a:lnSpc>
            </a:pPr>
            <a:r>
              <a:rPr lang="en-US" dirty="0"/>
              <a:t>c) H2 Mass flow rate at S.R. 4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33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4DFB-0519-DAB7-E8D1-92B3C332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984885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Codes and standards development organization </a:t>
            </a:r>
            <a:br>
              <a:rPr lang="en-US" sz="3200" b="1" dirty="0">
                <a:solidFill>
                  <a:srgbClr val="FF5900"/>
                </a:solidFill>
              </a:rPr>
            </a:br>
            <a:r>
              <a:rPr lang="en-US" sz="3200" b="1" dirty="0">
                <a:solidFill>
                  <a:srgbClr val="FF5900"/>
                </a:solidFill>
              </a:rPr>
              <a:t>and their roles</a:t>
            </a:r>
            <a:endParaRPr lang="en-IN" sz="3200" b="1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EAE63E-17BE-B9AB-F224-375B11045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752" y="1511121"/>
            <a:ext cx="5494496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85B38-F0CA-F32E-6DC7-66ED2A9E3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832" y="354485"/>
            <a:ext cx="6147715" cy="548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E4C969-3136-9A83-2630-F47DF1D87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59" y="722918"/>
            <a:ext cx="11225082" cy="457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78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6A8F74-6CB3-9B55-40C6-D2587978E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049" y="303601"/>
            <a:ext cx="8937902" cy="552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77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D149D1-844B-8084-0457-0EE88F00E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104" y="954147"/>
            <a:ext cx="9017791" cy="469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33814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24</TotalTime>
  <Words>293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Wingdings</vt:lpstr>
      <vt:lpstr>GenAITheme3-whiteBG</vt:lpstr>
      <vt:lpstr>MODULE 4:  FUEL CELLS &amp;  ELECTRIC VEHICLE ARCHITECTURE  TOPOLOGIES </vt:lpstr>
      <vt:lpstr>Outline</vt:lpstr>
      <vt:lpstr>FUEL CELL CALCULATIONS</vt:lpstr>
      <vt:lpstr>EXERCISE </vt:lpstr>
      <vt:lpstr>Codes and standards development organization  and their roles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Clean mobility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4</cp:revision>
  <dcterms:created xsi:type="dcterms:W3CDTF">2025-02-05T09:09:57Z</dcterms:created>
  <dcterms:modified xsi:type="dcterms:W3CDTF">2025-02-08T19:16:04Z</dcterms:modified>
</cp:coreProperties>
</file>