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DDD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744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45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67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967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43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423-BD14-2470-7A6B-72C2B7718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C53D8-47FC-C344-97A6-E0C5DCC3D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1185-7817-E832-AFA2-07530FA7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9704-B3CE-4547-9420-113A7315F2B9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5D61-9EB2-AE75-3BA9-90CDDB75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52BF-176E-7F0C-764A-7820348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30F-52BF-4CC5-991B-D1767F3DF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02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70B5-47D7-B1FC-49D2-34DF3293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Electric Vehicle (EV)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77783-A8A2-2BAE-703E-717D7C3B74B3}"/>
              </a:ext>
            </a:extLst>
          </p:cNvPr>
          <p:cNvSpPr txBox="1"/>
          <p:nvPr/>
        </p:nvSpPr>
        <p:spPr>
          <a:xfrm>
            <a:off x="655982" y="1292087"/>
            <a:ext cx="6251714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• EVs date back to 1834 and the credit goes to a Vermont blacksmith, Thomas Davenport who constructed first non-rechargeable DC motor based electric car </a:t>
            </a:r>
          </a:p>
          <a:p>
            <a:pPr>
              <a:lnSpc>
                <a:spcPct val="150000"/>
              </a:lnSpc>
            </a:pPr>
            <a:r>
              <a:rPr lang="en-US" dirty="0"/>
              <a:t>• However, EVs got disappeared in 1920s and ICEV gained the momentum and captured the market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But, EVs as a means of cleaner mobility drawn attention of authorities to curb climate change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9E234-7FE0-D600-E21B-D22EE22A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05" y="1517060"/>
            <a:ext cx="26672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8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56F7-74DB-106F-1849-3473DC4D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Parallel hybrid electric vehicle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BCA6C-5BC4-90C7-2062-F718C9BE7F66}"/>
              </a:ext>
            </a:extLst>
          </p:cNvPr>
          <p:cNvSpPr txBox="1"/>
          <p:nvPr/>
        </p:nvSpPr>
        <p:spPr>
          <a:xfrm>
            <a:off x="761967" y="1310471"/>
            <a:ext cx="7459093" cy="2118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• A parallel hybrid is an HEV in which more than one energy converter </a:t>
            </a:r>
          </a:p>
          <a:p>
            <a:pPr>
              <a:lnSpc>
                <a:spcPct val="150000"/>
              </a:lnSpc>
            </a:pPr>
            <a:r>
              <a:rPr lang="en-US" dirty="0"/>
              <a:t>can provide propulsion power </a:t>
            </a:r>
          </a:p>
          <a:p>
            <a:pPr>
              <a:lnSpc>
                <a:spcPct val="150000"/>
              </a:lnSpc>
            </a:pPr>
            <a:r>
              <a:rPr lang="en-US" dirty="0"/>
              <a:t>• Uses one machine for motor and one for generator functions </a:t>
            </a:r>
          </a:p>
          <a:p>
            <a:pPr>
              <a:lnSpc>
                <a:spcPct val="150000"/>
              </a:lnSpc>
            </a:pPr>
            <a:r>
              <a:rPr lang="en-US" dirty="0"/>
              <a:t>• Motor sized for a fraction of peak vehicle power </a:t>
            </a:r>
          </a:p>
          <a:p>
            <a:pPr>
              <a:lnSpc>
                <a:spcPct val="150000"/>
              </a:lnSpc>
            </a:pPr>
            <a:r>
              <a:rPr lang="en-US" dirty="0"/>
              <a:t>• Power flows from engine directly through transmission to drive wheels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03E76-A30B-A5AB-6D0D-83B1203C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64" y="3548684"/>
            <a:ext cx="7666384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5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A5F2F4-0A0F-8217-70E7-4E5E34B2094A}"/>
              </a:ext>
            </a:extLst>
          </p:cNvPr>
          <p:cNvSpPr txBox="1"/>
          <p:nvPr/>
        </p:nvSpPr>
        <p:spPr>
          <a:xfrm>
            <a:off x="1341782" y="457200"/>
            <a:ext cx="9004852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Both the ICE and the electric motor are connected to the driveshaft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Two power paths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Hybrid power unit or electric propulsion system or both can power the wheels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For long trips the engine is used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For hills, acceleration, and high power scenarios the electric motor is used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Advantages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Smaller engine or motor can produce the same performance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Disadvantages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Control complexity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Power blending from the ICE and motor necessitates a complex mechanical device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27EE7-7B3A-5347-5FD2-ADDA5DF3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621" y="2571750"/>
            <a:ext cx="237002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8598-C3CF-44E9-2F5B-214F7E3B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10" y="392034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Comparison</a:t>
            </a:r>
            <a:endParaRPr lang="en-IN" sz="3200" b="1" dirty="0">
              <a:solidFill>
                <a:srgbClr val="FF59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9C1A3F-6DDB-DC99-6EAA-64B8DFB23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48880"/>
              </p:ext>
            </p:extLst>
          </p:nvPr>
        </p:nvGraphicFramePr>
        <p:xfrm>
          <a:off x="849244" y="1385588"/>
          <a:ext cx="10451547" cy="450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849">
                  <a:extLst>
                    <a:ext uri="{9D8B030D-6E8A-4147-A177-3AD203B41FA5}">
                      <a16:colId xmlns:a16="http://schemas.microsoft.com/office/drawing/2014/main" val="505230588"/>
                    </a:ext>
                  </a:extLst>
                </a:gridCol>
                <a:gridCol w="3483849">
                  <a:extLst>
                    <a:ext uri="{9D8B030D-6E8A-4147-A177-3AD203B41FA5}">
                      <a16:colId xmlns:a16="http://schemas.microsoft.com/office/drawing/2014/main" val="188464247"/>
                    </a:ext>
                  </a:extLst>
                </a:gridCol>
                <a:gridCol w="3483849">
                  <a:extLst>
                    <a:ext uri="{9D8B030D-6E8A-4147-A177-3AD203B41FA5}">
                      <a16:colId xmlns:a16="http://schemas.microsoft.com/office/drawing/2014/main" val="1055346593"/>
                    </a:ext>
                  </a:extLst>
                </a:gridCol>
              </a:tblGrid>
              <a:tr h="632914">
                <a:tc>
                  <a:txBody>
                    <a:bodyPr/>
                    <a:lstStyle/>
                    <a:p>
                      <a:r>
                        <a:rPr lang="en-IN" dirty="0"/>
                        <a:t>Propulsion Comparison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Series Configuration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Parallel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86296"/>
                  </a:ext>
                </a:extLst>
              </a:tr>
              <a:tr h="3875402">
                <a:tc>
                  <a:txBody>
                    <a:bodyPr/>
                    <a:lstStyle/>
                    <a:p>
                      <a:r>
                        <a:rPr lang="en-IN" dirty="0"/>
                        <a:t>Benefits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 never idles </a:t>
                      </a:r>
                    </a:p>
                    <a:p>
                      <a:r>
                        <a:rPr lang="en-US" dirty="0"/>
                        <a:t>reducing emissions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Engine drives a generator </a:t>
                      </a:r>
                    </a:p>
                    <a:p>
                      <a:r>
                        <a:rPr lang="en-US" dirty="0"/>
                        <a:t>to run at optimal </a:t>
                      </a:r>
                    </a:p>
                    <a:p>
                      <a:r>
                        <a:rPr lang="en-US" dirty="0"/>
                        <a:t>performance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Allows a variety of options </a:t>
                      </a:r>
                    </a:p>
                    <a:p>
                      <a:r>
                        <a:rPr lang="en-US" dirty="0"/>
                        <a:t>in mounting the engine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Some don't need a</a:t>
                      </a:r>
                    </a:p>
                    <a:p>
                      <a:r>
                        <a:rPr lang="en-US" dirty="0"/>
                        <a:t>transmission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more power from </a:t>
                      </a:r>
                    </a:p>
                    <a:p>
                      <a:r>
                        <a:rPr lang="en-US" dirty="0"/>
                        <a:t>simultaneous power from </a:t>
                      </a:r>
                    </a:p>
                    <a:p>
                      <a:r>
                        <a:rPr lang="en-US" dirty="0"/>
                        <a:t>motor and engine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Don't need a separate </a:t>
                      </a:r>
                    </a:p>
                    <a:p>
                      <a:r>
                        <a:rPr lang="en-US" dirty="0"/>
                        <a:t>generator because the </a:t>
                      </a:r>
                    </a:p>
                    <a:p>
                      <a:r>
                        <a:rPr lang="en-US" dirty="0"/>
                        <a:t>motor generates the battery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Power is directly coupled to </a:t>
                      </a:r>
                    </a:p>
                    <a:p>
                      <a:r>
                        <a:rPr lang="en-US" dirty="0"/>
                        <a:t>the road so can be more </a:t>
                      </a:r>
                    </a:p>
                    <a:p>
                      <a:r>
                        <a:rPr lang="en-US" dirty="0"/>
                        <a:t>efficient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9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0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9643-C312-ACA4-33D1-525BE613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Series – parallel combination HEV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D5D7B-ADF3-1C22-5558-8ABBA11EE825}"/>
              </a:ext>
            </a:extLst>
          </p:cNvPr>
          <p:cNvSpPr txBox="1"/>
          <p:nvPr/>
        </p:nvSpPr>
        <p:spPr>
          <a:xfrm>
            <a:off x="761967" y="936670"/>
            <a:ext cx="6356227" cy="5027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• Uses two Machines: generator and motor </a:t>
            </a:r>
          </a:p>
          <a:p>
            <a:pPr>
              <a:lnSpc>
                <a:spcPct val="150000"/>
              </a:lnSpc>
            </a:pPr>
            <a:r>
              <a:rPr lang="en-US" dirty="0"/>
              <a:t>• Motor and generator are sized for fraction of peak vehicle </a:t>
            </a:r>
          </a:p>
          <a:p>
            <a:pPr>
              <a:lnSpc>
                <a:spcPct val="150000"/>
              </a:lnSpc>
            </a:pPr>
            <a:r>
              <a:rPr lang="en-US" dirty="0"/>
              <a:t>power </a:t>
            </a:r>
          </a:p>
          <a:p>
            <a:pPr>
              <a:lnSpc>
                <a:spcPct val="150000"/>
              </a:lnSpc>
            </a:pPr>
            <a:r>
              <a:rPr lang="en-US" dirty="0"/>
              <a:t>• Provides both series and parallel path from engine to drive </a:t>
            </a:r>
          </a:p>
          <a:p>
            <a:pPr>
              <a:lnSpc>
                <a:spcPct val="150000"/>
              </a:lnSpc>
            </a:pPr>
            <a:r>
              <a:rPr lang="en-US" dirty="0"/>
              <a:t>wheels </a:t>
            </a:r>
          </a:p>
          <a:p>
            <a:pPr>
              <a:lnSpc>
                <a:spcPct val="150000"/>
              </a:lnSpc>
            </a:pPr>
            <a:r>
              <a:rPr lang="en-US" dirty="0"/>
              <a:t>• A small series element + parallel HEV (Ex: Toyota Prius) </a:t>
            </a:r>
          </a:p>
          <a:p>
            <a:pPr>
              <a:lnSpc>
                <a:spcPct val="150000"/>
              </a:lnSpc>
            </a:pPr>
            <a:r>
              <a:rPr lang="en-US" dirty="0"/>
              <a:t>• IC engine is also used to charge the battery </a:t>
            </a:r>
          </a:p>
          <a:p>
            <a:pPr>
              <a:lnSpc>
                <a:spcPct val="150000"/>
              </a:lnSpc>
            </a:pPr>
            <a:r>
              <a:rPr lang="en-US" dirty="0"/>
              <a:t>• Electric motor delivers power to the front wheel in parallel </a:t>
            </a:r>
          </a:p>
          <a:p>
            <a:pPr>
              <a:lnSpc>
                <a:spcPct val="150000"/>
              </a:lnSpc>
            </a:pPr>
            <a:r>
              <a:rPr lang="en-US" dirty="0"/>
              <a:t>with the ICE </a:t>
            </a:r>
          </a:p>
          <a:p>
            <a:pPr>
              <a:lnSpc>
                <a:spcPct val="150000"/>
              </a:lnSpc>
            </a:pPr>
            <a:r>
              <a:rPr lang="en-US" dirty="0"/>
              <a:t>• Inverter is bi-directional: Charging batteries and providing </a:t>
            </a:r>
          </a:p>
          <a:p>
            <a:pPr>
              <a:lnSpc>
                <a:spcPct val="150000"/>
              </a:lnSpc>
            </a:pPr>
            <a:r>
              <a:rPr lang="en-US" dirty="0"/>
              <a:t>power to motor </a:t>
            </a:r>
          </a:p>
          <a:p>
            <a:pPr>
              <a:lnSpc>
                <a:spcPct val="150000"/>
              </a:lnSpc>
            </a:pPr>
            <a:r>
              <a:rPr lang="en-US" dirty="0"/>
              <a:t>• Central control unit regulates the power flow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E060E-5427-2785-D95E-155E5B18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019" y="1905087"/>
            <a:ext cx="4214753" cy="27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1EB0-69EB-FA27-0DDE-5E40867C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HEV Advantages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836A-A5AA-A9C5-3CFF-F0A7024A133A}"/>
              </a:ext>
            </a:extLst>
          </p:cNvPr>
          <p:cNvSpPr txBox="1"/>
          <p:nvPr/>
        </p:nvSpPr>
        <p:spPr>
          <a:xfrm>
            <a:off x="655983" y="1172817"/>
            <a:ext cx="6256841" cy="336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Regenerative Braking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Reduction in engine and vehicle weight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Fuel efficiency is increased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Emissions are decreased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Cut emissions of global warming pollutants by 1/3 or 1/2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 the dependency on fossil fuels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states offer incentives with owning an HEV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 2 times more efficient than conventional engines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0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21A0-A096-CAF1-8BAA-EC87F78D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HEV Challenges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8163D-A47A-CDD7-DDF1-5BB93A02EFC8}"/>
              </a:ext>
            </a:extLst>
          </p:cNvPr>
          <p:cNvSpPr txBox="1"/>
          <p:nvPr/>
        </p:nvSpPr>
        <p:spPr>
          <a:xfrm>
            <a:off x="761967" y="1401418"/>
            <a:ext cx="6882012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• Energy storage devices with high power-to-energy ratios </a:t>
            </a:r>
          </a:p>
          <a:p>
            <a:pPr>
              <a:lnSpc>
                <a:spcPct val="150000"/>
              </a:lnSpc>
            </a:pPr>
            <a:r>
              <a:rPr lang="en-US" dirty="0"/>
              <a:t>• Frequent shut down and start up of the HEV </a:t>
            </a:r>
          </a:p>
          <a:p>
            <a:pPr>
              <a:lnSpc>
                <a:spcPct val="150000"/>
              </a:lnSpc>
            </a:pPr>
            <a:r>
              <a:rPr lang="en-US" dirty="0"/>
              <a:t>• Reduce the size, weight, and cost </a:t>
            </a:r>
          </a:p>
          <a:p>
            <a:pPr>
              <a:lnSpc>
                <a:spcPct val="150000"/>
              </a:lnSpc>
            </a:pPr>
            <a:r>
              <a:rPr lang="en-US" dirty="0"/>
              <a:t>• Higher efficiency in the conversion of fuel to useful power </a:t>
            </a:r>
          </a:p>
          <a:p>
            <a:pPr>
              <a:lnSpc>
                <a:spcPct val="150000"/>
              </a:lnSpc>
            </a:pPr>
            <a:r>
              <a:rPr lang="en-US" dirty="0"/>
              <a:t>• Advanced configurations for the propulsion system components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93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C7C0-B5FF-4609-7B1B-0A11958E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507" y="2571750"/>
            <a:ext cx="2925450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1450B-9FE0-1DCF-5A95-C0BBC2D9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History of electric vehicles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B33D5-9C02-563A-FE97-70FEED42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17" y="1325697"/>
            <a:ext cx="7216765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2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0AA6-6A09-8BD5-C8C1-0D7067E5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Choosing right electric vehicle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BC38CDE-4CFE-7BA7-03BD-7F3BCEC5D5E5}"/>
              </a:ext>
            </a:extLst>
          </p:cNvPr>
          <p:cNvSpPr/>
          <p:nvPr/>
        </p:nvSpPr>
        <p:spPr>
          <a:xfrm>
            <a:off x="2047459" y="1549730"/>
            <a:ext cx="1582409" cy="13641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Plug-in </a:t>
            </a:r>
          </a:p>
          <a:p>
            <a:pPr algn="ctr"/>
            <a:r>
              <a:rPr lang="en-IN" dirty="0"/>
              <a:t>Hybrid EV 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AD0DD75-713E-80D3-CD5A-9A0F8E20093A}"/>
              </a:ext>
            </a:extLst>
          </p:cNvPr>
          <p:cNvSpPr/>
          <p:nvPr/>
        </p:nvSpPr>
        <p:spPr>
          <a:xfrm>
            <a:off x="3780795" y="1549730"/>
            <a:ext cx="1582409" cy="1364146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BEV</a:t>
            </a:r>
            <a:endParaRPr lang="en-IN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893F733-887F-BF13-B335-49C563D5CF65}"/>
              </a:ext>
            </a:extLst>
          </p:cNvPr>
          <p:cNvSpPr/>
          <p:nvPr/>
        </p:nvSpPr>
        <p:spPr>
          <a:xfrm>
            <a:off x="5514131" y="1549730"/>
            <a:ext cx="1582409" cy="13641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EV 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4264F673-4AAD-7AA5-7171-50ECF8E02168}"/>
              </a:ext>
            </a:extLst>
          </p:cNvPr>
          <p:cNvSpPr/>
          <p:nvPr/>
        </p:nvSpPr>
        <p:spPr>
          <a:xfrm>
            <a:off x="7247467" y="1549730"/>
            <a:ext cx="1582409" cy="1364146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Plug-in</a:t>
            </a:r>
          </a:p>
          <a:p>
            <a:pPr algn="ctr"/>
            <a:r>
              <a:rPr lang="en-IN" dirty="0"/>
              <a:t>EV 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2F0151C-75A1-0326-5D1D-A293F3804EEE}"/>
              </a:ext>
            </a:extLst>
          </p:cNvPr>
          <p:cNvSpPr/>
          <p:nvPr/>
        </p:nvSpPr>
        <p:spPr>
          <a:xfrm>
            <a:off x="8980803" y="1549730"/>
            <a:ext cx="1582409" cy="13641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EREV </a:t>
            </a:r>
            <a:endParaRPr lang="en-IN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0C2713DF-F51C-12DF-23D0-A712329B5DED}"/>
              </a:ext>
            </a:extLst>
          </p:cNvPr>
          <p:cNvSpPr/>
          <p:nvPr/>
        </p:nvSpPr>
        <p:spPr>
          <a:xfrm>
            <a:off x="2047459" y="3103547"/>
            <a:ext cx="1582409" cy="1364146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PHEV 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7FA1CF7-A8FD-D8D9-DCBB-AE83DC89B248}"/>
              </a:ext>
            </a:extLst>
          </p:cNvPr>
          <p:cNvSpPr/>
          <p:nvPr/>
        </p:nvSpPr>
        <p:spPr>
          <a:xfrm>
            <a:off x="3780795" y="3103547"/>
            <a:ext cx="1582409" cy="13641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Hybrid </a:t>
            </a:r>
          </a:p>
          <a:p>
            <a:pPr algn="ctr"/>
            <a:r>
              <a:rPr lang="en-IN"/>
              <a:t>Electric </a:t>
            </a:r>
          </a:p>
          <a:p>
            <a:pPr algn="ctr"/>
            <a:r>
              <a:rPr lang="en-IN"/>
              <a:t>Vehicle </a:t>
            </a:r>
          </a:p>
          <a:p>
            <a:pPr algn="ctr"/>
            <a:r>
              <a:rPr lang="en-IN"/>
              <a:t>Battery 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F9BB1D5-FAFA-558C-1092-416A1FE149DF}"/>
              </a:ext>
            </a:extLst>
          </p:cNvPr>
          <p:cNvSpPr/>
          <p:nvPr/>
        </p:nvSpPr>
        <p:spPr>
          <a:xfrm>
            <a:off x="5514131" y="3103547"/>
            <a:ext cx="1582409" cy="1364146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HEV 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3FE0D19-51A8-06E3-2C30-8E9FE0505B77}"/>
              </a:ext>
            </a:extLst>
          </p:cNvPr>
          <p:cNvSpPr/>
          <p:nvPr/>
        </p:nvSpPr>
        <p:spPr>
          <a:xfrm>
            <a:off x="7247467" y="3103547"/>
            <a:ext cx="1582409" cy="13641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PEV 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C7F66BD-519B-67AA-C42B-461F6219F85B}"/>
              </a:ext>
            </a:extLst>
          </p:cNvPr>
          <p:cNvSpPr/>
          <p:nvPr/>
        </p:nvSpPr>
        <p:spPr>
          <a:xfrm>
            <a:off x="8980803" y="3103547"/>
            <a:ext cx="1582409" cy="1364146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Extended </a:t>
            </a:r>
          </a:p>
          <a:p>
            <a:pPr algn="ctr"/>
            <a:r>
              <a:rPr lang="en-IN"/>
              <a:t>Range EV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30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0FFB-6BC5-34E8-217F-5E468FDA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Battery electric vehicle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19BF5-3138-DAF6-6408-AC5426512A2A}"/>
              </a:ext>
            </a:extLst>
          </p:cNvPr>
          <p:cNvSpPr txBox="1"/>
          <p:nvPr/>
        </p:nvSpPr>
        <p:spPr>
          <a:xfrm>
            <a:off x="1242391" y="1431235"/>
            <a:ext cx="6042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BEV is propelled by an electric motor only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energy source only is taken on-boards i.e. battery.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Advantages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Zero Emission Vehicle ZEV.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Single torque source (electric motor) to the driven </a:t>
            </a:r>
          </a:p>
          <a:p>
            <a:r>
              <a:rPr lang="en-US" dirty="0"/>
              <a:t>wheels          simple speed control.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Nearly ideal torque-speed characteristic </a:t>
            </a:r>
            <a:r>
              <a:rPr lang="en-US" dirty="0" err="1"/>
              <a:t>multigear</a:t>
            </a:r>
            <a:r>
              <a:rPr lang="en-US" dirty="0"/>
              <a:t> transmission unnecessary.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Simple structure and control of the traction system.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Can use renewable sources for charging. 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35E8E6-1671-0B18-FB09-ACA6CD60161F}"/>
              </a:ext>
            </a:extLst>
          </p:cNvPr>
          <p:cNvCxnSpPr>
            <a:cxnSpLocks/>
          </p:cNvCxnSpPr>
          <p:nvPr/>
        </p:nvCxnSpPr>
        <p:spPr>
          <a:xfrm>
            <a:off x="2097158" y="3568148"/>
            <a:ext cx="536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E50D00C-3315-2433-B15E-61B7B3CD9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01" y="2004963"/>
            <a:ext cx="3889779" cy="25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7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A3EF37-040D-DF3B-E59D-9998C49915EA}"/>
              </a:ext>
            </a:extLst>
          </p:cNvPr>
          <p:cNvSpPr txBox="1"/>
          <p:nvPr/>
        </p:nvSpPr>
        <p:spPr>
          <a:xfrm>
            <a:off x="1540566" y="745434"/>
            <a:ext cx="7680308" cy="294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Disadvantages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Limitation of driving range and speed.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It is mainly a city car.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Components and Energy Flow of BEV Traction System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electric machine (Motor) delivers mechanical power to load;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electric machine (Generator) obtains mechanical power from load </a:t>
            </a:r>
          </a:p>
          <a:p>
            <a:pPr>
              <a:lnSpc>
                <a:spcPct val="150000"/>
              </a:lnSpc>
            </a:pPr>
            <a:r>
              <a:rPr lang="en-US" dirty="0"/>
              <a:t>batteries (Regenerative braking).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E2F622-F74A-FDB4-B3D1-377D387FB097}"/>
              </a:ext>
            </a:extLst>
          </p:cNvPr>
          <p:cNvGrpSpPr/>
          <p:nvPr/>
        </p:nvGrpSpPr>
        <p:grpSpPr>
          <a:xfrm>
            <a:off x="2140917" y="3804289"/>
            <a:ext cx="6995766" cy="1958510"/>
            <a:chOff x="2140917" y="3804289"/>
            <a:chExt cx="6995766" cy="19585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42A777-2F65-65F6-A6B9-F9624425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0917" y="3804289"/>
              <a:ext cx="6995766" cy="195851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7E540D-D666-578D-D1F4-4CF75A2F6848}"/>
                </a:ext>
              </a:extLst>
            </p:cNvPr>
            <p:cNvSpPr/>
            <p:nvPr/>
          </p:nvSpPr>
          <p:spPr>
            <a:xfrm>
              <a:off x="7474226" y="5426765"/>
              <a:ext cx="318052" cy="336034"/>
            </a:xfrm>
            <a:prstGeom prst="rect">
              <a:avLst/>
            </a:prstGeom>
            <a:solidFill>
              <a:srgbClr val="DDD3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615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B5F485-071B-4C93-6953-2EA1EE66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78" y="302148"/>
            <a:ext cx="9359501" cy="4717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FB4CA-E788-E6F3-CE1F-10EDD6FC73B9}"/>
              </a:ext>
            </a:extLst>
          </p:cNvPr>
          <p:cNvSpPr txBox="1"/>
          <p:nvPr/>
        </p:nvSpPr>
        <p:spPr>
          <a:xfrm>
            <a:off x="4446800" y="522798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Ford Focus Electric vehicle</a:t>
            </a:r>
          </a:p>
        </p:txBody>
      </p:sp>
    </p:spTree>
    <p:extLst>
      <p:ext uri="{BB962C8B-B14F-4D97-AF65-F5344CB8AC3E}">
        <p14:creationId xmlns:p14="http://schemas.microsoft.com/office/powerpoint/2010/main" val="392123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0A41-33B5-9F85-C99D-9A625011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Hybrid electric vehicle (HEV)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A4D5D-00C4-5AF7-7AC0-727B129F6F71}"/>
              </a:ext>
            </a:extLst>
          </p:cNvPr>
          <p:cNvSpPr txBox="1"/>
          <p:nvPr/>
        </p:nvSpPr>
        <p:spPr>
          <a:xfrm>
            <a:off x="761967" y="1113183"/>
            <a:ext cx="68514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HV is a combination of two different vehicle systems incorporated into one vehicle: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IC engine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Electric motor powered by batteries </a:t>
            </a:r>
          </a:p>
          <a:p>
            <a:endParaRPr lang="en-US" dirty="0"/>
          </a:p>
          <a:p>
            <a:r>
              <a:rPr lang="en-US" dirty="0"/>
              <a:t>• Based on the method of charging, HVs can be </a:t>
            </a:r>
          </a:p>
          <a:p>
            <a:r>
              <a:rPr lang="en-US" dirty="0"/>
              <a:t>categorized as: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Hybrid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Plug-in Hybrid </a:t>
            </a:r>
          </a:p>
          <a:p>
            <a:endParaRPr lang="en-US" dirty="0"/>
          </a:p>
          <a:p>
            <a:r>
              <a:rPr lang="en-US" dirty="0"/>
              <a:t>• The battery of HV is charged by regenerative </a:t>
            </a:r>
          </a:p>
          <a:p>
            <a:r>
              <a:rPr lang="en-US" dirty="0"/>
              <a:t>braking and also by IC engine. Electric power </a:t>
            </a:r>
          </a:p>
          <a:p>
            <a:r>
              <a:rPr lang="en-US" dirty="0"/>
              <a:t>is suitable for small range </a:t>
            </a:r>
          </a:p>
          <a:p>
            <a:r>
              <a:rPr lang="en-US" dirty="0"/>
              <a:t>• Plug-in HV can also be plugged-in for charging </a:t>
            </a:r>
          </a:p>
          <a:p>
            <a:r>
              <a:rPr lang="en-US" dirty="0"/>
              <a:t>and provide relatively higher range.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91FB3-A8A7-32AF-B760-5C739BD6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02" y="1880373"/>
            <a:ext cx="4804734" cy="34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9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2A42-1135-0CDA-0E31-1BA5BAFE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0" y="213130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Series hybrid electric vehicle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4B168-E287-42E7-B9A6-82609E8E23B1}"/>
              </a:ext>
            </a:extLst>
          </p:cNvPr>
          <p:cNvSpPr txBox="1"/>
          <p:nvPr/>
        </p:nvSpPr>
        <p:spPr>
          <a:xfrm>
            <a:off x="576470" y="934278"/>
            <a:ext cx="90147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adding a small IC engine/generator to the BEV.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used in heavy vehicles: heavy commercial vehicles, buses and even locomotives.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Advantage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Single torque source (electric motor) to the driven wheels simple speed </a:t>
            </a:r>
          </a:p>
          <a:p>
            <a:r>
              <a:rPr lang="en-US" dirty="0"/>
              <a:t>control.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Nearly ideal torque-speed characteristic —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multigear</a:t>
            </a:r>
            <a:r>
              <a:rPr lang="en-US" dirty="0"/>
              <a:t> transmission </a:t>
            </a:r>
          </a:p>
          <a:p>
            <a:r>
              <a:rPr lang="en-US" dirty="0"/>
              <a:t>unnecessary.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Simple structure and control of the traction system.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Mechanical decoupling between the IC engine and the driven wheels</a:t>
            </a:r>
          </a:p>
          <a:p>
            <a:r>
              <a:rPr lang="en-US" dirty="0"/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Disadvantage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Twice the energy form conversions (mechanical/electrical/mechanical).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Two electric machines are needed (electric generator and traction motor).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Big traction motor since it is the only torque source of the driven wheels.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57F18-33B9-6336-2955-36651C5236AE}"/>
              </a:ext>
            </a:extLst>
          </p:cNvPr>
          <p:cNvSpPr txBox="1"/>
          <p:nvPr/>
        </p:nvSpPr>
        <p:spPr>
          <a:xfrm>
            <a:off x="8475593" y="4158734"/>
            <a:ext cx="313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Lotus PROTON Series HEV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7C530-5FF9-7A27-81F9-CD9A402B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104" y="2029108"/>
            <a:ext cx="2552921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4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E4FAEB-E7D0-49E8-5233-7B9A50B9F309}"/>
              </a:ext>
            </a:extLst>
          </p:cNvPr>
          <p:cNvSpPr txBox="1"/>
          <p:nvPr/>
        </p:nvSpPr>
        <p:spPr>
          <a:xfrm>
            <a:off x="377687" y="616228"/>
            <a:ext cx="6266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Energy Flow of Series HEV Traction System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IC Engine alone delivers power to load;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Battery alone delivers power to the load;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Both IC Engine and Battery deliver power to load at the same time;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Battery obtains power from load (regenerative braking);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Battery obtains power from IC Engine 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Battery obtains power from IC Engine and load at the same time;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IC Engine delivers power to battery, and battery delivers power to load;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IC Engine delivers power to load and to battery at the same time;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IC Engine delivers power to load, and load delivers power to battery.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C0719-45DE-AE83-607F-05B0AA92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72" y="1076077"/>
            <a:ext cx="5547841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5196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48</TotalTime>
  <Words>924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GenAITheme3-whiteBG</vt:lpstr>
      <vt:lpstr>Electric Vehicle (EV)</vt:lpstr>
      <vt:lpstr>History of electric vehicles</vt:lpstr>
      <vt:lpstr>Choosing right electric vehicle</vt:lpstr>
      <vt:lpstr>Battery electric vehicle </vt:lpstr>
      <vt:lpstr>PowerPoint Presentation</vt:lpstr>
      <vt:lpstr>PowerPoint Presentation</vt:lpstr>
      <vt:lpstr>Hybrid electric vehicle (HEV)</vt:lpstr>
      <vt:lpstr>Series hybrid electric vehicle</vt:lpstr>
      <vt:lpstr>PowerPoint Presentation</vt:lpstr>
      <vt:lpstr>Parallel hybrid electric vehicle</vt:lpstr>
      <vt:lpstr>PowerPoint Presentation</vt:lpstr>
      <vt:lpstr>Comparison</vt:lpstr>
      <vt:lpstr>Series – parallel combination HEV</vt:lpstr>
      <vt:lpstr>HEV Advantages </vt:lpstr>
      <vt:lpstr>HEV Challenges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2025-02-05T09:46:11Z</dcterms:created>
  <dcterms:modified xsi:type="dcterms:W3CDTF">2025-02-08T19:14:23Z</dcterms:modified>
</cp:coreProperties>
</file>