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190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16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55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6149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27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6730-BE2E-0908-AEC4-3EC64ED1E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17386-F860-F017-B5CB-A30A9E537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D5CE2-6594-307F-193E-E2D27C4E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FA6D-649F-4342-9DAA-5FA3D88A55A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973C-0A5E-1A2E-DF6D-ACFAEEC7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9F5D-0C6C-8935-3ECC-15251D3E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1F3-824B-43F6-B5F1-02D7A8DCF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8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1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5063DC-45E8-98CA-5262-4C92AE4B9429}"/>
              </a:ext>
            </a:extLst>
          </p:cNvPr>
          <p:cNvSpPr txBox="1">
            <a:spLocks/>
          </p:cNvSpPr>
          <p:nvPr/>
        </p:nvSpPr>
        <p:spPr>
          <a:xfrm>
            <a:off x="761967" y="225518"/>
            <a:ext cx="10152379" cy="57445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ctr" eaLnBrk="1" hangingPunct="1">
              <a:defRPr sz="60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600" b="1" dirty="0">
                <a:solidFill>
                  <a:srgbClr val="FF5900"/>
                </a:solidFill>
              </a:rPr>
              <a:t>PHEV: PLUG- IN Hybrid electric vehicle</a:t>
            </a:r>
            <a:endParaRPr lang="en-IN" sz="3600" b="1" dirty="0">
              <a:solidFill>
                <a:srgbClr val="FF59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F8095-3E53-B72F-179F-02C0C9C04289}"/>
              </a:ext>
            </a:extLst>
          </p:cNvPr>
          <p:cNvSpPr txBox="1"/>
          <p:nvPr/>
        </p:nvSpPr>
        <p:spPr>
          <a:xfrm>
            <a:off x="890784" y="1177126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How does it work?</a:t>
            </a:r>
            <a:endParaRPr lang="en-I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20278-7FFB-BCD8-6AA1-FA413EFDE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3" y="1926484"/>
            <a:ext cx="3502968" cy="3715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A61B0-882E-40D2-9A2D-8444DB138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321" y="2687213"/>
            <a:ext cx="2286172" cy="3227019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81CA8982-696D-14C4-7DBD-4A4AF1E8ACCB}"/>
              </a:ext>
            </a:extLst>
          </p:cNvPr>
          <p:cNvSpPr/>
          <p:nvPr/>
        </p:nvSpPr>
        <p:spPr>
          <a:xfrm>
            <a:off x="4418688" y="960046"/>
            <a:ext cx="1060704" cy="914400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BEV</a:t>
            </a:r>
            <a:endParaRPr lang="en-IN" sz="2000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97A3845-C116-7952-DEF8-4B6542B5A457}"/>
              </a:ext>
            </a:extLst>
          </p:cNvPr>
          <p:cNvSpPr/>
          <p:nvPr/>
        </p:nvSpPr>
        <p:spPr>
          <a:xfrm>
            <a:off x="5472766" y="919128"/>
            <a:ext cx="898217" cy="658108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EREV</a:t>
            </a:r>
            <a:endParaRPr lang="en-IN" sz="160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855D7D82-22A2-AA4F-B8A9-2D4A9B737C2E}"/>
              </a:ext>
            </a:extLst>
          </p:cNvPr>
          <p:cNvSpPr/>
          <p:nvPr/>
        </p:nvSpPr>
        <p:spPr>
          <a:xfrm>
            <a:off x="5271437" y="1648741"/>
            <a:ext cx="824563" cy="658108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PEV</a:t>
            </a:r>
            <a:endParaRPr lang="en-IN" sz="1600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6B67242-1D58-9147-5F7E-25B49430920D}"/>
              </a:ext>
            </a:extLst>
          </p:cNvPr>
          <p:cNvSpPr/>
          <p:nvPr/>
        </p:nvSpPr>
        <p:spPr>
          <a:xfrm>
            <a:off x="7045180" y="1485899"/>
            <a:ext cx="1808922" cy="1559416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 </a:t>
            </a:r>
          </a:p>
          <a:p>
            <a:pPr algn="ctr"/>
            <a:r>
              <a:rPr lang="en-IN" dirty="0"/>
              <a:t>Charged </a:t>
            </a:r>
          </a:p>
          <a:p>
            <a:pPr algn="ctr"/>
            <a:r>
              <a:rPr lang="en-IN" dirty="0"/>
              <a:t>using </a:t>
            </a:r>
          </a:p>
          <a:p>
            <a:pPr algn="ctr"/>
            <a:r>
              <a:rPr lang="en-IN" dirty="0"/>
              <a:t>Electricity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87D1011-73F6-67DA-4998-73784D92F43F}"/>
              </a:ext>
            </a:extLst>
          </p:cNvPr>
          <p:cNvSpPr/>
          <p:nvPr/>
        </p:nvSpPr>
        <p:spPr>
          <a:xfrm>
            <a:off x="9146965" y="1506704"/>
            <a:ext cx="1808922" cy="1559416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electricity </a:t>
            </a:r>
          </a:p>
          <a:p>
            <a:pPr algn="ctr"/>
            <a:r>
              <a:rPr lang="en-IN" dirty="0"/>
              <a:t>accessed</a:t>
            </a:r>
          </a:p>
          <a:p>
            <a:pPr algn="ctr"/>
            <a:r>
              <a:rPr lang="en-IN" dirty="0"/>
              <a:t>through</a:t>
            </a:r>
          </a:p>
          <a:p>
            <a:pPr algn="ctr"/>
            <a:r>
              <a:rPr lang="en-IN" dirty="0"/>
              <a:t>plug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9CAE23E6-693E-C557-94B8-7817A8C0C19F}"/>
              </a:ext>
            </a:extLst>
          </p:cNvPr>
          <p:cNvSpPr/>
          <p:nvPr/>
        </p:nvSpPr>
        <p:spPr>
          <a:xfrm>
            <a:off x="8093416" y="3047169"/>
            <a:ext cx="1808922" cy="1559416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 </a:t>
            </a:r>
          </a:p>
          <a:p>
            <a:pPr algn="ctr"/>
            <a:r>
              <a:rPr lang="en-IN" dirty="0"/>
              <a:t>Charged </a:t>
            </a:r>
          </a:p>
          <a:p>
            <a:pPr algn="ctr"/>
            <a:r>
              <a:rPr lang="en-IN" dirty="0"/>
              <a:t>using </a:t>
            </a:r>
          </a:p>
          <a:p>
            <a:pPr algn="ctr"/>
            <a:r>
              <a:rPr lang="en-IN" dirty="0"/>
              <a:t>Electricity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6836D65-F6F1-669D-07CF-3C59FEAAAA35}"/>
              </a:ext>
            </a:extLst>
          </p:cNvPr>
          <p:cNvSpPr/>
          <p:nvPr/>
        </p:nvSpPr>
        <p:spPr>
          <a:xfrm>
            <a:off x="7065058" y="4612691"/>
            <a:ext cx="1808922" cy="1559416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 </a:t>
            </a:r>
          </a:p>
          <a:p>
            <a:pPr algn="ctr"/>
            <a:r>
              <a:rPr lang="en-IN" dirty="0"/>
              <a:t>Charged </a:t>
            </a:r>
          </a:p>
          <a:p>
            <a:pPr algn="ctr"/>
            <a:r>
              <a:rPr lang="en-IN" dirty="0"/>
              <a:t>using </a:t>
            </a:r>
          </a:p>
          <a:p>
            <a:pPr algn="ctr"/>
            <a:r>
              <a:rPr lang="en-IN" dirty="0"/>
              <a:t>Electricity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2FE3C3B-C818-ED44-6FF9-CDCCE3D17D02}"/>
              </a:ext>
            </a:extLst>
          </p:cNvPr>
          <p:cNvSpPr/>
          <p:nvPr/>
        </p:nvSpPr>
        <p:spPr>
          <a:xfrm>
            <a:off x="9105424" y="4622630"/>
            <a:ext cx="1808922" cy="1559416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 </a:t>
            </a:r>
          </a:p>
          <a:p>
            <a:pPr algn="ctr"/>
            <a:r>
              <a:rPr lang="en-IN" dirty="0"/>
              <a:t>Charged </a:t>
            </a:r>
          </a:p>
          <a:p>
            <a:pPr algn="ctr"/>
            <a:r>
              <a:rPr lang="en-IN" dirty="0"/>
              <a:t>using </a:t>
            </a:r>
          </a:p>
          <a:p>
            <a:pPr algn="ctr"/>
            <a:r>
              <a:rPr lang="en-IN" dirty="0"/>
              <a:t>Electricity</a:t>
            </a:r>
          </a:p>
        </p:txBody>
      </p:sp>
    </p:spTree>
    <p:extLst>
      <p:ext uri="{BB962C8B-B14F-4D97-AF65-F5344CB8AC3E}">
        <p14:creationId xmlns:p14="http://schemas.microsoft.com/office/powerpoint/2010/main" val="414207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E80965-A862-9857-511D-7AA2BE23B12E}"/>
              </a:ext>
            </a:extLst>
          </p:cNvPr>
          <p:cNvSpPr txBox="1"/>
          <p:nvPr/>
        </p:nvSpPr>
        <p:spPr>
          <a:xfrm>
            <a:off x="1143001" y="2077277"/>
            <a:ext cx="9422295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AC: it offers the charging to 43kW in three phase. If we have a 40kWh battery capacity, we will have the 80% charged in 45 minutes, which is equivalent to 213km.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DC: it offers the charging to 50kW. If we have a 40kWh battery capacity, we will have the 80% charged in 38 minutes, which is also equivalent to 213km.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50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130F-1801-FF65-0E1F-9D3F6DA6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Connector types for EV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9F62-E303-AB12-8C8F-DB388F93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40" y="1453353"/>
            <a:ext cx="4054191" cy="184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4CA30-6A30-2557-144D-8CCE898EA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3353"/>
            <a:ext cx="4016088" cy="184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BD6FA-2169-17D9-3869-137250EFF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302" y="3560448"/>
            <a:ext cx="4671465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6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584F-0C86-E419-E7D0-83FE9880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270" y="2707852"/>
            <a:ext cx="2597459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1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212DF08F-1F21-E509-3415-04842701BF08}"/>
              </a:ext>
            </a:extLst>
          </p:cNvPr>
          <p:cNvSpPr/>
          <p:nvPr/>
        </p:nvSpPr>
        <p:spPr>
          <a:xfrm>
            <a:off x="6844431" y="1177126"/>
            <a:ext cx="1733583" cy="1435801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FA087A0-25E8-CA46-3A70-4043B6D6EC61}"/>
              </a:ext>
            </a:extLst>
          </p:cNvPr>
          <p:cNvSpPr/>
          <p:nvPr/>
        </p:nvSpPr>
        <p:spPr>
          <a:xfrm>
            <a:off x="8850000" y="3082137"/>
            <a:ext cx="1733583" cy="1435801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81363B99-436E-BC20-CDCC-52425BB461BA}"/>
              </a:ext>
            </a:extLst>
          </p:cNvPr>
          <p:cNvSpPr/>
          <p:nvPr/>
        </p:nvSpPr>
        <p:spPr>
          <a:xfrm>
            <a:off x="6897756" y="3161146"/>
            <a:ext cx="1733583" cy="1435801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78AE084-9A97-462C-4632-20B5EDC1A090}"/>
              </a:ext>
            </a:extLst>
          </p:cNvPr>
          <p:cNvSpPr/>
          <p:nvPr/>
        </p:nvSpPr>
        <p:spPr>
          <a:xfrm>
            <a:off x="8642869" y="1170278"/>
            <a:ext cx="1733583" cy="1435801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C9F4D-F905-A724-8D88-FDB51D50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What about a “regular” hybrid?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0DF7E-D086-C1BE-51C8-83462F75769A}"/>
              </a:ext>
            </a:extLst>
          </p:cNvPr>
          <p:cNvSpPr txBox="1"/>
          <p:nvPr/>
        </p:nvSpPr>
        <p:spPr>
          <a:xfrm>
            <a:off x="890784" y="1177126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How does it work?</a:t>
            </a:r>
            <a:endParaRPr lang="en-I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D8578-69B7-F772-B4A7-E2CF68A9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12" y="2525910"/>
            <a:ext cx="1943268" cy="2720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182591-E84F-6030-5FE1-253FABBC8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525910"/>
            <a:ext cx="3891914" cy="2706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133247-CFFC-ACD9-69C2-1C317C79B6BF}"/>
              </a:ext>
            </a:extLst>
          </p:cNvPr>
          <p:cNvSpPr txBox="1"/>
          <p:nvPr/>
        </p:nvSpPr>
        <p:spPr>
          <a:xfrm>
            <a:off x="7116417" y="1356359"/>
            <a:ext cx="13676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relies on</a:t>
            </a:r>
          </a:p>
          <a:p>
            <a:r>
              <a:rPr lang="en-US" sz="1400" dirty="0"/>
              <a:t>Gasoline to </a:t>
            </a:r>
          </a:p>
          <a:p>
            <a:r>
              <a:rPr lang="en-US" sz="1400" dirty="0"/>
              <a:t>power Internal </a:t>
            </a:r>
          </a:p>
          <a:p>
            <a:r>
              <a:rPr lang="en-US" sz="1400" dirty="0"/>
              <a:t>Combustion </a:t>
            </a:r>
          </a:p>
          <a:p>
            <a:r>
              <a:rPr lang="en-US" sz="1400" dirty="0"/>
              <a:t>Engine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08312-FF3B-40FA-5D13-CDD202A37576}"/>
              </a:ext>
            </a:extLst>
          </p:cNvPr>
          <p:cNvSpPr txBox="1"/>
          <p:nvPr/>
        </p:nvSpPr>
        <p:spPr>
          <a:xfrm>
            <a:off x="8918712" y="1338144"/>
            <a:ext cx="13676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Electric Motor </a:t>
            </a:r>
          </a:p>
          <a:p>
            <a:r>
              <a:rPr lang="en-US" sz="1400" dirty="0"/>
              <a:t>increases </a:t>
            </a:r>
          </a:p>
          <a:p>
            <a:r>
              <a:rPr lang="en-US" sz="1400" dirty="0"/>
              <a:t>fuel efficiency</a:t>
            </a:r>
          </a:p>
          <a:p>
            <a:r>
              <a:rPr lang="en-US" sz="1400" dirty="0"/>
              <a:t>and decreases</a:t>
            </a:r>
          </a:p>
          <a:p>
            <a:r>
              <a:rPr lang="en-US" sz="1400" dirty="0"/>
              <a:t>emissions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A4416-42C5-7EA7-02E0-B4143975AF53}"/>
              </a:ext>
            </a:extLst>
          </p:cNvPr>
          <p:cNvSpPr txBox="1"/>
          <p:nvPr/>
        </p:nvSpPr>
        <p:spPr>
          <a:xfrm>
            <a:off x="7116417" y="3294272"/>
            <a:ext cx="13676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Drive using </a:t>
            </a:r>
          </a:p>
          <a:p>
            <a:r>
              <a:rPr lang="en-US" sz="1400" dirty="0"/>
              <a:t>Electric Motor </a:t>
            </a:r>
          </a:p>
          <a:p>
            <a:r>
              <a:rPr lang="en-US" sz="1400" dirty="0"/>
              <a:t>at low speeds </a:t>
            </a:r>
          </a:p>
          <a:p>
            <a:r>
              <a:rPr lang="en-US" sz="1400" dirty="0"/>
              <a:t>and while </a:t>
            </a:r>
          </a:p>
          <a:p>
            <a:r>
              <a:rPr lang="en-US" sz="1400" dirty="0"/>
              <a:t>cruising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7C4E9-60D8-942D-72E2-5D1035E24C87}"/>
              </a:ext>
            </a:extLst>
          </p:cNvPr>
          <p:cNvSpPr txBox="1"/>
          <p:nvPr/>
        </p:nvSpPr>
        <p:spPr>
          <a:xfrm>
            <a:off x="9079536" y="3294272"/>
            <a:ext cx="1558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Battery </a:t>
            </a:r>
          </a:p>
          <a:p>
            <a:r>
              <a:rPr lang="en-US" sz="1400" dirty="0"/>
              <a:t>Automatically </a:t>
            </a:r>
          </a:p>
          <a:p>
            <a:r>
              <a:rPr lang="en-US" sz="1400" dirty="0"/>
              <a:t>Recharges while </a:t>
            </a:r>
          </a:p>
          <a:p>
            <a:r>
              <a:rPr lang="en-US" sz="1400" dirty="0"/>
              <a:t>Driving </a:t>
            </a:r>
            <a:endParaRPr lang="en-IN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06565F2-8165-BEA6-2898-D20D68137720}"/>
              </a:ext>
            </a:extLst>
          </p:cNvPr>
          <p:cNvSpPr/>
          <p:nvPr/>
        </p:nvSpPr>
        <p:spPr>
          <a:xfrm>
            <a:off x="5214199" y="1274090"/>
            <a:ext cx="1060704" cy="914400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116725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AF06-5BED-FDAA-BC61-69A4E05F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Toyota prius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8A623-C2F9-E725-6EFC-52330FBD9F64}"/>
              </a:ext>
            </a:extLst>
          </p:cNvPr>
          <p:cNvSpPr txBox="1"/>
          <p:nvPr/>
        </p:nvSpPr>
        <p:spPr>
          <a:xfrm>
            <a:off x="675861" y="1330990"/>
            <a:ext cx="712635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introduced in 1997 and worldwide in 2000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mass produced hybrid vehicle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2011, Toyota expanded the Prius family to include the Prius 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1.5 million Prius' on the road today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 types of Prius'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Classic Prius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Prius V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Prius C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Prius V 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443DF-CB18-9C7D-5FBC-02E0A921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981" y="1855857"/>
            <a:ext cx="4145332" cy="28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9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2976-3D5B-3D62-35CA-E0F20587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275555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Tesla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D97F5-A02E-E069-1B67-F8C7CDCC2579}"/>
              </a:ext>
            </a:extLst>
          </p:cNvPr>
          <p:cNvSpPr txBox="1"/>
          <p:nvPr/>
        </p:nvSpPr>
        <p:spPr>
          <a:xfrm>
            <a:off x="724017" y="1560444"/>
            <a:ext cx="5371983" cy="294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Founded on July 2003 in San Carlos, California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Named after Nikola Tesla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Invented the Tesla Roadster in 2008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electric sports car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Known for their luxury sedans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CEO: Elon Musk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CEO of SpaceX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FF867-3874-9828-3F53-52EE393F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42" y="1877990"/>
            <a:ext cx="2071705" cy="31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1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70FC-67E4-A95A-A7A0-452CD84D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Tesla model S - 2012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06CCE-6297-C245-C00D-D2D0E49A277D}"/>
              </a:ext>
            </a:extLst>
          </p:cNvPr>
          <p:cNvSpPr txBox="1"/>
          <p:nvPr/>
        </p:nvSpPr>
        <p:spPr>
          <a:xfrm>
            <a:off x="596977" y="1196011"/>
            <a:ext cx="107708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Powertraea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S is a rear wheel drive electric vehicle. The liquid-cooled powertrain includes the battery,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motor,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drive inverter, and gear box. Microprocessor controlled, 60 kWh lithium-ion battery (230 miles range,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300 miles with 85 kWh), Three phase four pole induction motor with copper rotor (310 kW, 600 ),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Inverter with variable frequency drive and regenerative braking system , and Single speed fixed gear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9.73:1 reduction ratio. </a:t>
            </a:r>
          </a:p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kW capable on-board charger with the following input compatibility: 85-265 V, 45-65 Hz, 1-40 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(Optional 20 kW capable Twin Chargers increase input compatibility to 80 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Peak charger efficiency of 92%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kW capable Universal Mobile Connector with 110 V, 240 V, and J1772 adapters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1ADE-711C-7CD6-68BC-7899C044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239021"/>
            <a:ext cx="10152379" cy="574453"/>
          </a:xfrm>
        </p:spPr>
        <p:txBody>
          <a:bodyPr/>
          <a:lstStyle/>
          <a:p>
            <a:r>
              <a:rPr lang="en-US" dirty="0"/>
              <a:t>Examples of EV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AC343-986E-C7C1-21B5-49D385B1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89" y="813474"/>
            <a:ext cx="8039979" cy="52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5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8D32-0830-02D9-052A-2B8D3A00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Conventional charging (16 AMPS )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77560-D16A-0CEA-33CA-48B07599AB8A}"/>
              </a:ext>
            </a:extLst>
          </p:cNvPr>
          <p:cNvSpPr txBox="1"/>
          <p:nvPr/>
        </p:nvSpPr>
        <p:spPr>
          <a:xfrm>
            <a:off x="761967" y="1649896"/>
            <a:ext cx="9155070" cy="2118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Approximately 8 hours to fully charge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Uses the same electric intensity and voltage of a house, </a:t>
            </a:r>
            <a:r>
              <a:rPr lang="en-US" dirty="0" err="1"/>
              <a:t>i.E.</a:t>
            </a:r>
            <a:r>
              <a:rPr lang="en-US" dirty="0"/>
              <a:t>, 16 amps and 230 volts.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Usually has a power of 2,4kw and 10 amps.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Every hour that the vehicle is plugged in is equivalent to 15km of autonomy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Suitable for home charging.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57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E10-0783-2059-CBB2-D0FBD24B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Semi – fast charging (32 AMPS)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CD5E3-3361-F636-05A3-D034D1558621}"/>
              </a:ext>
            </a:extLst>
          </p:cNvPr>
          <p:cNvSpPr txBox="1"/>
          <p:nvPr/>
        </p:nvSpPr>
        <p:spPr>
          <a:xfrm>
            <a:off x="834886" y="1304736"/>
            <a:ext cx="8488017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Needs only 4 hours to fully charge.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Uses 32 amps and 230 vac (volts alternating current)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Electric power of approximately 7.5 kw to 22 kw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charging hour is equivalent to an autonomy of between 40 and 120km (depending on whether you charge at 7.5kw or 22kw)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57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E3EA-DB65-538E-405F-1060BE56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Fast charging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A7571-8BD7-7AF0-D9DF-DF63FFE52BC4}"/>
              </a:ext>
            </a:extLst>
          </p:cNvPr>
          <p:cNvSpPr txBox="1"/>
          <p:nvPr/>
        </p:nvSpPr>
        <p:spPr>
          <a:xfrm>
            <a:off x="834887" y="1421296"/>
            <a:ext cx="9270487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Needs only about 30 minutes to charge 80% of its battery. When using a </a:t>
            </a:r>
          </a:p>
          <a:p>
            <a:pPr>
              <a:lnSpc>
                <a:spcPct val="150000"/>
              </a:lnSpc>
            </a:pPr>
            <a:r>
              <a:rPr lang="en-US" dirty="0"/>
              <a:t>higher electric intensity, fast charging delivers energy in direct current.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Obtains an output power of about 50 kW.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Special infrastructure requirement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solution to increase electric vehicles' range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every twenty minutes of charging are equivalent to 120km of autonomy approximately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32455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29</TotalTime>
  <Words>576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GenAITheme3-whiteBG</vt:lpstr>
      <vt:lpstr>PowerPoint Presentation</vt:lpstr>
      <vt:lpstr>What about a “regular” hybrid?</vt:lpstr>
      <vt:lpstr>Toyota prius</vt:lpstr>
      <vt:lpstr>Tesla</vt:lpstr>
      <vt:lpstr>Tesla model S - 2012</vt:lpstr>
      <vt:lpstr>Examples of EV </vt:lpstr>
      <vt:lpstr>Conventional charging (16 AMPS )</vt:lpstr>
      <vt:lpstr>Semi – fast charging (32 AMPS)</vt:lpstr>
      <vt:lpstr>Fast charging </vt:lpstr>
      <vt:lpstr>PowerPoint Presentation</vt:lpstr>
      <vt:lpstr>Connector types for EV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2025-02-05T10:15:07Z</dcterms:created>
  <dcterms:modified xsi:type="dcterms:W3CDTF">2025-02-08T19:15:26Z</dcterms:modified>
</cp:coreProperties>
</file>