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2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08" y="28"/>
      </p:cViewPr>
      <p:guideLst>
        <p:guide orient="horz" pos="572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4883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723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441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0674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4294967295" orient="horz" pos="1620">
          <p15:clr>
            <a:srgbClr val="FBAE40"/>
          </p15:clr>
        </p15:guide>
        <p15:guide id="4294967295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07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xmlns="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xmlns="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xmlns="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xmlns="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xmlns="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xmlns="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xmlns="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xmlns="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xmlns="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xmlns="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xmlns="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xmlns="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xmlns="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xmlns="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xmlns="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xmlns="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xmlns="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490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294967295" orient="horz" pos="1620">
          <p15:clr>
            <a:srgbClr val="F26B43"/>
          </p15:clr>
        </p15:guide>
        <p15:guide id="4294967295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45B9B8-D5F9-6749-7499-5D2B6BAC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4554" y="2381934"/>
            <a:ext cx="6802733" cy="1231106"/>
          </a:xfrm>
        </p:spPr>
        <p:txBody>
          <a:bodyPr/>
          <a:lstStyle/>
          <a:p>
            <a:r>
              <a:rPr lang="en-IN" sz="4000" dirty="0" smtClean="0"/>
              <a:t>      </a:t>
            </a:r>
            <a:r>
              <a:rPr lang="en-IN" sz="4000" dirty="0" smtClean="0">
                <a:solidFill>
                  <a:srgbClr val="FF5900"/>
                </a:solidFill>
              </a:rPr>
              <a:t>What</a:t>
            </a:r>
            <a:r>
              <a:rPr lang="en-IN" sz="4000" dirty="0" smtClean="0"/>
              <a:t> </a:t>
            </a:r>
            <a:r>
              <a:rPr lang="en-IN" sz="4000" dirty="0">
                <a:solidFill>
                  <a:srgbClr val="FF5900"/>
                </a:solidFill>
              </a:rPr>
              <a:t>are</a:t>
            </a:r>
            <a:r>
              <a:rPr lang="en-IN" sz="4000" dirty="0"/>
              <a:t/>
            </a:r>
            <a:br>
              <a:rPr lang="en-IN" sz="4000" dirty="0"/>
            </a:br>
            <a:r>
              <a:rPr lang="en-IN" sz="4000" dirty="0" smtClean="0"/>
              <a:t>  </a:t>
            </a:r>
            <a:r>
              <a:rPr lang="en-IN" sz="4000" dirty="0" err="1" smtClean="0">
                <a:solidFill>
                  <a:srgbClr val="FF5900"/>
                </a:solidFill>
              </a:rPr>
              <a:t>Microservices</a:t>
            </a:r>
            <a:r>
              <a:rPr lang="en-IN" sz="4000" dirty="0">
                <a:solidFill>
                  <a:srgbClr val="FF5900"/>
                </a:solidFill>
              </a:rPr>
              <a:t>?</a:t>
            </a:r>
            <a:endParaRPr lang="en-IN" sz="40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11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490FCA-690E-F99F-581C-1B58EF30E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28" y="412459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</a:t>
            </a:r>
            <a:r>
              <a:rPr lang="en-IN" dirty="0" smtClean="0">
                <a:solidFill>
                  <a:srgbClr val="FF5900"/>
                </a:solidFill>
              </a:rPr>
              <a:t>will </a:t>
            </a:r>
            <a:r>
              <a:rPr lang="en-IN" dirty="0">
                <a:solidFill>
                  <a:srgbClr val="FF5900"/>
                </a:solidFill>
              </a:rPr>
              <a:t>learn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2" y="2571750"/>
            <a:ext cx="2314575" cy="25050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0904" y="2571750"/>
            <a:ext cx="2324100" cy="2552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931" y="2528887"/>
            <a:ext cx="23241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03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47A6F8-84AC-081C-0CDB-77D5869F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25" y="-150725"/>
            <a:ext cx="10152379" cy="1148904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/>
            </a:r>
            <a:br>
              <a:rPr lang="en-IN" dirty="0">
                <a:solidFill>
                  <a:srgbClr val="FF5900"/>
                </a:solidFill>
              </a:rPr>
            </a:br>
            <a:r>
              <a:rPr lang="en-IN" dirty="0">
                <a:solidFill>
                  <a:srgbClr val="FF5900"/>
                </a:solidFill>
              </a:rPr>
              <a:t>What are </a:t>
            </a:r>
            <a:r>
              <a:rPr lang="en-IN" dirty="0" err="1">
                <a:solidFill>
                  <a:srgbClr val="FF5900"/>
                </a:solidFill>
              </a:rPr>
              <a:t>microservices</a:t>
            </a:r>
            <a:r>
              <a:rPr lang="en-IN" dirty="0">
                <a:solidFill>
                  <a:srgbClr val="FF5900"/>
                </a:solidFill>
              </a:rPr>
              <a:t>?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740" y="1971937"/>
            <a:ext cx="2705100" cy="3838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20035" y="4333351"/>
            <a:ext cx="492369" cy="8943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857460" y="2079119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An approach to create a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single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composed of: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Many loosely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coupted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Independently deployable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384733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2B391F-6DD0-5C6D-49AC-63E3ACA4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27" y="432556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Characteristics of </a:t>
            </a:r>
            <a:r>
              <a:rPr lang="en-IN" dirty="0" err="1">
                <a:solidFill>
                  <a:srgbClr val="FF5900"/>
                </a:solidFill>
              </a:rPr>
              <a:t>microservices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459" y="2342417"/>
            <a:ext cx="3533775" cy="28765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8765" y="2023629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Each have their own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technology stack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Components communicate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with one another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Functional segregation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(bounded context)</a:t>
            </a:r>
          </a:p>
        </p:txBody>
      </p:sp>
    </p:spTree>
    <p:extLst>
      <p:ext uri="{BB962C8B-B14F-4D97-AF65-F5344CB8AC3E}">
        <p14:creationId xmlns:p14="http://schemas.microsoft.com/office/powerpoint/2010/main" val="261284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1E7A6D-44BE-576B-6B97-9AEAC98F0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3176" y="432555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Benefits of </a:t>
            </a:r>
            <a:r>
              <a:rPr lang="en-IN" dirty="0" err="1">
                <a:solidFill>
                  <a:srgbClr val="FF5900"/>
                </a:solidFill>
              </a:rPr>
              <a:t>microservices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191" y="2131845"/>
            <a:ext cx="2162175" cy="250507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8620" y="1774598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No interdependency = Easy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updates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Different stack = Varied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expertise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Smaller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components = Scale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independently 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698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4FFF15-4E7F-0092-C9E2-0901053B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5" y="422508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Scaling </a:t>
            </a:r>
            <a:r>
              <a:rPr lang="en-IN" dirty="0" err="1">
                <a:solidFill>
                  <a:srgbClr val="FF5900"/>
                </a:solidFill>
              </a:rPr>
              <a:t>microservices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569" y="2052876"/>
            <a:ext cx="2628177" cy="23127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08185" y="2193611"/>
            <a:ext cx="63472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Horizontal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Precise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Event driven</a:t>
            </a:r>
          </a:p>
        </p:txBody>
      </p:sp>
    </p:spTree>
    <p:extLst>
      <p:ext uri="{BB962C8B-B14F-4D97-AF65-F5344CB8AC3E}">
        <p14:creationId xmlns:p14="http://schemas.microsoft.com/office/powerpoint/2010/main" val="1027320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1D1DEC-C34A-5F7A-8103-9EA02869C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59" y="412459"/>
            <a:ext cx="10152379" cy="574453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57942" y="1216247"/>
            <a:ext cx="845736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In this video, you learned that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make each application component its own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service, and each service communicates via an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allow application components to use different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technology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stacks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enable individual components to scale in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response to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demand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lessen risks associated with change because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 components can iterate 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independently</a:t>
            </a: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• Failures in one service do not necessarily impact other services</a:t>
            </a:r>
          </a:p>
        </p:txBody>
      </p:sp>
    </p:spTree>
    <p:extLst>
      <p:ext uri="{BB962C8B-B14F-4D97-AF65-F5344CB8AC3E}">
        <p14:creationId xmlns:p14="http://schemas.microsoft.com/office/powerpoint/2010/main" val="50701712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162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GenAITheme3-whiteBG</vt:lpstr>
      <vt:lpstr>      What are   Microservices?</vt:lpstr>
      <vt:lpstr>What you will learn</vt:lpstr>
      <vt:lpstr> What are microservices?</vt:lpstr>
      <vt:lpstr>Characteristics of microservices</vt:lpstr>
      <vt:lpstr>Benefits of microservices</vt:lpstr>
      <vt:lpstr>Scaling microservices</vt:lpstr>
      <vt:lpstr>Recap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nivas t</dc:creator>
  <cp:lastModifiedBy>Admin</cp:lastModifiedBy>
  <cp:revision>7</cp:revision>
  <dcterms:created xsi:type="dcterms:W3CDTF">2025-03-10T09:02:53Z</dcterms:created>
  <dcterms:modified xsi:type="dcterms:W3CDTF">2025-03-12T18:12:01Z</dcterms:modified>
</cp:coreProperties>
</file>