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3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5616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474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6461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100647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3715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3954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A12F73-D51D-7B0C-87BE-E4EBDC24E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4860" y="2854547"/>
            <a:ext cx="3528392" cy="574453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What is REST</a:t>
            </a:r>
            <a:endParaRPr lang="en-IN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609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8585D-106E-ABBB-7B78-613B6BBE9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What you will learn</a:t>
            </a:r>
            <a:endParaRPr lang="en-IN" dirty="0">
              <a:solidFill>
                <a:srgbClr val="FF5900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525D6A0-889D-BBAF-52C4-0270376F6B93}"/>
              </a:ext>
            </a:extLst>
          </p:cNvPr>
          <p:cNvGrpSpPr/>
          <p:nvPr/>
        </p:nvGrpSpPr>
        <p:grpSpPr>
          <a:xfrm>
            <a:off x="761967" y="1659835"/>
            <a:ext cx="10243402" cy="3690825"/>
            <a:chOff x="761967" y="1659835"/>
            <a:chExt cx="10243402" cy="369082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D2FDC70-1CB5-8787-8E93-BFA54455E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1967" y="1722878"/>
              <a:ext cx="10243402" cy="3387851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B9252F9-B612-EB44-6019-AF59F80CF414}"/>
                </a:ext>
              </a:extLst>
            </p:cNvPr>
            <p:cNvSpPr/>
            <p:nvPr/>
          </p:nvSpPr>
          <p:spPr>
            <a:xfrm>
              <a:off x="3846443" y="1659835"/>
              <a:ext cx="496957" cy="362778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00049BE-459F-DFFA-F68E-CBA4A20EBB25}"/>
                </a:ext>
              </a:extLst>
            </p:cNvPr>
            <p:cNvSpPr/>
            <p:nvPr/>
          </p:nvSpPr>
          <p:spPr>
            <a:xfrm>
              <a:off x="7447723" y="1722878"/>
              <a:ext cx="496957" cy="362778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52995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C1D32-2169-F3FC-DB22-FD6FCD19E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REST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F5D684-75A2-9678-D7D3-C25407DF5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226" y="3245742"/>
            <a:ext cx="3566469" cy="10821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2FF044-0451-8357-59EA-0F75F2C16AD2}"/>
              </a:ext>
            </a:extLst>
          </p:cNvPr>
          <p:cNvSpPr txBox="1"/>
          <p:nvPr/>
        </p:nvSpPr>
        <p:spPr>
          <a:xfrm>
            <a:off x="761966" y="1768414"/>
            <a:ext cx="8034163" cy="1703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RE presentation State Transfer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Flexible and lightweight way to integrate applications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Architectural style that defines how apps should communicate </a:t>
            </a:r>
          </a:p>
          <a:p>
            <a:pPr>
              <a:lnSpc>
                <a:spcPct val="150000"/>
              </a:lnSpc>
            </a:pPr>
            <a:r>
              <a:rPr lang="en-IN" dirty="0"/>
              <a:t>on a network </a:t>
            </a:r>
          </a:p>
        </p:txBody>
      </p:sp>
    </p:spTree>
    <p:extLst>
      <p:ext uri="{BB962C8B-B14F-4D97-AF65-F5344CB8AC3E}">
        <p14:creationId xmlns:p14="http://schemas.microsoft.com/office/powerpoint/2010/main" val="2834482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D8F15-5834-E853-EDD3-4D5D72F03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Key REST characteristics</a:t>
            </a:r>
            <a:endParaRPr lang="en-IN" dirty="0">
              <a:solidFill>
                <a:srgbClr val="FF5900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07DE44-0E4D-28A1-4FC7-8FC38A947C2A}"/>
              </a:ext>
            </a:extLst>
          </p:cNvPr>
          <p:cNvGrpSpPr/>
          <p:nvPr/>
        </p:nvGrpSpPr>
        <p:grpSpPr>
          <a:xfrm>
            <a:off x="761967" y="1615109"/>
            <a:ext cx="9544791" cy="3627782"/>
            <a:chOff x="761967" y="1615109"/>
            <a:chExt cx="9544791" cy="362778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FBEA98C-083F-7B15-B584-52535C55CF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1967" y="1850201"/>
              <a:ext cx="9544791" cy="3157598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99E85C-7D02-E07D-FB45-1EC18015C24F}"/>
                </a:ext>
              </a:extLst>
            </p:cNvPr>
            <p:cNvSpPr/>
            <p:nvPr/>
          </p:nvSpPr>
          <p:spPr>
            <a:xfrm>
              <a:off x="3617843" y="1615109"/>
              <a:ext cx="496957" cy="362778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1C2EA4B-7407-BDEE-0D5C-7D8F19860C1D}"/>
                </a:ext>
              </a:extLst>
            </p:cNvPr>
            <p:cNvSpPr/>
            <p:nvPr/>
          </p:nvSpPr>
          <p:spPr>
            <a:xfrm>
              <a:off x="6970676" y="1615109"/>
              <a:ext cx="496957" cy="362778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213031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D1B99-E6C5-BD35-8EB2-45DB5456D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Requests use HTTP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DE43E7-B8E2-6D19-3396-5EED497E3931}"/>
              </a:ext>
            </a:extLst>
          </p:cNvPr>
          <p:cNvSpPr txBox="1"/>
          <p:nvPr/>
        </p:nvSpPr>
        <p:spPr>
          <a:xfrm>
            <a:off x="761967" y="1556087"/>
            <a:ext cx="7407998" cy="253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REST APIs communicate via HTTP to perform standard CRUD </a:t>
            </a:r>
          </a:p>
          <a:p>
            <a:pPr>
              <a:lnSpc>
                <a:spcPct val="150000"/>
              </a:lnSpc>
            </a:pPr>
            <a:r>
              <a:rPr lang="en-IN" dirty="0"/>
              <a:t>functions: </a:t>
            </a:r>
          </a:p>
          <a:p>
            <a:pPr>
              <a:lnSpc>
                <a:spcPct val="150000"/>
              </a:lnSpc>
            </a:pPr>
            <a:r>
              <a:rPr lang="en-IN" dirty="0"/>
              <a:t>• </a:t>
            </a:r>
            <a:r>
              <a:rPr lang="en-IN" b="1" dirty="0"/>
              <a:t>C</a:t>
            </a:r>
            <a:r>
              <a:rPr lang="en-IN" dirty="0"/>
              <a:t>reate = POST </a:t>
            </a:r>
          </a:p>
          <a:p>
            <a:pPr>
              <a:lnSpc>
                <a:spcPct val="150000"/>
              </a:lnSpc>
            </a:pPr>
            <a:r>
              <a:rPr lang="en-IN" dirty="0"/>
              <a:t>• </a:t>
            </a:r>
            <a:r>
              <a:rPr lang="en-IN" b="1" dirty="0"/>
              <a:t>R</a:t>
            </a:r>
            <a:r>
              <a:rPr lang="en-IN" dirty="0"/>
              <a:t>ead = GET </a:t>
            </a:r>
          </a:p>
          <a:p>
            <a:pPr>
              <a:lnSpc>
                <a:spcPct val="150000"/>
              </a:lnSpc>
            </a:pPr>
            <a:r>
              <a:rPr lang="en-IN" dirty="0"/>
              <a:t>• </a:t>
            </a:r>
            <a:r>
              <a:rPr lang="en-IN" b="1" dirty="0"/>
              <a:t>U</a:t>
            </a:r>
            <a:r>
              <a:rPr lang="en-IN" dirty="0"/>
              <a:t>pdate = PUT </a:t>
            </a:r>
          </a:p>
          <a:p>
            <a:pPr>
              <a:lnSpc>
                <a:spcPct val="150000"/>
              </a:lnSpc>
            </a:pPr>
            <a:r>
              <a:rPr lang="en-IN" dirty="0"/>
              <a:t>• </a:t>
            </a:r>
            <a:r>
              <a:rPr lang="en-IN" b="1" dirty="0"/>
              <a:t>D</a:t>
            </a:r>
            <a:r>
              <a:rPr lang="en-IN" dirty="0"/>
              <a:t>elete = DELETE </a:t>
            </a:r>
          </a:p>
        </p:txBody>
      </p:sp>
    </p:spTree>
    <p:extLst>
      <p:ext uri="{BB962C8B-B14F-4D97-AF65-F5344CB8AC3E}">
        <p14:creationId xmlns:p14="http://schemas.microsoft.com/office/powerpoint/2010/main" val="1754555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8D3FE-C838-EFFB-A1ED-54E228ABF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Stateless communication</a:t>
            </a:r>
            <a:endParaRPr lang="en-IN" dirty="0">
              <a:solidFill>
                <a:srgbClr val="FF59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38D13D-7132-6B7C-E7C3-F4C0C777ADA9}"/>
              </a:ext>
            </a:extLst>
          </p:cNvPr>
          <p:cNvSpPr txBox="1"/>
          <p:nvPr/>
        </p:nvSpPr>
        <p:spPr>
          <a:xfrm>
            <a:off x="761967" y="1226847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• Each request contains all the necessary information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6DCAD18-8F88-4FDF-7EAA-4ED7FDF0F074}"/>
              </a:ext>
            </a:extLst>
          </p:cNvPr>
          <p:cNvGrpSpPr/>
          <p:nvPr/>
        </p:nvGrpSpPr>
        <p:grpSpPr>
          <a:xfrm>
            <a:off x="3000557" y="2571750"/>
            <a:ext cx="6190886" cy="1767993"/>
            <a:chOff x="3000557" y="2571750"/>
            <a:chExt cx="6190886" cy="176799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DC715A6-3196-DC59-77AA-9E837D7351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52070" y="2571750"/>
              <a:ext cx="1539373" cy="176799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A7F63C7-7300-FA59-0236-6B3F7B665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00557" y="2625020"/>
              <a:ext cx="1447925" cy="1607959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91FFD7B-3155-9169-E810-8EB217C57709}"/>
                </a:ext>
              </a:extLst>
            </p:cNvPr>
            <p:cNvCxnSpPr/>
            <p:nvPr/>
          </p:nvCxnSpPr>
          <p:spPr>
            <a:xfrm>
              <a:off x="4671391" y="2838273"/>
              <a:ext cx="26736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B7FC7E1-CCC0-2554-FC66-3695DAA9CD38}"/>
                </a:ext>
              </a:extLst>
            </p:cNvPr>
            <p:cNvCxnSpPr/>
            <p:nvPr/>
          </p:nvCxnSpPr>
          <p:spPr>
            <a:xfrm>
              <a:off x="4671391" y="3733869"/>
              <a:ext cx="26736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B3C98D0-F299-3D3D-996F-90173D671136}"/>
                </a:ext>
              </a:extLst>
            </p:cNvPr>
            <p:cNvCxnSpPr/>
            <p:nvPr/>
          </p:nvCxnSpPr>
          <p:spPr>
            <a:xfrm flipH="1">
              <a:off x="4671391" y="3230217"/>
              <a:ext cx="26736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D9A7E75-646A-016B-C234-8550A007F3FD}"/>
                </a:ext>
              </a:extLst>
            </p:cNvPr>
            <p:cNvCxnSpPr/>
            <p:nvPr/>
          </p:nvCxnSpPr>
          <p:spPr>
            <a:xfrm flipH="1">
              <a:off x="4671391" y="4118112"/>
              <a:ext cx="26736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00A936F-B99E-EEFA-D6B4-FB70DDAB04A4}"/>
                </a:ext>
              </a:extLst>
            </p:cNvPr>
            <p:cNvSpPr txBox="1"/>
            <p:nvPr/>
          </p:nvSpPr>
          <p:spPr>
            <a:xfrm>
              <a:off x="5558795" y="2584365"/>
              <a:ext cx="9829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Auth request</a:t>
              </a:r>
              <a:endParaRPr lang="en-IN" sz="11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2D6B1EF-BE25-0F3C-5FF5-B9C7603BC133}"/>
                </a:ext>
              </a:extLst>
            </p:cNvPr>
            <p:cNvSpPr txBox="1"/>
            <p:nvPr/>
          </p:nvSpPr>
          <p:spPr>
            <a:xfrm>
              <a:off x="5604519" y="2960906"/>
              <a:ext cx="10935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Auth response</a:t>
              </a:r>
              <a:endParaRPr lang="en-IN" sz="11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27006F-0014-0F8C-0937-4B79E60770F6}"/>
                </a:ext>
              </a:extLst>
            </p:cNvPr>
            <p:cNvSpPr txBox="1"/>
            <p:nvPr/>
          </p:nvSpPr>
          <p:spPr>
            <a:xfrm>
              <a:off x="5307963" y="3455746"/>
              <a:ext cx="16866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User request (with auth)</a:t>
              </a:r>
              <a:endParaRPr lang="en-IN" sz="11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D536064-5F0F-62C2-CBEA-A38F1CF58819}"/>
                </a:ext>
              </a:extLst>
            </p:cNvPr>
            <p:cNvSpPr txBox="1"/>
            <p:nvPr/>
          </p:nvSpPr>
          <p:spPr>
            <a:xfrm>
              <a:off x="5558795" y="3818758"/>
              <a:ext cx="110158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User response</a:t>
              </a:r>
              <a:endParaRPr lang="en-IN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06103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EEC36-DAE7-4D2C-8947-C5A0872F5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Uniform interface</a:t>
            </a:r>
            <a:endParaRPr lang="en-IN" dirty="0">
              <a:solidFill>
                <a:srgbClr val="FF59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79AFB1-2F87-A7BA-636E-741569055E28}"/>
              </a:ext>
            </a:extLst>
          </p:cNvPr>
          <p:cNvSpPr txBox="1"/>
          <p:nvPr/>
        </p:nvSpPr>
        <p:spPr>
          <a:xfrm>
            <a:off x="761966" y="1094422"/>
            <a:ext cx="8610634" cy="1703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• API requests for resources should look the same regardless of </a:t>
            </a:r>
          </a:p>
          <a:p>
            <a:pPr>
              <a:lnSpc>
                <a:spcPct val="150000"/>
              </a:lnSpc>
            </a:pPr>
            <a:r>
              <a:rPr lang="en-IN" dirty="0"/>
              <a:t>origin </a:t>
            </a:r>
          </a:p>
          <a:p>
            <a:pPr>
              <a:lnSpc>
                <a:spcPct val="150000"/>
              </a:lnSpc>
            </a:pPr>
            <a:r>
              <a:rPr lang="en-IN" dirty="0"/>
              <a:t>• One identifier = One URI </a:t>
            </a:r>
          </a:p>
          <a:p>
            <a:pPr>
              <a:lnSpc>
                <a:spcPct val="150000"/>
              </a:lnSpc>
            </a:pPr>
            <a:r>
              <a:rPr lang="en-IN" dirty="0"/>
              <a:t>• Complete information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8D838B-E335-FD71-5561-83DEA8544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855" y="3685866"/>
            <a:ext cx="6957663" cy="13945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85386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87E54-62E4-582C-3D73-12E0F061B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REST example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36876A-AE29-01F9-615B-1549CBA30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704" y="2737192"/>
            <a:ext cx="3604572" cy="10059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F287C9-A370-8B28-F883-260231DC5D0A}"/>
              </a:ext>
            </a:extLst>
          </p:cNvPr>
          <p:cNvSpPr txBox="1"/>
          <p:nvPr/>
        </p:nvSpPr>
        <p:spPr>
          <a:xfrm>
            <a:off x="761967" y="1269689"/>
            <a:ext cx="6097656" cy="253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• CEX a bitcoin and crypto </a:t>
            </a:r>
          </a:p>
          <a:p>
            <a:pPr>
              <a:lnSpc>
                <a:spcPct val="150000"/>
              </a:lnSpc>
            </a:pPr>
            <a:r>
              <a:rPr lang="en-IN" dirty="0"/>
              <a:t>exchange </a:t>
            </a:r>
          </a:p>
          <a:p>
            <a:pPr>
              <a:lnSpc>
                <a:spcPct val="150000"/>
              </a:lnSpc>
            </a:pPr>
            <a:r>
              <a:rPr lang="en-IN" dirty="0"/>
              <a:t>• REST API </a:t>
            </a:r>
          </a:p>
          <a:p>
            <a:pPr>
              <a:lnSpc>
                <a:spcPct val="150000"/>
              </a:lnSpc>
            </a:pPr>
            <a:r>
              <a:rPr lang="en-IN" dirty="0"/>
              <a:t>• Documentation on both the </a:t>
            </a:r>
          </a:p>
          <a:p>
            <a:pPr>
              <a:lnSpc>
                <a:spcPct val="150000"/>
              </a:lnSpc>
            </a:pPr>
            <a:r>
              <a:rPr lang="en-IN" dirty="0"/>
              <a:t>request and response </a:t>
            </a:r>
          </a:p>
          <a:p>
            <a:pPr>
              <a:lnSpc>
                <a:spcPct val="150000"/>
              </a:lnSpc>
            </a:pPr>
            <a:r>
              <a:rPr lang="en-IN" dirty="0"/>
              <a:t>parameters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51CA79-9A91-0F72-2E79-B55D14BF2B2B}"/>
              </a:ext>
            </a:extLst>
          </p:cNvPr>
          <p:cNvSpPr/>
          <p:nvPr/>
        </p:nvSpPr>
        <p:spPr>
          <a:xfrm>
            <a:off x="904460" y="4174435"/>
            <a:ext cx="4303643" cy="62616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GET https://cex.io/api/last_price/USD/BTC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542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CEEA4-67C0-6624-C1F4-23A762EE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Recap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331835-E209-AA95-46EF-F4FF15B7FDF6}"/>
              </a:ext>
            </a:extLst>
          </p:cNvPr>
          <p:cNvSpPr txBox="1"/>
          <p:nvPr/>
        </p:nvSpPr>
        <p:spPr>
          <a:xfrm>
            <a:off x="761967" y="1272283"/>
            <a:ext cx="8302520" cy="3365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In this video, you learned that: </a:t>
            </a:r>
          </a:p>
          <a:p>
            <a:pPr>
              <a:lnSpc>
                <a:spcPct val="150000"/>
              </a:lnSpc>
            </a:pPr>
            <a:r>
              <a:rPr lang="en-IN" dirty="0"/>
              <a:t>• REST APIs provide flexible but uniform interfaces between </a:t>
            </a:r>
          </a:p>
          <a:p>
            <a:pPr>
              <a:lnSpc>
                <a:spcPct val="150000"/>
              </a:lnSpc>
            </a:pPr>
            <a:r>
              <a:rPr lang="en-IN" dirty="0"/>
              <a:t>components </a:t>
            </a:r>
          </a:p>
          <a:p>
            <a:pPr>
              <a:lnSpc>
                <a:spcPct val="150000"/>
              </a:lnSpc>
            </a:pPr>
            <a:r>
              <a:rPr lang="en-IN" dirty="0"/>
              <a:t>• REST APIs are stateless and scalable </a:t>
            </a:r>
          </a:p>
          <a:p>
            <a:pPr>
              <a:lnSpc>
                <a:spcPct val="150000"/>
              </a:lnSpc>
            </a:pPr>
            <a:r>
              <a:rPr lang="en-IN" dirty="0"/>
              <a:t>• REST APIs communicate using HTTP methods POST, GET, PUT </a:t>
            </a:r>
          </a:p>
          <a:p>
            <a:pPr>
              <a:lnSpc>
                <a:spcPct val="150000"/>
              </a:lnSpc>
            </a:pPr>
            <a:r>
              <a:rPr lang="en-IN" dirty="0"/>
              <a:t>and DELETE </a:t>
            </a:r>
          </a:p>
          <a:p>
            <a:pPr>
              <a:lnSpc>
                <a:spcPct val="150000"/>
              </a:lnSpc>
            </a:pPr>
            <a:r>
              <a:rPr lang="en-IN" dirty="0"/>
              <a:t>• REST is an architectural style defining how applications </a:t>
            </a:r>
          </a:p>
          <a:p>
            <a:pPr>
              <a:lnSpc>
                <a:spcPct val="150000"/>
              </a:lnSpc>
            </a:pPr>
            <a:r>
              <a:rPr lang="en-IN" dirty="0"/>
              <a:t>communicate </a:t>
            </a:r>
          </a:p>
        </p:txBody>
      </p:sp>
    </p:spTree>
    <p:extLst>
      <p:ext uri="{BB962C8B-B14F-4D97-AF65-F5344CB8AC3E}">
        <p14:creationId xmlns:p14="http://schemas.microsoft.com/office/powerpoint/2010/main" val="1661334506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24</TotalTime>
  <Words>197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GenAITheme3-whiteBG</vt:lpstr>
      <vt:lpstr>What is REST</vt:lpstr>
      <vt:lpstr>What you will learn</vt:lpstr>
      <vt:lpstr>What is REST</vt:lpstr>
      <vt:lpstr>Key REST characteristics</vt:lpstr>
      <vt:lpstr>Requests use HTTP </vt:lpstr>
      <vt:lpstr>Stateless communication</vt:lpstr>
      <vt:lpstr>Uniform interface</vt:lpstr>
      <vt:lpstr>REST example </vt:lpstr>
      <vt:lpstr>Recap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nivas t</dc:creator>
  <cp:lastModifiedBy>dell</cp:lastModifiedBy>
  <cp:revision>3</cp:revision>
  <dcterms:created xsi:type="dcterms:W3CDTF">2025-03-10T09:34:10Z</dcterms:created>
  <dcterms:modified xsi:type="dcterms:W3CDTF">2025-03-13T10:36:14Z</dcterms:modified>
</cp:coreProperties>
</file>