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37"/>
        <p:guide pos="4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36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181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440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694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5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51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473C-D666-9A90-2F11-ED647D1D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9142"/>
            <a:ext cx="10526486" cy="209005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Serverless Computing </a:t>
            </a:r>
          </a:p>
        </p:txBody>
      </p:sp>
    </p:spTree>
    <p:extLst>
      <p:ext uri="{BB962C8B-B14F-4D97-AF65-F5344CB8AC3E}">
        <p14:creationId xmlns:p14="http://schemas.microsoft.com/office/powerpoint/2010/main" val="351459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88AC5-21CE-D769-456E-BDB776AB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764457"/>
          </a:xfrm>
        </p:spPr>
        <p:txBody>
          <a:bodyPr/>
          <a:lstStyle/>
          <a:p>
            <a:br>
              <a:rPr lang="en-IN" dirty="0"/>
            </a:br>
            <a:r>
              <a:rPr lang="en-IN" sz="4000" dirty="0">
                <a:solidFill>
                  <a:srgbClr val="FF5900"/>
                </a:solidFill>
              </a:rPr>
              <a:t>Cloud provider responsibilities 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E5F02-CD12-2D81-E65F-AF75211AFCA9}"/>
              </a:ext>
            </a:extLst>
          </p:cNvPr>
          <p:cNvSpPr txBox="1"/>
          <p:nvPr/>
        </p:nvSpPr>
        <p:spPr>
          <a:xfrm>
            <a:off x="761967" y="1725696"/>
            <a:ext cx="10493862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Cloud providers manage common infrastructure and </a:t>
            </a:r>
          </a:p>
          <a:p>
            <a:pPr>
              <a:lnSpc>
                <a:spcPct val="150000"/>
              </a:lnSpc>
            </a:pPr>
            <a:r>
              <a:rPr lang="en-IN" dirty="0"/>
              <a:t>maintenance tasks such as: </a:t>
            </a:r>
          </a:p>
          <a:p>
            <a:pPr>
              <a:lnSpc>
                <a:spcPct val="150000"/>
              </a:lnSpc>
            </a:pPr>
            <a:r>
              <a:rPr lang="en-IN" dirty="0"/>
              <a:t>  • Maximizing utilization </a:t>
            </a:r>
          </a:p>
          <a:p>
            <a:pPr>
              <a:lnSpc>
                <a:spcPct val="150000"/>
              </a:lnSpc>
            </a:pPr>
            <a:r>
              <a:rPr lang="en-IN" dirty="0"/>
              <a:t>  • Minimizing costs </a:t>
            </a:r>
          </a:p>
          <a:p>
            <a:pPr>
              <a:lnSpc>
                <a:spcPct val="150000"/>
              </a:lnSpc>
            </a:pPr>
            <a:r>
              <a:rPr lang="en-IN" dirty="0"/>
              <a:t>  • Server management </a:t>
            </a:r>
          </a:p>
          <a:p>
            <a:pPr>
              <a:lnSpc>
                <a:spcPct val="150000"/>
              </a:lnSpc>
            </a:pPr>
            <a:r>
              <a:rPr lang="en-IN" dirty="0"/>
              <a:t>  • Autoscaling </a:t>
            </a:r>
          </a:p>
          <a:p>
            <a:pPr>
              <a:lnSpc>
                <a:spcPct val="150000"/>
              </a:lnSpc>
            </a:pPr>
            <a:r>
              <a:rPr lang="en-IN" dirty="0"/>
              <a:t>  • High availability </a:t>
            </a:r>
          </a:p>
          <a:p>
            <a:pPr>
              <a:lnSpc>
                <a:spcPct val="150000"/>
              </a:lnSpc>
            </a:pPr>
            <a:r>
              <a:rPr lang="en-IN" dirty="0"/>
              <a:t>  • Security </a:t>
            </a:r>
          </a:p>
          <a:p>
            <a:pPr>
              <a:lnSpc>
                <a:spcPct val="150000"/>
              </a:lnSpc>
            </a:pPr>
            <a:r>
              <a:rPr lang="en-IN" dirty="0"/>
              <a:t>  • Performance (low latency) </a:t>
            </a:r>
          </a:p>
          <a:p>
            <a:pPr>
              <a:lnSpc>
                <a:spcPct val="150000"/>
              </a:lnSpc>
            </a:pPr>
            <a:r>
              <a:rPr lang="en-IN" dirty="0"/>
              <a:t>  • Monitoring and logging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FAE23-FC81-7898-6C74-ABFE9C075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67" y="2836217"/>
            <a:ext cx="3134204" cy="19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06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E114-7F70-DD7C-2D4B-234B1553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Serverless responsibility model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47C49-F475-90F5-3DF8-AA43F23FA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337080"/>
            <a:ext cx="10635376" cy="4269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5F4C9-62AD-3E5B-266E-06AAF63CD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27" y="5627915"/>
            <a:ext cx="2747753" cy="3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18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52A9-BFC8-E48D-8461-ECBDC2B9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E2E3B-DEBE-7182-A058-CEC395FEC3A0}"/>
              </a:ext>
            </a:extLst>
          </p:cNvPr>
          <p:cNvSpPr txBox="1"/>
          <p:nvPr/>
        </p:nvSpPr>
        <p:spPr>
          <a:xfrm>
            <a:off x="838199" y="1212227"/>
            <a:ext cx="9252858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Serverless is the concept of building and running applications that </a:t>
            </a:r>
          </a:p>
          <a:p>
            <a:pPr>
              <a:lnSpc>
                <a:spcPct val="150000"/>
              </a:lnSpc>
            </a:pPr>
            <a:r>
              <a:rPr lang="en-IN" dirty="0"/>
              <a:t>do not require server management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Serverless uses Baas services and </a:t>
            </a:r>
            <a:r>
              <a:rPr lang="en-IN" dirty="0" err="1"/>
              <a:t>FaaS</a:t>
            </a:r>
            <a:r>
              <a:rPr lang="en-IN" dirty="0"/>
              <a:t> platforms </a:t>
            </a:r>
          </a:p>
          <a:p>
            <a:pPr>
              <a:lnSpc>
                <a:spcPct val="150000"/>
              </a:lnSpc>
            </a:pPr>
            <a:r>
              <a:rPr lang="en-IN" dirty="0"/>
              <a:t>• IT history shows increased productivity trend from traditional to </a:t>
            </a:r>
          </a:p>
          <a:p>
            <a:pPr>
              <a:lnSpc>
                <a:spcPct val="150000"/>
              </a:lnSpc>
            </a:pPr>
            <a:r>
              <a:rPr lang="en-IN" dirty="0"/>
              <a:t>serverless computing </a:t>
            </a:r>
          </a:p>
          <a:p>
            <a:pPr>
              <a:lnSpc>
                <a:spcPct val="150000"/>
              </a:lnSpc>
            </a:pPr>
            <a:r>
              <a:rPr lang="en-IN" dirty="0"/>
              <a:t>• Cloud providers take care of infrastructure management and </a:t>
            </a:r>
          </a:p>
          <a:p>
            <a:pPr>
              <a:lnSpc>
                <a:spcPct val="150000"/>
              </a:lnSpc>
            </a:pPr>
            <a:r>
              <a:rPr lang="en-IN" dirty="0"/>
              <a:t>maintenance tasks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Developers can focus on applications and code </a:t>
            </a:r>
          </a:p>
          <a:p>
            <a:pPr>
              <a:lnSpc>
                <a:spcPct val="150000"/>
              </a:lnSpc>
            </a:pPr>
            <a:r>
              <a:rPr lang="en-IN" dirty="0"/>
              <a:t>• Users billed only for usage and not CPU idle time </a:t>
            </a:r>
          </a:p>
        </p:txBody>
      </p:sp>
    </p:spTree>
    <p:extLst>
      <p:ext uri="{BB962C8B-B14F-4D97-AF65-F5344CB8AC3E}">
        <p14:creationId xmlns:p14="http://schemas.microsoft.com/office/powerpoint/2010/main" val="209151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EB7F-1AC4-20B5-4DA0-C2407159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82DED-E443-FAC9-B8F1-18AD454E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960777"/>
            <a:ext cx="3617578" cy="293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420AA-53EF-9FDD-85C1-20BDD897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57" y="1960777"/>
            <a:ext cx="3396342" cy="293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2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F4D-E918-C180-B487-A2A8851C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is serverless computing?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2C417-C15D-95DC-6E5A-587C7720CF6C}"/>
              </a:ext>
            </a:extLst>
          </p:cNvPr>
          <p:cNvSpPr txBox="1"/>
          <p:nvPr/>
        </p:nvSpPr>
        <p:spPr>
          <a:xfrm>
            <a:off x="761967" y="1345363"/>
            <a:ext cx="9013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Cloud Native Computing Foundation (CNCF) defines 'serverless' </a:t>
            </a:r>
          </a:p>
          <a:p>
            <a:r>
              <a:rPr lang="en-IN" dirty="0"/>
              <a:t>as: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26806-4385-E8C6-5AB1-B9CD7AAC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2665142"/>
            <a:ext cx="8207862" cy="270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3F23-23E8-225E-D7ED-8126EC7C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Serverless = </a:t>
            </a:r>
            <a:r>
              <a:rPr lang="en-IN" sz="4000" dirty="0" err="1">
                <a:solidFill>
                  <a:srgbClr val="FF5900"/>
                </a:solidFill>
              </a:rPr>
              <a:t>FaaS</a:t>
            </a:r>
            <a:r>
              <a:rPr lang="en-IN" sz="4000" dirty="0">
                <a:solidFill>
                  <a:srgbClr val="FF5900"/>
                </a:solidFill>
              </a:rPr>
              <a:t> + BaaS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4C768-9BD4-4E73-0BB8-1CF21C2600A7}"/>
              </a:ext>
            </a:extLst>
          </p:cNvPr>
          <p:cNvSpPr txBox="1"/>
          <p:nvPr/>
        </p:nvSpPr>
        <p:spPr>
          <a:xfrm>
            <a:off x="712998" y="1592721"/>
            <a:ext cx="7718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Think of serverless computing as a combination of </a:t>
            </a:r>
          </a:p>
          <a:p>
            <a:r>
              <a:rPr lang="en-IN" dirty="0" err="1"/>
              <a:t>FaaS</a:t>
            </a:r>
            <a:r>
              <a:rPr lang="en-IN" dirty="0"/>
              <a:t> platforms and </a:t>
            </a:r>
            <a:r>
              <a:rPr lang="en-IN" dirty="0" err="1"/>
              <a:t>BasS</a:t>
            </a:r>
            <a:r>
              <a:rPr lang="en-IN" dirty="0"/>
              <a:t> services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E84CE-84B7-0EE2-F42D-269917A2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2571750"/>
            <a:ext cx="3037147" cy="2903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5570C-0798-D418-CEFE-CF733D28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313" y="2623671"/>
            <a:ext cx="3160743" cy="2851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FD7563-DBEF-B685-0B5F-BD6779ADA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534" y="2623671"/>
            <a:ext cx="3537465" cy="2623243"/>
          </a:xfrm>
          <a:prstGeom prst="rect">
            <a:avLst/>
          </a:prstGeom>
        </p:spPr>
      </p:pic>
      <p:sp>
        <p:nvSpPr>
          <p:cNvPr id="12" name="Cross 11">
            <a:extLst>
              <a:ext uri="{FF2B5EF4-FFF2-40B4-BE49-F238E27FC236}">
                <a16:creationId xmlns:a16="http://schemas.microsoft.com/office/drawing/2014/main" id="{6022C68A-3A7C-05BC-8176-E81E47D7DD16}"/>
              </a:ext>
            </a:extLst>
          </p:cNvPr>
          <p:cNvSpPr/>
          <p:nvPr/>
        </p:nvSpPr>
        <p:spPr>
          <a:xfrm>
            <a:off x="4158148" y="3822695"/>
            <a:ext cx="508130" cy="453794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400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A46D-FA84-6CFA-B73D-A284E1096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231106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Evolution of serverless computing </a:t>
            </a:r>
            <a:br>
              <a:rPr lang="en-IN" sz="4000" dirty="0">
                <a:solidFill>
                  <a:srgbClr val="FF5900"/>
                </a:solidFill>
              </a:rPr>
            </a:br>
            <a:endParaRPr lang="en-IN" sz="40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54AD2-9345-CE60-1726-7A25D718EB7A}"/>
              </a:ext>
            </a:extLst>
          </p:cNvPr>
          <p:cNvSpPr txBox="1"/>
          <p:nvPr/>
        </p:nvSpPr>
        <p:spPr>
          <a:xfrm>
            <a:off x="761967" y="1371421"/>
            <a:ext cx="74458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progression from traditional to serverless </a:t>
            </a:r>
          </a:p>
          <a:p>
            <a:r>
              <a:rPr lang="en-IN" dirty="0"/>
              <a:t>• Faster deployments </a:t>
            </a:r>
          </a:p>
          <a:p>
            <a:r>
              <a:rPr lang="en-IN" dirty="0"/>
              <a:t>• Shorter lifespans </a:t>
            </a:r>
          </a:p>
          <a:p>
            <a:r>
              <a:rPr lang="en-IN" dirty="0"/>
              <a:t>• Increased productivity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BC722BE-5B0D-70FD-97C5-04C9E4606685}"/>
              </a:ext>
            </a:extLst>
          </p:cNvPr>
          <p:cNvSpPr/>
          <p:nvPr/>
        </p:nvSpPr>
        <p:spPr>
          <a:xfrm rot="19685238">
            <a:off x="1730223" y="2563938"/>
            <a:ext cx="9991441" cy="101799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416416-87BB-3FF6-1F8C-339CAEE7C92A}"/>
              </a:ext>
            </a:extLst>
          </p:cNvPr>
          <p:cNvSpPr/>
          <p:nvPr/>
        </p:nvSpPr>
        <p:spPr>
          <a:xfrm>
            <a:off x="2743200" y="5355950"/>
            <a:ext cx="163286" cy="2612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4DE4C0-697D-515C-54F3-6CC233B3143A}"/>
              </a:ext>
            </a:extLst>
          </p:cNvPr>
          <p:cNvSpPr/>
          <p:nvPr/>
        </p:nvSpPr>
        <p:spPr>
          <a:xfrm>
            <a:off x="4441371" y="4376235"/>
            <a:ext cx="163286" cy="2612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B15907-E3F9-0DCE-6481-27B5FF91E15A}"/>
              </a:ext>
            </a:extLst>
          </p:cNvPr>
          <p:cNvSpPr/>
          <p:nvPr/>
        </p:nvSpPr>
        <p:spPr>
          <a:xfrm>
            <a:off x="6562657" y="3063497"/>
            <a:ext cx="163286" cy="2612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7453D3-158A-017B-B98D-F6386935E199}"/>
              </a:ext>
            </a:extLst>
          </p:cNvPr>
          <p:cNvSpPr/>
          <p:nvPr/>
        </p:nvSpPr>
        <p:spPr>
          <a:xfrm>
            <a:off x="9223630" y="1462694"/>
            <a:ext cx="163286" cy="26125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995280-D665-5EAD-4FBF-0EFF9A736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519" y="5586291"/>
            <a:ext cx="4584868" cy="5369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E52835-C4D5-6528-A5F3-F02058A4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505" y="4571200"/>
            <a:ext cx="4300834" cy="6532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548573-406C-795F-C28C-B165A5231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17" y="3310558"/>
            <a:ext cx="4615643" cy="6532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008AB9-5133-D3A0-8CCA-7D4BA87FB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465" y="1652254"/>
            <a:ext cx="2659536" cy="6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0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22CF-184E-1B01-78DE-D46316A9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Serverless architecture concepts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4253E-4C13-B7E3-2A39-843410731192}"/>
              </a:ext>
            </a:extLst>
          </p:cNvPr>
          <p:cNvSpPr txBox="1"/>
          <p:nvPr/>
        </p:nvSpPr>
        <p:spPr>
          <a:xfrm>
            <a:off x="761967" y="1781966"/>
            <a:ext cx="9644742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Abstracts infrastructure and software environment </a:t>
            </a:r>
          </a:p>
          <a:p>
            <a:pPr>
              <a:lnSpc>
                <a:spcPct val="150000"/>
              </a:lnSpc>
            </a:pPr>
            <a:r>
              <a:rPr lang="en-IN" dirty="0"/>
              <a:t>• Code runs in a cloud platform </a:t>
            </a:r>
          </a:p>
          <a:p>
            <a:pPr>
              <a:lnSpc>
                <a:spcPct val="150000"/>
              </a:lnSpc>
            </a:pPr>
            <a:r>
              <a:rPr lang="en-IN" dirty="0"/>
              <a:t>• Cloud provider manages the hardware and </a:t>
            </a:r>
          </a:p>
          <a:p>
            <a:pPr>
              <a:lnSpc>
                <a:spcPct val="150000"/>
              </a:lnSpc>
            </a:pPr>
            <a:r>
              <a:rPr lang="en-IN" dirty="0"/>
              <a:t>software setup, security, performance </a:t>
            </a:r>
          </a:p>
          <a:p>
            <a:pPr>
              <a:lnSpc>
                <a:spcPct val="150000"/>
              </a:lnSpc>
            </a:pPr>
            <a:r>
              <a:rPr lang="en-IN" dirty="0"/>
              <a:t>• Billed only for usage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Developers only need to focus on applications and </a:t>
            </a:r>
          </a:p>
          <a:p>
            <a:pPr>
              <a:lnSpc>
                <a:spcPct val="150000"/>
              </a:lnSpc>
            </a:pPr>
            <a:r>
              <a:rPr lang="en-IN" dirty="0"/>
              <a:t>code in the form of functions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D26529-EDF4-075E-E715-3D5CBA64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3" y="3200400"/>
            <a:ext cx="2226160" cy="153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6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8DCB-BBF4-3056-8950-0AF9AA5A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Serverless characteristics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F343AB-9F4A-F4C7-C0A3-EE119FFE5424}"/>
              </a:ext>
            </a:extLst>
          </p:cNvPr>
          <p:cNvSpPr txBox="1"/>
          <p:nvPr/>
        </p:nvSpPr>
        <p:spPr>
          <a:xfrm>
            <a:off x="761967" y="1749310"/>
            <a:ext cx="609600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Hostless</a:t>
            </a: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• Elastic </a:t>
            </a:r>
          </a:p>
          <a:p>
            <a:pPr>
              <a:lnSpc>
                <a:spcPct val="150000"/>
              </a:lnSpc>
            </a:pPr>
            <a:r>
              <a:rPr lang="en-IN" dirty="0"/>
              <a:t>• Load balanced </a:t>
            </a:r>
          </a:p>
          <a:p>
            <a:pPr>
              <a:lnSpc>
                <a:spcPct val="150000"/>
              </a:lnSpc>
            </a:pPr>
            <a:r>
              <a:rPr lang="en-IN" dirty="0"/>
              <a:t>• Stateless </a:t>
            </a:r>
          </a:p>
          <a:p>
            <a:pPr>
              <a:lnSpc>
                <a:spcPct val="150000"/>
              </a:lnSpc>
            </a:pPr>
            <a:r>
              <a:rPr lang="en-IN" dirty="0"/>
              <a:t>• Event driven </a:t>
            </a:r>
          </a:p>
          <a:p>
            <a:pPr>
              <a:lnSpc>
                <a:spcPct val="150000"/>
              </a:lnSpc>
            </a:pPr>
            <a:r>
              <a:rPr lang="en-IN" dirty="0"/>
              <a:t>• Highly available </a:t>
            </a:r>
          </a:p>
          <a:p>
            <a:pPr>
              <a:lnSpc>
                <a:spcPct val="150000"/>
              </a:lnSpc>
            </a:pPr>
            <a:r>
              <a:rPr lang="en-IN" dirty="0"/>
              <a:t>• Usage-based/granular billing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7BE54-00AC-8BC8-B9C7-81585A37A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24" y="2760630"/>
            <a:ext cx="2177176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9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7E11-B735-CF98-040F-BF288103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How serverless functions work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27B32E-E99F-5ADF-CABF-E4FBB7405E1F}"/>
              </a:ext>
            </a:extLst>
          </p:cNvPr>
          <p:cNvGrpSpPr/>
          <p:nvPr/>
        </p:nvGrpSpPr>
        <p:grpSpPr>
          <a:xfrm>
            <a:off x="397565" y="1133061"/>
            <a:ext cx="11043320" cy="4810539"/>
            <a:chOff x="397565" y="1133061"/>
            <a:chExt cx="11043320" cy="48105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EA519E-958A-F8DC-9993-F7B15F278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6" y="1382486"/>
              <a:ext cx="10678919" cy="43434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1B8AA84-5392-9B28-2193-EF63D2AD20F1}"/>
                </a:ext>
              </a:extLst>
            </p:cNvPr>
            <p:cNvSpPr/>
            <p:nvPr/>
          </p:nvSpPr>
          <p:spPr>
            <a:xfrm>
              <a:off x="397565" y="1133061"/>
              <a:ext cx="526774" cy="48105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6940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4AEC-3174-C193-8FB8-8EC5AB85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615553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Developer's role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8F76C-7293-9D70-C358-38CE5EDAA1C7}"/>
              </a:ext>
            </a:extLst>
          </p:cNvPr>
          <p:cNvSpPr txBox="1"/>
          <p:nvPr/>
        </p:nvSpPr>
        <p:spPr>
          <a:xfrm>
            <a:off x="761967" y="1268496"/>
            <a:ext cx="826229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Focus on application </a:t>
            </a:r>
          </a:p>
          <a:p>
            <a:pPr>
              <a:lnSpc>
                <a:spcPct val="150000"/>
              </a:lnSpc>
            </a:pPr>
            <a:r>
              <a:rPr lang="en-IN" dirty="0"/>
              <a:t>development: </a:t>
            </a:r>
          </a:p>
          <a:p>
            <a:pPr>
              <a:lnSpc>
                <a:spcPct val="150000"/>
              </a:lnSpc>
            </a:pPr>
            <a:r>
              <a:rPr lang="en-IN" dirty="0"/>
              <a:t>  • Build functions using a </a:t>
            </a:r>
          </a:p>
          <a:p>
            <a:pPr>
              <a:lnSpc>
                <a:spcPct val="150000"/>
              </a:lnSpc>
            </a:pPr>
            <a:r>
              <a:rPr lang="en-IN" dirty="0"/>
              <a:t>  popular programming </a:t>
            </a:r>
          </a:p>
          <a:p>
            <a:pPr>
              <a:lnSpc>
                <a:spcPct val="150000"/>
              </a:lnSpc>
            </a:pPr>
            <a:r>
              <a:rPr lang="en-IN" dirty="0"/>
              <a:t>  language </a:t>
            </a:r>
          </a:p>
          <a:p>
            <a:pPr>
              <a:lnSpc>
                <a:spcPct val="150000"/>
              </a:lnSpc>
            </a:pPr>
            <a:r>
              <a:rPr lang="en-IN" dirty="0"/>
              <a:t> • Extend functionality </a:t>
            </a:r>
          </a:p>
          <a:p>
            <a:pPr>
              <a:lnSpc>
                <a:spcPct val="150000"/>
              </a:lnSpc>
            </a:pPr>
            <a:r>
              <a:rPr lang="en-IN" dirty="0"/>
              <a:t> • Perform better testing </a:t>
            </a:r>
          </a:p>
          <a:p>
            <a:pPr>
              <a:lnSpc>
                <a:spcPct val="150000"/>
              </a:lnSpc>
            </a:pPr>
            <a:r>
              <a:rPr lang="en-IN" dirty="0"/>
              <a:t> • Optimize apps and </a:t>
            </a:r>
          </a:p>
          <a:p>
            <a:pPr>
              <a:lnSpc>
                <a:spcPct val="150000"/>
              </a:lnSpc>
            </a:pPr>
            <a:r>
              <a:rPr lang="en-IN" dirty="0"/>
              <a:t>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 • Improve user experience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657A52-D8E3-5DF8-D2E9-C235B5A0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136" y="2122714"/>
            <a:ext cx="3429521" cy="24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8491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98</TotalTime>
  <Words>305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Introduction to Serverless Computing </vt:lpstr>
      <vt:lpstr>What you will learn </vt:lpstr>
      <vt:lpstr>What is serverless computing? </vt:lpstr>
      <vt:lpstr>Serverless = FaaS + BaaS </vt:lpstr>
      <vt:lpstr>Evolution of serverless computing  </vt:lpstr>
      <vt:lpstr>Serverless architecture concepts </vt:lpstr>
      <vt:lpstr>Serverless characteristics </vt:lpstr>
      <vt:lpstr>How serverless functions work </vt:lpstr>
      <vt:lpstr>Developer's role </vt:lpstr>
      <vt:lpstr> Cloud provider responsibilities  </vt:lpstr>
      <vt:lpstr>Serverless responsibility model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4</cp:revision>
  <dcterms:created xsi:type="dcterms:W3CDTF">2025-03-10T10:24:51Z</dcterms:created>
  <dcterms:modified xsi:type="dcterms:W3CDTF">2025-03-13T12:14:45Z</dcterms:modified>
</cp:coreProperties>
</file>