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57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43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83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5917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02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870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2AE709-85FB-3D49-E26F-E0BECFD08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23110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5900"/>
                </a:solidFill>
              </a:rPr>
              <a:t>Introduction to the </a:t>
            </a:r>
            <a:br>
              <a:rPr lang="en-US" sz="4000" dirty="0">
                <a:solidFill>
                  <a:srgbClr val="FF5900"/>
                </a:solidFill>
              </a:rPr>
            </a:br>
            <a:r>
              <a:rPr lang="en-US" sz="4000" dirty="0" err="1">
                <a:solidFill>
                  <a:srgbClr val="FF5900"/>
                </a:solidFill>
              </a:rPr>
              <a:t>FaaS</a:t>
            </a:r>
            <a:r>
              <a:rPr lang="en-US" sz="4000" dirty="0">
                <a:solidFill>
                  <a:srgbClr val="FF5900"/>
                </a:solidFill>
              </a:rPr>
              <a:t> Model 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16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1F95-842B-001A-7BC9-C80BFC36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Self-managed </a:t>
            </a:r>
            <a:r>
              <a:rPr lang="en-IN" dirty="0" err="1">
                <a:solidFill>
                  <a:srgbClr val="FF5900"/>
                </a:solidFill>
              </a:rPr>
              <a:t>FaaS</a:t>
            </a:r>
            <a:r>
              <a:rPr lang="en-IN" dirty="0">
                <a:solidFill>
                  <a:srgbClr val="FF590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0EC88-2A57-3361-DCF3-578F60315E19}"/>
              </a:ext>
            </a:extLst>
          </p:cNvPr>
          <p:cNvSpPr txBox="1"/>
          <p:nvPr/>
        </p:nvSpPr>
        <p:spPr>
          <a:xfrm>
            <a:off x="761967" y="1447297"/>
            <a:ext cx="6097656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Fission </a:t>
            </a:r>
          </a:p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dirty="0" err="1"/>
              <a:t>Fn</a:t>
            </a:r>
            <a:r>
              <a:rPr lang="en-IN" dirty="0"/>
              <a:t> Project </a:t>
            </a:r>
          </a:p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dirty="0" err="1"/>
              <a:t>Knative</a:t>
            </a:r>
            <a:r>
              <a:rPr lang="en-IN" dirty="0"/>
              <a:t> </a:t>
            </a:r>
          </a:p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dirty="0" err="1"/>
              <a:t>OpenFaaS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590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4921-F6BD-B086-DD00-1CF625C5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D0755-35EE-A57C-D117-551E50CA4F6D}"/>
              </a:ext>
            </a:extLst>
          </p:cNvPr>
          <p:cNvSpPr txBox="1"/>
          <p:nvPr/>
        </p:nvSpPr>
        <p:spPr>
          <a:xfrm>
            <a:off x="652636" y="1095696"/>
            <a:ext cx="9634363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dirty="0" err="1"/>
              <a:t>FaaS</a:t>
            </a:r>
            <a:r>
              <a:rPr lang="en-IN" dirty="0"/>
              <a:t> is a type of cloud-computing service that allows you to execute code </a:t>
            </a:r>
          </a:p>
          <a:p>
            <a:pPr>
              <a:lnSpc>
                <a:spcPct val="150000"/>
              </a:lnSpc>
            </a:pPr>
            <a:r>
              <a:rPr lang="en-IN" dirty="0"/>
              <a:t>in response to events without a complex infrastructure </a:t>
            </a:r>
          </a:p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dirty="0" err="1"/>
              <a:t>FaaS</a:t>
            </a:r>
            <a:r>
              <a:rPr lang="en-IN" dirty="0"/>
              <a:t> is a subset of serverless computing that creates applications in the </a:t>
            </a:r>
          </a:p>
          <a:p>
            <a:pPr>
              <a:lnSpc>
                <a:spcPct val="150000"/>
              </a:lnSpc>
            </a:pPr>
            <a:r>
              <a:rPr lang="en-IN" dirty="0"/>
              <a:t>form of multiple functions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dirty="0" err="1"/>
              <a:t>FaaS</a:t>
            </a:r>
            <a:r>
              <a:rPr lang="en-IN" dirty="0"/>
              <a:t> can be deployed on hybrid clouds as well as on-premises </a:t>
            </a:r>
          </a:p>
          <a:p>
            <a:pPr>
              <a:lnSpc>
                <a:spcPct val="150000"/>
              </a:lnSpc>
            </a:pPr>
            <a:r>
              <a:rPr lang="en-IN" dirty="0"/>
              <a:t>environments </a:t>
            </a:r>
          </a:p>
          <a:p>
            <a:pPr>
              <a:lnSpc>
                <a:spcPct val="150000"/>
              </a:lnSpc>
            </a:pPr>
            <a:r>
              <a:rPr lang="en-IN" dirty="0"/>
              <a:t>• </a:t>
            </a:r>
            <a:r>
              <a:rPr lang="en-IN" dirty="0" err="1"/>
              <a:t>FaaS</a:t>
            </a:r>
            <a:r>
              <a:rPr lang="en-IN" dirty="0"/>
              <a:t> is billed on the time taken to run functions and not on server </a:t>
            </a:r>
          </a:p>
          <a:p>
            <a:pPr>
              <a:lnSpc>
                <a:spcPct val="150000"/>
              </a:lnSpc>
            </a:pPr>
            <a:r>
              <a:rPr lang="en-IN" dirty="0"/>
              <a:t>instance sizes </a:t>
            </a:r>
          </a:p>
          <a:p>
            <a:pPr>
              <a:lnSpc>
                <a:spcPct val="150000"/>
              </a:lnSpc>
            </a:pPr>
            <a:r>
              <a:rPr lang="en-IN" dirty="0"/>
              <a:t>• A serverless stack is comprised of </a:t>
            </a:r>
            <a:r>
              <a:rPr lang="en-IN" dirty="0" err="1"/>
              <a:t>FaaS</a:t>
            </a:r>
            <a:r>
              <a:rPr lang="en-IN" dirty="0"/>
              <a:t>, Baas, and an API Gateway </a:t>
            </a:r>
          </a:p>
          <a:p>
            <a:pPr>
              <a:lnSpc>
                <a:spcPct val="150000"/>
              </a:lnSpc>
            </a:pPr>
            <a:r>
              <a:rPr lang="en-IN" dirty="0"/>
              <a:t>• There are several different managed and self-managed </a:t>
            </a:r>
            <a:r>
              <a:rPr lang="en-IN" dirty="0" err="1"/>
              <a:t>FaaS</a:t>
            </a:r>
            <a:r>
              <a:rPr lang="en-IN" dirty="0"/>
              <a:t> platforms to</a:t>
            </a:r>
          </a:p>
        </p:txBody>
      </p:sp>
    </p:spTree>
    <p:extLst>
      <p:ext uri="{BB962C8B-B14F-4D97-AF65-F5344CB8AC3E}">
        <p14:creationId xmlns:p14="http://schemas.microsoft.com/office/powerpoint/2010/main" val="384282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352D-1574-A9DA-0E1A-C4DCF805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 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63807A-7BDA-5C43-7149-33F347026C25}"/>
              </a:ext>
            </a:extLst>
          </p:cNvPr>
          <p:cNvGrpSpPr/>
          <p:nvPr/>
        </p:nvGrpSpPr>
        <p:grpSpPr>
          <a:xfrm>
            <a:off x="761967" y="1530626"/>
            <a:ext cx="10314418" cy="4267200"/>
            <a:chOff x="761967" y="1530626"/>
            <a:chExt cx="10314418" cy="4267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1D46B1F-9807-D391-09C8-7FD41FB88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67" y="1797390"/>
              <a:ext cx="10314418" cy="343059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C71EE1-194D-A24F-BE22-2A459CAA7BE3}"/>
                </a:ext>
              </a:extLst>
            </p:cNvPr>
            <p:cNvSpPr/>
            <p:nvPr/>
          </p:nvSpPr>
          <p:spPr>
            <a:xfrm>
              <a:off x="3866322" y="1530626"/>
              <a:ext cx="516835" cy="40750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87BE31-8407-8E85-CE2F-3F63BDB49954}"/>
                </a:ext>
              </a:extLst>
            </p:cNvPr>
            <p:cNvSpPr/>
            <p:nvPr/>
          </p:nvSpPr>
          <p:spPr>
            <a:xfrm>
              <a:off x="7487512" y="1722782"/>
              <a:ext cx="516835" cy="407504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0880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86C1-2DBE-E577-5C49-8756DD75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is </a:t>
            </a:r>
            <a:r>
              <a:rPr lang="en-IN" dirty="0" err="1">
                <a:solidFill>
                  <a:srgbClr val="FF5900"/>
                </a:solidFill>
              </a:rPr>
              <a:t>FaaS</a:t>
            </a:r>
            <a:r>
              <a:rPr lang="en-IN" dirty="0">
                <a:solidFill>
                  <a:srgbClr val="FF5900"/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A0663-64B4-4623-1D58-7C5C1216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194" y="2243664"/>
            <a:ext cx="3025402" cy="2171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94CAF6-42FD-877E-003A-6D365F2DC080}"/>
              </a:ext>
            </a:extLst>
          </p:cNvPr>
          <p:cNvSpPr txBox="1"/>
          <p:nvPr/>
        </p:nvSpPr>
        <p:spPr>
          <a:xfrm>
            <a:off x="761967" y="1516871"/>
            <a:ext cx="6097656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Function as a Service 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FaaS</a:t>
            </a:r>
            <a:r>
              <a:rPr lang="en-IN" dirty="0"/>
              <a:t> Components </a:t>
            </a:r>
          </a:p>
          <a:p>
            <a:pPr>
              <a:lnSpc>
                <a:spcPct val="150000"/>
              </a:lnSpc>
            </a:pPr>
            <a:r>
              <a:rPr lang="en-IN" dirty="0"/>
              <a:t>• Cloud-computing without </a:t>
            </a:r>
          </a:p>
          <a:p>
            <a:pPr>
              <a:lnSpc>
                <a:spcPct val="150000"/>
              </a:lnSpc>
            </a:pPr>
            <a:r>
              <a:rPr lang="en-IN" dirty="0"/>
              <a:t>complex infrastructure </a:t>
            </a:r>
          </a:p>
        </p:txBody>
      </p:sp>
    </p:spTree>
    <p:extLst>
      <p:ext uri="{BB962C8B-B14F-4D97-AF65-F5344CB8AC3E}">
        <p14:creationId xmlns:p14="http://schemas.microsoft.com/office/powerpoint/2010/main" val="417321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E6EA-29EC-9B86-D771-CC7CD87F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FaaS</a:t>
            </a:r>
            <a:r>
              <a:rPr lang="en-IN" dirty="0">
                <a:solidFill>
                  <a:srgbClr val="FF5900"/>
                </a:solidFill>
              </a:rPr>
              <a:t> characteristics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0278B-69E9-7629-C2A8-756E77CFDD0E}"/>
              </a:ext>
            </a:extLst>
          </p:cNvPr>
          <p:cNvSpPr txBox="1"/>
          <p:nvPr/>
        </p:nvSpPr>
        <p:spPr>
          <a:xfrm>
            <a:off x="761967" y="1441248"/>
            <a:ext cx="6097656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Subset of serverless computing </a:t>
            </a:r>
          </a:p>
          <a:p>
            <a:pPr>
              <a:lnSpc>
                <a:spcPct val="150000"/>
              </a:lnSpc>
            </a:pPr>
            <a:r>
              <a:rPr lang="en-IN" dirty="0"/>
              <a:t>• Creates applications as functions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Deploys on hybrid and on-premise </a:t>
            </a:r>
          </a:p>
          <a:p>
            <a:pPr>
              <a:lnSpc>
                <a:spcPct val="150000"/>
              </a:lnSpc>
            </a:pPr>
            <a:r>
              <a:rPr lang="en-IN" dirty="0"/>
              <a:t>• Stateless </a:t>
            </a:r>
          </a:p>
          <a:p>
            <a:pPr>
              <a:lnSpc>
                <a:spcPct val="150000"/>
              </a:lnSpc>
            </a:pPr>
            <a:r>
              <a:rPr lang="en-IN" dirty="0"/>
              <a:t>• Includes functions that execute in </a:t>
            </a:r>
          </a:p>
          <a:p>
            <a:pPr>
              <a:lnSpc>
                <a:spcPct val="150000"/>
              </a:lnSpc>
            </a:pPr>
            <a:r>
              <a:rPr lang="en-IN" dirty="0"/>
              <a:t>milliseconds and are instantaneously </a:t>
            </a:r>
          </a:p>
          <a:p>
            <a:pPr>
              <a:lnSpc>
                <a:spcPct val="150000"/>
              </a:lnSpc>
            </a:pPr>
            <a:r>
              <a:rPr lang="en-IN" dirty="0"/>
              <a:t>scalable </a:t>
            </a:r>
          </a:p>
          <a:p>
            <a:pPr>
              <a:lnSpc>
                <a:spcPct val="150000"/>
              </a:lnSpc>
            </a:pPr>
            <a:r>
              <a:rPr lang="en-IN" dirty="0"/>
              <a:t>• Lightweight and decoupled </a:t>
            </a:r>
          </a:p>
          <a:p>
            <a:pPr>
              <a:lnSpc>
                <a:spcPct val="150000"/>
              </a:lnSpc>
            </a:pPr>
            <a:r>
              <a:rPr lang="en-IN" dirty="0"/>
              <a:t>• Billed on consumption and execution not on </a:t>
            </a:r>
          </a:p>
          <a:p>
            <a:pPr>
              <a:lnSpc>
                <a:spcPct val="150000"/>
              </a:lnSpc>
            </a:pPr>
            <a:r>
              <a:rPr lang="en-IN" dirty="0"/>
              <a:t>server size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5E690-6A13-ECFB-C518-FC2502AFF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623" y="2859284"/>
            <a:ext cx="922100" cy="8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7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DA09-922C-8136-CECB-84F99966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FaaS</a:t>
            </a:r>
            <a:r>
              <a:rPr lang="en-IN" dirty="0">
                <a:solidFill>
                  <a:srgbClr val="FF5900"/>
                </a:solidFill>
              </a:rPr>
              <a:t> benefits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39A5F-CB6D-0E7A-55A4-CFC5EBF76096}"/>
              </a:ext>
            </a:extLst>
          </p:cNvPr>
          <p:cNvSpPr txBox="1"/>
          <p:nvPr/>
        </p:nvSpPr>
        <p:spPr>
          <a:xfrm>
            <a:off x="673376" y="1321978"/>
            <a:ext cx="6097656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Divides server into functions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Focus more on code </a:t>
            </a:r>
          </a:p>
          <a:p>
            <a:pPr>
              <a:lnSpc>
                <a:spcPct val="150000"/>
              </a:lnSpc>
            </a:pPr>
            <a:r>
              <a:rPr lang="en-IN" dirty="0"/>
              <a:t>• Reduce time-to-market </a:t>
            </a:r>
          </a:p>
          <a:p>
            <a:pPr>
              <a:lnSpc>
                <a:spcPct val="150000"/>
              </a:lnSpc>
            </a:pPr>
            <a:r>
              <a:rPr lang="en-IN" dirty="0"/>
              <a:t>• Pay for what you use </a:t>
            </a:r>
          </a:p>
          <a:p>
            <a:pPr>
              <a:lnSpc>
                <a:spcPct val="150000"/>
              </a:lnSpc>
            </a:pPr>
            <a:r>
              <a:rPr lang="en-IN" dirty="0"/>
              <a:t>• Functions are stateless, small, independent pieces of code </a:t>
            </a:r>
          </a:p>
          <a:p>
            <a:pPr>
              <a:lnSpc>
                <a:spcPct val="150000"/>
              </a:lnSpc>
            </a:pPr>
            <a:r>
              <a:rPr lang="en-IN" dirty="0"/>
              <a:t>• Scale automatically and independently as required </a:t>
            </a:r>
          </a:p>
          <a:p>
            <a:pPr>
              <a:lnSpc>
                <a:spcPct val="150000"/>
              </a:lnSpc>
            </a:pPr>
            <a:r>
              <a:rPr lang="en-IN" dirty="0"/>
              <a:t>• Scale down automatically, if demand drops </a:t>
            </a:r>
          </a:p>
          <a:p>
            <a:pPr>
              <a:lnSpc>
                <a:spcPct val="150000"/>
              </a:lnSpc>
            </a:pPr>
            <a:r>
              <a:rPr lang="en-IN" dirty="0"/>
              <a:t>• Inherent high availability </a:t>
            </a:r>
          </a:p>
          <a:p>
            <a:pPr>
              <a:lnSpc>
                <a:spcPct val="150000"/>
              </a:lnSpc>
            </a:pPr>
            <a:r>
              <a:rPr lang="en-IN" dirty="0"/>
              <a:t>• Spread across regions and availability zones </a:t>
            </a:r>
          </a:p>
        </p:txBody>
      </p:sp>
    </p:spTree>
    <p:extLst>
      <p:ext uri="{BB962C8B-B14F-4D97-AF65-F5344CB8AC3E}">
        <p14:creationId xmlns:p14="http://schemas.microsoft.com/office/powerpoint/2010/main" val="188934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12C3-8499-B355-713E-EA98CD7C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How serverless stack components work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CF72B-0107-80F6-BAF3-23FD4494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4" y="1360621"/>
            <a:ext cx="8378687" cy="41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9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D484-6E6C-00F1-EEC3-CF9F31E2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action</a:t>
            </a:r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7C570A-5F50-5D04-A245-528A693D3964}"/>
              </a:ext>
            </a:extLst>
          </p:cNvPr>
          <p:cNvGrpSpPr/>
          <p:nvPr/>
        </p:nvGrpSpPr>
        <p:grpSpPr>
          <a:xfrm>
            <a:off x="1786091" y="1431235"/>
            <a:ext cx="8367782" cy="3699486"/>
            <a:chOff x="1786091" y="1431235"/>
            <a:chExt cx="8367782" cy="36994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BD68AF-E5CF-A125-9D48-9FD07CB16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6091" y="1710077"/>
              <a:ext cx="8367782" cy="322967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A8B77E-DC61-EBBC-A005-C57AE807DB56}"/>
                </a:ext>
              </a:extLst>
            </p:cNvPr>
            <p:cNvSpPr/>
            <p:nvPr/>
          </p:nvSpPr>
          <p:spPr>
            <a:xfrm>
              <a:off x="4860235" y="1431235"/>
              <a:ext cx="1918252" cy="95844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52A509-58D9-7EF1-0559-79F106C98C50}"/>
                </a:ext>
              </a:extLst>
            </p:cNvPr>
            <p:cNvSpPr/>
            <p:nvPr/>
          </p:nvSpPr>
          <p:spPr>
            <a:xfrm rot="17605304">
              <a:off x="5195738" y="3476419"/>
              <a:ext cx="2374326" cy="934278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18DACEC7-028E-55FD-050F-83E731AB305F}"/>
              </a:ext>
            </a:extLst>
          </p:cNvPr>
          <p:cNvSpPr/>
          <p:nvPr/>
        </p:nvSpPr>
        <p:spPr>
          <a:xfrm rot="17605304">
            <a:off x="4650993" y="4113107"/>
            <a:ext cx="2374326" cy="236930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7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DE2A-24C1-E1BB-5CC7-1C61DEE6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5900"/>
                </a:solidFill>
              </a:rPr>
              <a:t>FaaS</a:t>
            </a:r>
            <a:r>
              <a:rPr lang="en-US" dirty="0">
                <a:solidFill>
                  <a:srgbClr val="FF5900"/>
                </a:solidFill>
              </a:rPr>
              <a:t> principles and best practices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650A5-2DFB-9EC7-2B48-0E20DE2469BD}"/>
              </a:ext>
            </a:extLst>
          </p:cNvPr>
          <p:cNvSpPr txBox="1"/>
          <p:nvPr/>
        </p:nvSpPr>
        <p:spPr>
          <a:xfrm>
            <a:off x="761967" y="1172244"/>
            <a:ext cx="6097656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Make each function perform only one action </a:t>
            </a:r>
          </a:p>
          <a:p>
            <a:pPr>
              <a:lnSpc>
                <a:spcPct val="150000"/>
              </a:lnSpc>
            </a:pPr>
            <a:r>
              <a:rPr lang="en-IN" dirty="0"/>
              <a:t>• Make your code scope limited, efficient and </a:t>
            </a:r>
          </a:p>
          <a:p>
            <a:pPr>
              <a:lnSpc>
                <a:spcPct val="150000"/>
              </a:lnSpc>
            </a:pPr>
            <a:r>
              <a:rPr lang="en-IN" dirty="0"/>
              <a:t>lightweight </a:t>
            </a:r>
          </a:p>
          <a:p>
            <a:pPr>
              <a:lnSpc>
                <a:spcPct val="150000"/>
              </a:lnSpc>
            </a:pPr>
            <a:r>
              <a:rPr lang="en-IN" dirty="0"/>
              <a:t>• Functions load and execute quickly </a:t>
            </a:r>
          </a:p>
          <a:p>
            <a:pPr>
              <a:lnSpc>
                <a:spcPct val="150000"/>
              </a:lnSpc>
            </a:pPr>
            <a:r>
              <a:rPr lang="en-IN" dirty="0"/>
              <a:t>• Avoid function chaining </a:t>
            </a:r>
          </a:p>
          <a:p>
            <a:pPr>
              <a:lnSpc>
                <a:spcPct val="150000"/>
              </a:lnSpc>
            </a:pPr>
            <a:r>
              <a:rPr lang="en-IN" dirty="0"/>
              <a:t>• Too many functions increases cost </a:t>
            </a:r>
          </a:p>
          <a:p>
            <a:pPr>
              <a:lnSpc>
                <a:spcPct val="150000"/>
              </a:lnSpc>
            </a:pPr>
            <a:r>
              <a:rPr lang="en-IN" dirty="0"/>
              <a:t>• Limit dependencies on third-party libraries </a:t>
            </a:r>
          </a:p>
          <a:p>
            <a:pPr>
              <a:lnSpc>
                <a:spcPct val="150000"/>
              </a:lnSpc>
            </a:pPr>
            <a:r>
              <a:rPr lang="en-IN" dirty="0"/>
              <a:t>• Slows down initialization </a:t>
            </a:r>
          </a:p>
          <a:p>
            <a:pPr>
              <a:lnSpc>
                <a:spcPct val="150000"/>
              </a:lnSpc>
            </a:pPr>
            <a:r>
              <a:rPr lang="en-IN" dirty="0"/>
              <a:t>• Makes them harder to scale </a:t>
            </a:r>
          </a:p>
        </p:txBody>
      </p:sp>
    </p:spTree>
    <p:extLst>
      <p:ext uri="{BB962C8B-B14F-4D97-AF65-F5344CB8AC3E}">
        <p14:creationId xmlns:p14="http://schemas.microsoft.com/office/powerpoint/2010/main" val="388767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462B-4953-AD46-B146-30BD0AF5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Managed </a:t>
            </a:r>
            <a:r>
              <a:rPr lang="en-IN" dirty="0" err="1">
                <a:solidFill>
                  <a:srgbClr val="FF5900"/>
                </a:solidFill>
              </a:rPr>
              <a:t>FaaS</a:t>
            </a:r>
            <a:r>
              <a:rPr lang="en-IN" dirty="0">
                <a:solidFill>
                  <a:srgbClr val="FF5900"/>
                </a:solidFill>
              </a:rPr>
              <a:t> providers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1B67D-364A-C3D8-EA28-A732120F1C67}"/>
              </a:ext>
            </a:extLst>
          </p:cNvPr>
          <p:cNvSpPr txBox="1"/>
          <p:nvPr/>
        </p:nvSpPr>
        <p:spPr>
          <a:xfrm>
            <a:off x="761967" y="1269690"/>
            <a:ext cx="609765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Amazon - AWS Lambda </a:t>
            </a:r>
          </a:p>
          <a:p>
            <a:pPr>
              <a:lnSpc>
                <a:spcPct val="150000"/>
              </a:lnSpc>
            </a:pPr>
            <a:r>
              <a:rPr lang="en-IN" dirty="0"/>
              <a:t>• Google Cloud Functions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Microsoft - Azure Functions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IBM Cloud Functions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Red Hat - OpenShift Cloud Functions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Others... </a:t>
            </a:r>
          </a:p>
        </p:txBody>
      </p:sp>
    </p:spTree>
    <p:extLst>
      <p:ext uri="{BB962C8B-B14F-4D97-AF65-F5344CB8AC3E}">
        <p14:creationId xmlns:p14="http://schemas.microsoft.com/office/powerpoint/2010/main" val="425993928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17</TotalTime>
  <Words>337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GenAITheme3-whiteBG</vt:lpstr>
      <vt:lpstr>Introduction to the  FaaS Model </vt:lpstr>
      <vt:lpstr>What you will learn </vt:lpstr>
      <vt:lpstr>What is FaaS </vt:lpstr>
      <vt:lpstr>FaaS characteristics </vt:lpstr>
      <vt:lpstr>FaaS benefits </vt:lpstr>
      <vt:lpstr>How serverless stack components work</vt:lpstr>
      <vt:lpstr>Functions in action</vt:lpstr>
      <vt:lpstr>FaaS principles and best practices </vt:lpstr>
      <vt:lpstr>Managed FaaS providers </vt:lpstr>
      <vt:lpstr>Self-managed FaaS 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2</cp:revision>
  <dcterms:created xsi:type="dcterms:W3CDTF">2025-03-10T10:51:07Z</dcterms:created>
  <dcterms:modified xsi:type="dcterms:W3CDTF">2025-03-13T12:25:38Z</dcterms:modified>
</cp:coreProperties>
</file>