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619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83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064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135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80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156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17949-39E5-ED1D-DC34-180F6ADB2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1231106"/>
          </a:xfrm>
        </p:spPr>
        <p:txBody>
          <a:bodyPr/>
          <a:lstStyle/>
          <a:p>
            <a:pPr algn="ctr"/>
            <a:r>
              <a:rPr lang="en-IN" sz="4000" dirty="0">
                <a:solidFill>
                  <a:srgbClr val="FF5900"/>
                </a:solidFill>
              </a:rPr>
              <a:t>The Serverless </a:t>
            </a:r>
            <a:br>
              <a:rPr lang="en-IN" sz="4000" dirty="0">
                <a:solidFill>
                  <a:srgbClr val="FF5900"/>
                </a:solidFill>
              </a:rPr>
            </a:br>
            <a:r>
              <a:rPr lang="en-IN" sz="4000" dirty="0">
                <a:solidFill>
                  <a:srgbClr val="FF5900"/>
                </a:solidFill>
              </a:rPr>
              <a:t>Framework </a:t>
            </a:r>
          </a:p>
        </p:txBody>
      </p:sp>
    </p:spTree>
    <p:extLst>
      <p:ext uri="{BB962C8B-B14F-4D97-AF65-F5344CB8AC3E}">
        <p14:creationId xmlns:p14="http://schemas.microsoft.com/office/powerpoint/2010/main" val="71791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609F-3B14-F961-87FC-7CF28A42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Serverless Framework — Hello World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FCEA1-6989-619A-665A-130DA7D81067}"/>
              </a:ext>
            </a:extLst>
          </p:cNvPr>
          <p:cNvSpPr txBox="1"/>
          <p:nvPr/>
        </p:nvSpPr>
        <p:spPr>
          <a:xfrm>
            <a:off x="761967" y="1457236"/>
            <a:ext cx="6097656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Let's build and deploy a Hello World application using the </a:t>
            </a:r>
          </a:p>
          <a:p>
            <a:pPr>
              <a:lnSpc>
                <a:spcPct val="150000"/>
              </a:lnSpc>
            </a:pPr>
            <a:r>
              <a:rPr lang="en-IN" dirty="0"/>
              <a:t>Serverless Framework on AWS </a:t>
            </a:r>
          </a:p>
          <a:p>
            <a:pPr>
              <a:lnSpc>
                <a:spcPct val="150000"/>
              </a:lnSpc>
            </a:pPr>
            <a:r>
              <a:rPr lang="en-IN" dirty="0"/>
              <a:t>$ </a:t>
            </a:r>
            <a:r>
              <a:rPr lang="en-IN" dirty="0" err="1"/>
              <a:t>npm</a:t>
            </a:r>
            <a:r>
              <a:rPr lang="en-IN" dirty="0"/>
              <a:t> install -g serverless </a:t>
            </a:r>
          </a:p>
          <a:p>
            <a:pPr>
              <a:lnSpc>
                <a:spcPct val="150000"/>
              </a:lnSpc>
            </a:pPr>
            <a:r>
              <a:rPr lang="en-IN" dirty="0"/>
              <a:t>$ serverless </a:t>
            </a:r>
          </a:p>
        </p:txBody>
      </p:sp>
    </p:spTree>
    <p:extLst>
      <p:ext uri="{BB962C8B-B14F-4D97-AF65-F5344CB8AC3E}">
        <p14:creationId xmlns:p14="http://schemas.microsoft.com/office/powerpoint/2010/main" val="692788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25F4-D0E8-6613-0FE7-98583B2D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Serverless command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0ACCE-8FF3-CE7F-80A6-8BC1856D5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937" y="1931540"/>
            <a:ext cx="3292125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42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CF66-D2D5-629C-E0DE-011EF39A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Change to hello world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806F0-7F5D-31A6-E376-2CBE37F6D68E}"/>
              </a:ext>
            </a:extLst>
          </p:cNvPr>
          <p:cNvSpPr txBox="1"/>
          <p:nvPr/>
        </p:nvSpPr>
        <p:spPr>
          <a:xfrm>
            <a:off x="761967" y="1669848"/>
            <a:ext cx="60976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def hello(event, context): </a:t>
            </a:r>
          </a:p>
          <a:p>
            <a:r>
              <a:rPr lang="en-IN" dirty="0"/>
              <a:t>body = "Hello World!"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response = {"</a:t>
            </a:r>
            <a:r>
              <a:rPr lang="en-IN" dirty="0" err="1"/>
              <a:t>statusCode</a:t>
            </a:r>
            <a:r>
              <a:rPr lang="en-IN" dirty="0"/>
              <a:t>": 200, "</a:t>
            </a:r>
            <a:r>
              <a:rPr lang="en-IN" dirty="0" err="1"/>
              <a:t>body":body</a:t>
            </a: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return response</a:t>
            </a:r>
          </a:p>
          <a:p>
            <a:endParaRPr lang="en-IN" dirty="0"/>
          </a:p>
          <a:p>
            <a:r>
              <a:rPr lang="en-IN" dirty="0"/>
              <a:t> </a:t>
            </a:r>
          </a:p>
          <a:p>
            <a:r>
              <a:rPr lang="en-IN" dirty="0"/>
              <a:t>$ serverless deploy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18890C-4CCA-20B3-1FB5-BDDF6F101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96183"/>
            <a:ext cx="6400599" cy="96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4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432C-0264-E6E4-41FB-C6CC8FF9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A6CFE-224F-493C-375F-D33EC988635D}"/>
              </a:ext>
            </a:extLst>
          </p:cNvPr>
          <p:cNvSpPr txBox="1"/>
          <p:nvPr/>
        </p:nvSpPr>
        <p:spPr>
          <a:xfrm>
            <a:off x="761966" y="1310743"/>
            <a:ext cx="8242885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IN" dirty="0"/>
              <a:t>• The Serverless Framework is a free and open-source web </a:t>
            </a:r>
          </a:p>
          <a:p>
            <a:pPr>
              <a:lnSpc>
                <a:spcPct val="150000"/>
              </a:lnSpc>
            </a:pPr>
            <a:r>
              <a:rPr lang="en-IN" dirty="0"/>
              <a:t>framework written using Node.js </a:t>
            </a:r>
          </a:p>
          <a:p>
            <a:pPr>
              <a:lnSpc>
                <a:spcPct val="150000"/>
              </a:lnSpc>
            </a:pPr>
            <a:r>
              <a:rPr lang="en-IN" dirty="0"/>
              <a:t>• Functions are triggered by events </a:t>
            </a:r>
          </a:p>
          <a:p>
            <a:pPr>
              <a:lnSpc>
                <a:spcPct val="150000"/>
              </a:lnSpc>
            </a:pPr>
            <a:r>
              <a:rPr lang="en-IN" dirty="0"/>
              <a:t>• A service is configured via a </a:t>
            </a:r>
            <a:r>
              <a:rPr lang="en-IN" dirty="0" err="1"/>
              <a:t>serverless.yml</a:t>
            </a:r>
            <a:r>
              <a:rPr lang="en-IN" dirty="0"/>
              <a:t> file </a:t>
            </a:r>
          </a:p>
          <a:p>
            <a:pPr>
              <a:lnSpc>
                <a:spcPct val="150000"/>
              </a:lnSpc>
            </a:pPr>
            <a:r>
              <a:rPr lang="en-IN" dirty="0"/>
              <a:t>• There are specific sections in </a:t>
            </a:r>
            <a:r>
              <a:rPr lang="en-IN" dirty="0" err="1"/>
              <a:t>serverless.yml</a:t>
            </a:r>
            <a:r>
              <a:rPr lang="en-IN" dirty="0"/>
              <a:t> to specify </a:t>
            </a:r>
          </a:p>
          <a:p>
            <a:pPr>
              <a:lnSpc>
                <a:spcPct val="150000"/>
              </a:lnSpc>
            </a:pPr>
            <a:r>
              <a:rPr lang="en-IN" dirty="0"/>
              <a:t>functions, events, and resources </a:t>
            </a:r>
          </a:p>
        </p:txBody>
      </p:sp>
    </p:spTree>
    <p:extLst>
      <p:ext uri="{BB962C8B-B14F-4D97-AF65-F5344CB8AC3E}">
        <p14:creationId xmlns:p14="http://schemas.microsoft.com/office/powerpoint/2010/main" val="214223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E4BC-36D1-59FF-314A-172F2A94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What you will learn </a:t>
            </a:r>
            <a:endParaRPr lang="en-IN" dirty="0">
              <a:solidFill>
                <a:srgbClr val="FF59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EF6DCA-001E-F047-CFD2-6C2E3EE2BF79}"/>
              </a:ext>
            </a:extLst>
          </p:cNvPr>
          <p:cNvGrpSpPr/>
          <p:nvPr/>
        </p:nvGrpSpPr>
        <p:grpSpPr>
          <a:xfrm>
            <a:off x="1506303" y="1714499"/>
            <a:ext cx="8232545" cy="3463788"/>
            <a:chOff x="1506303" y="1714499"/>
            <a:chExt cx="8232545" cy="346378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BBEBA06-3D45-94C3-1122-5B42EF053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6303" y="1989429"/>
              <a:ext cx="8232545" cy="287914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ADB738-E687-608D-CE7D-1B8EEFEDDF34}"/>
                </a:ext>
              </a:extLst>
            </p:cNvPr>
            <p:cNvSpPr/>
            <p:nvPr/>
          </p:nvSpPr>
          <p:spPr>
            <a:xfrm>
              <a:off x="3935895" y="1749287"/>
              <a:ext cx="496957" cy="3429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5F03C8-0550-1F4C-57AF-38CAE622D5F7}"/>
                </a:ext>
              </a:extLst>
            </p:cNvPr>
            <p:cNvSpPr/>
            <p:nvPr/>
          </p:nvSpPr>
          <p:spPr>
            <a:xfrm>
              <a:off x="6837371" y="1714499"/>
              <a:ext cx="496957" cy="3429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7948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DA61-0BD4-4F5A-0A62-2A4389C8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What is the Serverless Framework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B8E3D9-5C36-1932-5EEA-A7AFA2EEAC1A}"/>
              </a:ext>
            </a:extLst>
          </p:cNvPr>
          <p:cNvSpPr txBox="1"/>
          <p:nvPr/>
        </p:nvSpPr>
        <p:spPr>
          <a:xfrm>
            <a:off x="842341" y="1287622"/>
            <a:ext cx="6097656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The Serverless Framework is a free </a:t>
            </a:r>
          </a:p>
          <a:p>
            <a:pPr>
              <a:lnSpc>
                <a:spcPct val="150000"/>
              </a:lnSpc>
            </a:pPr>
            <a:r>
              <a:rPr lang="en-IN" dirty="0"/>
              <a:t>and open-source web framework </a:t>
            </a:r>
          </a:p>
          <a:p>
            <a:pPr>
              <a:lnSpc>
                <a:spcPct val="150000"/>
              </a:lnSpc>
            </a:pPr>
            <a:r>
              <a:rPr lang="en-IN" dirty="0"/>
              <a:t>written using Node.js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C64DCA-4981-4BC5-DE0F-CDF9B8544464}"/>
              </a:ext>
            </a:extLst>
          </p:cNvPr>
          <p:cNvGrpSpPr/>
          <p:nvPr/>
        </p:nvGrpSpPr>
        <p:grpSpPr>
          <a:xfrm>
            <a:off x="1789557" y="2724241"/>
            <a:ext cx="4306443" cy="2110389"/>
            <a:chOff x="1789557" y="2724241"/>
            <a:chExt cx="4306443" cy="21103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72361BC-2D2D-32AA-1B8E-5F417D1D1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9557" y="3196188"/>
              <a:ext cx="3444538" cy="1638442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475E8F3-DAEF-A091-6FCD-410CB4F05C53}"/>
                </a:ext>
              </a:extLst>
            </p:cNvPr>
            <p:cNvSpPr/>
            <p:nvPr/>
          </p:nvSpPr>
          <p:spPr>
            <a:xfrm>
              <a:off x="4234070" y="2724241"/>
              <a:ext cx="1861930" cy="1707693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B3AE88B-62FF-2028-FC24-6ADC46E84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879" y="2617884"/>
            <a:ext cx="1943268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2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F67C-C6DD-1A4D-82E5-3B28F31A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Serverless Framework Concepts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44FA5-2DA9-CA2A-AE97-423B9B25F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84" y="2101372"/>
            <a:ext cx="9871632" cy="294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5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D654-1F0E-DDA7-3117-9E71CD3B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Functions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BA557-2A8F-BCCD-7459-DF4ADA4126F1}"/>
              </a:ext>
            </a:extLst>
          </p:cNvPr>
          <p:cNvSpPr txBox="1"/>
          <p:nvPr/>
        </p:nvSpPr>
        <p:spPr>
          <a:xfrm>
            <a:off x="673376" y="1289568"/>
            <a:ext cx="6097656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The code </a:t>
            </a:r>
          </a:p>
          <a:p>
            <a:pPr>
              <a:lnSpc>
                <a:spcPct val="150000"/>
              </a:lnSpc>
            </a:pPr>
            <a:r>
              <a:rPr lang="en-IN" dirty="0"/>
              <a:t>• Independent unit of execution and </a:t>
            </a:r>
          </a:p>
          <a:p>
            <a:pPr>
              <a:lnSpc>
                <a:spcPct val="150000"/>
              </a:lnSpc>
            </a:pPr>
            <a:r>
              <a:rPr lang="en-IN" dirty="0"/>
              <a:t>deployment </a:t>
            </a:r>
          </a:p>
          <a:p>
            <a:pPr>
              <a:lnSpc>
                <a:spcPct val="150000"/>
              </a:lnSpc>
            </a:pPr>
            <a:r>
              <a:rPr lang="en-IN" dirty="0"/>
              <a:t>• For example: </a:t>
            </a:r>
          </a:p>
          <a:p>
            <a:pPr>
              <a:lnSpc>
                <a:spcPct val="150000"/>
              </a:lnSpc>
            </a:pPr>
            <a:r>
              <a:rPr lang="en-IN" dirty="0"/>
              <a:t>• Saving a user to the database </a:t>
            </a:r>
          </a:p>
          <a:p>
            <a:pPr>
              <a:lnSpc>
                <a:spcPct val="150000"/>
              </a:lnSpc>
            </a:pPr>
            <a:r>
              <a:rPr lang="en-IN" dirty="0"/>
              <a:t>• Performing a scheduled job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FB2962-B1B7-C17A-70BB-04FCAB882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035" y="1311125"/>
            <a:ext cx="1767993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8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9A29-4CFA-456A-FA2D-F299120F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Events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D8EEB-4680-FA13-4532-104EBBEC4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599" y="1964521"/>
            <a:ext cx="1623201" cy="2591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E228B4-AF8B-DF89-13D6-EB77524E4E1A}"/>
              </a:ext>
            </a:extLst>
          </p:cNvPr>
          <p:cNvSpPr txBox="1"/>
          <p:nvPr/>
        </p:nvSpPr>
        <p:spPr>
          <a:xfrm>
            <a:off x="761967" y="1288271"/>
            <a:ext cx="6097656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Functions are triggered by events </a:t>
            </a:r>
          </a:p>
          <a:p>
            <a:pPr>
              <a:lnSpc>
                <a:spcPct val="150000"/>
              </a:lnSpc>
            </a:pPr>
            <a:r>
              <a:rPr lang="en-IN" dirty="0"/>
              <a:t>• For example: </a:t>
            </a:r>
          </a:p>
          <a:p>
            <a:pPr>
              <a:lnSpc>
                <a:spcPct val="150000"/>
              </a:lnSpc>
            </a:pPr>
            <a:r>
              <a:rPr lang="en-IN" dirty="0"/>
              <a:t>• An HTTP Request </a:t>
            </a:r>
          </a:p>
          <a:p>
            <a:pPr>
              <a:lnSpc>
                <a:spcPct val="150000"/>
              </a:lnSpc>
            </a:pPr>
            <a:r>
              <a:rPr lang="en-IN" dirty="0"/>
              <a:t>• A new file upload in an S3 bucket </a:t>
            </a:r>
          </a:p>
        </p:txBody>
      </p:sp>
    </p:spTree>
    <p:extLst>
      <p:ext uri="{BB962C8B-B14F-4D97-AF65-F5344CB8AC3E}">
        <p14:creationId xmlns:p14="http://schemas.microsoft.com/office/powerpoint/2010/main" val="190877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2383-6441-D7A4-9CF5-6B6707F1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F2AD6-9E29-0882-1C6E-2A25875C6715}"/>
              </a:ext>
            </a:extLst>
          </p:cNvPr>
          <p:cNvSpPr txBox="1"/>
          <p:nvPr/>
        </p:nvSpPr>
        <p:spPr>
          <a:xfrm>
            <a:off x="761966" y="1229284"/>
            <a:ext cx="7805563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Resources are infrastructure components used by functions </a:t>
            </a:r>
          </a:p>
          <a:p>
            <a:pPr>
              <a:lnSpc>
                <a:spcPct val="150000"/>
              </a:lnSpc>
            </a:pPr>
            <a:r>
              <a:rPr lang="en-IN" dirty="0"/>
              <a:t>• For example: </a:t>
            </a:r>
          </a:p>
          <a:p>
            <a:pPr>
              <a:lnSpc>
                <a:spcPct val="150000"/>
              </a:lnSpc>
            </a:pPr>
            <a:r>
              <a:rPr lang="en-IN" dirty="0"/>
              <a:t>• A database </a:t>
            </a:r>
          </a:p>
          <a:p>
            <a:pPr>
              <a:lnSpc>
                <a:spcPct val="150000"/>
              </a:lnSpc>
            </a:pPr>
            <a:r>
              <a:rPr lang="en-IN" dirty="0"/>
              <a:t>• An S3 bucket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AEB599-A2F5-1944-DB98-96807DFB1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899" y="1229284"/>
            <a:ext cx="1806097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8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B2AA-7F12-CAEE-0BEC-8DC8A0C6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Services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FD113-097D-4A1E-5C0D-9F1501560D63}"/>
              </a:ext>
            </a:extLst>
          </p:cNvPr>
          <p:cNvSpPr txBox="1"/>
          <p:nvPr/>
        </p:nvSpPr>
        <p:spPr>
          <a:xfrm>
            <a:off x="761967" y="1298858"/>
            <a:ext cx="6097656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A service is the Framework's unit of organization </a:t>
            </a:r>
          </a:p>
          <a:p>
            <a:pPr>
              <a:lnSpc>
                <a:spcPct val="150000"/>
              </a:lnSpc>
            </a:pPr>
            <a:r>
              <a:rPr lang="en-IN" dirty="0"/>
              <a:t>• Service is where you define your </a:t>
            </a:r>
          </a:p>
          <a:p>
            <a:pPr>
              <a:lnSpc>
                <a:spcPct val="150000"/>
              </a:lnSpc>
            </a:pPr>
            <a:r>
              <a:rPr lang="en-IN" dirty="0"/>
              <a:t>• Functions </a:t>
            </a:r>
          </a:p>
          <a:p>
            <a:pPr>
              <a:lnSpc>
                <a:spcPct val="150000"/>
              </a:lnSpc>
            </a:pPr>
            <a:r>
              <a:rPr lang="en-IN" dirty="0"/>
              <a:t>• Events </a:t>
            </a:r>
          </a:p>
          <a:p>
            <a:pPr>
              <a:lnSpc>
                <a:spcPct val="150000"/>
              </a:lnSpc>
            </a:pPr>
            <a:r>
              <a:rPr lang="en-IN" dirty="0"/>
              <a:t>• Resources to deploy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DA5ABD-4F1C-6143-C332-F1451DD71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623" y="1165664"/>
            <a:ext cx="1950889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0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8EAB-A410-E998-A87C-92130939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5900"/>
                </a:solidFill>
              </a:rPr>
              <a:t>serverless.yml</a:t>
            </a:r>
            <a:r>
              <a:rPr lang="en-IN" dirty="0">
                <a:solidFill>
                  <a:srgbClr val="FF5900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7BF35-0A6D-C5CE-981A-AC3ED8C21A8D}"/>
              </a:ext>
            </a:extLst>
          </p:cNvPr>
          <p:cNvSpPr txBox="1"/>
          <p:nvPr/>
        </p:nvSpPr>
        <p:spPr>
          <a:xfrm>
            <a:off x="882098" y="1490295"/>
            <a:ext cx="6097656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service: products </a:t>
            </a:r>
          </a:p>
          <a:p>
            <a:pPr>
              <a:lnSpc>
                <a:spcPct val="150000"/>
              </a:lnSpc>
            </a:pPr>
            <a:r>
              <a:rPr lang="en-IN" dirty="0"/>
              <a:t>functions: 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productsCreate</a:t>
            </a:r>
            <a:r>
              <a:rPr lang="en-IN" dirty="0"/>
              <a:t>: </a:t>
            </a:r>
          </a:p>
          <a:p>
            <a:pPr>
              <a:lnSpc>
                <a:spcPct val="150000"/>
              </a:lnSpc>
            </a:pPr>
            <a:r>
              <a:rPr lang="en-IN" dirty="0"/>
              <a:t>events: </a:t>
            </a:r>
          </a:p>
          <a:p>
            <a:pPr>
              <a:lnSpc>
                <a:spcPct val="150000"/>
              </a:lnSpc>
            </a:pPr>
            <a:r>
              <a:rPr lang="en-IN" dirty="0"/>
              <a:t>- </a:t>
            </a:r>
            <a:r>
              <a:rPr lang="en-IN" dirty="0" err="1"/>
              <a:t>httpApi</a:t>
            </a:r>
            <a:r>
              <a:rPr lang="en-IN" dirty="0"/>
              <a:t>: 'POST /products/create' 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productsDelete</a:t>
            </a:r>
            <a:r>
              <a:rPr lang="en-IN" dirty="0"/>
              <a:t>: </a:t>
            </a:r>
          </a:p>
          <a:p>
            <a:pPr>
              <a:lnSpc>
                <a:spcPct val="150000"/>
              </a:lnSpc>
            </a:pPr>
            <a:r>
              <a:rPr lang="en-IN" dirty="0"/>
              <a:t>events: </a:t>
            </a:r>
          </a:p>
          <a:p>
            <a:pPr>
              <a:lnSpc>
                <a:spcPct val="150000"/>
              </a:lnSpc>
            </a:pPr>
            <a:r>
              <a:rPr lang="en-IN" dirty="0"/>
              <a:t>- </a:t>
            </a:r>
            <a:r>
              <a:rPr lang="en-IN" dirty="0" err="1"/>
              <a:t>httpApi</a:t>
            </a:r>
            <a:r>
              <a:rPr lang="en-IN" dirty="0"/>
              <a:t>: 'DELETE /products/</a:t>
            </a:r>
            <a:r>
              <a:rPr lang="en-IN" dirty="0" err="1"/>
              <a:t>deletel</a:t>
            </a:r>
            <a:r>
              <a:rPr lang="en-IN" dirty="0"/>
              <a:t> </a:t>
            </a:r>
          </a:p>
          <a:p>
            <a:pPr>
              <a:lnSpc>
                <a:spcPct val="150000"/>
              </a:lnSpc>
            </a:pPr>
            <a:r>
              <a:rPr lang="en-IN" dirty="0"/>
              <a:t>resources: </a:t>
            </a:r>
          </a:p>
        </p:txBody>
      </p:sp>
    </p:spTree>
    <p:extLst>
      <p:ext uri="{BB962C8B-B14F-4D97-AF65-F5344CB8AC3E}">
        <p14:creationId xmlns:p14="http://schemas.microsoft.com/office/powerpoint/2010/main" val="3021997538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12</TotalTime>
  <Words>286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GenAITheme3-whiteBG</vt:lpstr>
      <vt:lpstr>The Serverless  Framework </vt:lpstr>
      <vt:lpstr>What you will learn </vt:lpstr>
      <vt:lpstr>What is the Serverless Framework </vt:lpstr>
      <vt:lpstr>Serverless Framework Concepts </vt:lpstr>
      <vt:lpstr>Functions </vt:lpstr>
      <vt:lpstr>Events </vt:lpstr>
      <vt:lpstr>Resources </vt:lpstr>
      <vt:lpstr>Services </vt:lpstr>
      <vt:lpstr>serverless.yml </vt:lpstr>
      <vt:lpstr>Serverless Framework — Hello World </vt:lpstr>
      <vt:lpstr>Serverless command </vt:lpstr>
      <vt:lpstr>Change to hello world</vt:lpstr>
      <vt:lpstr>Recap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dell</cp:lastModifiedBy>
  <cp:revision>2</cp:revision>
  <dcterms:created xsi:type="dcterms:W3CDTF">2025-03-10T11:08:55Z</dcterms:created>
  <dcterms:modified xsi:type="dcterms:W3CDTF">2025-03-13T12:42:08Z</dcterms:modified>
</cp:coreProperties>
</file>