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137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827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95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167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890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958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E952BF-C0EF-FE0A-ED2F-31A07D9BE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4826" y="2453973"/>
            <a:ext cx="10363200" cy="1231106"/>
          </a:xfrm>
        </p:spPr>
        <p:txBody>
          <a:bodyPr/>
          <a:lstStyle/>
          <a:p>
            <a:pPr algn="ctr"/>
            <a:r>
              <a:rPr lang="en-IN" sz="4000" b="1" dirty="0">
                <a:solidFill>
                  <a:srgbClr val="FF5900"/>
                </a:solidFill>
              </a:rPr>
              <a:t>Service Mesh </a:t>
            </a:r>
            <a:br>
              <a:rPr lang="en-IN" sz="4000" b="1" dirty="0">
                <a:solidFill>
                  <a:srgbClr val="FF5900"/>
                </a:solidFill>
              </a:rPr>
            </a:br>
            <a:r>
              <a:rPr lang="en-IN" sz="4000" b="1" dirty="0">
                <a:solidFill>
                  <a:srgbClr val="FF5900"/>
                </a:solidFill>
              </a:rPr>
              <a:t>and Istio </a:t>
            </a:r>
          </a:p>
        </p:txBody>
      </p:sp>
    </p:spTree>
    <p:extLst>
      <p:ext uri="{BB962C8B-B14F-4D97-AF65-F5344CB8AC3E}">
        <p14:creationId xmlns:p14="http://schemas.microsoft.com/office/powerpoint/2010/main" val="158773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3AB1-EDBB-BBBB-A98D-314C31C6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Objectives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5A689-5F43-F28B-81E6-D70523B50F45}"/>
              </a:ext>
            </a:extLst>
          </p:cNvPr>
          <p:cNvSpPr txBox="1"/>
          <p:nvPr/>
        </p:nvSpPr>
        <p:spPr>
          <a:xfrm>
            <a:off x="761967" y="1221290"/>
            <a:ext cx="6097656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After watching this video, you will be able to: </a:t>
            </a:r>
          </a:p>
          <a:p>
            <a:pPr>
              <a:lnSpc>
                <a:spcPct val="150000"/>
              </a:lnSpc>
            </a:pPr>
            <a:r>
              <a:rPr lang="en-IN" dirty="0"/>
              <a:t>• List the benefits of microservices </a:t>
            </a:r>
          </a:p>
          <a:p>
            <a:pPr>
              <a:lnSpc>
                <a:spcPct val="150000"/>
              </a:lnSpc>
            </a:pPr>
            <a:r>
              <a:rPr lang="en-IN" dirty="0"/>
              <a:t>• Describe the challenges that come with </a:t>
            </a:r>
          </a:p>
          <a:p>
            <a:pPr>
              <a:lnSpc>
                <a:spcPct val="150000"/>
              </a:lnSpc>
            </a:pPr>
            <a:r>
              <a:rPr lang="en-IN" dirty="0"/>
              <a:t>microservices </a:t>
            </a:r>
          </a:p>
          <a:p>
            <a:pPr>
              <a:lnSpc>
                <a:spcPct val="150000"/>
              </a:lnSpc>
            </a:pPr>
            <a:r>
              <a:rPr lang="en-IN" dirty="0"/>
              <a:t>• Explain what a service mesh is </a:t>
            </a:r>
          </a:p>
          <a:p>
            <a:pPr>
              <a:lnSpc>
                <a:spcPct val="150000"/>
              </a:lnSpc>
            </a:pPr>
            <a:r>
              <a:rPr lang="en-IN" dirty="0"/>
              <a:t>• Describe why a service mesh is useful </a:t>
            </a:r>
          </a:p>
          <a:p>
            <a:pPr>
              <a:lnSpc>
                <a:spcPct val="150000"/>
              </a:lnSpc>
            </a:pPr>
            <a:r>
              <a:rPr lang="en-IN" dirty="0"/>
              <a:t>• Describe the ways in which a service mesh can </a:t>
            </a:r>
          </a:p>
          <a:p>
            <a:pPr>
              <a:lnSpc>
                <a:spcPct val="150000"/>
              </a:lnSpc>
            </a:pPr>
            <a:r>
              <a:rPr lang="en-IN" dirty="0"/>
              <a:t>alleviate common microservices challenges </a:t>
            </a:r>
          </a:p>
        </p:txBody>
      </p:sp>
    </p:spTree>
    <p:extLst>
      <p:ext uri="{BB962C8B-B14F-4D97-AF65-F5344CB8AC3E}">
        <p14:creationId xmlns:p14="http://schemas.microsoft.com/office/powerpoint/2010/main" val="28246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AA61-B316-2031-5C7C-E1F8C34B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Benefits of microservices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AC573-C5E8-4A31-82AB-F2983B9D91F3}"/>
              </a:ext>
            </a:extLst>
          </p:cNvPr>
          <p:cNvSpPr txBox="1"/>
          <p:nvPr/>
        </p:nvSpPr>
        <p:spPr>
          <a:xfrm>
            <a:off x="761967" y="1369081"/>
            <a:ext cx="609765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Update code more easily </a:t>
            </a:r>
          </a:p>
          <a:p>
            <a:pPr>
              <a:lnSpc>
                <a:spcPct val="150000"/>
              </a:lnSpc>
            </a:pPr>
            <a:r>
              <a:rPr lang="en-IN" dirty="0"/>
              <a:t>• Implement different </a:t>
            </a:r>
          </a:p>
          <a:p>
            <a:pPr>
              <a:lnSpc>
                <a:spcPct val="150000"/>
              </a:lnSpc>
            </a:pPr>
            <a:r>
              <a:rPr lang="en-IN" dirty="0"/>
              <a:t>technology stacks for </a:t>
            </a:r>
          </a:p>
          <a:p>
            <a:pPr>
              <a:lnSpc>
                <a:spcPct val="150000"/>
              </a:lnSpc>
            </a:pPr>
            <a:r>
              <a:rPr lang="en-IN" dirty="0"/>
              <a:t>different components </a:t>
            </a:r>
          </a:p>
          <a:p>
            <a:pPr>
              <a:lnSpc>
                <a:spcPct val="150000"/>
              </a:lnSpc>
            </a:pPr>
            <a:r>
              <a:rPr lang="en-IN" dirty="0"/>
              <a:t>• Scale components </a:t>
            </a:r>
          </a:p>
          <a:p>
            <a:pPr>
              <a:lnSpc>
                <a:spcPct val="150000"/>
              </a:lnSpc>
            </a:pPr>
            <a:r>
              <a:rPr lang="en-IN" dirty="0"/>
              <a:t>independently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6512B-2F88-015B-561A-27AD784BF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220" y="3664838"/>
            <a:ext cx="1036410" cy="1158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38F425-DF44-2CB0-FCF5-EC4B2380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220" y="2223593"/>
            <a:ext cx="1036410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7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3F65-CBE2-69BB-6FEB-DC92D032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Challenges of microservices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1E718-9994-570E-1ACA-2527678BF758}"/>
              </a:ext>
            </a:extLst>
          </p:cNvPr>
          <p:cNvSpPr txBox="1"/>
          <p:nvPr/>
        </p:nvSpPr>
        <p:spPr>
          <a:xfrm>
            <a:off x="821602" y="1417588"/>
            <a:ext cx="609765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Additional configuration </a:t>
            </a:r>
          </a:p>
          <a:p>
            <a:pPr>
              <a:lnSpc>
                <a:spcPct val="150000"/>
              </a:lnSpc>
            </a:pPr>
            <a:r>
              <a:rPr lang="en-IN" dirty="0"/>
              <a:t>necessary to implement: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Encrypted traffic among services </a:t>
            </a:r>
          </a:p>
          <a:p>
            <a:pPr>
              <a:lnSpc>
                <a:spcPct val="150000"/>
              </a:lnSpc>
            </a:pPr>
            <a:r>
              <a:rPr lang="en-IN" dirty="0"/>
              <a:t>• Canary deployments and A/B testing </a:t>
            </a:r>
          </a:p>
          <a:p>
            <a:pPr>
              <a:lnSpc>
                <a:spcPct val="150000"/>
              </a:lnSpc>
            </a:pPr>
            <a:r>
              <a:rPr lang="en-IN" dirty="0"/>
              <a:t>• Retries and circuit breaking to prevent cascading failures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F3F70-EBC1-9FCB-8347-89CDBE97F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174" y="1335030"/>
            <a:ext cx="2796782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3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D2E3-DC64-E064-207F-FBCB2450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 mesh?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A9817-0DB8-B7B8-7E2D-E3496B88CA7C}"/>
              </a:ext>
            </a:extLst>
          </p:cNvPr>
          <p:cNvSpPr txBox="1"/>
          <p:nvPr/>
        </p:nvSpPr>
        <p:spPr>
          <a:xfrm>
            <a:off x="761967" y="1320682"/>
            <a:ext cx="6097656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 dedicated layer that enables </a:t>
            </a:r>
          </a:p>
          <a:p>
            <a:pPr>
              <a:lnSpc>
                <a:spcPct val="150000"/>
              </a:lnSpc>
            </a:pPr>
            <a:r>
              <a:rPr lang="en-IN" dirty="0"/>
              <a:t>fast, secure, and reliable service- </a:t>
            </a:r>
          </a:p>
          <a:p>
            <a:pPr>
              <a:lnSpc>
                <a:spcPct val="150000"/>
              </a:lnSpc>
            </a:pPr>
            <a:r>
              <a:rPr lang="en-IN" dirty="0"/>
              <a:t>to-service communication </a:t>
            </a:r>
          </a:p>
          <a:p>
            <a:pPr>
              <a:lnSpc>
                <a:spcPct val="150000"/>
              </a:lnSpc>
            </a:pPr>
            <a:r>
              <a:rPr lang="en-IN" dirty="0"/>
              <a:t>• Manages traffic </a:t>
            </a:r>
          </a:p>
          <a:p>
            <a:pPr>
              <a:lnSpc>
                <a:spcPct val="150000"/>
              </a:lnSpc>
            </a:pPr>
            <a:r>
              <a:rPr lang="en-IN" dirty="0"/>
              <a:t>• Encrypts traffic between services </a:t>
            </a:r>
          </a:p>
          <a:p>
            <a:pPr>
              <a:lnSpc>
                <a:spcPct val="150000"/>
              </a:lnSpc>
            </a:pPr>
            <a:r>
              <a:rPr lang="en-IN" dirty="0"/>
              <a:t>• Observes service </a:t>
            </a:r>
            <a:r>
              <a:rPr lang="en-IN" dirty="0" err="1"/>
              <a:t>behavior</a:t>
            </a:r>
            <a:r>
              <a:rPr lang="en-IN" dirty="0"/>
              <a:t> for </a:t>
            </a:r>
          </a:p>
          <a:p>
            <a:pPr>
              <a:lnSpc>
                <a:spcPct val="150000"/>
              </a:lnSpc>
            </a:pPr>
            <a:r>
              <a:rPr lang="en-IN" dirty="0"/>
              <a:t>network optimization and </a:t>
            </a:r>
          </a:p>
          <a:p>
            <a:pPr>
              <a:lnSpc>
                <a:spcPct val="150000"/>
              </a:lnSpc>
            </a:pPr>
            <a:r>
              <a:rPr lang="en-IN" dirty="0"/>
              <a:t>troubleshooting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604A4-023E-B836-0B0B-75842F7B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079" y="1242937"/>
            <a:ext cx="2851616" cy="42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1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9696B-1A0D-1F09-575D-1F944F4F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Istio service mesh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7AFE7-0057-73BE-78CD-C5BE379B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113" y="1988695"/>
            <a:ext cx="5227773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6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3CF5-6813-A98D-AA1C-335B2903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048CE-F7DF-F437-70B4-8D6590204682}"/>
              </a:ext>
            </a:extLst>
          </p:cNvPr>
          <p:cNvSpPr txBox="1"/>
          <p:nvPr/>
        </p:nvSpPr>
        <p:spPr>
          <a:xfrm>
            <a:off x="761967" y="1272282"/>
            <a:ext cx="6097656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Microservices architectures need security between </a:t>
            </a:r>
          </a:p>
          <a:p>
            <a:pPr>
              <a:lnSpc>
                <a:spcPct val="150000"/>
              </a:lnSpc>
            </a:pPr>
            <a:r>
              <a:rPr lang="en-IN" dirty="0"/>
              <a:t>services as well as ways to manage and test </a:t>
            </a:r>
          </a:p>
          <a:p>
            <a:pPr>
              <a:lnSpc>
                <a:spcPct val="150000"/>
              </a:lnSpc>
            </a:pPr>
            <a:r>
              <a:rPr lang="en-IN" dirty="0"/>
              <a:t>services </a:t>
            </a:r>
          </a:p>
          <a:p>
            <a:pPr>
              <a:lnSpc>
                <a:spcPct val="150000"/>
              </a:lnSpc>
            </a:pPr>
            <a:r>
              <a:rPr lang="en-IN" dirty="0"/>
              <a:t>•A service mesh is a dedicated layer that provides </a:t>
            </a:r>
          </a:p>
          <a:p>
            <a:pPr>
              <a:lnSpc>
                <a:spcPct val="150000"/>
              </a:lnSpc>
            </a:pPr>
            <a:r>
              <a:rPr lang="en-IN" dirty="0"/>
              <a:t>security and more by coordinating communication in </a:t>
            </a:r>
          </a:p>
          <a:p>
            <a:pPr>
              <a:lnSpc>
                <a:spcPct val="150000"/>
              </a:lnSpc>
            </a:pPr>
            <a:r>
              <a:rPr lang="en-IN" dirty="0"/>
              <a:t>the </a:t>
            </a:r>
            <a:r>
              <a:rPr lang="en-IN" dirty="0" err="1"/>
              <a:t>envlronment</a:t>
            </a: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r>
              <a:rPr lang="en-IN" dirty="0"/>
              <a:t>• Istio provides traffic shifting, mutual transport </a:t>
            </a:r>
          </a:p>
          <a:p>
            <a:pPr>
              <a:lnSpc>
                <a:spcPct val="150000"/>
              </a:lnSpc>
            </a:pPr>
            <a:r>
              <a:rPr lang="en-IN" dirty="0"/>
              <a:t>layer security (TLS), and telemetry when deployed </a:t>
            </a:r>
          </a:p>
          <a:p>
            <a:pPr>
              <a:lnSpc>
                <a:spcPct val="150000"/>
              </a:lnSpc>
            </a:pPr>
            <a:r>
              <a:rPr lang="en-IN" dirty="0"/>
              <a:t>with microservices </a:t>
            </a:r>
          </a:p>
        </p:txBody>
      </p:sp>
    </p:spTree>
    <p:extLst>
      <p:ext uri="{BB962C8B-B14F-4D97-AF65-F5344CB8AC3E}">
        <p14:creationId xmlns:p14="http://schemas.microsoft.com/office/powerpoint/2010/main" val="282356016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</TotalTime>
  <Words>214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Service Mesh  and Istio </vt:lpstr>
      <vt:lpstr>Objectives </vt:lpstr>
      <vt:lpstr>Benefits of microservices</vt:lpstr>
      <vt:lpstr>Challenges of microservices </vt:lpstr>
      <vt:lpstr>What is a service mesh? </vt:lpstr>
      <vt:lpstr>Istio service mesh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2</cp:revision>
  <dcterms:created xsi:type="dcterms:W3CDTF">2025-03-10T12:16:23Z</dcterms:created>
  <dcterms:modified xsi:type="dcterms:W3CDTF">2025-03-13T12:13:43Z</dcterms:modified>
</cp:coreProperties>
</file>